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0" r:id="rId3"/>
    <p:sldId id="259" r:id="rId4"/>
    <p:sldId id="257" r:id="rId5"/>
    <p:sldId id="258" r:id="rId6"/>
    <p:sldId id="264" r:id="rId7"/>
    <p:sldId id="268" r:id="rId8"/>
    <p:sldId id="261" r:id="rId9"/>
    <p:sldId id="262" r:id="rId10"/>
    <p:sldId id="265" r:id="rId11"/>
    <p:sldId id="263" r:id="rId12"/>
    <p:sldId id="266" r:id="rId13"/>
    <p:sldId id="267"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2CED0-6883-25D4-316E-D262EA628D27}" v="82" dt="2021-06-25T16:32:51.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8924"/>
  </p:normalViewPr>
  <p:slideViewPr>
    <p:cSldViewPr snapToGrid="0" snapToObjects="1">
      <p:cViewPr varScale="1">
        <p:scale>
          <a:sx n="90" d="100"/>
          <a:sy n="90" d="100"/>
        </p:scale>
        <p:origin x="232"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any Villanueva" userId="S::bethany.villanueva@rosedaleacademy.com::7ac5a895-7e38-46df-a5e1-f6219d0baaed" providerId="AD" clId="Web-{94D2CED0-6883-25D4-316E-D262EA628D27}"/>
    <pc:docChg chg="modSld">
      <pc:chgData name="Bethany Villanueva" userId="S::bethany.villanueva@rosedaleacademy.com::7ac5a895-7e38-46df-a5e1-f6219d0baaed" providerId="AD" clId="Web-{94D2CED0-6883-25D4-316E-D262EA628D27}" dt="2021-06-25T16:32:48.946" v="37" actId="20577"/>
      <pc:docMkLst>
        <pc:docMk/>
      </pc:docMkLst>
      <pc:sldChg chg="modSp">
        <pc:chgData name="Bethany Villanueva" userId="S::bethany.villanueva@rosedaleacademy.com::7ac5a895-7e38-46df-a5e1-f6219d0baaed" providerId="AD" clId="Web-{94D2CED0-6883-25D4-316E-D262EA628D27}" dt="2021-06-25T16:03:52.701" v="12" actId="20577"/>
        <pc:sldMkLst>
          <pc:docMk/>
          <pc:sldMk cId="1881711694" sldId="260"/>
        </pc:sldMkLst>
        <pc:spChg chg="mod">
          <ac:chgData name="Bethany Villanueva" userId="S::bethany.villanueva@rosedaleacademy.com::7ac5a895-7e38-46df-a5e1-f6219d0baaed" providerId="AD" clId="Web-{94D2CED0-6883-25D4-316E-D262EA628D27}" dt="2021-06-25T16:03:52.701" v="12" actId="20577"/>
          <ac:spMkLst>
            <pc:docMk/>
            <pc:sldMk cId="1881711694" sldId="260"/>
            <ac:spMk id="3" creationId="{DC952DDC-331B-8F4F-B727-C249AC075418}"/>
          </ac:spMkLst>
        </pc:spChg>
      </pc:sldChg>
      <pc:sldChg chg="modSp">
        <pc:chgData name="Bethany Villanueva" userId="S::bethany.villanueva@rosedaleacademy.com::7ac5a895-7e38-46df-a5e1-f6219d0baaed" providerId="AD" clId="Web-{94D2CED0-6883-25D4-316E-D262EA628D27}" dt="2021-06-25T16:32:35.259" v="36" actId="20577"/>
        <pc:sldMkLst>
          <pc:docMk/>
          <pc:sldMk cId="3346047045" sldId="263"/>
        </pc:sldMkLst>
        <pc:spChg chg="mod">
          <ac:chgData name="Bethany Villanueva" userId="S::bethany.villanueva@rosedaleacademy.com::7ac5a895-7e38-46df-a5e1-f6219d0baaed" providerId="AD" clId="Web-{94D2CED0-6883-25D4-316E-D262EA628D27}" dt="2021-06-25T16:32:35.259" v="36" actId="20577"/>
          <ac:spMkLst>
            <pc:docMk/>
            <pc:sldMk cId="3346047045" sldId="263"/>
            <ac:spMk id="2" creationId="{D9D12CDF-BEE1-7549-ADFF-0B5653CEF1D6}"/>
          </ac:spMkLst>
        </pc:spChg>
      </pc:sldChg>
      <pc:sldChg chg="modSp">
        <pc:chgData name="Bethany Villanueva" userId="S::bethany.villanueva@rosedaleacademy.com::7ac5a895-7e38-46df-a5e1-f6219d0baaed" providerId="AD" clId="Web-{94D2CED0-6883-25D4-316E-D262EA628D27}" dt="2021-06-25T16:25:29.062" v="31" actId="20577"/>
        <pc:sldMkLst>
          <pc:docMk/>
          <pc:sldMk cId="1634284305" sldId="264"/>
        </pc:sldMkLst>
        <pc:spChg chg="mod">
          <ac:chgData name="Bethany Villanueva" userId="S::bethany.villanueva@rosedaleacademy.com::7ac5a895-7e38-46df-a5e1-f6219d0baaed" providerId="AD" clId="Web-{94D2CED0-6883-25D4-316E-D262EA628D27}" dt="2021-06-25T16:25:29.062" v="31" actId="20577"/>
          <ac:spMkLst>
            <pc:docMk/>
            <pc:sldMk cId="1634284305" sldId="264"/>
            <ac:spMk id="3" creationId="{DC952DDC-331B-8F4F-B727-C249AC075418}"/>
          </ac:spMkLst>
        </pc:spChg>
      </pc:sldChg>
      <pc:sldChg chg="modSp">
        <pc:chgData name="Bethany Villanueva" userId="S::bethany.villanueva@rosedaleacademy.com::7ac5a895-7e38-46df-a5e1-f6219d0baaed" providerId="AD" clId="Web-{94D2CED0-6883-25D4-316E-D262EA628D27}" dt="2021-06-25T16:31:54.634" v="33" actId="20577"/>
        <pc:sldMkLst>
          <pc:docMk/>
          <pc:sldMk cId="1375950508" sldId="265"/>
        </pc:sldMkLst>
        <pc:spChg chg="mod">
          <ac:chgData name="Bethany Villanueva" userId="S::bethany.villanueva@rosedaleacademy.com::7ac5a895-7e38-46df-a5e1-f6219d0baaed" providerId="AD" clId="Web-{94D2CED0-6883-25D4-316E-D262EA628D27}" dt="2021-06-25T16:31:54.634" v="33" actId="20577"/>
          <ac:spMkLst>
            <pc:docMk/>
            <pc:sldMk cId="1375950508" sldId="265"/>
            <ac:spMk id="3" creationId="{9C412BD7-DCEF-DE49-B340-68EAB2E5CCF0}"/>
          </ac:spMkLst>
        </pc:spChg>
      </pc:sldChg>
      <pc:sldChg chg="modSp">
        <pc:chgData name="Bethany Villanueva" userId="S::bethany.villanueva@rosedaleacademy.com::7ac5a895-7e38-46df-a5e1-f6219d0baaed" providerId="AD" clId="Web-{94D2CED0-6883-25D4-316E-D262EA628D27}" dt="2021-06-25T16:32:48.946" v="37" actId="20577"/>
        <pc:sldMkLst>
          <pc:docMk/>
          <pc:sldMk cId="151326236" sldId="266"/>
        </pc:sldMkLst>
        <pc:spChg chg="mod">
          <ac:chgData name="Bethany Villanueva" userId="S::bethany.villanueva@rosedaleacademy.com::7ac5a895-7e38-46df-a5e1-f6219d0baaed" providerId="AD" clId="Web-{94D2CED0-6883-25D4-316E-D262EA628D27}" dt="2021-06-25T16:32:48.946" v="37" actId="20577"/>
          <ac:spMkLst>
            <pc:docMk/>
            <pc:sldMk cId="151326236" sldId="266"/>
            <ac:spMk id="3" creationId="{3CE9F222-C0D8-9948-9749-0E31EEEDA3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60D3F-6D8E-C246-B248-46F922471CF9}"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748C1-EBD6-8545-B66A-BCCE20C91F2F}" type="slidenum">
              <a:rPr lang="en-US" smtClean="0"/>
              <a:t>‹#›</a:t>
            </a:fld>
            <a:endParaRPr lang="en-US"/>
          </a:p>
        </p:txBody>
      </p:sp>
    </p:spTree>
    <p:extLst>
      <p:ext uri="{BB962C8B-B14F-4D97-AF65-F5344CB8AC3E}">
        <p14:creationId xmlns:p14="http://schemas.microsoft.com/office/powerpoint/2010/main" val="3142213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a:t>
            </a:r>
            <a:r>
              <a:rPr lang="en-US" dirty="0" err="1"/>
              <a:t>rosedaletube.com</a:t>
            </a:r>
            <a:r>
              <a:rPr lang="en-US" dirty="0"/>
              <a:t>/</a:t>
            </a:r>
            <a:r>
              <a:rPr lang="en-US" dirty="0" err="1"/>
              <a:t>zfiles</a:t>
            </a:r>
            <a:r>
              <a:rPr lang="en-US" dirty="0"/>
              <a:t>/Other/academic-integrity/How%20to%20Avoid%20Plagiarism_%20In%205%20Easy%20Steps.mp4</a:t>
            </a:r>
          </a:p>
        </p:txBody>
      </p:sp>
      <p:sp>
        <p:nvSpPr>
          <p:cNvPr id="4" name="Slide Number Placeholder 3"/>
          <p:cNvSpPr>
            <a:spLocks noGrp="1"/>
          </p:cNvSpPr>
          <p:nvPr>
            <p:ph type="sldNum" sz="quarter" idx="5"/>
          </p:nvPr>
        </p:nvSpPr>
        <p:spPr/>
        <p:txBody>
          <a:bodyPr/>
          <a:lstStyle/>
          <a:p>
            <a:fld id="{960748C1-EBD6-8545-B66A-BCCE20C91F2F}" type="slidenum">
              <a:rPr lang="en-US" smtClean="0"/>
              <a:t>4</a:t>
            </a:fld>
            <a:endParaRPr lang="en-US"/>
          </a:p>
        </p:txBody>
      </p:sp>
    </p:spTree>
    <p:extLst>
      <p:ext uri="{BB962C8B-B14F-4D97-AF65-F5344CB8AC3E}">
        <p14:creationId xmlns:p14="http://schemas.microsoft.com/office/powerpoint/2010/main" val="3216829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0748C1-EBD6-8545-B66A-BCCE20C91F2F}" type="slidenum">
              <a:rPr lang="en-US" smtClean="0"/>
              <a:t>14</a:t>
            </a:fld>
            <a:endParaRPr lang="en-US"/>
          </a:p>
        </p:txBody>
      </p:sp>
    </p:spTree>
    <p:extLst>
      <p:ext uri="{BB962C8B-B14F-4D97-AF65-F5344CB8AC3E}">
        <p14:creationId xmlns:p14="http://schemas.microsoft.com/office/powerpoint/2010/main" val="25787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6EBCF-2F08-1F44-BDEC-6771044E85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60EF83-29E8-154C-A25A-C04F478403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BEE007-F78A-034A-871C-1655F3B56FCF}"/>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5" name="Footer Placeholder 4">
            <a:extLst>
              <a:ext uri="{FF2B5EF4-FFF2-40B4-BE49-F238E27FC236}">
                <a16:creationId xmlns:a16="http://schemas.microsoft.com/office/drawing/2014/main" id="{251F18D5-2995-6042-9417-6068D244D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DDF3F-12BC-8347-A219-01A638E24A78}"/>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7695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D903A-0F86-9A4D-BE2B-BA50DCD66E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10A5E4-68F4-1A41-8A8C-275F537A1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F43F9-20C5-2241-BC30-B152D28D1FD7}"/>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5" name="Footer Placeholder 4">
            <a:extLst>
              <a:ext uri="{FF2B5EF4-FFF2-40B4-BE49-F238E27FC236}">
                <a16:creationId xmlns:a16="http://schemas.microsoft.com/office/drawing/2014/main" id="{C613D5E4-1FA8-354E-84E5-E134311F5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6C81D-0B0D-0046-9E0A-E5F9DA87F08D}"/>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009860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F66076-6741-874E-B7E7-0092C6912C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054895-EDED-C64A-A5C7-AF30DB4E59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3D890-8A68-5644-A602-0DE49CC40C4E}"/>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5" name="Footer Placeholder 4">
            <a:extLst>
              <a:ext uri="{FF2B5EF4-FFF2-40B4-BE49-F238E27FC236}">
                <a16:creationId xmlns:a16="http://schemas.microsoft.com/office/drawing/2014/main" id="{193E0901-0281-7A48-ADE3-83D19BB45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FF7FC-B5DA-EF4B-B30C-FCB661318123}"/>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206955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33D9-C2EB-5348-ADCB-E2166CFDB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86E6F-9C35-2B45-B664-883DE7B29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28BDB-5618-2541-A1D6-0A7898B8F38D}"/>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5" name="Footer Placeholder 4">
            <a:extLst>
              <a:ext uri="{FF2B5EF4-FFF2-40B4-BE49-F238E27FC236}">
                <a16:creationId xmlns:a16="http://schemas.microsoft.com/office/drawing/2014/main" id="{21D42F13-9746-0140-9991-D1D852DFC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24928-7E76-374A-8ECC-CED9018ACCBB}"/>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56476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BC09-7258-EB45-BAC6-B75C66E47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020D4-E86A-AF4E-B5A4-DF06DD4CB5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3A7BDD-04F2-8642-AD1E-9D2457785357}"/>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5" name="Footer Placeholder 4">
            <a:extLst>
              <a:ext uri="{FF2B5EF4-FFF2-40B4-BE49-F238E27FC236}">
                <a16:creationId xmlns:a16="http://schemas.microsoft.com/office/drawing/2014/main" id="{EE2E5214-58EA-004B-8059-E74C1193E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1D95A-7EDB-7B44-8C5F-AA9E9E6A2F28}"/>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562300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27BA-298C-244D-B99E-5DC62AB37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A673D-E5EA-0448-8CB2-C69E0D1EE3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C0B4E6-949E-DA48-AD87-7FCA282794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687F34-5FCA-E146-909C-AEE4E2D37DAE}"/>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6" name="Footer Placeholder 5">
            <a:extLst>
              <a:ext uri="{FF2B5EF4-FFF2-40B4-BE49-F238E27FC236}">
                <a16:creationId xmlns:a16="http://schemas.microsoft.com/office/drawing/2014/main" id="{20745CA0-E122-4649-A7EC-06A96A062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BA0F6-30C3-E34E-A9D4-A2A9FD499998}"/>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54735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5F2E-CE99-3049-9436-9257F50EDC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F754A7-D742-4C4B-B9DE-1ABA71A37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E5D5F0-36DE-7B4B-857A-151CEFB62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C7DA4D-6399-EB4B-A974-06A5B16B0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E327B4-D0C5-9744-82E6-C91A8289D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D08678-478F-E349-8AB6-DE59FC4FA0EB}"/>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8" name="Footer Placeholder 7">
            <a:extLst>
              <a:ext uri="{FF2B5EF4-FFF2-40B4-BE49-F238E27FC236}">
                <a16:creationId xmlns:a16="http://schemas.microsoft.com/office/drawing/2014/main" id="{8B831FD4-0D1B-EB4E-80C4-B61C062CE8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C3746B-D62E-CD48-900A-7FBB601E69A4}"/>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1901747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EBAA-7F08-DA4A-8588-B03AF6B69A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3744B9-4131-8A47-9F39-E85A19990A74}"/>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4" name="Footer Placeholder 3">
            <a:extLst>
              <a:ext uri="{FF2B5EF4-FFF2-40B4-BE49-F238E27FC236}">
                <a16:creationId xmlns:a16="http://schemas.microsoft.com/office/drawing/2014/main" id="{8D2D478F-7D5D-8B41-8EE5-B85E8EF661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73986B-B5C0-AF4C-97D4-7FE060E33ACF}"/>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51708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3A952B-0FB8-7F4E-B35A-633191B3B5E5}"/>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3" name="Footer Placeholder 2">
            <a:extLst>
              <a:ext uri="{FF2B5EF4-FFF2-40B4-BE49-F238E27FC236}">
                <a16:creationId xmlns:a16="http://schemas.microsoft.com/office/drawing/2014/main" id="{75D9E746-8070-A34B-949D-D808100515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DB62BF-C32B-1B45-81D9-2E0653794463}"/>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18848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EE68-E91A-2C4D-B35D-7F61042990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C65DD5-AE6D-F440-A1EE-FC2D9120F0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834DF-CCD6-EC4B-A7E3-F831BDDFC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33AC1-F9FC-284F-B4D8-6C0AC5922C17}"/>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6" name="Footer Placeholder 5">
            <a:extLst>
              <a:ext uri="{FF2B5EF4-FFF2-40B4-BE49-F238E27FC236}">
                <a16:creationId xmlns:a16="http://schemas.microsoft.com/office/drawing/2014/main" id="{8C8DD61D-9EAA-4441-A412-4BBDBE05CD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81723-9E36-8342-956A-A0921A55193B}"/>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361662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D5F5-4B14-3F49-9D9E-607598731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87ED6D-097F-EF41-99DC-CA0551EED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7779C4-8CF9-7541-9DAD-AEB8C1B90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C97F8F-46AE-E141-8D45-C300B9969571}"/>
              </a:ext>
            </a:extLst>
          </p:cNvPr>
          <p:cNvSpPr>
            <a:spLocks noGrp="1"/>
          </p:cNvSpPr>
          <p:nvPr>
            <p:ph type="dt" sz="half" idx="10"/>
          </p:nvPr>
        </p:nvSpPr>
        <p:spPr/>
        <p:txBody>
          <a:bodyPr/>
          <a:lstStyle/>
          <a:p>
            <a:fld id="{21E55125-E5D0-794B-8F48-EBA4587FDD8A}" type="datetimeFigureOut">
              <a:rPr lang="en-US" smtClean="0"/>
              <a:t>6/25/2021</a:t>
            </a:fld>
            <a:endParaRPr lang="en-US"/>
          </a:p>
        </p:txBody>
      </p:sp>
      <p:sp>
        <p:nvSpPr>
          <p:cNvPr id="6" name="Footer Placeholder 5">
            <a:extLst>
              <a:ext uri="{FF2B5EF4-FFF2-40B4-BE49-F238E27FC236}">
                <a16:creationId xmlns:a16="http://schemas.microsoft.com/office/drawing/2014/main" id="{BEA3FF6D-38CD-FC4B-BC2C-E1D7B7310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A59A11-1954-0F4A-BB3B-99C6B9EB14F3}"/>
              </a:ext>
            </a:extLst>
          </p:cNvPr>
          <p:cNvSpPr>
            <a:spLocks noGrp="1"/>
          </p:cNvSpPr>
          <p:nvPr>
            <p:ph type="sldNum" sz="quarter" idx="12"/>
          </p:nvPr>
        </p:nvSpPr>
        <p:spPr/>
        <p:txBody>
          <a:bodyPr/>
          <a:lstStyle/>
          <a:p>
            <a:fld id="{3D287ADE-3A7D-6044-B7A6-3C356C7E4109}" type="slidenum">
              <a:rPr lang="en-US" smtClean="0"/>
              <a:t>‹#›</a:t>
            </a:fld>
            <a:endParaRPr lang="en-US"/>
          </a:p>
        </p:txBody>
      </p:sp>
    </p:spTree>
    <p:extLst>
      <p:ext uri="{BB962C8B-B14F-4D97-AF65-F5344CB8AC3E}">
        <p14:creationId xmlns:p14="http://schemas.microsoft.com/office/powerpoint/2010/main" val="213417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15AC54-C74A-8E40-8F7E-3D2A7B2F5E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AE15BE-BDB3-8E4E-AAEC-D981C4BDE7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AAC22-24C8-4E40-8739-08BEE3ABA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55125-E5D0-794B-8F48-EBA4587FDD8A}" type="datetimeFigureOut">
              <a:rPr lang="en-US" smtClean="0"/>
              <a:t>6/25/2021</a:t>
            </a:fld>
            <a:endParaRPr lang="en-US"/>
          </a:p>
        </p:txBody>
      </p:sp>
      <p:sp>
        <p:nvSpPr>
          <p:cNvPr id="5" name="Footer Placeholder 4">
            <a:extLst>
              <a:ext uri="{FF2B5EF4-FFF2-40B4-BE49-F238E27FC236}">
                <a16:creationId xmlns:a16="http://schemas.microsoft.com/office/drawing/2014/main" id="{DB8B87AA-F146-7348-820C-CC74E8DC3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F1D009-B606-5A48-8CE7-FC39B14F2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87ADE-3A7D-6044-B7A6-3C356C7E4109}" type="slidenum">
              <a:rPr lang="en-US" smtClean="0"/>
              <a:t>‹#›</a:t>
            </a:fld>
            <a:endParaRPr lang="en-US"/>
          </a:p>
        </p:txBody>
      </p:sp>
    </p:spTree>
    <p:extLst>
      <p:ext uri="{BB962C8B-B14F-4D97-AF65-F5344CB8AC3E}">
        <p14:creationId xmlns:p14="http://schemas.microsoft.com/office/powerpoint/2010/main" val="1670456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Glasses on top of a book">
            <a:extLst>
              <a:ext uri="{FF2B5EF4-FFF2-40B4-BE49-F238E27FC236}">
                <a16:creationId xmlns:a16="http://schemas.microsoft.com/office/drawing/2014/main" id="{F0C69A2C-338B-CC47-A059-B04A1D396899}"/>
              </a:ext>
            </a:extLst>
          </p:cNvPr>
          <p:cNvPicPr>
            <a:picLocks noChangeAspect="1"/>
          </p:cNvPicPr>
          <p:nvPr/>
        </p:nvPicPr>
        <p:blipFill rotWithShape="1">
          <a:blip r:embed="rId2">
            <a:alphaModFix amt="50000"/>
          </a:blip>
          <a:srcRect t="13452" b="1642"/>
          <a:stretch/>
        </p:blipFill>
        <p:spPr>
          <a:xfrm>
            <a:off x="-3047" y="10"/>
            <a:ext cx="12191999" cy="6857990"/>
          </a:xfrm>
          <a:prstGeom prst="rect">
            <a:avLst/>
          </a:prstGeom>
        </p:spPr>
      </p:pic>
      <p:sp>
        <p:nvSpPr>
          <p:cNvPr id="23" name="Rectangle 2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5B33AA-1C7F-DD49-881E-845794888055}"/>
              </a:ext>
            </a:extLst>
          </p:cNvPr>
          <p:cNvSpPr>
            <a:spLocks noGrp="1"/>
          </p:cNvSpPr>
          <p:nvPr>
            <p:ph type="ctrTitle"/>
          </p:nvPr>
        </p:nvSpPr>
        <p:spPr>
          <a:xfrm>
            <a:off x="1097280" y="157163"/>
            <a:ext cx="10058400" cy="3743165"/>
          </a:xfrm>
          <a:effectLst>
            <a:outerShdw blurRad="50800" dist="38100" dir="2700000" algn="tl" rotWithShape="0">
              <a:prstClr val="black">
                <a:alpha val="40000"/>
              </a:prstClr>
            </a:outerShdw>
          </a:effectLst>
        </p:spPr>
        <p:txBody>
          <a:bodyPr>
            <a:normAutofit/>
          </a:bodyPr>
          <a:lstStyle/>
          <a:p>
            <a:r>
              <a:rPr lang="en-US" sz="5200" dirty="0">
                <a:solidFill>
                  <a:srgbClr val="FFFFFF"/>
                </a:solidFill>
                <a:effectLst>
                  <a:glow rad="190500">
                    <a:schemeClr val="tx1">
                      <a:lumMod val="95000"/>
                      <a:lumOff val="5000"/>
                      <a:alpha val="19000"/>
                    </a:schemeClr>
                  </a:glow>
                  <a:outerShdw blurRad="254000" dist="38100" dir="5400000" sx="104000" sy="104000" algn="ctr" rotWithShape="0">
                    <a:srgbClr val="000000">
                      <a:alpha val="55000"/>
                    </a:srgbClr>
                  </a:outerShdw>
                </a:effectLst>
              </a:rPr>
              <a:t>MLA Citations</a:t>
            </a:r>
          </a:p>
        </p:txBody>
      </p:sp>
      <p:sp>
        <p:nvSpPr>
          <p:cNvPr id="3" name="Subtitle 2">
            <a:extLst>
              <a:ext uri="{FF2B5EF4-FFF2-40B4-BE49-F238E27FC236}">
                <a16:creationId xmlns:a16="http://schemas.microsoft.com/office/drawing/2014/main" id="{C0BA9219-A39A-C940-98FD-C0562D6DFCF5}"/>
              </a:ext>
            </a:extLst>
          </p:cNvPr>
          <p:cNvSpPr>
            <a:spLocks noGrp="1"/>
          </p:cNvSpPr>
          <p:nvPr>
            <p:ph type="subTitle" idx="1"/>
          </p:nvPr>
        </p:nvSpPr>
        <p:spPr>
          <a:xfrm>
            <a:off x="1097280" y="2828191"/>
            <a:ext cx="10058400" cy="1343128"/>
          </a:xfrm>
          <a:effectLst>
            <a:outerShdw blurRad="50800" dist="38100" dir="2700000" algn="tl" rotWithShape="0">
              <a:prstClr val="black">
                <a:alpha val="40000"/>
              </a:prstClr>
            </a:outerShdw>
          </a:effectLst>
        </p:spPr>
        <p:txBody>
          <a:bodyPr>
            <a:normAutofit/>
          </a:bodyPr>
          <a:lstStyle/>
          <a:p>
            <a:r>
              <a:rPr lang="en-US" dirty="0">
                <a:solidFill>
                  <a:srgbClr val="FFFFFF"/>
                </a:solidFill>
                <a:effectLst>
                  <a:glow rad="190500">
                    <a:schemeClr val="tx1">
                      <a:lumMod val="95000"/>
                      <a:lumOff val="5000"/>
                      <a:alpha val="19000"/>
                    </a:schemeClr>
                  </a:glow>
                  <a:outerShdw blurRad="254000" dist="38100" dir="5400000" sx="104000" sy="104000" algn="ctr" rotWithShape="0">
                    <a:srgbClr val="000000">
                      <a:alpha val="55000"/>
                    </a:srgbClr>
                  </a:outerShdw>
                </a:effectLst>
              </a:rPr>
              <a:t>Introduction to:</a:t>
            </a:r>
          </a:p>
        </p:txBody>
      </p:sp>
    </p:spTree>
    <p:extLst>
      <p:ext uri="{BB962C8B-B14F-4D97-AF65-F5344CB8AC3E}">
        <p14:creationId xmlns:p14="http://schemas.microsoft.com/office/powerpoint/2010/main" val="114524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7BBC3E-2B69-9A48-B787-221EAA874800}"/>
              </a:ext>
            </a:extLst>
          </p:cNvPr>
          <p:cNvSpPr/>
          <p:nvPr/>
        </p:nvSpPr>
        <p:spPr>
          <a:xfrm>
            <a:off x="-64294" y="400050"/>
            <a:ext cx="12320588" cy="7286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087CD-9558-CD4C-98E8-8855C4202BE7}"/>
              </a:ext>
            </a:extLst>
          </p:cNvPr>
          <p:cNvSpPr>
            <a:spLocks noGrp="1"/>
          </p:cNvSpPr>
          <p:nvPr>
            <p:ph type="title"/>
          </p:nvPr>
        </p:nvSpPr>
        <p:spPr>
          <a:xfrm>
            <a:off x="838200" y="165097"/>
            <a:ext cx="10515600" cy="1325563"/>
          </a:xfrm>
        </p:spPr>
        <p:txBody>
          <a:bodyPr/>
          <a:lstStyle/>
          <a:p>
            <a:r>
              <a:rPr lang="en-US" dirty="0">
                <a:solidFill>
                  <a:schemeClr val="bg1"/>
                </a:solidFill>
              </a:rPr>
              <a:t>Punctuation with MLA Citations</a:t>
            </a:r>
          </a:p>
        </p:txBody>
      </p:sp>
      <p:sp>
        <p:nvSpPr>
          <p:cNvPr id="3" name="Content Placeholder 2">
            <a:extLst>
              <a:ext uri="{FF2B5EF4-FFF2-40B4-BE49-F238E27FC236}">
                <a16:creationId xmlns:a16="http://schemas.microsoft.com/office/drawing/2014/main" id="{9C412BD7-DCEF-DE49-B340-68EAB2E5CCF0}"/>
              </a:ext>
            </a:extLst>
          </p:cNvPr>
          <p:cNvSpPr>
            <a:spLocks noGrp="1"/>
          </p:cNvSpPr>
          <p:nvPr>
            <p:ph idx="1"/>
          </p:nvPr>
        </p:nvSpPr>
        <p:spPr/>
        <p:txBody>
          <a:bodyPr vert="horz" lIns="91440" tIns="45720" rIns="91440" bIns="45720" rtlCol="0" anchor="t">
            <a:normAutofit/>
          </a:bodyPr>
          <a:lstStyle/>
          <a:p>
            <a:pPr marL="0" indent="0" algn="ctr">
              <a:buNone/>
            </a:pPr>
            <a:r>
              <a:rPr lang="en-CA" b="1" dirty="0"/>
              <a:t>"Direct quote" or Paraphrase (</a:t>
            </a:r>
            <a:r>
              <a:rPr lang="en-CA" b="1" u="sng">
                <a:solidFill>
                  <a:schemeClr val="accent2">
                    <a:lumMod val="75000"/>
                  </a:schemeClr>
                </a:solidFill>
              </a:rPr>
              <a:t>Author's last name</a:t>
            </a:r>
            <a:r>
              <a:rPr lang="en-CA" b="1" dirty="0">
                <a:solidFill>
                  <a:schemeClr val="accent2">
                    <a:lumMod val="75000"/>
                  </a:schemeClr>
                </a:solidFill>
              </a:rPr>
              <a:t> </a:t>
            </a:r>
            <a:r>
              <a:rPr lang="en-CA" b="1" u="sng">
                <a:solidFill>
                  <a:srgbClr val="00B050"/>
                </a:solidFill>
              </a:rPr>
              <a:t>page number</a:t>
            </a:r>
            <a:r>
              <a:rPr lang="en-CA" b="1" dirty="0"/>
              <a:t>). </a:t>
            </a:r>
          </a:p>
          <a:p>
            <a:pPr marL="0" indent="0" algn="ctr">
              <a:buNone/>
            </a:pPr>
            <a:r>
              <a:rPr lang="en-CA" dirty="0"/>
              <a:t>OR</a:t>
            </a:r>
          </a:p>
          <a:p>
            <a:pPr marL="0" indent="0" algn="ctr">
              <a:buNone/>
            </a:pPr>
            <a:r>
              <a:rPr lang="en-CA" b="1" u="sng" dirty="0">
                <a:solidFill>
                  <a:schemeClr val="accent2">
                    <a:lumMod val="75000"/>
                  </a:schemeClr>
                </a:solidFill>
              </a:rPr>
              <a:t>Author's Last Name</a:t>
            </a:r>
            <a:r>
              <a:rPr lang="en-CA" b="1" dirty="0">
                <a:solidFill>
                  <a:schemeClr val="accent2">
                    <a:lumMod val="75000"/>
                  </a:schemeClr>
                </a:solidFill>
              </a:rPr>
              <a:t> </a:t>
            </a:r>
            <a:r>
              <a:rPr lang="en-CA" b="1" dirty="0"/>
              <a:t>states, "Direct Quote" or paraphrase (</a:t>
            </a:r>
            <a:r>
              <a:rPr lang="en-CA" b="1" u="sng" dirty="0">
                <a:solidFill>
                  <a:srgbClr val="00B050"/>
                </a:solidFill>
              </a:rPr>
              <a:t>page number</a:t>
            </a:r>
            <a:r>
              <a:rPr lang="en-CA" b="1" dirty="0"/>
              <a:t>).</a:t>
            </a:r>
          </a:p>
          <a:p>
            <a:pPr algn="ctr"/>
            <a:endParaRPr lang="en-US" dirty="0"/>
          </a:p>
          <a:p>
            <a:pPr marL="0" indent="0">
              <a:buNone/>
            </a:pPr>
            <a:r>
              <a:rPr lang="en-CA" dirty="0"/>
              <a:t>Take a moment to carefully consider the placement of the parts and punctuation of this in-text citation. Note that there is no punctuation indicating the end of a sentence</a:t>
            </a:r>
            <a:r>
              <a:rPr lang="en-CA" b="1" i="1" dirty="0"/>
              <a:t> </a:t>
            </a:r>
            <a:r>
              <a:rPr lang="en-CA" b="1" i="1" u="sng" dirty="0"/>
              <a:t>inside</a:t>
            </a:r>
            <a:r>
              <a:rPr lang="en-CA" dirty="0"/>
              <a:t> of the quotation marks—closing punctuation should instead follow the brackets. </a:t>
            </a:r>
            <a:endParaRPr lang="en-US" dirty="0"/>
          </a:p>
        </p:txBody>
      </p:sp>
    </p:spTree>
    <p:extLst>
      <p:ext uri="{BB962C8B-B14F-4D97-AF65-F5344CB8AC3E}">
        <p14:creationId xmlns:p14="http://schemas.microsoft.com/office/powerpoint/2010/main" val="1375950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19873A5-C279-1243-AF14-62C8DB8DA8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24" t="41446" r="17700" b="42339"/>
          <a:stretch/>
        </p:blipFill>
        <p:spPr bwMode="auto">
          <a:xfrm>
            <a:off x="315140" y="2197798"/>
            <a:ext cx="11038660" cy="16598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A2168B3-3481-3B47-A94D-D030F8A1F9DD}"/>
              </a:ext>
            </a:extLst>
          </p:cNvPr>
          <p:cNvSpPr>
            <a:spLocks noGrp="1"/>
          </p:cNvSpPr>
          <p:nvPr>
            <p:ph idx="1"/>
          </p:nvPr>
        </p:nvSpPr>
        <p:spPr>
          <a:xfrm>
            <a:off x="571500" y="4787899"/>
            <a:ext cx="10515600" cy="1355726"/>
          </a:xfrm>
        </p:spPr>
        <p:txBody>
          <a:bodyPr>
            <a:normAutofit fontScale="92500" lnSpcReduction="20000"/>
          </a:bodyPr>
          <a:lstStyle/>
          <a:p>
            <a:r>
              <a:rPr lang="en-CA" dirty="0"/>
              <a:t>There is no punctuation between the author’s last name and the page number inside of the parentheses. The misplacement of these simple punctuation marks is one of the most common errors students make when crafting in-text citations.</a:t>
            </a:r>
            <a:endParaRPr lang="en-US" dirty="0"/>
          </a:p>
        </p:txBody>
      </p:sp>
      <p:cxnSp>
        <p:nvCxnSpPr>
          <p:cNvPr id="6" name="Straight Arrow Connector 5">
            <a:extLst>
              <a:ext uri="{FF2B5EF4-FFF2-40B4-BE49-F238E27FC236}">
                <a16:creationId xmlns:a16="http://schemas.microsoft.com/office/drawing/2014/main" id="{22B42826-50E4-3C4D-9C3E-EEA53C7BF3D3}"/>
              </a:ext>
            </a:extLst>
          </p:cNvPr>
          <p:cNvCxnSpPr>
            <a:cxnSpLocks/>
          </p:cNvCxnSpPr>
          <p:nvPr/>
        </p:nvCxnSpPr>
        <p:spPr>
          <a:xfrm flipV="1">
            <a:off x="4857750" y="4114800"/>
            <a:ext cx="2043112" cy="3714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65B1B61-5182-2A4A-B25A-326D22A724F7}"/>
              </a:ext>
            </a:extLst>
          </p:cNvPr>
          <p:cNvSpPr/>
          <p:nvPr/>
        </p:nvSpPr>
        <p:spPr>
          <a:xfrm>
            <a:off x="6900862" y="2679699"/>
            <a:ext cx="785813" cy="16430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830008-BDCC-A843-9CDD-87CC7DDF32BB}"/>
              </a:ext>
            </a:extLst>
          </p:cNvPr>
          <p:cNvSpPr/>
          <p:nvPr/>
        </p:nvSpPr>
        <p:spPr>
          <a:xfrm>
            <a:off x="-64294" y="400050"/>
            <a:ext cx="12320588" cy="7286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D12CDF-BEE1-7549-ADFF-0B5653CEF1D6}"/>
              </a:ext>
            </a:extLst>
          </p:cNvPr>
          <p:cNvSpPr>
            <a:spLocks noGrp="1"/>
          </p:cNvSpPr>
          <p:nvPr>
            <p:ph type="title"/>
          </p:nvPr>
        </p:nvSpPr>
        <p:spPr>
          <a:xfrm>
            <a:off x="838200" y="165096"/>
            <a:ext cx="10515600" cy="1325563"/>
          </a:xfrm>
        </p:spPr>
        <p:txBody>
          <a:bodyPr/>
          <a:lstStyle/>
          <a:p>
            <a:r>
              <a:rPr lang="en-US">
                <a:solidFill>
                  <a:schemeClr val="bg1"/>
                </a:solidFill>
              </a:rPr>
              <a:t>Punctuation with MLA Citations </a:t>
            </a:r>
            <a:endParaRPr lang="en-US" dirty="0">
              <a:solidFill>
                <a:schemeClr val="bg1"/>
              </a:solidFill>
            </a:endParaRPr>
          </a:p>
        </p:txBody>
      </p:sp>
    </p:spTree>
    <p:extLst>
      <p:ext uri="{BB962C8B-B14F-4D97-AF65-F5344CB8AC3E}">
        <p14:creationId xmlns:p14="http://schemas.microsoft.com/office/powerpoint/2010/main" val="334604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9F222-C0D8-9948-9749-0E31EEEDA3E8}"/>
              </a:ext>
            </a:extLst>
          </p:cNvPr>
          <p:cNvSpPr>
            <a:spLocks noGrp="1"/>
          </p:cNvSpPr>
          <p:nvPr>
            <p:ph idx="1"/>
          </p:nvPr>
        </p:nvSpPr>
        <p:spPr/>
        <p:txBody>
          <a:bodyPr vert="horz" lIns="91440" tIns="45720" rIns="91440" bIns="45720" rtlCol="0" anchor="t">
            <a:normAutofit/>
          </a:bodyPr>
          <a:lstStyle/>
          <a:p>
            <a:r>
              <a:rPr lang="en-CA" dirty="0"/>
              <a:t>A Works Cited includes all elements from the resource you are giving </a:t>
            </a:r>
            <a:r>
              <a:rPr lang="en-CA"/>
              <a:t>credit to and is included at the end of your work </a:t>
            </a:r>
          </a:p>
          <a:p>
            <a:r>
              <a:rPr lang="en-CA" dirty="0"/>
              <a:t>This will be called a </a:t>
            </a:r>
            <a:r>
              <a:rPr lang="en-CA" i="1" dirty="0"/>
              <a:t>Works Cited</a:t>
            </a:r>
            <a:endParaRPr lang="en-CA" dirty="0"/>
          </a:p>
        </p:txBody>
      </p:sp>
      <p:sp>
        <p:nvSpPr>
          <p:cNvPr id="4" name="Rectangle 3">
            <a:extLst>
              <a:ext uri="{FF2B5EF4-FFF2-40B4-BE49-F238E27FC236}">
                <a16:creationId xmlns:a16="http://schemas.microsoft.com/office/drawing/2014/main" id="{06B3B965-4DCD-EB49-8829-2B9E5526DCDE}"/>
              </a:ext>
            </a:extLst>
          </p:cNvPr>
          <p:cNvSpPr/>
          <p:nvPr/>
        </p:nvSpPr>
        <p:spPr>
          <a:xfrm>
            <a:off x="-128588" y="371475"/>
            <a:ext cx="12320588" cy="7286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22A1D4B-D3DE-4F4F-9D26-BD9E6DE88F24}"/>
              </a:ext>
            </a:extLst>
          </p:cNvPr>
          <p:cNvSpPr txBox="1">
            <a:spLocks/>
          </p:cNvSpPr>
          <p:nvPr/>
        </p:nvSpPr>
        <p:spPr>
          <a:xfrm>
            <a:off x="838200" y="1079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Works Cited</a:t>
            </a:r>
          </a:p>
        </p:txBody>
      </p:sp>
      <p:pic>
        <p:nvPicPr>
          <p:cNvPr id="7" name="Picture 4">
            <a:extLst>
              <a:ext uri="{FF2B5EF4-FFF2-40B4-BE49-F238E27FC236}">
                <a16:creationId xmlns:a16="http://schemas.microsoft.com/office/drawing/2014/main" id="{B2F50FA1-94B6-F84E-928F-E2CF2003E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213" y="3228484"/>
            <a:ext cx="7813573" cy="31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6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850078-3BD9-E040-8A41-C3A79B10FDCC}"/>
              </a:ext>
            </a:extLst>
          </p:cNvPr>
          <p:cNvSpPr/>
          <p:nvPr/>
        </p:nvSpPr>
        <p:spPr>
          <a:xfrm>
            <a:off x="-64294" y="371474"/>
            <a:ext cx="12320588" cy="12906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C0FE5-544B-B840-86A2-0E5BF0863992}"/>
              </a:ext>
            </a:extLst>
          </p:cNvPr>
          <p:cNvSpPr>
            <a:spLocks noGrp="1"/>
          </p:cNvSpPr>
          <p:nvPr>
            <p:ph type="title"/>
          </p:nvPr>
        </p:nvSpPr>
        <p:spPr/>
        <p:txBody>
          <a:bodyPr/>
          <a:lstStyle/>
          <a:p>
            <a:r>
              <a:rPr lang="en-US" dirty="0">
                <a:solidFill>
                  <a:schemeClr val="bg1"/>
                </a:solidFill>
              </a:rPr>
              <a:t>Your COMPLETE citations in your Works Cited will include… </a:t>
            </a:r>
          </a:p>
        </p:txBody>
      </p:sp>
      <p:sp>
        <p:nvSpPr>
          <p:cNvPr id="3" name="Content Placeholder 2">
            <a:extLst>
              <a:ext uri="{FF2B5EF4-FFF2-40B4-BE49-F238E27FC236}">
                <a16:creationId xmlns:a16="http://schemas.microsoft.com/office/drawing/2014/main" id="{A36509EC-C407-BC4D-8F51-9216E7C6552F}"/>
              </a:ext>
            </a:extLst>
          </p:cNvPr>
          <p:cNvSpPr>
            <a:spLocks noGrp="1"/>
          </p:cNvSpPr>
          <p:nvPr>
            <p:ph idx="1"/>
          </p:nvPr>
        </p:nvSpPr>
        <p:spPr>
          <a:xfrm>
            <a:off x="838200" y="1897065"/>
            <a:ext cx="10515600" cy="4351338"/>
          </a:xfrm>
        </p:spPr>
        <p:txBody>
          <a:bodyPr>
            <a:normAutofit fontScale="70000" lnSpcReduction="20000"/>
          </a:bodyPr>
          <a:lstStyle/>
          <a:p>
            <a:r>
              <a:rPr lang="en-CA" dirty="0"/>
              <a:t>Author (Last Name, First Name) </a:t>
            </a:r>
          </a:p>
          <a:p>
            <a:pPr lvl="1"/>
            <a:r>
              <a:rPr lang="en-CA" dirty="0"/>
              <a:t>In this case, the authors name is </a:t>
            </a:r>
            <a:r>
              <a:rPr lang="en-CA" b="1" u="sng" dirty="0">
                <a:solidFill>
                  <a:srgbClr val="C00000"/>
                </a:solidFill>
              </a:rPr>
              <a:t>Jamaica Kincaid </a:t>
            </a:r>
            <a:endParaRPr lang="en-CA" dirty="0">
              <a:solidFill>
                <a:srgbClr val="C00000"/>
              </a:solidFill>
            </a:endParaRPr>
          </a:p>
          <a:p>
            <a:r>
              <a:rPr lang="en-CA" dirty="0"/>
              <a:t>Title of Work </a:t>
            </a:r>
          </a:p>
          <a:p>
            <a:pPr lvl="1"/>
            <a:r>
              <a:rPr lang="en-CA" dirty="0"/>
              <a:t>The title of this work is called “</a:t>
            </a:r>
            <a:r>
              <a:rPr lang="en-CA" b="1" u="sng" dirty="0">
                <a:solidFill>
                  <a:srgbClr val="C00000"/>
                </a:solidFill>
              </a:rPr>
              <a:t>Girl</a:t>
            </a:r>
            <a:r>
              <a:rPr lang="en-CA" dirty="0"/>
              <a:t>” </a:t>
            </a:r>
          </a:p>
          <a:p>
            <a:r>
              <a:rPr lang="en-CA" dirty="0"/>
              <a:t>Name of “Container” </a:t>
            </a:r>
          </a:p>
          <a:p>
            <a:pPr lvl="1"/>
            <a:r>
              <a:rPr lang="en-CA" dirty="0"/>
              <a:t>A “container” is where the source is found. A book is a container for the chapters. A Journal is a container for a journal article. This short story is in a container called </a:t>
            </a:r>
            <a:r>
              <a:rPr lang="en-CA" b="1" i="1" u="sng" dirty="0">
                <a:solidFill>
                  <a:srgbClr val="C00000"/>
                </a:solidFill>
              </a:rPr>
              <a:t>The Vintage Book of Contemporary Short Stories</a:t>
            </a:r>
            <a:endParaRPr lang="en-CA" dirty="0">
              <a:solidFill>
                <a:srgbClr val="C00000"/>
              </a:solidFill>
            </a:endParaRPr>
          </a:p>
          <a:p>
            <a:r>
              <a:rPr lang="en-CA" dirty="0"/>
              <a:t>Name of Publisher </a:t>
            </a:r>
          </a:p>
          <a:p>
            <a:pPr lvl="1"/>
            <a:r>
              <a:rPr lang="en-CA" dirty="0"/>
              <a:t>The publisher is the company that produced the source. The publisher here is "</a:t>
            </a:r>
            <a:r>
              <a:rPr lang="en-CA" b="1" u="sng" dirty="0">
                <a:solidFill>
                  <a:srgbClr val="C00000"/>
                </a:solidFill>
              </a:rPr>
              <a:t>Vintage</a:t>
            </a:r>
            <a:r>
              <a:rPr lang="en-CA" dirty="0"/>
              <a:t>" </a:t>
            </a:r>
          </a:p>
          <a:p>
            <a:r>
              <a:rPr lang="en-CA" dirty="0"/>
              <a:t>Publication Date</a:t>
            </a:r>
          </a:p>
          <a:p>
            <a:pPr lvl="1"/>
            <a:r>
              <a:rPr lang="en-CA" dirty="0"/>
              <a:t>The publication date is the date that the source was printed, released, or posted online. The published date here is </a:t>
            </a:r>
            <a:r>
              <a:rPr lang="en-CA" b="1" u="sng" dirty="0">
                <a:solidFill>
                  <a:srgbClr val="C00000"/>
                </a:solidFill>
              </a:rPr>
              <a:t>1994</a:t>
            </a:r>
            <a:endParaRPr lang="en-CA" dirty="0">
              <a:solidFill>
                <a:srgbClr val="C00000"/>
              </a:solidFill>
            </a:endParaRPr>
          </a:p>
          <a:p>
            <a:r>
              <a:rPr lang="en-CA" dirty="0"/>
              <a:t>Location</a:t>
            </a:r>
          </a:p>
          <a:p>
            <a:pPr lvl="1"/>
            <a:r>
              <a:rPr lang="en-CA" dirty="0"/>
              <a:t>The location of the source is where it can be found. This can be a URL link, page numbers, or physical place. This source location are pages </a:t>
            </a:r>
            <a:r>
              <a:rPr lang="en-CA" b="1" u="sng" dirty="0">
                <a:solidFill>
                  <a:srgbClr val="C00000"/>
                </a:solidFill>
              </a:rPr>
              <a:t>306-07</a:t>
            </a:r>
            <a:endParaRPr lang="en-CA" dirty="0">
              <a:solidFill>
                <a:srgbClr val="C00000"/>
              </a:solidFill>
            </a:endParaRPr>
          </a:p>
        </p:txBody>
      </p:sp>
    </p:spTree>
    <p:extLst>
      <p:ext uri="{BB962C8B-B14F-4D97-AF65-F5344CB8AC3E}">
        <p14:creationId xmlns:p14="http://schemas.microsoft.com/office/powerpoint/2010/main" val="3945020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D552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58FC97-5647-9D47-9563-BE89AAD9D617}"/>
              </a:ext>
            </a:extLst>
          </p:cNvPr>
          <p:cNvSpPr>
            <a:spLocks noGrp="1"/>
          </p:cNvSpPr>
          <p:nvPr>
            <p:ph type="title"/>
          </p:nvPr>
        </p:nvSpPr>
        <p:spPr>
          <a:xfrm>
            <a:off x="524256" y="491260"/>
            <a:ext cx="6594189" cy="1625210"/>
          </a:xfrm>
        </p:spPr>
        <p:txBody>
          <a:bodyPr>
            <a:normAutofit/>
          </a:bodyPr>
          <a:lstStyle/>
          <a:p>
            <a:r>
              <a:rPr lang="en-US" dirty="0">
                <a:solidFill>
                  <a:srgbClr val="FFFFFF"/>
                </a:solidFill>
              </a:rPr>
              <a:t>Formatting your Works Cited</a:t>
            </a:r>
          </a:p>
        </p:txBody>
      </p:sp>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F3174AA-6F51-7942-A411-74860821685A}"/>
              </a:ext>
            </a:extLst>
          </p:cNvPr>
          <p:cNvSpPr>
            <a:spLocks noGrp="1"/>
          </p:cNvSpPr>
          <p:nvPr>
            <p:ph idx="1"/>
          </p:nvPr>
        </p:nvSpPr>
        <p:spPr>
          <a:xfrm>
            <a:off x="7582563" y="-142880"/>
            <a:ext cx="4281890" cy="7029450"/>
          </a:xfrm>
        </p:spPr>
        <p:txBody>
          <a:bodyPr anchor="ctr">
            <a:normAutofit/>
          </a:bodyPr>
          <a:lstStyle/>
          <a:p>
            <a:r>
              <a:rPr lang="en-CA" sz="1600" b="1" dirty="0">
                <a:solidFill>
                  <a:srgbClr val="FFFFFF"/>
                </a:solidFill>
              </a:rPr>
              <a:t>Page numbers</a:t>
            </a:r>
            <a:r>
              <a:rPr lang="en-CA" sz="1600" dirty="0">
                <a:solidFill>
                  <a:srgbClr val="FFFFFF"/>
                </a:solidFill>
              </a:rPr>
              <a:t>: Just as the rest of your paper, the top of the page should retain the right-justified header with your last name and the page number.</a:t>
            </a:r>
          </a:p>
          <a:p>
            <a:r>
              <a:rPr lang="en-CA" sz="1600" b="1" dirty="0">
                <a:solidFill>
                  <a:srgbClr val="FFFFFF"/>
                </a:solidFill>
              </a:rPr>
              <a:t>Title</a:t>
            </a:r>
            <a:r>
              <a:rPr lang="en-CA" sz="1600" dirty="0">
                <a:solidFill>
                  <a:srgbClr val="FFFFFF"/>
                </a:solidFill>
              </a:rPr>
              <a:t>: On the first line, the title of the page—“References”—should appear centered and bolded. It should not be italicized, in capital letters or placed in quotation marks.</a:t>
            </a:r>
          </a:p>
          <a:p>
            <a:r>
              <a:rPr lang="en-CA" sz="1600" b="1" dirty="0">
                <a:solidFill>
                  <a:srgbClr val="FFFFFF"/>
                </a:solidFill>
              </a:rPr>
              <a:t>Alphabetical order</a:t>
            </a:r>
            <a:r>
              <a:rPr lang="en-CA" sz="1600" dirty="0">
                <a:solidFill>
                  <a:srgbClr val="FFFFFF"/>
                </a:solidFill>
              </a:rPr>
              <a:t>: Starting on the next line after the page title, your complete citations should be listed in alphabetical order by author.</a:t>
            </a:r>
          </a:p>
          <a:p>
            <a:r>
              <a:rPr lang="en-CA" sz="1600" b="1" dirty="0">
                <a:solidFill>
                  <a:srgbClr val="FFFFFF"/>
                </a:solidFill>
              </a:rPr>
              <a:t>Spacing</a:t>
            </a:r>
            <a:r>
              <a:rPr lang="en-CA" sz="1600" dirty="0">
                <a:solidFill>
                  <a:srgbClr val="FFFFFF"/>
                </a:solidFill>
              </a:rPr>
              <a:t>: Like the rest of your paper, this page should be double-spaced and have 1-inch margins (don’t skip an extra line between citations).</a:t>
            </a:r>
          </a:p>
          <a:p>
            <a:r>
              <a:rPr lang="en-CA" sz="1600" b="1" dirty="0">
                <a:solidFill>
                  <a:srgbClr val="FFFFFF"/>
                </a:solidFill>
              </a:rPr>
              <a:t>Hanging indents</a:t>
            </a:r>
            <a:r>
              <a:rPr lang="en-CA" sz="1600" dirty="0">
                <a:solidFill>
                  <a:srgbClr val="FFFFFF"/>
                </a:solidFill>
              </a:rPr>
              <a:t>: Each citation should be formatted with what is called a hanging indent. This means the first line of each citation should be flush with the left margin (i.e., not indented), but the rest of that citation should be indented 0.5 inches further.</a:t>
            </a:r>
          </a:p>
        </p:txBody>
      </p:sp>
      <p:pic>
        <p:nvPicPr>
          <p:cNvPr id="13318" name="Picture 6">
            <a:extLst>
              <a:ext uri="{FF2B5EF4-FFF2-40B4-BE49-F238E27FC236}">
                <a16:creationId xmlns:a16="http://schemas.microsoft.com/office/drawing/2014/main" id="{B71EFAC7-5023-A64A-A44E-6B26AE539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31" y="2455525"/>
            <a:ext cx="7058307" cy="528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29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5CDA0B-2DA7-8141-9A04-1042422CD46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Correctly Formatted Works Cited</a:t>
            </a:r>
          </a:p>
        </p:txBody>
      </p:sp>
      <p:pic>
        <p:nvPicPr>
          <p:cNvPr id="4" name="Picture 4">
            <a:extLst>
              <a:ext uri="{FF2B5EF4-FFF2-40B4-BE49-F238E27FC236}">
                <a16:creationId xmlns:a16="http://schemas.microsoft.com/office/drawing/2014/main" id="{4F82B50E-13D7-3E48-BDB5-79B82B3FE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781" y="1528763"/>
            <a:ext cx="9850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31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32F1-891F-3B45-94A3-57F62790F0D2}"/>
              </a:ext>
            </a:extLst>
          </p:cNvPr>
          <p:cNvSpPr>
            <a:spLocks noGrp="1"/>
          </p:cNvSpPr>
          <p:nvPr>
            <p:ph type="title"/>
          </p:nvPr>
        </p:nvSpPr>
        <p:spPr>
          <a:xfrm>
            <a:off x="4965430" y="629268"/>
            <a:ext cx="6586491" cy="1286160"/>
          </a:xfrm>
        </p:spPr>
        <p:txBody>
          <a:bodyPr anchor="b">
            <a:normAutofit/>
          </a:bodyPr>
          <a:lstStyle/>
          <a:p>
            <a:r>
              <a:rPr lang="en-US" dirty="0"/>
              <a:t>Now it’s your turn! </a:t>
            </a:r>
          </a:p>
        </p:txBody>
      </p:sp>
      <p:sp>
        <p:nvSpPr>
          <p:cNvPr id="3" name="Content Placeholder 2">
            <a:extLst>
              <a:ext uri="{FF2B5EF4-FFF2-40B4-BE49-F238E27FC236}">
                <a16:creationId xmlns:a16="http://schemas.microsoft.com/office/drawing/2014/main" id="{DC952DDC-331B-8F4F-B727-C249AC075418}"/>
              </a:ext>
            </a:extLst>
          </p:cNvPr>
          <p:cNvSpPr>
            <a:spLocks noGrp="1"/>
          </p:cNvSpPr>
          <p:nvPr>
            <p:ph idx="1"/>
          </p:nvPr>
        </p:nvSpPr>
        <p:spPr>
          <a:xfrm>
            <a:off x="4965431" y="2438401"/>
            <a:ext cx="6586489" cy="1162050"/>
          </a:xfrm>
        </p:spPr>
        <p:txBody>
          <a:bodyPr>
            <a:normAutofit/>
          </a:bodyPr>
          <a:lstStyle/>
          <a:p>
            <a:r>
              <a:rPr lang="en-CA" dirty="0"/>
              <a:t>Complete the MLA Citation Module on your course page</a:t>
            </a:r>
          </a:p>
        </p:txBody>
      </p:sp>
      <p:pic>
        <p:nvPicPr>
          <p:cNvPr id="5" name="Picture 4" descr="Glasses on top of a book">
            <a:extLst>
              <a:ext uri="{FF2B5EF4-FFF2-40B4-BE49-F238E27FC236}">
                <a16:creationId xmlns:a16="http://schemas.microsoft.com/office/drawing/2014/main" id="{F294E6F7-8069-44A3-933D-E2CB9B1D511D}"/>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spTree>
    <p:extLst>
      <p:ext uri="{BB962C8B-B14F-4D97-AF65-F5344CB8AC3E}">
        <p14:creationId xmlns:p14="http://schemas.microsoft.com/office/powerpoint/2010/main" val="352073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32F1-891F-3B45-94A3-57F62790F0D2}"/>
              </a:ext>
            </a:extLst>
          </p:cNvPr>
          <p:cNvSpPr>
            <a:spLocks noGrp="1"/>
          </p:cNvSpPr>
          <p:nvPr>
            <p:ph type="title"/>
          </p:nvPr>
        </p:nvSpPr>
        <p:spPr>
          <a:xfrm>
            <a:off x="4965430" y="629268"/>
            <a:ext cx="6586491" cy="1286160"/>
          </a:xfrm>
        </p:spPr>
        <p:txBody>
          <a:bodyPr anchor="b">
            <a:normAutofit/>
          </a:bodyPr>
          <a:lstStyle/>
          <a:p>
            <a:r>
              <a:rPr lang="en-US" dirty="0"/>
              <a:t>MLA Citations </a:t>
            </a:r>
          </a:p>
        </p:txBody>
      </p:sp>
      <p:sp>
        <p:nvSpPr>
          <p:cNvPr id="3" name="Content Placeholder 2">
            <a:extLst>
              <a:ext uri="{FF2B5EF4-FFF2-40B4-BE49-F238E27FC236}">
                <a16:creationId xmlns:a16="http://schemas.microsoft.com/office/drawing/2014/main" id="{DC952DDC-331B-8F4F-B727-C249AC075418}"/>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CA" dirty="0"/>
              <a:t>MLA is a style of documentation that may be applied to many different types of </a:t>
            </a:r>
            <a:r>
              <a:rPr lang="en-CA"/>
              <a:t>writing.</a:t>
            </a:r>
          </a:p>
          <a:p>
            <a:r>
              <a:rPr lang="en-CA" i="1"/>
              <a:t>Primarily used in English, Languages, Cultural, and </a:t>
            </a:r>
            <a:r>
              <a:rPr lang="en-CA" i="1" dirty="0"/>
              <a:t>Liberal Studies Classes </a:t>
            </a:r>
            <a:endParaRPr lang="en-CA" dirty="0"/>
          </a:p>
        </p:txBody>
      </p:sp>
      <p:pic>
        <p:nvPicPr>
          <p:cNvPr id="5" name="Picture 4" descr="Glasses on top of a book">
            <a:extLst>
              <a:ext uri="{FF2B5EF4-FFF2-40B4-BE49-F238E27FC236}">
                <a16:creationId xmlns:a16="http://schemas.microsoft.com/office/drawing/2014/main" id="{F294E6F7-8069-44A3-933D-E2CB9B1D511D}"/>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711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5A35F-7D2A-814A-946A-117EFA27C8C9}"/>
              </a:ext>
            </a:extLst>
          </p:cNvPr>
          <p:cNvSpPr>
            <a:spLocks noGrp="1"/>
          </p:cNvSpPr>
          <p:nvPr>
            <p:ph type="ctrTitle"/>
          </p:nvPr>
        </p:nvSpPr>
        <p:spPr>
          <a:xfrm>
            <a:off x="1524000" y="3957637"/>
            <a:ext cx="9144000" cy="2387600"/>
          </a:xfrm>
        </p:spPr>
        <p:txBody>
          <a:bodyPr>
            <a:normAutofit fontScale="90000"/>
          </a:bodyPr>
          <a:lstStyle/>
          <a:p>
            <a:r>
              <a:rPr lang="en-CA" b="1" i="1" u="sng" dirty="0"/>
              <a:t>For this course, you will be using MLA Format. Please always refer the MLA Citation guide when creating your citations for all work completed for this course.</a:t>
            </a:r>
            <a:br>
              <a:rPr lang="en-CA" b="1" dirty="0"/>
            </a:br>
            <a:endParaRPr lang="en-US" dirty="0"/>
          </a:p>
        </p:txBody>
      </p:sp>
    </p:spTree>
    <p:extLst>
      <p:ext uri="{BB962C8B-B14F-4D97-AF65-F5344CB8AC3E}">
        <p14:creationId xmlns:p14="http://schemas.microsoft.com/office/powerpoint/2010/main" val="3127162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5C36-126E-5C48-92BC-FD0E7E5ED1BD}"/>
              </a:ext>
            </a:extLst>
          </p:cNvPr>
          <p:cNvSpPr>
            <a:spLocks noGrp="1"/>
          </p:cNvSpPr>
          <p:nvPr>
            <p:ph type="title"/>
          </p:nvPr>
        </p:nvSpPr>
        <p:spPr>
          <a:xfrm>
            <a:off x="838200" y="-149224"/>
            <a:ext cx="10515600" cy="1325563"/>
          </a:xfrm>
        </p:spPr>
        <p:txBody>
          <a:bodyPr/>
          <a:lstStyle/>
          <a:p>
            <a:pPr algn="ctr"/>
            <a:r>
              <a:rPr lang="en-US" dirty="0"/>
              <a:t>Plagiarism, and How to Avoid it </a:t>
            </a:r>
          </a:p>
        </p:txBody>
      </p:sp>
      <p:pic>
        <p:nvPicPr>
          <p:cNvPr id="4" name="How to Avoid Plagiarism_ In 5 Easy Steps.mp4" descr="How to Avoid Plagiarism_ In 5 Easy Steps.mp4">
            <a:hlinkClick r:id="" action="ppaction://media"/>
            <a:extLst>
              <a:ext uri="{FF2B5EF4-FFF2-40B4-BE49-F238E27FC236}">
                <a16:creationId xmlns:a16="http://schemas.microsoft.com/office/drawing/2014/main" id="{916666EF-6770-C543-AED8-20FB204489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985837"/>
            <a:ext cx="9906000" cy="5572125"/>
          </a:xfrm>
          <a:prstGeom prst="rect">
            <a:avLst/>
          </a:prstGeom>
        </p:spPr>
      </p:pic>
    </p:spTree>
    <p:extLst>
      <p:ext uri="{BB962C8B-B14F-4D97-AF65-F5344CB8AC3E}">
        <p14:creationId xmlns:p14="http://schemas.microsoft.com/office/powerpoint/2010/main" val="22437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4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A045D-2FA6-654A-AA4F-6886DD015BB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When do you use citations? </a:t>
            </a:r>
          </a:p>
        </p:txBody>
      </p:sp>
      <p:pic>
        <p:nvPicPr>
          <p:cNvPr id="5" name="Picture 4" descr="Diagram&#10;&#10;Description automatically generated">
            <a:extLst>
              <a:ext uri="{FF2B5EF4-FFF2-40B4-BE49-F238E27FC236}">
                <a16:creationId xmlns:a16="http://schemas.microsoft.com/office/drawing/2014/main" id="{DB0B4BD1-09E3-5C4B-AF7B-204A0AACA93A}"/>
              </a:ext>
            </a:extLst>
          </p:cNvPr>
          <p:cNvPicPr>
            <a:picLocks noChangeAspect="1"/>
          </p:cNvPicPr>
          <p:nvPr/>
        </p:nvPicPr>
        <p:blipFill>
          <a:blip r:embed="rId2"/>
          <a:stretch>
            <a:fillRect/>
          </a:stretch>
        </p:blipFill>
        <p:spPr>
          <a:xfrm>
            <a:off x="643467" y="2280424"/>
            <a:ext cx="10905066" cy="3925824"/>
          </a:xfrm>
          <a:prstGeom prst="rect">
            <a:avLst/>
          </a:prstGeom>
        </p:spPr>
      </p:pic>
      <p:sp>
        <p:nvSpPr>
          <p:cNvPr id="6" name="TextBox 5">
            <a:extLst>
              <a:ext uri="{FF2B5EF4-FFF2-40B4-BE49-F238E27FC236}">
                <a16:creationId xmlns:a16="http://schemas.microsoft.com/office/drawing/2014/main" id="{DA850CFE-0EF0-BA43-9093-6F15A6280B61}"/>
              </a:ext>
            </a:extLst>
          </p:cNvPr>
          <p:cNvSpPr txBox="1"/>
          <p:nvPr/>
        </p:nvSpPr>
        <p:spPr>
          <a:xfrm>
            <a:off x="556532" y="1658145"/>
            <a:ext cx="9046644" cy="369332"/>
          </a:xfrm>
          <a:prstGeom prst="rect">
            <a:avLst/>
          </a:prstGeom>
          <a:noFill/>
        </p:spPr>
        <p:txBody>
          <a:bodyPr wrap="none" rtlCol="0">
            <a:spAutoFit/>
          </a:bodyPr>
          <a:lstStyle/>
          <a:p>
            <a:r>
              <a:rPr lang="en-US" dirty="0"/>
              <a:t>Always use citations when you are referencing information that is not your own. This includes…</a:t>
            </a:r>
          </a:p>
        </p:txBody>
      </p:sp>
    </p:spTree>
    <p:extLst>
      <p:ext uri="{BB962C8B-B14F-4D97-AF65-F5344CB8AC3E}">
        <p14:creationId xmlns:p14="http://schemas.microsoft.com/office/powerpoint/2010/main" val="2045082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32F1-891F-3B45-94A3-57F62790F0D2}"/>
              </a:ext>
            </a:extLst>
          </p:cNvPr>
          <p:cNvSpPr>
            <a:spLocks noGrp="1"/>
          </p:cNvSpPr>
          <p:nvPr>
            <p:ph type="title"/>
          </p:nvPr>
        </p:nvSpPr>
        <p:spPr>
          <a:xfrm>
            <a:off x="4965430" y="629268"/>
            <a:ext cx="6586491" cy="1286160"/>
          </a:xfrm>
        </p:spPr>
        <p:txBody>
          <a:bodyPr anchor="b">
            <a:normAutofit/>
          </a:bodyPr>
          <a:lstStyle/>
          <a:p>
            <a:r>
              <a:rPr lang="en-US" dirty="0"/>
              <a:t>Formatting MLA Citations </a:t>
            </a:r>
          </a:p>
        </p:txBody>
      </p:sp>
      <p:sp>
        <p:nvSpPr>
          <p:cNvPr id="3" name="Content Placeholder 2">
            <a:extLst>
              <a:ext uri="{FF2B5EF4-FFF2-40B4-BE49-F238E27FC236}">
                <a16:creationId xmlns:a16="http://schemas.microsoft.com/office/drawing/2014/main" id="{DC952DDC-331B-8F4F-B727-C249AC075418}"/>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2000" dirty="0"/>
              <a:t>When you cite, you need to…</a:t>
            </a:r>
          </a:p>
          <a:p>
            <a:r>
              <a:rPr lang="en-CA" sz="2000" dirty="0"/>
              <a:t>Create an</a:t>
            </a:r>
            <a:r>
              <a:rPr lang="en-CA" sz="2000" b="1"/>
              <a:t> In-Text Citation -</a:t>
            </a:r>
            <a:r>
              <a:rPr lang="en-CA" sz="2000"/>
              <a:t> This is</a:t>
            </a:r>
            <a:r>
              <a:rPr lang="en-CA" sz="2000" b="1" dirty="0"/>
              <a:t> </a:t>
            </a:r>
            <a:r>
              <a:rPr lang="en-CA" sz="2000"/>
              <a:t>indicated in the text of your </a:t>
            </a:r>
            <a:r>
              <a:rPr lang="en-CA" sz="2000" dirty="0"/>
              <a:t>paper, after the quotation, or paraphrase, or summary. This tells your reader precisely what is borrowed from your source and where to locate that information in the </a:t>
            </a:r>
            <a:r>
              <a:rPr lang="en-CA" sz="2000"/>
              <a:t>Works Cited Section.</a:t>
            </a:r>
            <a:endParaRPr lang="en-CA" sz="2000">
              <a:cs typeface="Calibri"/>
            </a:endParaRPr>
          </a:p>
          <a:p>
            <a:r>
              <a:rPr lang="en-CA" sz="2000" dirty="0"/>
              <a:t>Create a</a:t>
            </a:r>
            <a:r>
              <a:rPr lang="en-CA" sz="2000" b="1"/>
              <a:t> Works Cited Page </a:t>
            </a:r>
            <a:r>
              <a:rPr lang="en-CA" sz="2000"/>
              <a:t>- This is the list of your sources that you reference at the end of your paper that tells your reader what resources you used to write your paper.</a:t>
            </a:r>
            <a:endParaRPr lang="en-CA" sz="2000">
              <a:cs typeface="Calibri"/>
            </a:endParaRPr>
          </a:p>
          <a:p>
            <a:endParaRPr lang="en-US" sz="2000" dirty="0"/>
          </a:p>
        </p:txBody>
      </p:sp>
      <p:pic>
        <p:nvPicPr>
          <p:cNvPr id="5" name="Picture 4" descr="Glasses on top of a book">
            <a:extLst>
              <a:ext uri="{FF2B5EF4-FFF2-40B4-BE49-F238E27FC236}">
                <a16:creationId xmlns:a16="http://schemas.microsoft.com/office/drawing/2014/main" id="{F294E6F7-8069-44A3-933D-E2CB9B1D511D}"/>
              </a:ext>
            </a:extLst>
          </p:cNvPr>
          <p:cNvPicPr>
            <a:picLocks noChangeAspect="1"/>
          </p:cNvPicPr>
          <p:nvPr/>
        </p:nvPicPr>
        <p:blipFill rotWithShape="1">
          <a:blip r:embed="rId2"/>
          <a:srcRect l="14943" r="40275"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284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1AB795-F797-B94B-BEFE-7E5D79E41EB2}"/>
              </a:ext>
            </a:extLst>
          </p:cNvPr>
          <p:cNvSpPr txBox="1"/>
          <p:nvPr/>
        </p:nvSpPr>
        <p:spPr>
          <a:xfrm>
            <a:off x="990600" y="338328"/>
            <a:ext cx="10210800" cy="107899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dirty="0">
                <a:latin typeface="+mj-lt"/>
                <a:ea typeface="+mj-ea"/>
                <a:cs typeface="+mj-cs"/>
              </a:rPr>
              <a:t>Notice the similarities between </a:t>
            </a:r>
            <a:r>
              <a:rPr lang="en-US" sz="3400" b="1" u="sng" dirty="0">
                <a:latin typeface="+mj-lt"/>
                <a:ea typeface="+mj-ea"/>
                <a:cs typeface="+mj-cs"/>
              </a:rPr>
              <a:t>the In-Text Citation </a:t>
            </a:r>
            <a:r>
              <a:rPr lang="en-US" sz="3400" dirty="0">
                <a:latin typeface="+mj-lt"/>
                <a:ea typeface="+mj-ea"/>
                <a:cs typeface="+mj-cs"/>
              </a:rPr>
              <a:t>and the </a:t>
            </a:r>
            <a:r>
              <a:rPr lang="en-US" sz="3400" b="1" u="sng" dirty="0">
                <a:latin typeface="+mj-lt"/>
                <a:ea typeface="+mj-ea"/>
                <a:cs typeface="+mj-cs"/>
              </a:rPr>
              <a:t>Complete Citation</a:t>
            </a:r>
            <a:r>
              <a:rPr lang="en-US" sz="3400" dirty="0">
                <a:latin typeface="+mj-lt"/>
                <a:ea typeface="+mj-ea"/>
                <a:cs typeface="+mj-cs"/>
              </a:rPr>
              <a:t> in the Works Cited list. </a:t>
            </a:r>
          </a:p>
        </p:txBody>
      </p:sp>
      <p:sp>
        <p:nvSpPr>
          <p:cNvPr id="11" name="Rectangle 1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a:extLst>
              <a:ext uri="{FF2B5EF4-FFF2-40B4-BE49-F238E27FC236}">
                <a16:creationId xmlns:a16="http://schemas.microsoft.com/office/drawing/2014/main" id="{D6ABFE7A-AE8F-2042-A1A0-B94AE30C5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29" y="2673817"/>
            <a:ext cx="5513314" cy="332693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36A5C9B4-B0EB-7A4C-87A4-7D6B80C97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596" y="3214196"/>
            <a:ext cx="5582722" cy="224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96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596FE3-7743-FA47-B858-C36958D68B7E}"/>
              </a:ext>
            </a:extLst>
          </p:cNvPr>
          <p:cNvSpPr>
            <a:spLocks noGrp="1"/>
          </p:cNvSpPr>
          <p:nvPr>
            <p:ph idx="1"/>
          </p:nvPr>
        </p:nvSpPr>
        <p:spPr>
          <a:xfrm>
            <a:off x="838200" y="1559970"/>
            <a:ext cx="10515600" cy="674688"/>
          </a:xfrm>
        </p:spPr>
        <p:txBody>
          <a:bodyPr>
            <a:normAutofit fontScale="92500" lnSpcReduction="20000"/>
          </a:bodyPr>
          <a:lstStyle/>
          <a:p>
            <a:r>
              <a:rPr lang="en-CA" dirty="0"/>
              <a:t>The in-text citation is a brief reference within your text that indicates the source you consulted</a:t>
            </a:r>
          </a:p>
          <a:p>
            <a:endParaRPr lang="en-US" dirty="0"/>
          </a:p>
        </p:txBody>
      </p:sp>
      <p:sp>
        <p:nvSpPr>
          <p:cNvPr id="6" name="Rectangle 5">
            <a:extLst>
              <a:ext uri="{FF2B5EF4-FFF2-40B4-BE49-F238E27FC236}">
                <a16:creationId xmlns:a16="http://schemas.microsoft.com/office/drawing/2014/main" id="{7AC969CC-30A3-AA42-B07A-A7BAC8C775EC}"/>
              </a:ext>
            </a:extLst>
          </p:cNvPr>
          <p:cNvSpPr/>
          <p:nvPr/>
        </p:nvSpPr>
        <p:spPr>
          <a:xfrm>
            <a:off x="-64294" y="400050"/>
            <a:ext cx="12320588" cy="7286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EE1EE87-095A-724F-BAAA-0BEC5A62D60D}"/>
              </a:ext>
            </a:extLst>
          </p:cNvPr>
          <p:cNvSpPr>
            <a:spLocks noGrp="1"/>
          </p:cNvSpPr>
          <p:nvPr>
            <p:ph type="title"/>
          </p:nvPr>
        </p:nvSpPr>
        <p:spPr>
          <a:xfrm>
            <a:off x="838200" y="107945"/>
            <a:ext cx="10515600" cy="1325563"/>
          </a:xfrm>
        </p:spPr>
        <p:txBody>
          <a:bodyPr/>
          <a:lstStyle/>
          <a:p>
            <a:pPr algn="ctr"/>
            <a:r>
              <a:rPr lang="en-US" dirty="0">
                <a:solidFill>
                  <a:schemeClr val="bg1"/>
                </a:solidFill>
              </a:rPr>
              <a:t>In-Text Citations</a:t>
            </a:r>
          </a:p>
        </p:txBody>
      </p:sp>
      <p:pic>
        <p:nvPicPr>
          <p:cNvPr id="11" name="Picture 2">
            <a:extLst>
              <a:ext uri="{FF2B5EF4-FFF2-40B4-BE49-F238E27FC236}">
                <a16:creationId xmlns:a16="http://schemas.microsoft.com/office/drawing/2014/main" id="{BA471C57-C46D-F843-8E9B-04A07ACE1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4233" y="2234658"/>
            <a:ext cx="7003534" cy="4226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32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073CFD-1AB5-CF48-8F8A-3CDF4F551FE1}"/>
              </a:ext>
            </a:extLst>
          </p:cNvPr>
          <p:cNvSpPr>
            <a:spLocks noGrp="1"/>
          </p:cNvSpPr>
          <p:nvPr>
            <p:ph idx="1"/>
          </p:nvPr>
        </p:nvSpPr>
        <p:spPr>
          <a:xfrm>
            <a:off x="838200" y="357183"/>
            <a:ext cx="10515600" cy="4351338"/>
          </a:xfrm>
        </p:spPr>
        <p:txBody>
          <a:bodyPr/>
          <a:lstStyle/>
          <a:p>
            <a:r>
              <a:rPr lang="en-CA" dirty="0"/>
              <a:t>The in-text citation usually appears in parentheses and corresponds directly to an entry in your Reference List. </a:t>
            </a:r>
          </a:p>
          <a:p>
            <a:r>
              <a:rPr lang="en-CA" dirty="0"/>
              <a:t>The </a:t>
            </a:r>
            <a:r>
              <a:rPr lang="en-CA" b="1" dirty="0"/>
              <a:t>author's last name and the year published </a:t>
            </a:r>
            <a:r>
              <a:rPr lang="en-CA" dirty="0"/>
              <a:t>are usually enough to indicate the location in the source.</a:t>
            </a:r>
          </a:p>
          <a:p>
            <a:r>
              <a:rPr lang="en-CA" i="1" dirty="0"/>
              <a:t>If the author's name is used in the sentence, do not repeat it in the citation.  </a:t>
            </a:r>
          </a:p>
        </p:txBody>
      </p:sp>
      <p:pic>
        <p:nvPicPr>
          <p:cNvPr id="2052" name="Picture 4">
            <a:extLst>
              <a:ext uri="{FF2B5EF4-FFF2-40B4-BE49-F238E27FC236}">
                <a16:creationId xmlns:a16="http://schemas.microsoft.com/office/drawing/2014/main" id="{3CD7457D-8E32-B94E-97CB-5303CBE9CD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68" t="50000" r="6031"/>
          <a:stretch/>
        </p:blipFill>
        <p:spPr bwMode="auto">
          <a:xfrm>
            <a:off x="1585912" y="3057525"/>
            <a:ext cx="8665085"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640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{883D19DA-CD4B-7B4E-A6B1-21BC22A5322E}tf10001064</Template>
  <TotalTime>40</TotalTime>
  <Words>851</Words>
  <Application>Microsoft Office PowerPoint</Application>
  <PresentationFormat>Widescreen</PresentationFormat>
  <Paragraphs>56</Paragraphs>
  <Slides>16</Slides>
  <Notes>2</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MLA Citations</vt:lpstr>
      <vt:lpstr>MLA Citations </vt:lpstr>
      <vt:lpstr>For this course, you will be using MLA Format. Please always refer the MLA Citation guide when creating your citations for all work completed for this course. </vt:lpstr>
      <vt:lpstr>Plagiarism, and How to Avoid it </vt:lpstr>
      <vt:lpstr>When do you use citations? </vt:lpstr>
      <vt:lpstr>Formatting MLA Citations </vt:lpstr>
      <vt:lpstr>PowerPoint Presentation</vt:lpstr>
      <vt:lpstr>In-Text Citations</vt:lpstr>
      <vt:lpstr>PowerPoint Presentation</vt:lpstr>
      <vt:lpstr>Punctuation with MLA Citations</vt:lpstr>
      <vt:lpstr>Punctuation with MLA Citations </vt:lpstr>
      <vt:lpstr>PowerPoint Presentation</vt:lpstr>
      <vt:lpstr>Your COMPLETE citations in your Works Cited will include… </vt:lpstr>
      <vt:lpstr>Formatting your Works Cited</vt:lpstr>
      <vt:lpstr>Correctly Formatted Works Cited</vt:lpstr>
      <vt:lpstr>Now it’s your turn!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 Citations</dc:title>
  <dc:creator>Shannon Watkins</dc:creator>
  <cp:lastModifiedBy>Shannon Watkins</cp:lastModifiedBy>
  <cp:revision>23</cp:revision>
  <dcterms:created xsi:type="dcterms:W3CDTF">2021-04-09T02:12:39Z</dcterms:created>
  <dcterms:modified xsi:type="dcterms:W3CDTF">2021-06-25T16:32:53Z</dcterms:modified>
</cp:coreProperties>
</file>