
<file path=[Content_Types].xml><?xml version="1.0" encoding="utf-8"?>
<Types xmlns="http://schemas.openxmlformats.org/package/2006/content-types">
  <Default Extension="xml" ContentType="application/xml"/>
  <Default Extension="jpeg" ContentType="image/jpeg"/>
  <Default Extension="png" ContentType="image/png"/>
  <Default Extension="gif" ContentType="image/gif"/>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25" r:id="rId1"/>
  </p:sldMasterIdLst>
  <p:notesMasterIdLst>
    <p:notesMasterId r:id="rId16"/>
  </p:notesMasterIdLst>
  <p:sldIdLst>
    <p:sldId id="256" r:id="rId2"/>
    <p:sldId id="257" r:id="rId3"/>
    <p:sldId id="306" r:id="rId4"/>
    <p:sldId id="307" r:id="rId5"/>
    <p:sldId id="258" r:id="rId6"/>
    <p:sldId id="308" r:id="rId7"/>
    <p:sldId id="312" r:id="rId8"/>
    <p:sldId id="314" r:id="rId9"/>
    <p:sldId id="315" r:id="rId10"/>
    <p:sldId id="316" r:id="rId11"/>
    <p:sldId id="318" r:id="rId12"/>
    <p:sldId id="310" r:id="rId13"/>
    <p:sldId id="320" r:id="rId14"/>
    <p:sldId id="282"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25"/>
    <p:restoredTop sz="94643"/>
  </p:normalViewPr>
  <p:slideViewPr>
    <p:cSldViewPr snapToGrid="0" snapToObjects="1">
      <p:cViewPr varScale="1">
        <p:scale>
          <a:sx n="113" d="100"/>
          <a:sy n="113" d="100"/>
        </p:scale>
        <p:origin x="208" y="7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12D39C-0B03-3E4E-A7ED-FF77118AD600}" type="doc">
      <dgm:prSet loTypeId="urn:microsoft.com/office/officeart/2005/8/layout/orgChart1" loCatId="" qsTypeId="urn:microsoft.com/office/officeart/2005/8/quickstyle/3D2" qsCatId="3D" csTypeId="urn:microsoft.com/office/officeart/2005/8/colors/accent1_2" csCatId="accent1" phldr="1"/>
      <dgm:spPr/>
      <dgm:t>
        <a:bodyPr/>
        <a:lstStyle/>
        <a:p>
          <a:endParaRPr lang="en-US"/>
        </a:p>
      </dgm:t>
    </dgm:pt>
    <dgm:pt modelId="{2CB6C254-EB18-AA45-B261-17799C30B978}">
      <dgm:prSet phldrT="[Text]"/>
      <dgm:spPr>
        <a:solidFill>
          <a:srgbClr val="00B050"/>
        </a:solidFill>
      </dgm:spPr>
      <dgm:t>
        <a:bodyPr/>
        <a:lstStyle/>
        <a:p>
          <a:r>
            <a:rPr lang="en-US" dirty="0" smtClean="0"/>
            <a:t>Combustion</a:t>
          </a:r>
          <a:r>
            <a:rPr lang="en-US" baseline="0" dirty="0" smtClean="0"/>
            <a:t> Reactions</a:t>
          </a:r>
          <a:endParaRPr lang="en-US" dirty="0"/>
        </a:p>
      </dgm:t>
    </dgm:pt>
    <dgm:pt modelId="{365A87B1-052B-E748-A3F3-CD98A17BD38B}" type="parTrans" cxnId="{3EBC9E10-93EE-F840-9635-8ABB5758CB2A}">
      <dgm:prSet/>
      <dgm:spPr/>
      <dgm:t>
        <a:bodyPr/>
        <a:lstStyle/>
        <a:p>
          <a:endParaRPr lang="en-US">
            <a:solidFill>
              <a:srgbClr val="FF0000"/>
            </a:solidFill>
          </a:endParaRPr>
        </a:p>
      </dgm:t>
    </dgm:pt>
    <dgm:pt modelId="{A1EE35A1-2D51-E742-AADD-422FAC0660D0}" type="sibTrans" cxnId="{3EBC9E10-93EE-F840-9635-8ABB5758CB2A}">
      <dgm:prSet/>
      <dgm:spPr/>
      <dgm:t>
        <a:bodyPr/>
        <a:lstStyle/>
        <a:p>
          <a:endParaRPr lang="en-US">
            <a:solidFill>
              <a:srgbClr val="FF0000"/>
            </a:solidFill>
          </a:endParaRPr>
        </a:p>
      </dgm:t>
    </dgm:pt>
    <dgm:pt modelId="{95111FB4-5AE5-D649-870C-E6AC55B141F9}">
      <dgm:prSet phldrT="[Text]"/>
      <dgm:spPr>
        <a:solidFill>
          <a:srgbClr val="FFC000"/>
        </a:solidFill>
      </dgm:spPr>
      <dgm:t>
        <a:bodyPr/>
        <a:lstStyle/>
        <a:p>
          <a:r>
            <a:rPr lang="en-US" dirty="0" smtClean="0">
              <a:solidFill>
                <a:srgbClr val="FF0000"/>
              </a:solidFill>
            </a:rPr>
            <a:t>Complete Combustion</a:t>
          </a:r>
          <a:endParaRPr lang="en-US" dirty="0">
            <a:solidFill>
              <a:srgbClr val="FF0000"/>
            </a:solidFill>
          </a:endParaRPr>
        </a:p>
      </dgm:t>
      <dgm:extLst>
        <a:ext uri="{E40237B7-FDA0-4F09-8148-C483321AD2D9}">
          <dgm14:cNvPr xmlns:dgm14="http://schemas.microsoft.com/office/drawing/2010/diagram" id="0" name="">
            <a:hlinkClick xmlns:r="http://schemas.openxmlformats.org/officeDocument/2006/relationships" r:id="" action="ppaction://hlinkshowjump?jump=nextslide"/>
          </dgm14:cNvPr>
        </a:ext>
      </dgm:extLst>
    </dgm:pt>
    <dgm:pt modelId="{F4322374-3361-5E4A-9F2E-A89F131387B7}" type="parTrans" cxnId="{28537BCF-88F7-E345-AB8A-71FBF64751CE}">
      <dgm:prSet/>
      <dgm:spPr/>
      <dgm:t>
        <a:bodyPr/>
        <a:lstStyle/>
        <a:p>
          <a:endParaRPr lang="en-US">
            <a:solidFill>
              <a:srgbClr val="FF0000"/>
            </a:solidFill>
          </a:endParaRPr>
        </a:p>
      </dgm:t>
    </dgm:pt>
    <dgm:pt modelId="{9B1EFD97-AD54-984F-9EA2-308D09E35291}" type="sibTrans" cxnId="{28537BCF-88F7-E345-AB8A-71FBF64751CE}">
      <dgm:prSet/>
      <dgm:spPr/>
      <dgm:t>
        <a:bodyPr/>
        <a:lstStyle/>
        <a:p>
          <a:endParaRPr lang="en-US">
            <a:solidFill>
              <a:srgbClr val="FF0000"/>
            </a:solidFill>
          </a:endParaRPr>
        </a:p>
      </dgm:t>
    </dgm:pt>
    <dgm:pt modelId="{8A6853F0-DB49-944A-9D68-8B131B740D9B}">
      <dgm:prSet phldrT="[Text]"/>
      <dgm:spPr>
        <a:solidFill>
          <a:srgbClr val="FF0000"/>
        </a:solidFill>
      </dgm:spPr>
      <dgm:t>
        <a:bodyPr/>
        <a:lstStyle/>
        <a:p>
          <a:r>
            <a:rPr lang="en-US" dirty="0" smtClean="0">
              <a:solidFill>
                <a:srgbClr val="FFC000"/>
              </a:solidFill>
            </a:rPr>
            <a:t>Incomplete Combustion</a:t>
          </a:r>
          <a:endParaRPr lang="en-US" dirty="0">
            <a:solidFill>
              <a:srgbClr val="FFC000"/>
            </a:solidFill>
          </a:endParaRPr>
        </a:p>
      </dgm:t>
    </dgm:pt>
    <dgm:pt modelId="{8A4677DD-B106-1648-ADB8-612BED892B21}" type="parTrans" cxnId="{DB37896B-E0C5-AB49-A339-753E2BCE8812}">
      <dgm:prSet/>
      <dgm:spPr/>
      <dgm:t>
        <a:bodyPr/>
        <a:lstStyle/>
        <a:p>
          <a:endParaRPr lang="en-US">
            <a:solidFill>
              <a:srgbClr val="FF0000"/>
            </a:solidFill>
          </a:endParaRPr>
        </a:p>
      </dgm:t>
    </dgm:pt>
    <dgm:pt modelId="{E66DFEB9-0926-8D4C-99F2-FE1763B14425}" type="sibTrans" cxnId="{DB37896B-E0C5-AB49-A339-753E2BCE8812}">
      <dgm:prSet/>
      <dgm:spPr/>
      <dgm:t>
        <a:bodyPr/>
        <a:lstStyle/>
        <a:p>
          <a:endParaRPr lang="en-US">
            <a:solidFill>
              <a:srgbClr val="FF0000"/>
            </a:solidFill>
          </a:endParaRPr>
        </a:p>
      </dgm:t>
    </dgm:pt>
    <dgm:pt modelId="{FB581263-5DCB-FD4E-8801-12E11D3F4139}" type="pres">
      <dgm:prSet presAssocID="{5A12D39C-0B03-3E4E-A7ED-FF77118AD600}" presName="hierChild1" presStyleCnt="0">
        <dgm:presLayoutVars>
          <dgm:orgChart val="1"/>
          <dgm:chPref val="1"/>
          <dgm:dir/>
          <dgm:animOne val="branch"/>
          <dgm:animLvl val="lvl"/>
          <dgm:resizeHandles/>
        </dgm:presLayoutVars>
      </dgm:prSet>
      <dgm:spPr/>
    </dgm:pt>
    <dgm:pt modelId="{CFD2A45E-D1C1-E746-A1EC-AB6A1641E17C}" type="pres">
      <dgm:prSet presAssocID="{2CB6C254-EB18-AA45-B261-17799C30B978}" presName="hierRoot1" presStyleCnt="0">
        <dgm:presLayoutVars>
          <dgm:hierBranch val="init"/>
        </dgm:presLayoutVars>
      </dgm:prSet>
      <dgm:spPr/>
    </dgm:pt>
    <dgm:pt modelId="{EAF10CA8-AA1A-5D43-B710-B6284F6A3378}" type="pres">
      <dgm:prSet presAssocID="{2CB6C254-EB18-AA45-B261-17799C30B978}" presName="rootComposite1" presStyleCnt="0"/>
      <dgm:spPr/>
    </dgm:pt>
    <dgm:pt modelId="{2CFF9547-98E5-C34F-B9BD-CA299B2F6AB2}" type="pres">
      <dgm:prSet presAssocID="{2CB6C254-EB18-AA45-B261-17799C30B978}" presName="rootText1" presStyleLbl="node0" presStyleIdx="0" presStyleCnt="1" custScaleX="122275" custLinFactNeighborY="2412">
        <dgm:presLayoutVars>
          <dgm:chPref val="3"/>
        </dgm:presLayoutVars>
      </dgm:prSet>
      <dgm:spPr/>
    </dgm:pt>
    <dgm:pt modelId="{1D1FAF01-2CB4-DF45-A72A-54A79FC26C0B}" type="pres">
      <dgm:prSet presAssocID="{2CB6C254-EB18-AA45-B261-17799C30B978}" presName="rootConnector1" presStyleLbl="node1" presStyleIdx="0" presStyleCnt="0"/>
      <dgm:spPr/>
    </dgm:pt>
    <dgm:pt modelId="{2998511C-794F-8E43-9952-E6BD17166064}" type="pres">
      <dgm:prSet presAssocID="{2CB6C254-EB18-AA45-B261-17799C30B978}" presName="hierChild2" presStyleCnt="0"/>
      <dgm:spPr/>
    </dgm:pt>
    <dgm:pt modelId="{C9887F2F-5A6B-FB47-8A95-89D36E2949D5}" type="pres">
      <dgm:prSet presAssocID="{F4322374-3361-5E4A-9F2E-A89F131387B7}" presName="Name37" presStyleLbl="parChTrans1D2" presStyleIdx="0" presStyleCnt="2"/>
      <dgm:spPr/>
    </dgm:pt>
    <dgm:pt modelId="{3765FA2E-1EA0-AE4D-9725-0FAB4EC047C1}" type="pres">
      <dgm:prSet presAssocID="{95111FB4-5AE5-D649-870C-E6AC55B141F9}" presName="hierRoot2" presStyleCnt="0">
        <dgm:presLayoutVars>
          <dgm:hierBranch val="init"/>
        </dgm:presLayoutVars>
      </dgm:prSet>
      <dgm:spPr/>
    </dgm:pt>
    <dgm:pt modelId="{C8EB2B3E-E7B2-8744-B9D7-71154A8ECB32}" type="pres">
      <dgm:prSet presAssocID="{95111FB4-5AE5-D649-870C-E6AC55B141F9}" presName="rootComposite" presStyleCnt="0"/>
      <dgm:spPr/>
    </dgm:pt>
    <dgm:pt modelId="{112D4BAA-4CF1-9744-B5CC-86D0A14C97CC}" type="pres">
      <dgm:prSet presAssocID="{95111FB4-5AE5-D649-870C-E6AC55B141F9}" presName="rootText" presStyleLbl="node2" presStyleIdx="0" presStyleCnt="2" custScaleX="108933">
        <dgm:presLayoutVars>
          <dgm:chPref val="3"/>
        </dgm:presLayoutVars>
      </dgm:prSet>
      <dgm:spPr/>
    </dgm:pt>
    <dgm:pt modelId="{63494D12-45A6-F842-A4D9-AB7325050C85}" type="pres">
      <dgm:prSet presAssocID="{95111FB4-5AE5-D649-870C-E6AC55B141F9}" presName="rootConnector" presStyleLbl="node2" presStyleIdx="0" presStyleCnt="2"/>
      <dgm:spPr/>
    </dgm:pt>
    <dgm:pt modelId="{5DCA2137-073C-AF4B-84BF-7F1E21720763}" type="pres">
      <dgm:prSet presAssocID="{95111FB4-5AE5-D649-870C-E6AC55B141F9}" presName="hierChild4" presStyleCnt="0"/>
      <dgm:spPr/>
    </dgm:pt>
    <dgm:pt modelId="{1159141A-90ED-1940-8CD6-18F36E74EF69}" type="pres">
      <dgm:prSet presAssocID="{95111FB4-5AE5-D649-870C-E6AC55B141F9}" presName="hierChild5" presStyleCnt="0"/>
      <dgm:spPr/>
    </dgm:pt>
    <dgm:pt modelId="{0CB3D775-3902-5A4A-9EA6-B016A64DCD16}" type="pres">
      <dgm:prSet presAssocID="{8A4677DD-B106-1648-ADB8-612BED892B21}" presName="Name37" presStyleLbl="parChTrans1D2" presStyleIdx="1" presStyleCnt="2"/>
      <dgm:spPr/>
    </dgm:pt>
    <dgm:pt modelId="{B88FAE2A-216D-C246-ACBB-1D736125C7CC}" type="pres">
      <dgm:prSet presAssocID="{8A6853F0-DB49-944A-9D68-8B131B740D9B}" presName="hierRoot2" presStyleCnt="0">
        <dgm:presLayoutVars>
          <dgm:hierBranch val="init"/>
        </dgm:presLayoutVars>
      </dgm:prSet>
      <dgm:spPr/>
    </dgm:pt>
    <dgm:pt modelId="{EC96AA41-E028-6B43-96A7-4B4D34036A16}" type="pres">
      <dgm:prSet presAssocID="{8A6853F0-DB49-944A-9D68-8B131B740D9B}" presName="rootComposite" presStyleCnt="0"/>
      <dgm:spPr/>
    </dgm:pt>
    <dgm:pt modelId="{421D7D85-C685-A940-80A2-C16858D79F91}" type="pres">
      <dgm:prSet presAssocID="{8A6853F0-DB49-944A-9D68-8B131B740D9B}" presName="rootText" presStyleLbl="node2" presStyleIdx="1" presStyleCnt="2" custScaleX="113844">
        <dgm:presLayoutVars>
          <dgm:chPref val="3"/>
        </dgm:presLayoutVars>
      </dgm:prSet>
      <dgm:spPr/>
    </dgm:pt>
    <dgm:pt modelId="{D5D9F692-ED28-114E-B70F-AB3ADEB834D8}" type="pres">
      <dgm:prSet presAssocID="{8A6853F0-DB49-944A-9D68-8B131B740D9B}" presName="rootConnector" presStyleLbl="node2" presStyleIdx="1" presStyleCnt="2"/>
      <dgm:spPr/>
    </dgm:pt>
    <dgm:pt modelId="{BE3448D3-D74D-6645-BA16-C8808625EEBE}" type="pres">
      <dgm:prSet presAssocID="{8A6853F0-DB49-944A-9D68-8B131B740D9B}" presName="hierChild4" presStyleCnt="0"/>
      <dgm:spPr/>
    </dgm:pt>
    <dgm:pt modelId="{8C9DE2FF-8088-324A-AE49-34B72282E6AA}" type="pres">
      <dgm:prSet presAssocID="{8A6853F0-DB49-944A-9D68-8B131B740D9B}" presName="hierChild5" presStyleCnt="0"/>
      <dgm:spPr/>
    </dgm:pt>
    <dgm:pt modelId="{1FE2D1E1-CE1D-1947-8E9D-4F85118848F3}" type="pres">
      <dgm:prSet presAssocID="{2CB6C254-EB18-AA45-B261-17799C30B978}" presName="hierChild3" presStyleCnt="0"/>
      <dgm:spPr/>
    </dgm:pt>
  </dgm:ptLst>
  <dgm:cxnLst>
    <dgm:cxn modelId="{E46EF8AA-117B-574B-A912-BC854C9940CF}" type="presOf" srcId="{95111FB4-5AE5-D649-870C-E6AC55B141F9}" destId="{63494D12-45A6-F842-A4D9-AB7325050C85}" srcOrd="1" destOrd="0" presId="urn:microsoft.com/office/officeart/2005/8/layout/orgChart1"/>
    <dgm:cxn modelId="{A89CD215-A16A-C745-93E7-BC4B04B65686}" type="presOf" srcId="{8A6853F0-DB49-944A-9D68-8B131B740D9B}" destId="{D5D9F692-ED28-114E-B70F-AB3ADEB834D8}" srcOrd="1" destOrd="0" presId="urn:microsoft.com/office/officeart/2005/8/layout/orgChart1"/>
    <dgm:cxn modelId="{F4BDD356-2CBA-144A-A1F9-6DE58C0956E7}" type="presOf" srcId="{2CB6C254-EB18-AA45-B261-17799C30B978}" destId="{1D1FAF01-2CB4-DF45-A72A-54A79FC26C0B}" srcOrd="1" destOrd="0" presId="urn:microsoft.com/office/officeart/2005/8/layout/orgChart1"/>
    <dgm:cxn modelId="{FAE2B5B7-0BBE-4D40-B0DA-67A76CD70460}" type="presOf" srcId="{8A6853F0-DB49-944A-9D68-8B131B740D9B}" destId="{421D7D85-C685-A940-80A2-C16858D79F91}" srcOrd="0" destOrd="0" presId="urn:microsoft.com/office/officeart/2005/8/layout/orgChart1"/>
    <dgm:cxn modelId="{30A00D44-FDDA-1E49-98C3-F964BB6702A9}" type="presOf" srcId="{5A12D39C-0B03-3E4E-A7ED-FF77118AD600}" destId="{FB581263-5DCB-FD4E-8801-12E11D3F4139}" srcOrd="0" destOrd="0" presId="urn:microsoft.com/office/officeart/2005/8/layout/orgChart1"/>
    <dgm:cxn modelId="{343E77CA-487F-F440-9823-C6B428BE2E74}" type="presOf" srcId="{95111FB4-5AE5-D649-870C-E6AC55B141F9}" destId="{112D4BAA-4CF1-9744-B5CC-86D0A14C97CC}" srcOrd="0" destOrd="0" presId="urn:microsoft.com/office/officeart/2005/8/layout/orgChart1"/>
    <dgm:cxn modelId="{0351355E-84E4-4E4F-85A5-EEDC32AEA6A4}" type="presOf" srcId="{2CB6C254-EB18-AA45-B261-17799C30B978}" destId="{2CFF9547-98E5-C34F-B9BD-CA299B2F6AB2}" srcOrd="0" destOrd="0" presId="urn:microsoft.com/office/officeart/2005/8/layout/orgChart1"/>
    <dgm:cxn modelId="{DB37896B-E0C5-AB49-A339-753E2BCE8812}" srcId="{2CB6C254-EB18-AA45-B261-17799C30B978}" destId="{8A6853F0-DB49-944A-9D68-8B131B740D9B}" srcOrd="1" destOrd="0" parTransId="{8A4677DD-B106-1648-ADB8-612BED892B21}" sibTransId="{E66DFEB9-0926-8D4C-99F2-FE1763B14425}"/>
    <dgm:cxn modelId="{3EBC9E10-93EE-F840-9635-8ABB5758CB2A}" srcId="{5A12D39C-0B03-3E4E-A7ED-FF77118AD600}" destId="{2CB6C254-EB18-AA45-B261-17799C30B978}" srcOrd="0" destOrd="0" parTransId="{365A87B1-052B-E748-A3F3-CD98A17BD38B}" sibTransId="{A1EE35A1-2D51-E742-AADD-422FAC0660D0}"/>
    <dgm:cxn modelId="{359C368A-5897-374D-B2ED-7E695AD7ED4A}" type="presOf" srcId="{8A4677DD-B106-1648-ADB8-612BED892B21}" destId="{0CB3D775-3902-5A4A-9EA6-B016A64DCD16}" srcOrd="0" destOrd="0" presId="urn:microsoft.com/office/officeart/2005/8/layout/orgChart1"/>
    <dgm:cxn modelId="{28537BCF-88F7-E345-AB8A-71FBF64751CE}" srcId="{2CB6C254-EB18-AA45-B261-17799C30B978}" destId="{95111FB4-5AE5-D649-870C-E6AC55B141F9}" srcOrd="0" destOrd="0" parTransId="{F4322374-3361-5E4A-9F2E-A89F131387B7}" sibTransId="{9B1EFD97-AD54-984F-9EA2-308D09E35291}"/>
    <dgm:cxn modelId="{AEF6A20E-0C14-0D4C-85BE-606D94C8252B}" type="presOf" srcId="{F4322374-3361-5E4A-9F2E-A89F131387B7}" destId="{C9887F2F-5A6B-FB47-8A95-89D36E2949D5}" srcOrd="0" destOrd="0" presId="urn:microsoft.com/office/officeart/2005/8/layout/orgChart1"/>
    <dgm:cxn modelId="{BC710CE9-6D40-EE48-B573-90FEF7E4DADF}" type="presParOf" srcId="{FB581263-5DCB-FD4E-8801-12E11D3F4139}" destId="{CFD2A45E-D1C1-E746-A1EC-AB6A1641E17C}" srcOrd="0" destOrd="0" presId="urn:microsoft.com/office/officeart/2005/8/layout/orgChart1"/>
    <dgm:cxn modelId="{CDADDF1F-4E44-6B49-8C8A-E2D87166C475}" type="presParOf" srcId="{CFD2A45E-D1C1-E746-A1EC-AB6A1641E17C}" destId="{EAF10CA8-AA1A-5D43-B710-B6284F6A3378}" srcOrd="0" destOrd="0" presId="urn:microsoft.com/office/officeart/2005/8/layout/orgChart1"/>
    <dgm:cxn modelId="{1502EF0B-A327-3847-9340-ECCEE60B6D36}" type="presParOf" srcId="{EAF10CA8-AA1A-5D43-B710-B6284F6A3378}" destId="{2CFF9547-98E5-C34F-B9BD-CA299B2F6AB2}" srcOrd="0" destOrd="0" presId="urn:microsoft.com/office/officeart/2005/8/layout/orgChart1"/>
    <dgm:cxn modelId="{FA149F1C-7D43-314A-9872-323F41B8AC5A}" type="presParOf" srcId="{EAF10CA8-AA1A-5D43-B710-B6284F6A3378}" destId="{1D1FAF01-2CB4-DF45-A72A-54A79FC26C0B}" srcOrd="1" destOrd="0" presId="urn:microsoft.com/office/officeart/2005/8/layout/orgChart1"/>
    <dgm:cxn modelId="{AD8CBFE2-7C90-6D43-8276-71730F07B45B}" type="presParOf" srcId="{CFD2A45E-D1C1-E746-A1EC-AB6A1641E17C}" destId="{2998511C-794F-8E43-9952-E6BD17166064}" srcOrd="1" destOrd="0" presId="urn:microsoft.com/office/officeart/2005/8/layout/orgChart1"/>
    <dgm:cxn modelId="{EB13193D-7FD6-5F4B-9D24-1BDB5A196761}" type="presParOf" srcId="{2998511C-794F-8E43-9952-E6BD17166064}" destId="{C9887F2F-5A6B-FB47-8A95-89D36E2949D5}" srcOrd="0" destOrd="0" presId="urn:microsoft.com/office/officeart/2005/8/layout/orgChart1"/>
    <dgm:cxn modelId="{2544F3B8-613A-8C4E-9AE1-0FA5BDD02482}" type="presParOf" srcId="{2998511C-794F-8E43-9952-E6BD17166064}" destId="{3765FA2E-1EA0-AE4D-9725-0FAB4EC047C1}" srcOrd="1" destOrd="0" presId="urn:microsoft.com/office/officeart/2005/8/layout/orgChart1"/>
    <dgm:cxn modelId="{39D3BF13-B26F-7544-906E-ABD66694B94C}" type="presParOf" srcId="{3765FA2E-1EA0-AE4D-9725-0FAB4EC047C1}" destId="{C8EB2B3E-E7B2-8744-B9D7-71154A8ECB32}" srcOrd="0" destOrd="0" presId="urn:microsoft.com/office/officeart/2005/8/layout/orgChart1"/>
    <dgm:cxn modelId="{77D6012A-5824-8747-B671-12569EB47A6C}" type="presParOf" srcId="{C8EB2B3E-E7B2-8744-B9D7-71154A8ECB32}" destId="{112D4BAA-4CF1-9744-B5CC-86D0A14C97CC}" srcOrd="0" destOrd="0" presId="urn:microsoft.com/office/officeart/2005/8/layout/orgChart1"/>
    <dgm:cxn modelId="{844BA10E-0059-E342-B872-AD7ABED68B44}" type="presParOf" srcId="{C8EB2B3E-E7B2-8744-B9D7-71154A8ECB32}" destId="{63494D12-45A6-F842-A4D9-AB7325050C85}" srcOrd="1" destOrd="0" presId="urn:microsoft.com/office/officeart/2005/8/layout/orgChart1"/>
    <dgm:cxn modelId="{DAB62450-259F-DF46-885C-BE4CBF433EE8}" type="presParOf" srcId="{3765FA2E-1EA0-AE4D-9725-0FAB4EC047C1}" destId="{5DCA2137-073C-AF4B-84BF-7F1E21720763}" srcOrd="1" destOrd="0" presId="urn:microsoft.com/office/officeart/2005/8/layout/orgChart1"/>
    <dgm:cxn modelId="{053F0BC2-40FE-BD4F-9C14-9DC2154A746D}" type="presParOf" srcId="{3765FA2E-1EA0-AE4D-9725-0FAB4EC047C1}" destId="{1159141A-90ED-1940-8CD6-18F36E74EF69}" srcOrd="2" destOrd="0" presId="urn:microsoft.com/office/officeart/2005/8/layout/orgChart1"/>
    <dgm:cxn modelId="{E0EBD596-61CA-104E-9C1D-25374FCA482C}" type="presParOf" srcId="{2998511C-794F-8E43-9952-E6BD17166064}" destId="{0CB3D775-3902-5A4A-9EA6-B016A64DCD16}" srcOrd="2" destOrd="0" presId="urn:microsoft.com/office/officeart/2005/8/layout/orgChart1"/>
    <dgm:cxn modelId="{3186C666-97ED-8746-B48B-3A925797C27F}" type="presParOf" srcId="{2998511C-794F-8E43-9952-E6BD17166064}" destId="{B88FAE2A-216D-C246-ACBB-1D736125C7CC}" srcOrd="3" destOrd="0" presId="urn:microsoft.com/office/officeart/2005/8/layout/orgChart1"/>
    <dgm:cxn modelId="{74D3F3E3-4219-5E49-A317-86BC9BC39EC4}" type="presParOf" srcId="{B88FAE2A-216D-C246-ACBB-1D736125C7CC}" destId="{EC96AA41-E028-6B43-96A7-4B4D34036A16}" srcOrd="0" destOrd="0" presId="urn:microsoft.com/office/officeart/2005/8/layout/orgChart1"/>
    <dgm:cxn modelId="{070561EA-C7DB-774C-9EEC-FA7799DF9910}" type="presParOf" srcId="{EC96AA41-E028-6B43-96A7-4B4D34036A16}" destId="{421D7D85-C685-A940-80A2-C16858D79F91}" srcOrd="0" destOrd="0" presId="urn:microsoft.com/office/officeart/2005/8/layout/orgChart1"/>
    <dgm:cxn modelId="{6A591A4A-29C3-4A4F-B706-C7CE5B3645F6}" type="presParOf" srcId="{EC96AA41-E028-6B43-96A7-4B4D34036A16}" destId="{D5D9F692-ED28-114E-B70F-AB3ADEB834D8}" srcOrd="1" destOrd="0" presId="urn:microsoft.com/office/officeart/2005/8/layout/orgChart1"/>
    <dgm:cxn modelId="{76ABC9D2-AF6A-FB4B-8A39-5D628FB48076}" type="presParOf" srcId="{B88FAE2A-216D-C246-ACBB-1D736125C7CC}" destId="{BE3448D3-D74D-6645-BA16-C8808625EEBE}" srcOrd="1" destOrd="0" presId="urn:microsoft.com/office/officeart/2005/8/layout/orgChart1"/>
    <dgm:cxn modelId="{612FDB65-0F09-8A40-A21C-8C94F2E2041B}" type="presParOf" srcId="{B88FAE2A-216D-C246-ACBB-1D736125C7CC}" destId="{8C9DE2FF-8088-324A-AE49-34B72282E6AA}" srcOrd="2" destOrd="0" presId="urn:microsoft.com/office/officeart/2005/8/layout/orgChart1"/>
    <dgm:cxn modelId="{FC85DDEB-1041-A143-9692-F49EC8AA474B}" type="presParOf" srcId="{CFD2A45E-D1C1-E746-A1EC-AB6A1641E17C}" destId="{1FE2D1E1-CE1D-1947-8E9D-4F85118848F3}"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B3D775-3902-5A4A-9EA6-B016A64DCD16}">
      <dsp:nvSpPr>
        <dsp:cNvPr id="0" name=""/>
        <dsp:cNvSpPr/>
      </dsp:nvSpPr>
      <dsp:spPr>
        <a:xfrm>
          <a:off x="3334870" y="1371267"/>
          <a:ext cx="1737575" cy="529404"/>
        </a:xfrm>
        <a:custGeom>
          <a:avLst/>
          <a:gdLst/>
          <a:ahLst/>
          <a:cxnLst/>
          <a:rect l="0" t="0" r="0" b="0"/>
          <a:pathLst>
            <a:path>
              <a:moveTo>
                <a:pt x="0" y="0"/>
              </a:moveTo>
              <a:lnTo>
                <a:pt x="0" y="248574"/>
              </a:lnTo>
              <a:lnTo>
                <a:pt x="1737575" y="248574"/>
              </a:lnTo>
              <a:lnTo>
                <a:pt x="1737575" y="5294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C9887F2F-5A6B-FB47-8A95-89D36E2949D5}">
      <dsp:nvSpPr>
        <dsp:cNvPr id="0" name=""/>
        <dsp:cNvSpPr/>
      </dsp:nvSpPr>
      <dsp:spPr>
        <a:xfrm>
          <a:off x="1531619" y="1371267"/>
          <a:ext cx="1803250" cy="529404"/>
        </a:xfrm>
        <a:custGeom>
          <a:avLst/>
          <a:gdLst/>
          <a:ahLst/>
          <a:cxnLst/>
          <a:rect l="0" t="0" r="0" b="0"/>
          <a:pathLst>
            <a:path>
              <a:moveTo>
                <a:pt x="1803250" y="0"/>
              </a:moveTo>
              <a:lnTo>
                <a:pt x="1803250" y="248574"/>
              </a:lnTo>
              <a:lnTo>
                <a:pt x="0" y="248574"/>
              </a:lnTo>
              <a:lnTo>
                <a:pt x="0" y="529404"/>
              </a:lnTo>
            </a:path>
          </a:pathLst>
        </a:custGeom>
        <a:noFill/>
        <a:ln w="12700" cap="flat" cmpd="sng" algn="ctr">
          <a:solidFill>
            <a:schemeClr val="accent1">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2CFF9547-98E5-C34F-B9BD-CA299B2F6AB2}">
      <dsp:nvSpPr>
        <dsp:cNvPr id="0" name=""/>
        <dsp:cNvSpPr/>
      </dsp:nvSpPr>
      <dsp:spPr>
        <a:xfrm>
          <a:off x="1699703" y="33981"/>
          <a:ext cx="3270333" cy="1337286"/>
        </a:xfrm>
        <a:prstGeom prst="rect">
          <a:avLst/>
        </a:prstGeom>
        <a:solidFill>
          <a:srgbClr val="00B05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t>Combustion</a:t>
          </a:r>
          <a:r>
            <a:rPr lang="en-US" sz="4500" kern="1200" baseline="0" dirty="0" smtClean="0"/>
            <a:t> Reactions</a:t>
          </a:r>
          <a:endParaRPr lang="en-US" sz="4500" kern="1200" dirty="0"/>
        </a:p>
      </dsp:txBody>
      <dsp:txXfrm>
        <a:off x="1699703" y="33981"/>
        <a:ext cx="3270333" cy="1337286"/>
      </dsp:txXfrm>
    </dsp:sp>
    <dsp:sp modelId="{112D4BAA-4CF1-9744-B5CC-86D0A14C97CC}">
      <dsp:nvSpPr>
        <dsp:cNvPr id="0" name=""/>
        <dsp:cNvSpPr/>
      </dsp:nvSpPr>
      <dsp:spPr>
        <a:xfrm>
          <a:off x="74873" y="1900672"/>
          <a:ext cx="2913491" cy="1337286"/>
        </a:xfrm>
        <a:prstGeom prst="rect">
          <a:avLst/>
        </a:prstGeom>
        <a:solidFill>
          <a:srgbClr val="FFC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solidFill>
                <a:srgbClr val="FF0000"/>
              </a:solidFill>
            </a:rPr>
            <a:t>Complete Combustion</a:t>
          </a:r>
          <a:endParaRPr lang="en-US" sz="4500" kern="1200" dirty="0">
            <a:solidFill>
              <a:srgbClr val="FF0000"/>
            </a:solidFill>
          </a:endParaRPr>
        </a:p>
      </dsp:txBody>
      <dsp:txXfrm>
        <a:off x="74873" y="1900672"/>
        <a:ext cx="2913491" cy="1337286"/>
      </dsp:txXfrm>
    </dsp:sp>
    <dsp:sp modelId="{421D7D85-C685-A940-80A2-C16858D79F91}">
      <dsp:nvSpPr>
        <dsp:cNvPr id="0" name=""/>
        <dsp:cNvSpPr/>
      </dsp:nvSpPr>
      <dsp:spPr>
        <a:xfrm>
          <a:off x="3550025" y="1900672"/>
          <a:ext cx="3044840" cy="1337286"/>
        </a:xfrm>
        <a:prstGeom prst="rect">
          <a:avLst/>
        </a:prstGeom>
        <a:solidFill>
          <a:srgbClr val="FF0000"/>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28575" tIns="28575" rIns="28575" bIns="28575" numCol="1" spcCol="1270" anchor="ctr" anchorCtr="0">
          <a:noAutofit/>
        </a:bodyPr>
        <a:lstStyle/>
        <a:p>
          <a:pPr lvl="0" algn="ctr" defTabSz="2000250">
            <a:lnSpc>
              <a:spcPct val="90000"/>
            </a:lnSpc>
            <a:spcBef>
              <a:spcPct val="0"/>
            </a:spcBef>
            <a:spcAft>
              <a:spcPct val="35000"/>
            </a:spcAft>
          </a:pPr>
          <a:r>
            <a:rPr lang="en-US" sz="4500" kern="1200" dirty="0" smtClean="0">
              <a:solidFill>
                <a:srgbClr val="FFC000"/>
              </a:solidFill>
            </a:rPr>
            <a:t>Incomplete Combustion</a:t>
          </a:r>
          <a:endParaRPr lang="en-US" sz="4500" kern="1200" dirty="0">
            <a:solidFill>
              <a:srgbClr val="FFC000"/>
            </a:solidFill>
          </a:endParaRPr>
        </a:p>
      </dsp:txBody>
      <dsp:txXfrm>
        <a:off x="3550025" y="1900672"/>
        <a:ext cx="3044840" cy="1337286"/>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FDBF66-B889-284C-A436-604AC0021BE2}" type="datetimeFigureOut">
              <a:rPr lang="en-US" smtClean="0"/>
              <a:t>9/8/16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2300412-811D-914F-B402-0F248B1E5DA6}" type="slidenum">
              <a:rPr lang="en-US" smtClean="0"/>
              <a:t>‹#›</a:t>
            </a:fld>
            <a:endParaRPr lang="en-US"/>
          </a:p>
        </p:txBody>
      </p:sp>
    </p:spTree>
    <p:extLst>
      <p:ext uri="{BB962C8B-B14F-4D97-AF65-F5344CB8AC3E}">
        <p14:creationId xmlns:p14="http://schemas.microsoft.com/office/powerpoint/2010/main" val="20371221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300412-811D-914F-B402-0F248B1E5DA6}" type="slidenum">
              <a:rPr lang="en-US" smtClean="0"/>
              <a:t>1</a:t>
            </a:fld>
            <a:endParaRPr lang="en-US"/>
          </a:p>
        </p:txBody>
      </p:sp>
    </p:spTree>
    <p:extLst>
      <p:ext uri="{BB962C8B-B14F-4D97-AF65-F5344CB8AC3E}">
        <p14:creationId xmlns:p14="http://schemas.microsoft.com/office/powerpoint/2010/main" val="580527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300412-811D-914F-B402-0F248B1E5DA6}" type="slidenum">
              <a:rPr lang="en-US" smtClean="0"/>
              <a:t>2</a:t>
            </a:fld>
            <a:endParaRPr lang="en-US"/>
          </a:p>
        </p:txBody>
      </p:sp>
    </p:spTree>
    <p:extLst>
      <p:ext uri="{BB962C8B-B14F-4D97-AF65-F5344CB8AC3E}">
        <p14:creationId xmlns:p14="http://schemas.microsoft.com/office/powerpoint/2010/main" val="365765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CA"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CA" smtClean="0"/>
              <a:t>Click to edit Master subtitle style</a:t>
            </a:r>
            <a:endParaRPr lang="en-US"/>
          </a:p>
        </p:txBody>
      </p:sp>
      <p:sp>
        <p:nvSpPr>
          <p:cNvPr id="4" name="Date Placeholder 3"/>
          <p:cNvSpPr>
            <a:spLocks noGrp="1"/>
          </p:cNvSpPr>
          <p:nvPr>
            <p:ph type="dt" sz="half" idx="10"/>
          </p:nvPr>
        </p:nvSpPr>
        <p:spPr/>
        <p:txBody>
          <a:bodyPr/>
          <a:lstStyle/>
          <a:p>
            <a:fld id="{72F8A4FC-3E8E-2344-BD0D-E067F3D0C283}"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392774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2F8A4FC-3E8E-2344-BD0D-E067F3D0C283}"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46114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CA"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2F8A4FC-3E8E-2344-BD0D-E067F3D0C283}"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168408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idx="1"/>
          </p:nvPr>
        </p:nvSpPr>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10"/>
          </p:nvPr>
        </p:nvSpPr>
        <p:spPr/>
        <p:txBody>
          <a:bodyPr/>
          <a:lstStyle/>
          <a:p>
            <a:fld id="{72F8A4FC-3E8E-2344-BD0D-E067F3D0C283}"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7960256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CA"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CA" smtClean="0"/>
              <a:t>Click to edit Master text styles</a:t>
            </a:r>
          </a:p>
        </p:txBody>
      </p:sp>
      <p:sp>
        <p:nvSpPr>
          <p:cNvPr id="4" name="Date Placeholder 3"/>
          <p:cNvSpPr>
            <a:spLocks noGrp="1"/>
          </p:cNvSpPr>
          <p:nvPr>
            <p:ph type="dt" sz="half" idx="10"/>
          </p:nvPr>
        </p:nvSpPr>
        <p:spPr/>
        <p:txBody>
          <a:bodyPr/>
          <a:lstStyle/>
          <a:p>
            <a:fld id="{72F8A4FC-3E8E-2344-BD0D-E067F3D0C283}" type="datetimeFigureOut">
              <a:rPr lang="en-US" smtClean="0"/>
              <a:t>9/8/16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2126857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Date Placeholder 4"/>
          <p:cNvSpPr>
            <a:spLocks noGrp="1"/>
          </p:cNvSpPr>
          <p:nvPr>
            <p:ph type="dt" sz="half" idx="10"/>
          </p:nvPr>
        </p:nvSpPr>
        <p:spPr/>
        <p:txBody>
          <a:bodyPr/>
          <a:lstStyle/>
          <a:p>
            <a:fld id="{72F8A4FC-3E8E-2344-BD0D-E067F3D0C283}" type="datetimeFigureOut">
              <a:rPr lang="en-US" smtClean="0"/>
              <a:t>9/8/16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22592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CA"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CA"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7" name="Date Placeholder 6"/>
          <p:cNvSpPr>
            <a:spLocks noGrp="1"/>
          </p:cNvSpPr>
          <p:nvPr>
            <p:ph type="dt" sz="half" idx="10"/>
          </p:nvPr>
        </p:nvSpPr>
        <p:spPr/>
        <p:txBody>
          <a:bodyPr/>
          <a:lstStyle/>
          <a:p>
            <a:fld id="{72F8A4FC-3E8E-2344-BD0D-E067F3D0C283}" type="datetimeFigureOut">
              <a:rPr lang="en-US" smtClean="0"/>
              <a:t>9/8/16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1638698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mtClean="0"/>
              <a:t>Click to edit Master title style</a:t>
            </a:r>
            <a:endParaRPr lang="en-US"/>
          </a:p>
        </p:txBody>
      </p:sp>
      <p:sp>
        <p:nvSpPr>
          <p:cNvPr id="3" name="Date Placeholder 2"/>
          <p:cNvSpPr>
            <a:spLocks noGrp="1"/>
          </p:cNvSpPr>
          <p:nvPr>
            <p:ph type="dt" sz="half" idx="10"/>
          </p:nvPr>
        </p:nvSpPr>
        <p:spPr/>
        <p:txBody>
          <a:bodyPr/>
          <a:lstStyle/>
          <a:p>
            <a:fld id="{72F8A4FC-3E8E-2344-BD0D-E067F3D0C283}" type="datetimeFigureOut">
              <a:rPr lang="en-US" smtClean="0"/>
              <a:t>9/8/16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880217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F8A4FC-3E8E-2344-BD0D-E067F3D0C283}" type="datetimeFigureOut">
              <a:rPr lang="en-US" smtClean="0"/>
              <a:t>9/8/16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601522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CA"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2F8A4FC-3E8E-2344-BD0D-E067F3D0C283}" type="datetimeFigureOut">
              <a:rPr lang="en-US" smtClean="0"/>
              <a:t>9/8/16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584324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CA"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CA" smtClean="0"/>
              <a:t>Click to edit Master text styles</a:t>
            </a:r>
          </a:p>
        </p:txBody>
      </p:sp>
      <p:sp>
        <p:nvSpPr>
          <p:cNvPr id="5" name="Date Placeholder 4"/>
          <p:cNvSpPr>
            <a:spLocks noGrp="1"/>
          </p:cNvSpPr>
          <p:nvPr>
            <p:ph type="dt" sz="half" idx="10"/>
          </p:nvPr>
        </p:nvSpPr>
        <p:spPr/>
        <p:txBody>
          <a:bodyPr/>
          <a:lstStyle/>
          <a:p>
            <a:fld id="{72F8A4FC-3E8E-2344-BD0D-E067F3D0C283}" type="datetimeFigureOut">
              <a:rPr lang="en-US" smtClean="0"/>
              <a:t>9/8/16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925DCE-FE9A-F347-9CFD-4415B78264A0}" type="slidenum">
              <a:rPr lang="en-US" smtClean="0"/>
              <a:t>‹#›</a:t>
            </a:fld>
            <a:endParaRPr lang="en-US"/>
          </a:p>
        </p:txBody>
      </p:sp>
    </p:spTree>
    <p:extLst>
      <p:ext uri="{BB962C8B-B14F-4D97-AF65-F5344CB8AC3E}">
        <p14:creationId xmlns:p14="http://schemas.microsoft.com/office/powerpoint/2010/main" val="108991382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4">
                <a:lumMod val="0"/>
                <a:lumOff val="100000"/>
              </a:schemeClr>
            </a:gs>
            <a:gs pos="35000">
              <a:schemeClr val="accent4">
                <a:lumMod val="0"/>
                <a:lumOff val="100000"/>
              </a:schemeClr>
            </a:gs>
            <a:gs pos="100000">
              <a:schemeClr val="accent4">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CA"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CA" smtClean="0"/>
              <a:t>Click to edit Master text styles</a:t>
            </a:r>
          </a:p>
          <a:p>
            <a:pPr lvl="1"/>
            <a:r>
              <a:rPr lang="en-CA" smtClean="0"/>
              <a:t>Second level</a:t>
            </a:r>
          </a:p>
          <a:p>
            <a:pPr lvl="2"/>
            <a:r>
              <a:rPr lang="en-CA" smtClean="0"/>
              <a:t>Third level</a:t>
            </a:r>
          </a:p>
          <a:p>
            <a:pPr lvl="3"/>
            <a:r>
              <a:rPr lang="en-CA" smtClean="0"/>
              <a:t>Fourth level</a:t>
            </a:r>
          </a:p>
          <a:p>
            <a:pPr lvl="4"/>
            <a:r>
              <a:rPr lang="en-CA"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2F8A4FC-3E8E-2344-BD0D-E067F3D0C283}" type="datetimeFigureOut">
              <a:rPr lang="en-US" smtClean="0"/>
              <a:t>9/8/16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925DCE-FE9A-F347-9CFD-4415B78264A0}" type="slidenum">
              <a:rPr lang="en-US" smtClean="0"/>
              <a:t>‹#›</a:t>
            </a:fld>
            <a:endParaRPr lang="en-US"/>
          </a:p>
        </p:txBody>
      </p:sp>
    </p:spTree>
    <p:extLst>
      <p:ext uri="{BB962C8B-B14F-4D97-AF65-F5344CB8AC3E}">
        <p14:creationId xmlns:p14="http://schemas.microsoft.com/office/powerpoint/2010/main" val="540180053"/>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gif"/></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27519" y="450399"/>
            <a:ext cx="10697977" cy="1038767"/>
          </a:xfrm>
        </p:spPr>
        <p:txBody>
          <a:bodyPr>
            <a:normAutofit/>
          </a:bodyPr>
          <a:lstStyle/>
          <a:p>
            <a:r>
              <a:rPr lang="en-US" dirty="0" smtClean="0">
                <a:ln>
                  <a:solidFill>
                    <a:srgbClr val="FF0000"/>
                  </a:solidFill>
                </a:ln>
              </a:rPr>
              <a:t>Combustion Reactions</a:t>
            </a:r>
            <a:endParaRPr lang="en-US" dirty="0">
              <a:ln>
                <a:solidFill>
                  <a:srgbClr val="FF0000"/>
                </a:solidFill>
              </a:ln>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1320" y="1665615"/>
            <a:ext cx="5580794" cy="420516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60" y="6154617"/>
            <a:ext cx="1534920" cy="633046"/>
          </a:xfrm>
          <a:prstGeom prst="rect">
            <a:avLst/>
          </a:prstGeom>
        </p:spPr>
      </p:pic>
    </p:spTree>
    <p:extLst>
      <p:ext uri="{BB962C8B-B14F-4D97-AF65-F5344CB8AC3E}">
        <p14:creationId xmlns:p14="http://schemas.microsoft.com/office/powerpoint/2010/main" val="2671761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Combustion of Heptane</a:t>
            </a:r>
            <a:endParaRPr lang="en-US" dirty="0"/>
          </a:p>
        </p:txBody>
      </p:sp>
      <p:sp>
        <p:nvSpPr>
          <p:cNvPr id="3" name="Content Placeholder 2"/>
          <p:cNvSpPr>
            <a:spLocks noGrp="1"/>
          </p:cNvSpPr>
          <p:nvPr>
            <p:ph idx="1"/>
          </p:nvPr>
        </p:nvSpPr>
        <p:spPr>
          <a:xfrm>
            <a:off x="838200" y="1542161"/>
            <a:ext cx="10515600" cy="4351338"/>
          </a:xfrm>
        </p:spPr>
        <p:txBody>
          <a:bodyPr/>
          <a:lstStyle/>
          <a:p>
            <a:pPr marL="0" indent="0">
              <a:buNone/>
            </a:pPr>
            <a:r>
              <a:rPr lang="en-US" dirty="0" smtClean="0"/>
              <a:t>The incomplete combustion of liquid heptane (C</a:t>
            </a:r>
            <a:r>
              <a:rPr lang="en-US" baseline="-25000" dirty="0" smtClean="0"/>
              <a:t>7</a:t>
            </a:r>
            <a:r>
              <a:rPr lang="en-US" dirty="0" smtClean="0"/>
              <a:t>H</a:t>
            </a:r>
            <a:r>
              <a:rPr lang="en-US" baseline="-25000" dirty="0" smtClean="0"/>
              <a:t>16</a:t>
            </a:r>
            <a:r>
              <a:rPr lang="en-US" dirty="0" smtClean="0"/>
              <a:t>) has two different potential reaction equations:</a:t>
            </a:r>
          </a:p>
          <a:p>
            <a:pPr marL="0" indent="0">
              <a:buNone/>
            </a:pPr>
            <a:endParaRPr lang="en-US" dirty="0" smtClean="0"/>
          </a:p>
          <a:p>
            <a:pPr marL="0" indent="0" algn="ctr">
              <a:buNone/>
            </a:pPr>
            <a:r>
              <a:rPr lang="en-US" b="1" dirty="0" smtClean="0">
                <a:solidFill>
                  <a:srgbClr val="7030A0"/>
                </a:solidFill>
              </a:rPr>
              <a:t>C</a:t>
            </a:r>
            <a:r>
              <a:rPr lang="en-US" b="1" baseline="-25000" dirty="0" smtClean="0">
                <a:solidFill>
                  <a:srgbClr val="7030A0"/>
                </a:solidFill>
              </a:rPr>
              <a:t>7</a:t>
            </a:r>
            <a:r>
              <a:rPr lang="en-US" b="1" dirty="0" smtClean="0">
                <a:solidFill>
                  <a:srgbClr val="7030A0"/>
                </a:solidFill>
              </a:rPr>
              <a:t>H</a:t>
            </a:r>
            <a:r>
              <a:rPr lang="en-US" b="1" baseline="-25000" dirty="0" smtClean="0">
                <a:solidFill>
                  <a:srgbClr val="7030A0"/>
                </a:solidFill>
              </a:rPr>
              <a:t>16 </a:t>
            </a:r>
            <a:r>
              <a:rPr lang="en-US" b="1" baseline="-25000" dirty="0">
                <a:solidFill>
                  <a:srgbClr val="7030A0"/>
                </a:solidFill>
              </a:rPr>
              <a:t>(l)</a:t>
            </a:r>
            <a:r>
              <a:rPr lang="en-US" b="1" dirty="0">
                <a:solidFill>
                  <a:srgbClr val="7030A0"/>
                </a:solidFill>
              </a:rPr>
              <a:t> + </a:t>
            </a:r>
            <a:r>
              <a:rPr lang="en-US" b="1" dirty="0" smtClean="0">
                <a:solidFill>
                  <a:srgbClr val="7030A0"/>
                </a:solidFill>
              </a:rPr>
              <a:t>7O</a:t>
            </a:r>
            <a:r>
              <a:rPr lang="en-US" b="1" baseline="-25000" dirty="0" smtClean="0">
                <a:solidFill>
                  <a:srgbClr val="7030A0"/>
                </a:solidFill>
              </a:rPr>
              <a:t>2 </a:t>
            </a:r>
            <a:r>
              <a:rPr lang="en-US" b="1" baseline="-25000" dirty="0">
                <a:solidFill>
                  <a:srgbClr val="7030A0"/>
                </a:solidFill>
              </a:rPr>
              <a:t>(g)</a:t>
            </a:r>
            <a:r>
              <a:rPr lang="en-US" b="1" dirty="0">
                <a:solidFill>
                  <a:srgbClr val="7030A0"/>
                </a:solidFill>
              </a:rPr>
              <a:t> </a:t>
            </a:r>
            <a:r>
              <a:rPr lang="en-US" b="1" dirty="0">
                <a:solidFill>
                  <a:srgbClr val="7030A0"/>
                </a:solidFill>
                <a:sym typeface="Wingdings"/>
              </a:rPr>
              <a:t>  </a:t>
            </a:r>
            <a:r>
              <a:rPr lang="en-US" b="1" dirty="0" smtClean="0">
                <a:solidFill>
                  <a:srgbClr val="7030A0"/>
                </a:solidFill>
                <a:sym typeface="Wingdings"/>
              </a:rPr>
              <a:t>3C </a:t>
            </a:r>
            <a:r>
              <a:rPr lang="en-US" b="1" baseline="-25000" dirty="0" smtClean="0">
                <a:solidFill>
                  <a:srgbClr val="7030A0"/>
                </a:solidFill>
                <a:sym typeface="Wingdings"/>
              </a:rPr>
              <a:t>(s)</a:t>
            </a:r>
            <a:r>
              <a:rPr lang="en-US" b="1" dirty="0" smtClean="0">
                <a:solidFill>
                  <a:srgbClr val="7030A0"/>
                </a:solidFill>
                <a:sym typeface="Wingdings"/>
              </a:rPr>
              <a:t> </a:t>
            </a:r>
            <a:r>
              <a:rPr lang="en-US" b="1" dirty="0">
                <a:solidFill>
                  <a:srgbClr val="7030A0"/>
                </a:solidFill>
                <a:sym typeface="Wingdings"/>
              </a:rPr>
              <a:t>+ </a:t>
            </a:r>
            <a:r>
              <a:rPr lang="en-US" b="1" dirty="0" smtClean="0">
                <a:solidFill>
                  <a:srgbClr val="7030A0"/>
                </a:solidFill>
                <a:sym typeface="Wingdings"/>
              </a:rPr>
              <a:t>2CO </a:t>
            </a:r>
            <a:r>
              <a:rPr lang="en-US" b="1" baseline="-25000" dirty="0" smtClean="0">
                <a:solidFill>
                  <a:srgbClr val="7030A0"/>
                </a:solidFill>
                <a:sym typeface="Wingdings"/>
              </a:rPr>
              <a:t>(g) </a:t>
            </a:r>
            <a:r>
              <a:rPr lang="en-US" b="1" dirty="0" smtClean="0">
                <a:solidFill>
                  <a:srgbClr val="7030A0"/>
                </a:solidFill>
                <a:sym typeface="Wingdings"/>
              </a:rPr>
              <a:t>+ 2CO</a:t>
            </a:r>
            <a:r>
              <a:rPr lang="en-US" b="1" baseline="-25000" dirty="0" smtClean="0">
                <a:solidFill>
                  <a:srgbClr val="7030A0"/>
                </a:solidFill>
                <a:sym typeface="Wingdings"/>
              </a:rPr>
              <a:t>2</a:t>
            </a:r>
            <a:r>
              <a:rPr lang="en-US" b="1" dirty="0" smtClean="0">
                <a:solidFill>
                  <a:srgbClr val="7030A0"/>
                </a:solidFill>
                <a:sym typeface="Wingdings"/>
              </a:rPr>
              <a:t> </a:t>
            </a:r>
            <a:r>
              <a:rPr lang="en-US" b="1" baseline="-25000" dirty="0">
                <a:solidFill>
                  <a:srgbClr val="7030A0"/>
                </a:solidFill>
                <a:sym typeface="Wingdings"/>
              </a:rPr>
              <a:t>(g) </a:t>
            </a:r>
            <a:r>
              <a:rPr lang="en-US" b="1" dirty="0" smtClean="0">
                <a:solidFill>
                  <a:srgbClr val="7030A0"/>
                </a:solidFill>
                <a:sym typeface="Wingdings"/>
              </a:rPr>
              <a:t>+ 8H</a:t>
            </a:r>
            <a:r>
              <a:rPr lang="en-US" b="1" baseline="-25000" dirty="0" smtClean="0">
                <a:solidFill>
                  <a:srgbClr val="7030A0"/>
                </a:solidFill>
                <a:sym typeface="Wingdings"/>
              </a:rPr>
              <a:t>2</a:t>
            </a:r>
            <a:r>
              <a:rPr lang="en-US" b="1" dirty="0" smtClean="0">
                <a:solidFill>
                  <a:srgbClr val="7030A0"/>
                </a:solidFill>
                <a:sym typeface="Wingdings"/>
              </a:rPr>
              <a:t>O </a:t>
            </a:r>
            <a:r>
              <a:rPr lang="en-US" b="1" baseline="-25000" dirty="0" smtClean="0">
                <a:solidFill>
                  <a:srgbClr val="7030A0"/>
                </a:solidFill>
                <a:sym typeface="Wingdings"/>
              </a:rPr>
              <a:t>(g)</a:t>
            </a:r>
            <a:r>
              <a:rPr lang="en-US" b="1" dirty="0" smtClean="0">
                <a:solidFill>
                  <a:srgbClr val="7030A0"/>
                </a:solidFill>
                <a:sym typeface="Wingdings"/>
              </a:rPr>
              <a:t> + energy</a:t>
            </a:r>
          </a:p>
          <a:p>
            <a:pPr marL="0" indent="0" algn="ctr">
              <a:buNone/>
            </a:pPr>
            <a:endParaRPr lang="en-US" b="1" dirty="0">
              <a:solidFill>
                <a:srgbClr val="7030A0"/>
              </a:solidFill>
              <a:sym typeface="Wingdings"/>
            </a:endParaRPr>
          </a:p>
          <a:p>
            <a:pPr marL="0" indent="0" algn="ctr">
              <a:buNone/>
            </a:pPr>
            <a:r>
              <a:rPr lang="en-US" b="1" dirty="0" smtClean="0">
                <a:solidFill>
                  <a:srgbClr val="7030A0"/>
                </a:solidFill>
              </a:rPr>
              <a:t>2C</a:t>
            </a:r>
            <a:r>
              <a:rPr lang="en-US" b="1" baseline="-25000" dirty="0" smtClean="0">
                <a:solidFill>
                  <a:srgbClr val="7030A0"/>
                </a:solidFill>
              </a:rPr>
              <a:t>7</a:t>
            </a:r>
            <a:r>
              <a:rPr lang="en-US" b="1" dirty="0" smtClean="0">
                <a:solidFill>
                  <a:srgbClr val="7030A0"/>
                </a:solidFill>
              </a:rPr>
              <a:t>H</a:t>
            </a:r>
            <a:r>
              <a:rPr lang="en-US" b="1" baseline="-25000" dirty="0" smtClean="0">
                <a:solidFill>
                  <a:srgbClr val="7030A0"/>
                </a:solidFill>
              </a:rPr>
              <a:t>16 </a:t>
            </a:r>
            <a:r>
              <a:rPr lang="en-US" b="1" baseline="-25000" dirty="0">
                <a:solidFill>
                  <a:srgbClr val="7030A0"/>
                </a:solidFill>
              </a:rPr>
              <a:t>(l)</a:t>
            </a:r>
            <a:r>
              <a:rPr lang="en-US" b="1" dirty="0">
                <a:solidFill>
                  <a:srgbClr val="7030A0"/>
                </a:solidFill>
              </a:rPr>
              <a:t> + </a:t>
            </a:r>
            <a:r>
              <a:rPr lang="en-US" b="1" dirty="0" smtClean="0">
                <a:solidFill>
                  <a:srgbClr val="7030A0"/>
                </a:solidFill>
              </a:rPr>
              <a:t>15O</a:t>
            </a:r>
            <a:r>
              <a:rPr lang="en-US" b="1" baseline="-25000" dirty="0" smtClean="0">
                <a:solidFill>
                  <a:srgbClr val="7030A0"/>
                </a:solidFill>
              </a:rPr>
              <a:t>2 </a:t>
            </a:r>
            <a:r>
              <a:rPr lang="en-US" b="1" baseline="-25000" dirty="0">
                <a:solidFill>
                  <a:srgbClr val="7030A0"/>
                </a:solidFill>
              </a:rPr>
              <a:t>(g)</a:t>
            </a:r>
            <a:r>
              <a:rPr lang="en-US" b="1" dirty="0">
                <a:solidFill>
                  <a:srgbClr val="7030A0"/>
                </a:solidFill>
              </a:rPr>
              <a:t> </a:t>
            </a:r>
            <a:r>
              <a:rPr lang="en-US" b="1" dirty="0">
                <a:solidFill>
                  <a:srgbClr val="7030A0"/>
                </a:solidFill>
                <a:sym typeface="Wingdings"/>
              </a:rPr>
              <a:t>  </a:t>
            </a:r>
            <a:r>
              <a:rPr lang="en-US" b="1" dirty="0" smtClean="0">
                <a:solidFill>
                  <a:srgbClr val="7030A0"/>
                </a:solidFill>
                <a:sym typeface="Wingdings"/>
              </a:rPr>
              <a:t>14CO </a:t>
            </a:r>
            <a:r>
              <a:rPr lang="en-US" b="1" baseline="-25000" dirty="0">
                <a:solidFill>
                  <a:srgbClr val="7030A0"/>
                </a:solidFill>
                <a:sym typeface="Wingdings"/>
              </a:rPr>
              <a:t>(</a:t>
            </a:r>
            <a:r>
              <a:rPr lang="en-US" b="1" baseline="-25000" dirty="0" smtClean="0">
                <a:solidFill>
                  <a:srgbClr val="7030A0"/>
                </a:solidFill>
                <a:sym typeface="Wingdings"/>
              </a:rPr>
              <a:t>g) </a:t>
            </a:r>
            <a:r>
              <a:rPr lang="en-US" b="1" dirty="0">
                <a:solidFill>
                  <a:srgbClr val="7030A0"/>
                </a:solidFill>
                <a:sym typeface="Wingdings"/>
              </a:rPr>
              <a:t>+ </a:t>
            </a:r>
            <a:r>
              <a:rPr lang="en-US" b="1" dirty="0" smtClean="0">
                <a:solidFill>
                  <a:srgbClr val="7030A0"/>
                </a:solidFill>
                <a:sym typeface="Wingdings"/>
              </a:rPr>
              <a:t>16H</a:t>
            </a:r>
            <a:r>
              <a:rPr lang="en-US" b="1" baseline="-25000" dirty="0" smtClean="0">
                <a:solidFill>
                  <a:srgbClr val="7030A0"/>
                </a:solidFill>
                <a:sym typeface="Wingdings"/>
              </a:rPr>
              <a:t>2</a:t>
            </a:r>
            <a:r>
              <a:rPr lang="en-US" b="1" dirty="0" smtClean="0">
                <a:solidFill>
                  <a:srgbClr val="7030A0"/>
                </a:solidFill>
                <a:sym typeface="Wingdings"/>
              </a:rPr>
              <a:t>O </a:t>
            </a:r>
            <a:r>
              <a:rPr lang="en-US" b="1" baseline="-25000" dirty="0">
                <a:solidFill>
                  <a:srgbClr val="7030A0"/>
                </a:solidFill>
                <a:sym typeface="Wingdings"/>
              </a:rPr>
              <a:t>(g)</a:t>
            </a:r>
            <a:r>
              <a:rPr lang="en-US" b="1" dirty="0">
                <a:solidFill>
                  <a:srgbClr val="7030A0"/>
                </a:solidFill>
                <a:sym typeface="Wingdings"/>
              </a:rPr>
              <a:t> + energy</a:t>
            </a:r>
          </a:p>
          <a:p>
            <a:pPr marL="0" indent="0" algn="ctr">
              <a:buNone/>
            </a:pPr>
            <a:endParaRPr lang="en-US" b="1" dirty="0" smtClean="0">
              <a:solidFill>
                <a:srgbClr val="7030A0"/>
              </a:solidFill>
              <a:sym typeface="Wingdings"/>
            </a:endParaRPr>
          </a:p>
          <a:p>
            <a:pPr marL="0" indent="0" algn="ctr">
              <a:buNone/>
            </a:pPr>
            <a:endParaRPr lang="en-US" b="1" dirty="0">
              <a:solidFill>
                <a:srgbClr val="7030A0"/>
              </a:solidFill>
              <a:sym typeface="Wingdings"/>
            </a:endParaRPr>
          </a:p>
          <a:p>
            <a:pPr marL="0" indent="0" algn="ctr">
              <a:buNone/>
            </a:pPr>
            <a:endParaRPr lang="en-US" b="1" dirty="0">
              <a:solidFill>
                <a:srgbClr val="7030A0"/>
              </a:solidFill>
            </a:endParaRPr>
          </a:p>
          <a:p>
            <a:pPr marL="0" indent="0">
              <a:buNone/>
            </a:pPr>
            <a:endParaRPr lang="en-US" dirty="0" smtClean="0"/>
          </a:p>
          <a:p>
            <a:pPr marL="0" indent="0">
              <a:buNone/>
            </a:pPr>
            <a:endParaRPr lang="en-US" dirty="0">
              <a:solidFill>
                <a:srgbClr val="7030A0"/>
              </a:solidFill>
              <a:latin typeface="+mj-lt"/>
            </a:endParaRPr>
          </a:p>
        </p:txBody>
      </p:sp>
      <p:sp>
        <p:nvSpPr>
          <p:cNvPr id="4" name="Rectangle 3">
            <a:hlinkClick r:id="" action="ppaction://hlinkshowjump?jump=nextslide"/>
          </p:cNvPr>
          <p:cNvSpPr/>
          <p:nvPr/>
        </p:nvSpPr>
        <p:spPr>
          <a:xfrm>
            <a:off x="3776296" y="5249163"/>
            <a:ext cx="4639408" cy="12886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Downsides of Incomplete Combustion</a:t>
            </a:r>
            <a:endParaRPr lang="en-US" sz="2800" dirty="0">
              <a:solidFill>
                <a:srgbClr val="FFFF00"/>
              </a:solidFill>
            </a:endParaRPr>
          </a:p>
        </p:txBody>
      </p:sp>
    </p:spTree>
    <p:extLst>
      <p:ext uri="{BB962C8B-B14F-4D97-AF65-F5344CB8AC3E}">
        <p14:creationId xmlns:p14="http://schemas.microsoft.com/office/powerpoint/2010/main" val="4169510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Downsides of Incomplete Combustion</a:t>
            </a:r>
            <a:endParaRPr lang="en-US" dirty="0"/>
          </a:p>
        </p:txBody>
      </p:sp>
      <p:sp>
        <p:nvSpPr>
          <p:cNvPr id="3" name="Content Placeholder 2"/>
          <p:cNvSpPr>
            <a:spLocks noGrp="1"/>
          </p:cNvSpPr>
          <p:nvPr>
            <p:ph idx="1"/>
          </p:nvPr>
        </p:nvSpPr>
        <p:spPr>
          <a:xfrm>
            <a:off x="838200" y="1542161"/>
            <a:ext cx="10515600" cy="4351338"/>
          </a:xfrm>
        </p:spPr>
        <p:txBody>
          <a:bodyPr/>
          <a:lstStyle/>
          <a:p>
            <a:pPr marL="0" indent="0">
              <a:buNone/>
            </a:pPr>
            <a:r>
              <a:rPr lang="en-US" dirty="0" smtClean="0"/>
              <a:t>When a fuel undergoes incomplete combustion, there are several downsides compared to complete combustion.</a:t>
            </a:r>
          </a:p>
          <a:p>
            <a:pPr lvl="2"/>
            <a:r>
              <a:rPr lang="en-US" sz="2800" b="1" dirty="0" smtClean="0">
                <a:solidFill>
                  <a:srgbClr val="7030A0"/>
                </a:solidFill>
                <a:sym typeface="Wingdings"/>
              </a:rPr>
              <a:t>Less energy is released in incomplete combustion</a:t>
            </a:r>
          </a:p>
          <a:p>
            <a:pPr lvl="2"/>
            <a:r>
              <a:rPr lang="en-US" sz="2800" b="1" dirty="0" smtClean="0">
                <a:solidFill>
                  <a:srgbClr val="7030A0"/>
                </a:solidFill>
                <a:sym typeface="Wingdings"/>
              </a:rPr>
              <a:t>Soot particles are toxic</a:t>
            </a:r>
          </a:p>
          <a:p>
            <a:pPr lvl="2"/>
            <a:r>
              <a:rPr lang="en-US" sz="2800" b="1" dirty="0" smtClean="0">
                <a:solidFill>
                  <a:srgbClr val="7030A0"/>
                </a:solidFill>
                <a:sym typeface="Wingdings"/>
              </a:rPr>
              <a:t>Carbon monoxide is toxic, invisible and </a:t>
            </a:r>
            <a:r>
              <a:rPr lang="en-US" sz="2800" b="1" dirty="0" err="1" smtClean="0">
                <a:solidFill>
                  <a:srgbClr val="7030A0"/>
                </a:solidFill>
                <a:sym typeface="Wingdings"/>
              </a:rPr>
              <a:t>odourless</a:t>
            </a:r>
            <a:endParaRPr lang="en-US" sz="2800" b="1" dirty="0" smtClean="0">
              <a:solidFill>
                <a:srgbClr val="7030A0"/>
              </a:solidFill>
              <a:sym typeface="Wingdings"/>
            </a:endParaRPr>
          </a:p>
          <a:p>
            <a:pPr marL="0" indent="0" algn="ctr">
              <a:buNone/>
            </a:pPr>
            <a:endParaRPr lang="en-US" b="1" dirty="0">
              <a:solidFill>
                <a:srgbClr val="7030A0"/>
              </a:solidFill>
              <a:sym typeface="Wingdings"/>
            </a:endParaRPr>
          </a:p>
          <a:p>
            <a:pPr marL="0" indent="0" algn="ctr">
              <a:buNone/>
            </a:pPr>
            <a:endParaRPr lang="en-US" b="1" dirty="0">
              <a:solidFill>
                <a:srgbClr val="7030A0"/>
              </a:solidFill>
            </a:endParaRPr>
          </a:p>
          <a:p>
            <a:pPr marL="0" indent="0">
              <a:buNone/>
            </a:pPr>
            <a:endParaRPr lang="en-US" dirty="0" smtClean="0"/>
          </a:p>
          <a:p>
            <a:pPr marL="0" indent="0">
              <a:buNone/>
            </a:pPr>
            <a:endParaRPr lang="en-US" dirty="0">
              <a:solidFill>
                <a:srgbClr val="7030A0"/>
              </a:solidFill>
              <a:latin typeface="+mj-lt"/>
            </a:endParaRPr>
          </a:p>
        </p:txBody>
      </p:sp>
      <p:sp>
        <p:nvSpPr>
          <p:cNvPr id="4" name="Rectangle 3">
            <a:hlinkClick r:id="" action="ppaction://hlinkshowjump?jump=nextslide"/>
          </p:cNvPr>
          <p:cNvSpPr/>
          <p:nvPr/>
        </p:nvSpPr>
        <p:spPr>
          <a:xfrm>
            <a:off x="3776296" y="4243583"/>
            <a:ext cx="4639408" cy="12886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Test Your Understanding</a:t>
            </a:r>
            <a:endParaRPr lang="en-US" sz="2800" dirty="0">
              <a:solidFill>
                <a:srgbClr val="FFFF00"/>
              </a:solidFill>
            </a:endParaRPr>
          </a:p>
        </p:txBody>
      </p:sp>
    </p:spTree>
    <p:extLst>
      <p:ext uri="{BB962C8B-B14F-4D97-AF65-F5344CB8AC3E}">
        <p14:creationId xmlns:p14="http://schemas.microsoft.com/office/powerpoint/2010/main" val="1471314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29002" y="1337380"/>
            <a:ext cx="10515600" cy="4351338"/>
          </a:xfrm>
        </p:spPr>
        <p:txBody>
          <a:bodyPr>
            <a:normAutofit/>
          </a:bodyPr>
          <a:lstStyle/>
          <a:p>
            <a:pPr marL="0" indent="0">
              <a:buNone/>
            </a:pPr>
            <a:r>
              <a:rPr lang="en-US" sz="3600" dirty="0" smtClean="0">
                <a:solidFill>
                  <a:srgbClr val="00B050"/>
                </a:solidFill>
                <a:sym typeface="Wingdings"/>
              </a:rPr>
              <a:t>Hexane (C</a:t>
            </a:r>
            <a:r>
              <a:rPr lang="en-US" sz="3600" baseline="-25000" dirty="0" smtClean="0">
                <a:solidFill>
                  <a:srgbClr val="00B050"/>
                </a:solidFill>
                <a:sym typeface="Wingdings"/>
              </a:rPr>
              <a:t>6</a:t>
            </a:r>
            <a:r>
              <a:rPr lang="en-US" sz="3600" dirty="0" smtClean="0">
                <a:solidFill>
                  <a:srgbClr val="00B050"/>
                </a:solidFill>
                <a:sym typeface="Wingdings"/>
              </a:rPr>
              <a:t>H</a:t>
            </a:r>
            <a:r>
              <a:rPr lang="en-US" sz="3600" baseline="-25000" dirty="0" smtClean="0">
                <a:solidFill>
                  <a:srgbClr val="00B050"/>
                </a:solidFill>
                <a:sym typeface="Wingdings"/>
              </a:rPr>
              <a:t>14</a:t>
            </a:r>
            <a:r>
              <a:rPr lang="en-US" sz="3600" dirty="0" smtClean="0">
                <a:solidFill>
                  <a:srgbClr val="00B050"/>
                </a:solidFill>
                <a:sym typeface="Wingdings"/>
              </a:rPr>
              <a:t>) is a component of gasoline.  Write the balanced chemical equation for:</a:t>
            </a:r>
          </a:p>
          <a:p>
            <a:pPr marL="742950" indent="-742950">
              <a:buFont typeface="+mj-lt"/>
              <a:buAutoNum type="alphaLcParenR"/>
            </a:pPr>
            <a:r>
              <a:rPr lang="en-US" sz="3600" dirty="0">
                <a:solidFill>
                  <a:srgbClr val="00B050"/>
                </a:solidFill>
                <a:sym typeface="Wingdings"/>
              </a:rPr>
              <a:t>t</a:t>
            </a:r>
            <a:r>
              <a:rPr lang="en-US" sz="3600" dirty="0" smtClean="0">
                <a:solidFill>
                  <a:srgbClr val="00B050"/>
                </a:solidFill>
                <a:sym typeface="Wingdings"/>
              </a:rPr>
              <a:t>he complete combustion of hexane.</a:t>
            </a:r>
          </a:p>
          <a:p>
            <a:pPr marL="742950" indent="-742950">
              <a:buAutoNum type="alphaLcParenR"/>
            </a:pPr>
            <a:r>
              <a:rPr lang="en-US" sz="3600" dirty="0">
                <a:solidFill>
                  <a:srgbClr val="00B050"/>
                </a:solidFill>
                <a:sym typeface="Wingdings"/>
              </a:rPr>
              <a:t>t</a:t>
            </a:r>
            <a:r>
              <a:rPr lang="en-US" sz="3600" dirty="0" smtClean="0">
                <a:solidFill>
                  <a:srgbClr val="00B050"/>
                </a:solidFill>
                <a:sym typeface="Wingdings"/>
              </a:rPr>
              <a:t>he incomplete combustion of hexane, assuming that the two oxides of carbon (CO &amp; CO</a:t>
            </a:r>
            <a:r>
              <a:rPr lang="en-US" sz="3600" baseline="-25000" dirty="0" smtClean="0">
                <a:solidFill>
                  <a:srgbClr val="00B050"/>
                </a:solidFill>
                <a:sym typeface="Wingdings"/>
              </a:rPr>
              <a:t>2</a:t>
            </a:r>
            <a:r>
              <a:rPr lang="en-US" sz="3600" dirty="0" smtClean="0">
                <a:solidFill>
                  <a:srgbClr val="00B050"/>
                </a:solidFill>
                <a:sym typeface="Wingdings"/>
              </a:rPr>
              <a:t>) are present in equal proportions in the product and that no soot is produced. </a:t>
            </a:r>
            <a:r>
              <a:rPr lang="en-US" sz="3600" dirty="0" smtClean="0">
                <a:solidFill>
                  <a:srgbClr val="00B050"/>
                </a:solidFill>
                <a:sym typeface="Wingdings"/>
              </a:rPr>
              <a:t> </a:t>
            </a:r>
            <a:endParaRPr lang="en-US" sz="3600" dirty="0" smtClean="0">
              <a:solidFill>
                <a:srgbClr val="FF0000"/>
              </a:solidFill>
              <a:sym typeface="Wingdings"/>
            </a:endParaRPr>
          </a:p>
          <a:p>
            <a:pPr marL="0" indent="0">
              <a:buNone/>
            </a:pPr>
            <a:endParaRPr lang="en-US" sz="3600" dirty="0">
              <a:solidFill>
                <a:srgbClr val="FF0000"/>
              </a:solidFill>
              <a:sym typeface="Wingdings"/>
            </a:endParaRPr>
          </a:p>
          <a:p>
            <a:pPr marL="0" indent="0">
              <a:buNone/>
            </a:pPr>
            <a:endParaRPr lang="en-US" dirty="0"/>
          </a:p>
        </p:txBody>
      </p:sp>
      <p:sp>
        <p:nvSpPr>
          <p:cNvPr id="7" name="Title 1"/>
          <p:cNvSpPr>
            <a:spLocks noGrp="1"/>
          </p:cNvSpPr>
          <p:nvPr>
            <p:ph type="title"/>
          </p:nvPr>
        </p:nvSpPr>
        <p:spPr>
          <a:xfrm>
            <a:off x="409223" y="105481"/>
            <a:ext cx="10515600" cy="1325563"/>
          </a:xfrm>
        </p:spPr>
        <p:txBody>
          <a:bodyPr/>
          <a:lstStyle/>
          <a:p>
            <a:r>
              <a:rPr lang="en-US" dirty="0" smtClean="0"/>
              <a:t>Test Your Understanding</a:t>
            </a:r>
            <a:endParaRPr lang="en-US" dirty="0"/>
          </a:p>
        </p:txBody>
      </p:sp>
      <p:sp>
        <p:nvSpPr>
          <p:cNvPr id="8" name="Rectangle 7">
            <a:hlinkClick r:id="" action="ppaction://hlinkshowjump?jump=nextslide"/>
          </p:cNvPr>
          <p:cNvSpPr/>
          <p:nvPr/>
        </p:nvSpPr>
        <p:spPr>
          <a:xfrm>
            <a:off x="3798874" y="5451650"/>
            <a:ext cx="4639408" cy="9498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Click for Answers</a:t>
            </a:r>
            <a:endParaRPr lang="en-US" sz="2800" dirty="0">
              <a:solidFill>
                <a:srgbClr val="FFFF00"/>
              </a:solidFill>
            </a:endParaRPr>
          </a:p>
        </p:txBody>
      </p:sp>
    </p:spTree>
    <p:extLst>
      <p:ext uri="{BB962C8B-B14F-4D97-AF65-F5344CB8AC3E}">
        <p14:creationId xmlns:p14="http://schemas.microsoft.com/office/powerpoint/2010/main" val="1169422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9223" y="1312159"/>
            <a:ext cx="11568288" cy="4351338"/>
          </a:xfrm>
        </p:spPr>
        <p:txBody>
          <a:bodyPr>
            <a:normAutofit/>
          </a:bodyPr>
          <a:lstStyle/>
          <a:p>
            <a:pPr marL="742950" indent="-742950">
              <a:buFont typeface="+mj-lt"/>
              <a:buAutoNum type="alphaLcParenR"/>
            </a:pPr>
            <a:r>
              <a:rPr lang="en-US" sz="3600" dirty="0" smtClean="0">
                <a:solidFill>
                  <a:srgbClr val="00B050"/>
                </a:solidFill>
                <a:sym typeface="Wingdings"/>
              </a:rPr>
              <a:t>the complete combustion of hexane:</a:t>
            </a:r>
          </a:p>
          <a:p>
            <a:pPr marL="0" indent="0" algn="ctr">
              <a:buNone/>
            </a:pPr>
            <a:r>
              <a:rPr lang="en-US" sz="3600" b="1" dirty="0" smtClean="0">
                <a:solidFill>
                  <a:srgbClr val="7030A0"/>
                </a:solidFill>
              </a:rPr>
              <a:t>2 C</a:t>
            </a:r>
            <a:r>
              <a:rPr lang="en-US" sz="3600" b="1" baseline="-25000" dirty="0" smtClean="0">
                <a:solidFill>
                  <a:srgbClr val="7030A0"/>
                </a:solidFill>
              </a:rPr>
              <a:t>6</a:t>
            </a:r>
            <a:r>
              <a:rPr lang="en-US" sz="3600" b="1" dirty="0" smtClean="0">
                <a:solidFill>
                  <a:srgbClr val="7030A0"/>
                </a:solidFill>
              </a:rPr>
              <a:t>H</a:t>
            </a:r>
            <a:r>
              <a:rPr lang="en-US" sz="3600" b="1" baseline="-25000" dirty="0" smtClean="0">
                <a:solidFill>
                  <a:srgbClr val="7030A0"/>
                </a:solidFill>
              </a:rPr>
              <a:t>14 (g)</a:t>
            </a:r>
            <a:r>
              <a:rPr lang="en-US" sz="3600" b="1" dirty="0" smtClean="0">
                <a:solidFill>
                  <a:srgbClr val="7030A0"/>
                </a:solidFill>
              </a:rPr>
              <a:t> </a:t>
            </a:r>
            <a:r>
              <a:rPr lang="en-US" sz="3600" b="1" dirty="0">
                <a:solidFill>
                  <a:srgbClr val="7030A0"/>
                </a:solidFill>
              </a:rPr>
              <a:t>+ </a:t>
            </a:r>
            <a:r>
              <a:rPr lang="en-US" sz="3600" b="1" dirty="0" smtClean="0">
                <a:solidFill>
                  <a:srgbClr val="7030A0"/>
                </a:solidFill>
              </a:rPr>
              <a:t>19 O</a:t>
            </a:r>
            <a:r>
              <a:rPr lang="en-US" sz="3600" b="1" baseline="-25000" dirty="0" smtClean="0">
                <a:solidFill>
                  <a:srgbClr val="7030A0"/>
                </a:solidFill>
              </a:rPr>
              <a:t>2 </a:t>
            </a:r>
            <a:r>
              <a:rPr lang="en-US" sz="3600" b="1" baseline="-25000" dirty="0">
                <a:solidFill>
                  <a:srgbClr val="7030A0"/>
                </a:solidFill>
              </a:rPr>
              <a:t>(g)</a:t>
            </a:r>
            <a:r>
              <a:rPr lang="en-US" sz="3600" b="1" dirty="0">
                <a:solidFill>
                  <a:srgbClr val="7030A0"/>
                </a:solidFill>
              </a:rPr>
              <a:t> </a:t>
            </a:r>
            <a:r>
              <a:rPr lang="en-US" sz="3600" b="1" dirty="0" smtClean="0">
                <a:solidFill>
                  <a:srgbClr val="7030A0"/>
                </a:solidFill>
                <a:sym typeface="Wingdings"/>
              </a:rPr>
              <a:t> 12 CO</a:t>
            </a:r>
            <a:r>
              <a:rPr lang="en-US" sz="3600" b="1" baseline="-25000" dirty="0" smtClean="0">
                <a:solidFill>
                  <a:srgbClr val="7030A0"/>
                </a:solidFill>
                <a:sym typeface="Wingdings"/>
              </a:rPr>
              <a:t>2</a:t>
            </a:r>
            <a:r>
              <a:rPr lang="en-US" sz="3600" b="1" dirty="0" smtClean="0">
                <a:solidFill>
                  <a:srgbClr val="7030A0"/>
                </a:solidFill>
                <a:sym typeface="Wingdings"/>
              </a:rPr>
              <a:t> </a:t>
            </a:r>
            <a:r>
              <a:rPr lang="en-US" sz="3600" b="1" baseline="-25000" dirty="0">
                <a:solidFill>
                  <a:srgbClr val="7030A0"/>
                </a:solidFill>
                <a:sym typeface="Wingdings"/>
              </a:rPr>
              <a:t>(g) </a:t>
            </a:r>
            <a:r>
              <a:rPr lang="en-US" sz="3600" b="1" dirty="0">
                <a:solidFill>
                  <a:srgbClr val="7030A0"/>
                </a:solidFill>
                <a:sym typeface="Wingdings"/>
              </a:rPr>
              <a:t>+ </a:t>
            </a:r>
            <a:r>
              <a:rPr lang="en-US" sz="3600" b="1" dirty="0" smtClean="0">
                <a:solidFill>
                  <a:srgbClr val="7030A0"/>
                </a:solidFill>
                <a:sym typeface="Wingdings"/>
              </a:rPr>
              <a:t>14 H</a:t>
            </a:r>
            <a:r>
              <a:rPr lang="en-US" sz="3600" b="1" baseline="-25000" dirty="0" smtClean="0">
                <a:solidFill>
                  <a:srgbClr val="7030A0"/>
                </a:solidFill>
                <a:sym typeface="Wingdings"/>
              </a:rPr>
              <a:t>2</a:t>
            </a:r>
            <a:r>
              <a:rPr lang="en-US" sz="3600" b="1" dirty="0" smtClean="0">
                <a:solidFill>
                  <a:srgbClr val="7030A0"/>
                </a:solidFill>
                <a:sym typeface="Wingdings"/>
              </a:rPr>
              <a:t>O </a:t>
            </a:r>
            <a:r>
              <a:rPr lang="en-US" sz="3600" b="1" baseline="-25000" dirty="0">
                <a:solidFill>
                  <a:srgbClr val="7030A0"/>
                </a:solidFill>
                <a:sym typeface="Wingdings"/>
              </a:rPr>
              <a:t>(g)</a:t>
            </a:r>
            <a:r>
              <a:rPr lang="en-US" sz="3600" b="1" dirty="0">
                <a:solidFill>
                  <a:srgbClr val="7030A0"/>
                </a:solidFill>
                <a:sym typeface="Wingdings"/>
              </a:rPr>
              <a:t> + energy</a:t>
            </a:r>
          </a:p>
          <a:p>
            <a:pPr marL="0" indent="0">
              <a:buNone/>
            </a:pPr>
            <a:endParaRPr lang="en-US" sz="3600" dirty="0" smtClean="0">
              <a:solidFill>
                <a:srgbClr val="00B050"/>
              </a:solidFill>
              <a:sym typeface="Wingdings"/>
            </a:endParaRPr>
          </a:p>
          <a:p>
            <a:pPr marL="742950" indent="-742950">
              <a:buAutoNum type="alphaLcParenR" startAt="2"/>
            </a:pPr>
            <a:r>
              <a:rPr lang="en-US" sz="3600" dirty="0" smtClean="0">
                <a:solidFill>
                  <a:srgbClr val="00B050"/>
                </a:solidFill>
                <a:sym typeface="Wingdings"/>
              </a:rPr>
              <a:t>the incomplete combustion of hexane, assuming that the two oxides of carbon (CO &amp; CO</a:t>
            </a:r>
            <a:r>
              <a:rPr lang="en-US" sz="3600" baseline="-25000" dirty="0" smtClean="0">
                <a:solidFill>
                  <a:srgbClr val="00B050"/>
                </a:solidFill>
                <a:sym typeface="Wingdings"/>
              </a:rPr>
              <a:t>2</a:t>
            </a:r>
            <a:r>
              <a:rPr lang="en-US" sz="3600" dirty="0" smtClean="0">
                <a:solidFill>
                  <a:srgbClr val="00B050"/>
                </a:solidFill>
                <a:sym typeface="Wingdings"/>
              </a:rPr>
              <a:t>) are present in equal proportions in the product and that no soot is produced. </a:t>
            </a:r>
            <a:r>
              <a:rPr lang="en-US" sz="3600" dirty="0" smtClean="0">
                <a:solidFill>
                  <a:srgbClr val="00B050"/>
                </a:solidFill>
                <a:sym typeface="Wingdings"/>
              </a:rPr>
              <a:t> </a:t>
            </a:r>
            <a:endParaRPr lang="en-US" sz="3600" dirty="0" smtClean="0">
              <a:solidFill>
                <a:srgbClr val="FF0000"/>
              </a:solidFill>
              <a:sym typeface="Wingdings"/>
            </a:endParaRPr>
          </a:p>
          <a:p>
            <a:pPr marL="0" indent="0" algn="ctr">
              <a:buNone/>
            </a:pPr>
            <a:r>
              <a:rPr lang="en-US" sz="3600" b="1" dirty="0" smtClean="0">
                <a:solidFill>
                  <a:srgbClr val="7030A0"/>
                </a:solidFill>
              </a:rPr>
              <a:t>2 C</a:t>
            </a:r>
            <a:r>
              <a:rPr lang="en-US" sz="3600" b="1" baseline="-25000" dirty="0" smtClean="0">
                <a:solidFill>
                  <a:srgbClr val="7030A0"/>
                </a:solidFill>
              </a:rPr>
              <a:t>6</a:t>
            </a:r>
            <a:r>
              <a:rPr lang="en-US" sz="3600" b="1" dirty="0" smtClean="0">
                <a:solidFill>
                  <a:srgbClr val="7030A0"/>
                </a:solidFill>
              </a:rPr>
              <a:t>H</a:t>
            </a:r>
            <a:r>
              <a:rPr lang="en-US" sz="3600" b="1" baseline="-25000" dirty="0" smtClean="0">
                <a:solidFill>
                  <a:srgbClr val="7030A0"/>
                </a:solidFill>
              </a:rPr>
              <a:t>14 (g)</a:t>
            </a:r>
            <a:r>
              <a:rPr lang="en-US" sz="3600" b="1" dirty="0" smtClean="0">
                <a:solidFill>
                  <a:srgbClr val="7030A0"/>
                </a:solidFill>
              </a:rPr>
              <a:t> </a:t>
            </a:r>
            <a:r>
              <a:rPr lang="en-US" sz="3600" b="1" dirty="0">
                <a:solidFill>
                  <a:srgbClr val="7030A0"/>
                </a:solidFill>
              </a:rPr>
              <a:t>+ </a:t>
            </a:r>
            <a:r>
              <a:rPr lang="en-US" sz="3600" b="1" dirty="0" smtClean="0">
                <a:solidFill>
                  <a:srgbClr val="7030A0"/>
                </a:solidFill>
              </a:rPr>
              <a:t>16 O</a:t>
            </a:r>
            <a:r>
              <a:rPr lang="en-US" sz="3600" b="1" baseline="-25000" dirty="0" smtClean="0">
                <a:solidFill>
                  <a:srgbClr val="7030A0"/>
                </a:solidFill>
              </a:rPr>
              <a:t>2 </a:t>
            </a:r>
            <a:r>
              <a:rPr lang="en-US" sz="3600" b="1" baseline="-25000" dirty="0">
                <a:solidFill>
                  <a:srgbClr val="7030A0"/>
                </a:solidFill>
              </a:rPr>
              <a:t>(g)</a:t>
            </a:r>
            <a:r>
              <a:rPr lang="en-US" sz="3600" b="1" dirty="0">
                <a:solidFill>
                  <a:srgbClr val="7030A0"/>
                </a:solidFill>
              </a:rPr>
              <a:t> </a:t>
            </a:r>
            <a:r>
              <a:rPr lang="en-US" sz="3600" b="1" dirty="0">
                <a:solidFill>
                  <a:srgbClr val="7030A0"/>
                </a:solidFill>
                <a:sym typeface="Wingdings"/>
              </a:rPr>
              <a:t> </a:t>
            </a:r>
            <a:r>
              <a:rPr lang="en-US" sz="3600" b="1" dirty="0" smtClean="0">
                <a:solidFill>
                  <a:srgbClr val="7030A0"/>
                </a:solidFill>
                <a:sym typeface="Wingdings"/>
              </a:rPr>
              <a:t> 6 CO + 6 </a:t>
            </a:r>
            <a:r>
              <a:rPr lang="en-US" sz="3600" b="1" dirty="0">
                <a:solidFill>
                  <a:srgbClr val="7030A0"/>
                </a:solidFill>
                <a:sym typeface="Wingdings"/>
              </a:rPr>
              <a:t>CO</a:t>
            </a:r>
            <a:r>
              <a:rPr lang="en-US" sz="3600" b="1" baseline="-25000" dirty="0">
                <a:solidFill>
                  <a:srgbClr val="7030A0"/>
                </a:solidFill>
                <a:sym typeface="Wingdings"/>
              </a:rPr>
              <a:t>2</a:t>
            </a:r>
            <a:r>
              <a:rPr lang="en-US" sz="3600" b="1" dirty="0">
                <a:solidFill>
                  <a:srgbClr val="7030A0"/>
                </a:solidFill>
                <a:sym typeface="Wingdings"/>
              </a:rPr>
              <a:t> </a:t>
            </a:r>
            <a:r>
              <a:rPr lang="en-US" sz="3600" b="1" baseline="-25000" dirty="0">
                <a:solidFill>
                  <a:srgbClr val="7030A0"/>
                </a:solidFill>
                <a:sym typeface="Wingdings"/>
              </a:rPr>
              <a:t>(g) </a:t>
            </a:r>
            <a:r>
              <a:rPr lang="en-US" sz="3600" b="1" dirty="0">
                <a:solidFill>
                  <a:srgbClr val="7030A0"/>
                </a:solidFill>
                <a:sym typeface="Wingdings"/>
              </a:rPr>
              <a:t>+ 14 H</a:t>
            </a:r>
            <a:r>
              <a:rPr lang="en-US" sz="3600" b="1" baseline="-25000" dirty="0">
                <a:solidFill>
                  <a:srgbClr val="7030A0"/>
                </a:solidFill>
                <a:sym typeface="Wingdings"/>
              </a:rPr>
              <a:t>2</a:t>
            </a:r>
            <a:r>
              <a:rPr lang="en-US" sz="3600" b="1" dirty="0">
                <a:solidFill>
                  <a:srgbClr val="7030A0"/>
                </a:solidFill>
                <a:sym typeface="Wingdings"/>
              </a:rPr>
              <a:t>O </a:t>
            </a:r>
            <a:r>
              <a:rPr lang="en-US" sz="3600" b="1" baseline="-25000" dirty="0">
                <a:solidFill>
                  <a:srgbClr val="7030A0"/>
                </a:solidFill>
                <a:sym typeface="Wingdings"/>
              </a:rPr>
              <a:t>(g)</a:t>
            </a:r>
            <a:r>
              <a:rPr lang="en-US" sz="3600" b="1" dirty="0">
                <a:solidFill>
                  <a:srgbClr val="7030A0"/>
                </a:solidFill>
                <a:sym typeface="Wingdings"/>
              </a:rPr>
              <a:t> + energy</a:t>
            </a:r>
          </a:p>
          <a:p>
            <a:pPr marL="0" indent="0">
              <a:buNone/>
            </a:pPr>
            <a:endParaRPr lang="en-US" sz="3600" dirty="0">
              <a:solidFill>
                <a:srgbClr val="FF0000"/>
              </a:solidFill>
              <a:sym typeface="Wingdings"/>
            </a:endParaRPr>
          </a:p>
          <a:p>
            <a:pPr marL="0" indent="0">
              <a:buNone/>
            </a:pPr>
            <a:endParaRPr lang="en-US" dirty="0"/>
          </a:p>
        </p:txBody>
      </p:sp>
      <p:sp>
        <p:nvSpPr>
          <p:cNvPr id="7" name="Title 1"/>
          <p:cNvSpPr>
            <a:spLocks noGrp="1"/>
          </p:cNvSpPr>
          <p:nvPr>
            <p:ph type="title"/>
          </p:nvPr>
        </p:nvSpPr>
        <p:spPr>
          <a:xfrm>
            <a:off x="409223" y="365129"/>
            <a:ext cx="10515600" cy="718608"/>
          </a:xfrm>
        </p:spPr>
        <p:txBody>
          <a:bodyPr/>
          <a:lstStyle/>
          <a:p>
            <a:r>
              <a:rPr lang="en-US" dirty="0" smtClean="0"/>
              <a:t>Answer</a:t>
            </a:r>
            <a:endParaRPr lang="en-US" dirty="0"/>
          </a:p>
        </p:txBody>
      </p:sp>
      <p:sp>
        <p:nvSpPr>
          <p:cNvPr id="8" name="Rectangle 7">
            <a:hlinkClick r:id="" action="ppaction://hlinkshowjump?jump=nextslide"/>
          </p:cNvPr>
          <p:cNvSpPr/>
          <p:nvPr/>
        </p:nvSpPr>
        <p:spPr>
          <a:xfrm>
            <a:off x="3873663" y="5663497"/>
            <a:ext cx="4639408" cy="949849"/>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Success</a:t>
            </a:r>
            <a:endParaRPr lang="en-US" sz="2800" dirty="0">
              <a:solidFill>
                <a:srgbClr val="FFFF00"/>
              </a:solidFill>
            </a:endParaRPr>
          </a:p>
        </p:txBody>
      </p:sp>
    </p:spTree>
    <p:extLst>
      <p:ext uri="{BB962C8B-B14F-4D97-AF65-F5344CB8AC3E}">
        <p14:creationId xmlns:p14="http://schemas.microsoft.com/office/powerpoint/2010/main" val="12527985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rgbClr val="FFFF00"/>
                </a:solidFill>
              </a:rPr>
              <a:t>Success!</a:t>
            </a:r>
            <a:endParaRPr lang="en-US" dirty="0">
              <a:solidFill>
                <a:srgbClr val="FFFF00"/>
              </a:solidFill>
            </a:endParaRPr>
          </a:p>
        </p:txBody>
      </p:sp>
      <p:sp>
        <p:nvSpPr>
          <p:cNvPr id="3" name="Content Placeholder 2"/>
          <p:cNvSpPr>
            <a:spLocks noGrp="1"/>
          </p:cNvSpPr>
          <p:nvPr>
            <p:ph idx="1"/>
          </p:nvPr>
        </p:nvSpPr>
        <p:spPr>
          <a:xfrm>
            <a:off x="1186163" y="1690688"/>
            <a:ext cx="6643831" cy="3684456"/>
          </a:xfrm>
        </p:spPr>
        <p:txBody>
          <a:bodyPr>
            <a:normAutofit/>
          </a:bodyPr>
          <a:lstStyle/>
          <a:p>
            <a:pPr marL="0" indent="0">
              <a:buNone/>
            </a:pPr>
            <a:r>
              <a:rPr lang="en-US" sz="3200" dirty="0" smtClean="0"/>
              <a:t>You have reached the end of this activity.  You will know that you have achieved the goals for this activity when you can describe and identify </a:t>
            </a:r>
            <a:r>
              <a:rPr lang="en-US" sz="3200" dirty="0" smtClean="0"/>
              <a:t>complete and incomplete combustion reactions, can </a:t>
            </a:r>
            <a:r>
              <a:rPr lang="en-US" sz="3200" dirty="0" smtClean="0"/>
              <a:t>give examples of these </a:t>
            </a:r>
            <a:r>
              <a:rPr lang="en-US" sz="3200" dirty="0" smtClean="0"/>
              <a:t>reactions and can predict the products of these reactions.</a:t>
            </a:r>
            <a:endParaRPr lang="en-US" sz="3200"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7829994" y="1226477"/>
            <a:ext cx="3523806" cy="4148667"/>
          </a:xfrm>
          <a:prstGeom prst="rect">
            <a:avLst/>
          </a:prstGeom>
        </p:spPr>
      </p:pic>
      <p:sp>
        <p:nvSpPr>
          <p:cNvPr id="6" name="Rectangle 5">
            <a:hlinkClick r:id="" action="ppaction://hlinkshowjump?jump=firstslide"/>
          </p:cNvPr>
          <p:cNvSpPr/>
          <p:nvPr/>
        </p:nvSpPr>
        <p:spPr>
          <a:xfrm>
            <a:off x="4186669" y="5616183"/>
            <a:ext cx="3818662" cy="1010785"/>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Back to Start</a:t>
            </a:r>
            <a:endParaRPr lang="en-US" sz="3200" dirty="0"/>
          </a:p>
        </p:txBody>
      </p:sp>
    </p:spTree>
    <p:extLst>
      <p:ext uri="{BB962C8B-B14F-4D97-AF65-F5344CB8AC3E}">
        <p14:creationId xmlns:p14="http://schemas.microsoft.com/office/powerpoint/2010/main" val="21089935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80402"/>
            <a:ext cx="11113477" cy="5920398"/>
          </a:xfrm>
        </p:spPr>
        <p:txBody>
          <a:bodyPr>
            <a:normAutofit/>
          </a:bodyPr>
          <a:lstStyle/>
          <a:p>
            <a:pPr marL="0" indent="0">
              <a:buNone/>
            </a:pPr>
            <a:r>
              <a:rPr lang="en-US" dirty="0" smtClean="0"/>
              <a:t>Combustion is a chemical reaction where a fuel burns in oxygen gas (O</a:t>
            </a:r>
            <a:r>
              <a:rPr lang="en-US" baseline="-25000" dirty="0" smtClean="0"/>
              <a:t>2 (g)</a:t>
            </a:r>
            <a:r>
              <a:rPr lang="en-US" dirty="0" smtClean="0"/>
              <a:t>).  Fuels can be in many different forms such as coal, propane or gasoline among others.  </a:t>
            </a:r>
            <a:r>
              <a:rPr lang="en-US" dirty="0" smtClean="0"/>
              <a:t>Typically a combustion reaction results in the release of energy in the form of heat and/or light along with the production of water (H</a:t>
            </a:r>
            <a:r>
              <a:rPr lang="en-US" baseline="-25000" dirty="0" smtClean="0"/>
              <a:t>2</a:t>
            </a:r>
            <a:r>
              <a:rPr lang="en-US" dirty="0" smtClean="0"/>
              <a:t>O) and carbon dioxide (CO</a:t>
            </a:r>
            <a:r>
              <a:rPr lang="en-US" baseline="-25000" dirty="0" smtClean="0"/>
              <a:t>2</a:t>
            </a:r>
            <a:r>
              <a:rPr lang="en-US" dirty="0" smtClean="0"/>
              <a:t>). </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ctr">
              <a:buNone/>
            </a:pPr>
            <a:r>
              <a:rPr lang="en-US" sz="3600" dirty="0" smtClean="0">
                <a:solidFill>
                  <a:srgbClr val="FF0000"/>
                </a:solidFill>
              </a:rPr>
              <a:t>Fuel + Oxygen </a:t>
            </a:r>
            <a:r>
              <a:rPr lang="en-US" sz="3600" dirty="0" smtClean="0">
                <a:solidFill>
                  <a:srgbClr val="FF0000"/>
                </a:solidFill>
                <a:sym typeface="Wingdings"/>
              </a:rPr>
              <a:t> Carbon Dioxide + Water + Energy</a:t>
            </a:r>
            <a:endParaRPr lang="en-US" sz="3600" dirty="0">
              <a:solidFill>
                <a:srgbClr val="FF0000"/>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16188" y="2535479"/>
            <a:ext cx="3052699" cy="2295629"/>
          </a:xfrm>
          <a:prstGeom prst="rect">
            <a:avLst/>
          </a:prstGeom>
        </p:spPr>
      </p:pic>
    </p:spTree>
    <p:extLst>
      <p:ext uri="{BB962C8B-B14F-4D97-AF65-F5344CB8AC3E}">
        <p14:creationId xmlns:p14="http://schemas.microsoft.com/office/powerpoint/2010/main" val="20966528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8033" y="367966"/>
            <a:ext cx="11403106" cy="4351338"/>
          </a:xfrm>
        </p:spPr>
        <p:txBody>
          <a:bodyPr/>
          <a:lstStyle/>
          <a:p>
            <a:pPr marL="0" indent="0">
              <a:buNone/>
            </a:pPr>
            <a:r>
              <a:rPr lang="en-US" dirty="0" smtClean="0"/>
              <a:t>A combustion reaction </a:t>
            </a:r>
            <a:r>
              <a:rPr lang="en-US" b="1" dirty="0" smtClean="0"/>
              <a:t>always</a:t>
            </a:r>
            <a:r>
              <a:rPr lang="en-US" dirty="0" smtClean="0"/>
              <a:t> involves </a:t>
            </a:r>
            <a:r>
              <a:rPr lang="en-US" b="1" dirty="0" smtClean="0"/>
              <a:t>oxygen</a:t>
            </a:r>
            <a:r>
              <a:rPr lang="en-US" dirty="0" smtClean="0"/>
              <a:t> as one of the reactants.  Often the other reactant in a combustion reaction is a </a:t>
            </a:r>
            <a:r>
              <a:rPr lang="en-US" b="1" dirty="0" smtClean="0"/>
              <a:t>hydrocarbon</a:t>
            </a:r>
            <a:r>
              <a:rPr lang="en-US" dirty="0" smtClean="0"/>
              <a:t>.  Hydrocarbons are organic compounds that are made up of hydrogen and carbon atoms (General formula of a hydrocarbon: </a:t>
            </a:r>
            <a:r>
              <a:rPr lang="en-US" dirty="0" err="1" smtClean="0"/>
              <a:t>C</a:t>
            </a:r>
            <a:r>
              <a:rPr lang="en-US" baseline="-25000" dirty="0" err="1" smtClean="0"/>
              <a:t>x</a:t>
            </a:r>
            <a:r>
              <a:rPr lang="en-US" dirty="0" err="1" smtClean="0"/>
              <a:t>H</a:t>
            </a:r>
            <a:r>
              <a:rPr lang="en-US" baseline="-25000" dirty="0" err="1" smtClean="0"/>
              <a:t>y</a:t>
            </a:r>
            <a:r>
              <a:rPr lang="en-US" dirty="0" smtClean="0"/>
              <a:t>).  The combustion of hydrocarbons can be classified by either complete or incomplete depending on the products that form.  Click on “Complete Combustion” to learn about these types of reactions.</a:t>
            </a:r>
          </a:p>
          <a:p>
            <a:pPr marL="0" indent="0">
              <a:buNone/>
            </a:pPr>
            <a:endParaRPr lang="en-US" dirty="0"/>
          </a:p>
        </p:txBody>
      </p:sp>
      <p:graphicFrame>
        <p:nvGraphicFramePr>
          <p:cNvPr id="4" name="Diagram 3"/>
          <p:cNvGraphicFramePr/>
          <p:nvPr>
            <p:extLst>
              <p:ext uri="{D42A27DB-BD31-4B8C-83A1-F6EECF244321}">
                <p14:modId xmlns:p14="http://schemas.microsoft.com/office/powerpoint/2010/main" val="278448989"/>
              </p:ext>
            </p:extLst>
          </p:nvPr>
        </p:nvGraphicFramePr>
        <p:xfrm>
          <a:off x="2796989" y="3063777"/>
          <a:ext cx="6669740" cy="32396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4384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Combustion Reactions</a:t>
            </a:r>
            <a:endParaRPr lang="en-US" dirty="0"/>
          </a:p>
        </p:txBody>
      </p:sp>
      <p:sp>
        <p:nvSpPr>
          <p:cNvPr id="3" name="Content Placeholder 2"/>
          <p:cNvSpPr>
            <a:spLocks noGrp="1"/>
          </p:cNvSpPr>
          <p:nvPr>
            <p:ph idx="1"/>
          </p:nvPr>
        </p:nvSpPr>
        <p:spPr>
          <a:xfrm>
            <a:off x="838200" y="1542161"/>
            <a:ext cx="10515600" cy="4351338"/>
          </a:xfrm>
        </p:spPr>
        <p:txBody>
          <a:bodyPr/>
          <a:lstStyle/>
          <a:p>
            <a:pPr marL="0" indent="0">
              <a:buNone/>
            </a:pPr>
            <a:r>
              <a:rPr lang="en-US" dirty="0" smtClean="0"/>
              <a:t>The </a:t>
            </a:r>
            <a:r>
              <a:rPr lang="en-US" b="1" dirty="0" smtClean="0"/>
              <a:t>complete</a:t>
            </a:r>
            <a:r>
              <a:rPr lang="en-US" dirty="0" smtClean="0"/>
              <a:t> combustion of a hydrocarbon occurs when a hydrocarbon reacts with oxygen and there is an </a:t>
            </a:r>
            <a:r>
              <a:rPr lang="en-US" b="1" dirty="0" smtClean="0"/>
              <a:t>excess supply of oxygen gas </a:t>
            </a:r>
            <a:r>
              <a:rPr lang="en-US" dirty="0" smtClean="0"/>
              <a:t>while the reaction proceeds (this means there is more oxygen than needed).  The products of a complete combustion reaction are carbon dioxide gas, water </a:t>
            </a:r>
            <a:r>
              <a:rPr lang="en-US" dirty="0" err="1" smtClean="0"/>
              <a:t>vapour</a:t>
            </a:r>
            <a:r>
              <a:rPr lang="en-US" dirty="0" smtClean="0"/>
              <a:t> and energy.</a:t>
            </a:r>
          </a:p>
          <a:p>
            <a:pPr marL="0" indent="0">
              <a:buNone/>
            </a:pPr>
            <a:r>
              <a:rPr lang="en-US" dirty="0" smtClean="0">
                <a:solidFill>
                  <a:srgbClr val="7030A0"/>
                </a:solidFill>
                <a:latin typeface="+mj-lt"/>
              </a:rPr>
              <a:t>Using this information, write the balanced equation for the complete combustion of methane gas </a:t>
            </a:r>
            <a:r>
              <a:rPr lang="en-US" dirty="0">
                <a:solidFill>
                  <a:srgbClr val="7030A0"/>
                </a:solidFill>
              </a:rPr>
              <a:t>(</a:t>
            </a:r>
            <a:r>
              <a:rPr lang="en-US" dirty="0" smtClean="0">
                <a:solidFill>
                  <a:srgbClr val="7030A0"/>
                </a:solidFill>
              </a:rPr>
              <a:t>CH</a:t>
            </a:r>
            <a:r>
              <a:rPr lang="en-US" baseline="-25000" dirty="0" smtClean="0">
                <a:solidFill>
                  <a:srgbClr val="7030A0"/>
                </a:solidFill>
              </a:rPr>
              <a:t>4</a:t>
            </a:r>
            <a:r>
              <a:rPr lang="en-US" dirty="0" smtClean="0">
                <a:solidFill>
                  <a:srgbClr val="7030A0"/>
                </a:solidFill>
              </a:rPr>
              <a:t>)</a:t>
            </a:r>
            <a:r>
              <a:rPr lang="en-US" dirty="0" smtClean="0">
                <a:solidFill>
                  <a:srgbClr val="7030A0"/>
                </a:solidFill>
                <a:latin typeface="+mj-lt"/>
              </a:rPr>
              <a:t>. </a:t>
            </a:r>
            <a:r>
              <a:rPr lang="en-US" b="1" dirty="0" smtClean="0">
                <a:solidFill>
                  <a:srgbClr val="7030A0"/>
                </a:solidFill>
                <a:latin typeface="+mj-lt"/>
              </a:rPr>
              <a:t>Note</a:t>
            </a:r>
            <a:r>
              <a:rPr lang="en-US" dirty="0" smtClean="0">
                <a:solidFill>
                  <a:srgbClr val="7030A0"/>
                </a:solidFill>
                <a:latin typeface="+mj-lt"/>
              </a:rPr>
              <a:t>: include energy as one of the products).</a:t>
            </a:r>
          </a:p>
          <a:p>
            <a:pPr marL="0" indent="0">
              <a:buNone/>
            </a:pPr>
            <a:endParaRPr lang="en-US" dirty="0"/>
          </a:p>
        </p:txBody>
      </p:sp>
      <p:sp>
        <p:nvSpPr>
          <p:cNvPr id="4" name="Rectangle 3">
            <a:hlinkClick r:id="" action="ppaction://hlinkshowjump?jump=nextslide"/>
          </p:cNvPr>
          <p:cNvSpPr/>
          <p:nvPr/>
        </p:nvSpPr>
        <p:spPr>
          <a:xfrm>
            <a:off x="3776296" y="4897860"/>
            <a:ext cx="4639408" cy="12886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Click for the </a:t>
            </a:r>
            <a:r>
              <a:rPr lang="en-US" sz="2800" dirty="0" smtClean="0">
                <a:solidFill>
                  <a:srgbClr val="FFFF00"/>
                </a:solidFill>
              </a:rPr>
              <a:t>Balanced Reaction Equation</a:t>
            </a:r>
            <a:endParaRPr lang="en-US" sz="2800" dirty="0">
              <a:solidFill>
                <a:srgbClr val="FFFF00"/>
              </a:solidFill>
            </a:endParaRPr>
          </a:p>
        </p:txBody>
      </p:sp>
    </p:spTree>
    <p:extLst>
      <p:ext uri="{BB962C8B-B14F-4D97-AF65-F5344CB8AC3E}">
        <p14:creationId xmlns:p14="http://schemas.microsoft.com/office/powerpoint/2010/main" val="2657743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2961"/>
            <a:ext cx="10803673" cy="1826927"/>
          </a:xfrm>
        </p:spPr>
        <p:txBody>
          <a:bodyPr/>
          <a:lstStyle/>
          <a:p>
            <a:pPr marL="0" indent="0">
              <a:buNone/>
            </a:pPr>
            <a:r>
              <a:rPr lang="en-US" dirty="0" smtClean="0"/>
              <a:t>The balanced equation for the complete combustion of methane gas is written as:</a:t>
            </a:r>
            <a:endParaRPr lang="en-US" dirty="0"/>
          </a:p>
          <a:p>
            <a:pPr marL="0" indent="0" algn="ctr">
              <a:buNone/>
            </a:pPr>
            <a:r>
              <a:rPr lang="en-US" sz="3600" b="1" dirty="0" smtClean="0">
                <a:solidFill>
                  <a:srgbClr val="7030A0"/>
                </a:solidFill>
              </a:rPr>
              <a:t>CH</a:t>
            </a:r>
            <a:r>
              <a:rPr lang="en-US" sz="3600" b="1" baseline="-25000" dirty="0" smtClean="0">
                <a:solidFill>
                  <a:srgbClr val="7030A0"/>
                </a:solidFill>
              </a:rPr>
              <a:t>4 (g)</a:t>
            </a:r>
            <a:r>
              <a:rPr lang="en-US" sz="3600" b="1" dirty="0" smtClean="0">
                <a:solidFill>
                  <a:srgbClr val="7030A0"/>
                </a:solidFill>
              </a:rPr>
              <a:t> + 2O</a:t>
            </a:r>
            <a:r>
              <a:rPr lang="en-US" sz="3600" b="1" baseline="-25000" dirty="0" smtClean="0">
                <a:solidFill>
                  <a:srgbClr val="7030A0"/>
                </a:solidFill>
              </a:rPr>
              <a:t>2 (g)</a:t>
            </a:r>
            <a:r>
              <a:rPr lang="en-US" sz="3600" b="1" dirty="0" smtClean="0">
                <a:solidFill>
                  <a:srgbClr val="7030A0"/>
                </a:solidFill>
              </a:rPr>
              <a:t> </a:t>
            </a:r>
            <a:r>
              <a:rPr lang="en-US" sz="3600" b="1" dirty="0" smtClean="0">
                <a:solidFill>
                  <a:srgbClr val="7030A0"/>
                </a:solidFill>
                <a:sym typeface="Wingdings"/>
              </a:rPr>
              <a:t>  CO</a:t>
            </a:r>
            <a:r>
              <a:rPr lang="en-US" sz="3600" b="1" baseline="-25000" dirty="0" smtClean="0">
                <a:solidFill>
                  <a:srgbClr val="7030A0"/>
                </a:solidFill>
                <a:sym typeface="Wingdings"/>
              </a:rPr>
              <a:t>2 (g)</a:t>
            </a:r>
            <a:r>
              <a:rPr lang="en-US" sz="3600" b="1" dirty="0" smtClean="0">
                <a:solidFill>
                  <a:srgbClr val="7030A0"/>
                </a:solidFill>
                <a:sym typeface="Wingdings"/>
              </a:rPr>
              <a:t> + H</a:t>
            </a:r>
            <a:r>
              <a:rPr lang="en-US" sz="3600" b="1" baseline="-25000" dirty="0" smtClean="0">
                <a:solidFill>
                  <a:srgbClr val="7030A0"/>
                </a:solidFill>
                <a:sym typeface="Wingdings"/>
              </a:rPr>
              <a:t>2</a:t>
            </a:r>
            <a:r>
              <a:rPr lang="en-US" sz="3600" b="1" dirty="0" smtClean="0">
                <a:solidFill>
                  <a:srgbClr val="7030A0"/>
                </a:solidFill>
                <a:sym typeface="Wingdings"/>
              </a:rPr>
              <a:t>O </a:t>
            </a:r>
            <a:r>
              <a:rPr lang="en-US" sz="3600" b="1" baseline="-25000" dirty="0" smtClean="0">
                <a:solidFill>
                  <a:srgbClr val="7030A0"/>
                </a:solidFill>
                <a:sym typeface="Wingdings"/>
              </a:rPr>
              <a:t>(g) </a:t>
            </a:r>
            <a:r>
              <a:rPr lang="en-US" sz="3600" b="1" dirty="0" smtClean="0">
                <a:solidFill>
                  <a:srgbClr val="7030A0"/>
                </a:solidFill>
                <a:sym typeface="Wingdings"/>
              </a:rPr>
              <a:t>+ energy</a:t>
            </a:r>
            <a:endParaRPr lang="en-US" sz="3600" b="1" dirty="0" smtClean="0">
              <a:solidFill>
                <a:srgbClr val="7030A0"/>
              </a:solidFill>
            </a:endParaRPr>
          </a:p>
          <a:p>
            <a:pPr marL="0" indent="0">
              <a:buNone/>
            </a:pPr>
            <a:endParaRPr lang="en-US" dirty="0" smtClean="0"/>
          </a:p>
        </p:txBody>
      </p:sp>
      <p:sp>
        <p:nvSpPr>
          <p:cNvPr id="4" name="Rectangle 3">
            <a:hlinkClick r:id="" action="ppaction://hlinkshowjump?jump=nextslide"/>
          </p:cNvPr>
          <p:cNvSpPr/>
          <p:nvPr/>
        </p:nvSpPr>
        <p:spPr>
          <a:xfrm>
            <a:off x="3215552" y="5655912"/>
            <a:ext cx="5760896" cy="7961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Test </a:t>
            </a:r>
            <a:r>
              <a:rPr lang="en-US" sz="2800" smtClean="0">
                <a:solidFill>
                  <a:srgbClr val="FFFF00"/>
                </a:solidFill>
              </a:rPr>
              <a:t>Your Understanding</a:t>
            </a:r>
            <a:endParaRPr lang="en-US" sz="2800" dirty="0">
              <a:solidFill>
                <a:srgbClr val="FFFF00"/>
              </a:solidFill>
            </a:endParaRPr>
          </a:p>
        </p:txBody>
      </p:sp>
      <p:sp>
        <p:nvSpPr>
          <p:cNvPr id="5" name="Title 4"/>
          <p:cNvSpPr>
            <a:spLocks noGrp="1"/>
          </p:cNvSpPr>
          <p:nvPr>
            <p:ph type="title"/>
          </p:nvPr>
        </p:nvSpPr>
        <p:spPr>
          <a:xfrm>
            <a:off x="838200" y="184271"/>
            <a:ext cx="10515600" cy="1325563"/>
          </a:xfrm>
        </p:spPr>
        <p:txBody>
          <a:bodyPr/>
          <a:lstStyle/>
          <a:p>
            <a:r>
              <a:rPr lang="en-US" dirty="0" smtClean="0"/>
              <a:t>Complete Combustion of Methane</a:t>
            </a:r>
            <a:endParaRPr lang="en-US" dirty="0"/>
          </a:p>
        </p:txBody>
      </p:sp>
      <p:sp>
        <p:nvSpPr>
          <p:cNvPr id="6" name="Content Placeholder 2"/>
          <p:cNvSpPr txBox="1">
            <a:spLocks/>
          </p:cNvSpPr>
          <p:nvPr/>
        </p:nvSpPr>
        <p:spPr>
          <a:xfrm>
            <a:off x="838200" y="3452432"/>
            <a:ext cx="6778751" cy="182692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smtClean="0"/>
              <a:t>Complete combustion is the ideal way to burn a fuel as is releases the most possible energy from the fuel molecules present.  This is also the cleanest way to burn a fuel as it produces the cleanest flames (less soot).  </a:t>
            </a:r>
            <a:endParaRPr lang="en-US" dirty="0" smtClean="0"/>
          </a:p>
        </p:txBody>
      </p:sp>
      <p:pic>
        <p:nvPicPr>
          <p:cNvPr id="7" name="Picture 6"/>
          <p:cNvPicPr>
            <a:picLocks noChangeAspect="1"/>
          </p:cNvPicPr>
          <p:nvPr/>
        </p:nvPicPr>
        <p:blipFill>
          <a:blip r:embed="rId2"/>
          <a:stretch>
            <a:fillRect/>
          </a:stretch>
        </p:blipFill>
        <p:spPr>
          <a:xfrm>
            <a:off x="7940459" y="3523102"/>
            <a:ext cx="3228695" cy="1506097"/>
          </a:xfrm>
          <a:prstGeom prst="rect">
            <a:avLst/>
          </a:prstGeom>
        </p:spPr>
      </p:pic>
    </p:spTree>
    <p:extLst>
      <p:ext uri="{BB962C8B-B14F-4D97-AF65-F5344CB8AC3E}">
        <p14:creationId xmlns:p14="http://schemas.microsoft.com/office/powerpoint/2010/main" val="7542299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2961"/>
            <a:ext cx="10803673" cy="1826927"/>
          </a:xfrm>
        </p:spPr>
        <p:txBody>
          <a:bodyPr/>
          <a:lstStyle/>
          <a:p>
            <a:pPr marL="0" indent="0">
              <a:buNone/>
            </a:pPr>
            <a:r>
              <a:rPr lang="en-US" dirty="0" smtClean="0"/>
              <a:t>Write the </a:t>
            </a:r>
            <a:r>
              <a:rPr lang="en-US" b="1" dirty="0" smtClean="0"/>
              <a:t>balanced</a:t>
            </a:r>
            <a:r>
              <a:rPr lang="en-US" dirty="0" smtClean="0"/>
              <a:t> chemical equation fo</a:t>
            </a:r>
            <a:r>
              <a:rPr lang="en-US" dirty="0" smtClean="0"/>
              <a:t>r the </a:t>
            </a:r>
            <a:r>
              <a:rPr lang="en-US" b="1" dirty="0" smtClean="0"/>
              <a:t>complete</a:t>
            </a:r>
            <a:r>
              <a:rPr lang="en-US" dirty="0" smtClean="0"/>
              <a:t> combustion of liquid benzene (C</a:t>
            </a:r>
            <a:r>
              <a:rPr lang="en-US" baseline="-25000" dirty="0" smtClean="0"/>
              <a:t>6</a:t>
            </a:r>
            <a:r>
              <a:rPr lang="en-US" dirty="0" smtClean="0"/>
              <a:t>H</a:t>
            </a:r>
            <a:r>
              <a:rPr lang="en-US" baseline="-25000" dirty="0" smtClean="0"/>
              <a:t>6</a:t>
            </a:r>
            <a:r>
              <a:rPr lang="en-US" dirty="0" smtClean="0"/>
              <a:t>):</a:t>
            </a:r>
            <a:endParaRPr lang="en-US" sz="3600" b="1" dirty="0" smtClean="0">
              <a:solidFill>
                <a:srgbClr val="7030A0"/>
              </a:solidFill>
            </a:endParaRPr>
          </a:p>
          <a:p>
            <a:pPr marL="0" indent="0">
              <a:buNone/>
            </a:pPr>
            <a:endParaRPr lang="en-US" dirty="0" smtClean="0"/>
          </a:p>
        </p:txBody>
      </p:sp>
      <p:sp>
        <p:nvSpPr>
          <p:cNvPr id="4" name="Rectangle 3">
            <a:hlinkClick r:id="" action="ppaction://hlinkshowjump?jump=nextslide"/>
          </p:cNvPr>
          <p:cNvSpPr/>
          <p:nvPr/>
        </p:nvSpPr>
        <p:spPr>
          <a:xfrm>
            <a:off x="3087536" y="2911805"/>
            <a:ext cx="5760896" cy="796166"/>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smtClean="0">
                <a:solidFill>
                  <a:srgbClr val="FFFF00"/>
                </a:solidFill>
              </a:rPr>
              <a:t>Click for the Answer</a:t>
            </a:r>
            <a:endParaRPr lang="en-US" sz="2800" dirty="0">
              <a:solidFill>
                <a:srgbClr val="FFFF00"/>
              </a:solidFill>
            </a:endParaRPr>
          </a:p>
        </p:txBody>
      </p:sp>
      <p:sp>
        <p:nvSpPr>
          <p:cNvPr id="5" name="Title 4"/>
          <p:cNvSpPr>
            <a:spLocks noGrp="1"/>
          </p:cNvSpPr>
          <p:nvPr>
            <p:ph type="title"/>
          </p:nvPr>
        </p:nvSpPr>
        <p:spPr>
          <a:xfrm>
            <a:off x="838200" y="184271"/>
            <a:ext cx="10515600" cy="1325563"/>
          </a:xfrm>
        </p:spPr>
        <p:txBody>
          <a:bodyPr/>
          <a:lstStyle/>
          <a:p>
            <a:r>
              <a:rPr lang="en-US" dirty="0" smtClean="0"/>
              <a:t>Test Your Understanding</a:t>
            </a:r>
            <a:endParaRPr lang="en-US" dirty="0"/>
          </a:p>
        </p:txBody>
      </p:sp>
    </p:spTree>
    <p:extLst>
      <p:ext uri="{BB962C8B-B14F-4D97-AF65-F5344CB8AC3E}">
        <p14:creationId xmlns:p14="http://schemas.microsoft.com/office/powerpoint/2010/main" val="3800908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482961"/>
            <a:ext cx="10803673" cy="1826927"/>
          </a:xfrm>
        </p:spPr>
        <p:txBody>
          <a:bodyPr/>
          <a:lstStyle/>
          <a:p>
            <a:pPr marL="0" indent="0">
              <a:buNone/>
            </a:pPr>
            <a:r>
              <a:rPr lang="en-US" dirty="0" smtClean="0"/>
              <a:t>Write the balanced chemical equation fo</a:t>
            </a:r>
            <a:r>
              <a:rPr lang="en-US" dirty="0" smtClean="0"/>
              <a:t>r the complete combustion of liquid benzene (C</a:t>
            </a:r>
            <a:r>
              <a:rPr lang="en-US" baseline="-25000" dirty="0" smtClean="0"/>
              <a:t>6</a:t>
            </a:r>
            <a:r>
              <a:rPr lang="en-US" dirty="0" smtClean="0"/>
              <a:t>H</a:t>
            </a:r>
            <a:r>
              <a:rPr lang="en-US" baseline="-25000" dirty="0" smtClean="0"/>
              <a:t>6</a:t>
            </a:r>
            <a:r>
              <a:rPr lang="en-US" dirty="0" smtClean="0"/>
              <a:t>):</a:t>
            </a:r>
            <a:endParaRPr lang="en-US" sz="3600" b="1" dirty="0" smtClean="0">
              <a:solidFill>
                <a:srgbClr val="7030A0"/>
              </a:solidFill>
            </a:endParaRPr>
          </a:p>
          <a:p>
            <a:pPr marL="0" indent="0">
              <a:buNone/>
            </a:pPr>
            <a:endParaRPr lang="en-US" dirty="0" smtClean="0"/>
          </a:p>
        </p:txBody>
      </p:sp>
      <p:sp>
        <p:nvSpPr>
          <p:cNvPr id="4" name="Rectangle 3">
            <a:hlinkClick r:id="" action="ppaction://hlinkshowjump?jump=nextslide"/>
          </p:cNvPr>
          <p:cNvSpPr/>
          <p:nvPr/>
        </p:nvSpPr>
        <p:spPr>
          <a:xfrm>
            <a:off x="3252127" y="4261896"/>
            <a:ext cx="5760896" cy="983297"/>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Click to </a:t>
            </a:r>
            <a:r>
              <a:rPr lang="en-US" sz="2800" smtClean="0">
                <a:solidFill>
                  <a:srgbClr val="FFFF00"/>
                </a:solidFill>
              </a:rPr>
              <a:t>Learn About Incomplete </a:t>
            </a:r>
            <a:r>
              <a:rPr lang="en-US" sz="2800" dirty="0" smtClean="0">
                <a:solidFill>
                  <a:srgbClr val="FFFF00"/>
                </a:solidFill>
              </a:rPr>
              <a:t>Combustion</a:t>
            </a:r>
            <a:endParaRPr lang="en-US" sz="2800" dirty="0">
              <a:solidFill>
                <a:srgbClr val="FFFF00"/>
              </a:solidFill>
            </a:endParaRPr>
          </a:p>
        </p:txBody>
      </p:sp>
      <p:sp>
        <p:nvSpPr>
          <p:cNvPr id="5" name="Title 4"/>
          <p:cNvSpPr>
            <a:spLocks noGrp="1"/>
          </p:cNvSpPr>
          <p:nvPr>
            <p:ph type="title"/>
          </p:nvPr>
        </p:nvSpPr>
        <p:spPr>
          <a:xfrm>
            <a:off x="838200" y="184271"/>
            <a:ext cx="10515600" cy="1325563"/>
          </a:xfrm>
        </p:spPr>
        <p:txBody>
          <a:bodyPr/>
          <a:lstStyle/>
          <a:p>
            <a:r>
              <a:rPr lang="en-US" dirty="0" smtClean="0"/>
              <a:t>Test Your Understanding Answer </a:t>
            </a:r>
            <a:endParaRPr lang="en-US" dirty="0"/>
          </a:p>
        </p:txBody>
      </p:sp>
      <p:sp>
        <p:nvSpPr>
          <p:cNvPr id="2" name="Rectangle 1"/>
          <p:cNvSpPr/>
          <p:nvPr/>
        </p:nvSpPr>
        <p:spPr>
          <a:xfrm>
            <a:off x="1435813" y="2808524"/>
            <a:ext cx="9320373" cy="646331"/>
          </a:xfrm>
          <a:prstGeom prst="rect">
            <a:avLst/>
          </a:prstGeom>
        </p:spPr>
        <p:txBody>
          <a:bodyPr wrap="none">
            <a:spAutoFit/>
          </a:bodyPr>
          <a:lstStyle/>
          <a:p>
            <a:pPr algn="ctr"/>
            <a:r>
              <a:rPr lang="en-US" sz="3600" b="1" dirty="0" smtClean="0">
                <a:solidFill>
                  <a:srgbClr val="7030A0"/>
                </a:solidFill>
              </a:rPr>
              <a:t>2C</a:t>
            </a:r>
            <a:r>
              <a:rPr lang="en-US" sz="3600" b="1" baseline="-25000" dirty="0" smtClean="0">
                <a:solidFill>
                  <a:srgbClr val="7030A0"/>
                </a:solidFill>
              </a:rPr>
              <a:t>6</a:t>
            </a:r>
            <a:r>
              <a:rPr lang="en-US" sz="3600" b="1" dirty="0" smtClean="0">
                <a:solidFill>
                  <a:srgbClr val="7030A0"/>
                </a:solidFill>
              </a:rPr>
              <a:t>H</a:t>
            </a:r>
            <a:r>
              <a:rPr lang="en-US" sz="3600" b="1" baseline="-25000" dirty="0" smtClean="0">
                <a:solidFill>
                  <a:srgbClr val="7030A0"/>
                </a:solidFill>
              </a:rPr>
              <a:t>6 (l)</a:t>
            </a:r>
            <a:r>
              <a:rPr lang="en-US" sz="3600" b="1" dirty="0" smtClean="0">
                <a:solidFill>
                  <a:srgbClr val="7030A0"/>
                </a:solidFill>
              </a:rPr>
              <a:t> </a:t>
            </a:r>
            <a:r>
              <a:rPr lang="en-US" sz="3600" b="1" dirty="0">
                <a:solidFill>
                  <a:srgbClr val="7030A0"/>
                </a:solidFill>
              </a:rPr>
              <a:t>+ </a:t>
            </a:r>
            <a:r>
              <a:rPr lang="en-US" sz="3600" b="1" dirty="0" smtClean="0">
                <a:solidFill>
                  <a:srgbClr val="7030A0"/>
                </a:solidFill>
              </a:rPr>
              <a:t>15O</a:t>
            </a:r>
            <a:r>
              <a:rPr lang="en-US" sz="3600" b="1" baseline="-25000" dirty="0" smtClean="0">
                <a:solidFill>
                  <a:srgbClr val="7030A0"/>
                </a:solidFill>
              </a:rPr>
              <a:t>2 </a:t>
            </a:r>
            <a:r>
              <a:rPr lang="en-US" sz="3600" b="1" baseline="-25000" dirty="0">
                <a:solidFill>
                  <a:srgbClr val="7030A0"/>
                </a:solidFill>
              </a:rPr>
              <a:t>(g)</a:t>
            </a:r>
            <a:r>
              <a:rPr lang="en-US" sz="3600" b="1" dirty="0">
                <a:solidFill>
                  <a:srgbClr val="7030A0"/>
                </a:solidFill>
              </a:rPr>
              <a:t> </a:t>
            </a:r>
            <a:r>
              <a:rPr lang="en-US" sz="3600" b="1" dirty="0">
                <a:solidFill>
                  <a:srgbClr val="7030A0"/>
                </a:solidFill>
                <a:sym typeface="Wingdings"/>
              </a:rPr>
              <a:t>  </a:t>
            </a:r>
            <a:r>
              <a:rPr lang="en-US" sz="3600" b="1" dirty="0" smtClean="0">
                <a:solidFill>
                  <a:srgbClr val="7030A0"/>
                </a:solidFill>
                <a:sym typeface="Wingdings"/>
              </a:rPr>
              <a:t>12CO</a:t>
            </a:r>
            <a:r>
              <a:rPr lang="en-US" sz="3600" b="1" baseline="-25000" dirty="0" smtClean="0">
                <a:solidFill>
                  <a:srgbClr val="7030A0"/>
                </a:solidFill>
                <a:sym typeface="Wingdings"/>
              </a:rPr>
              <a:t>2 </a:t>
            </a:r>
            <a:r>
              <a:rPr lang="en-US" sz="3600" b="1" baseline="-25000" dirty="0">
                <a:solidFill>
                  <a:srgbClr val="7030A0"/>
                </a:solidFill>
                <a:sym typeface="Wingdings"/>
              </a:rPr>
              <a:t>(g)</a:t>
            </a:r>
            <a:r>
              <a:rPr lang="en-US" sz="3600" b="1" dirty="0">
                <a:solidFill>
                  <a:srgbClr val="7030A0"/>
                </a:solidFill>
                <a:sym typeface="Wingdings"/>
              </a:rPr>
              <a:t> + </a:t>
            </a:r>
            <a:r>
              <a:rPr lang="en-US" sz="3600" b="1" dirty="0" smtClean="0">
                <a:solidFill>
                  <a:srgbClr val="7030A0"/>
                </a:solidFill>
                <a:sym typeface="Wingdings"/>
              </a:rPr>
              <a:t>6H</a:t>
            </a:r>
            <a:r>
              <a:rPr lang="en-US" sz="3600" b="1" baseline="-25000" dirty="0" smtClean="0">
                <a:solidFill>
                  <a:srgbClr val="7030A0"/>
                </a:solidFill>
                <a:sym typeface="Wingdings"/>
              </a:rPr>
              <a:t>2</a:t>
            </a:r>
            <a:r>
              <a:rPr lang="en-US" sz="3600" b="1" dirty="0" smtClean="0">
                <a:solidFill>
                  <a:srgbClr val="7030A0"/>
                </a:solidFill>
                <a:sym typeface="Wingdings"/>
              </a:rPr>
              <a:t>O </a:t>
            </a:r>
            <a:r>
              <a:rPr lang="en-US" sz="3600" b="1" baseline="-25000" dirty="0">
                <a:solidFill>
                  <a:srgbClr val="7030A0"/>
                </a:solidFill>
                <a:sym typeface="Wingdings"/>
              </a:rPr>
              <a:t>(g) </a:t>
            </a:r>
            <a:r>
              <a:rPr lang="en-US" sz="3600" b="1" dirty="0">
                <a:solidFill>
                  <a:srgbClr val="7030A0"/>
                </a:solidFill>
                <a:sym typeface="Wingdings"/>
              </a:rPr>
              <a:t>+ energy</a:t>
            </a:r>
            <a:endParaRPr lang="en-US" sz="3600" b="1" dirty="0">
              <a:solidFill>
                <a:srgbClr val="7030A0"/>
              </a:solidFill>
            </a:endParaRPr>
          </a:p>
        </p:txBody>
      </p:sp>
    </p:spTree>
    <p:extLst>
      <p:ext uri="{BB962C8B-B14F-4D97-AF65-F5344CB8AC3E}">
        <p14:creationId xmlns:p14="http://schemas.microsoft.com/office/powerpoint/2010/main" val="18918475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Combustion Reactions</a:t>
            </a:r>
            <a:endParaRPr lang="en-US" dirty="0"/>
          </a:p>
        </p:txBody>
      </p:sp>
      <p:sp>
        <p:nvSpPr>
          <p:cNvPr id="3" name="Content Placeholder 2"/>
          <p:cNvSpPr>
            <a:spLocks noGrp="1"/>
          </p:cNvSpPr>
          <p:nvPr>
            <p:ph idx="1"/>
          </p:nvPr>
        </p:nvSpPr>
        <p:spPr>
          <a:xfrm>
            <a:off x="838200" y="1542161"/>
            <a:ext cx="8071022" cy="4351338"/>
          </a:xfrm>
        </p:spPr>
        <p:txBody>
          <a:bodyPr/>
          <a:lstStyle/>
          <a:p>
            <a:pPr marL="0" indent="0">
              <a:buNone/>
            </a:pPr>
            <a:r>
              <a:rPr lang="en-US" dirty="0" smtClean="0"/>
              <a:t>The </a:t>
            </a:r>
            <a:r>
              <a:rPr lang="en-US" b="1" dirty="0" smtClean="0"/>
              <a:t>incomplete</a:t>
            </a:r>
            <a:r>
              <a:rPr lang="en-US" dirty="0" smtClean="0"/>
              <a:t> combustion of a hydrocarbon occurs when the supply of </a:t>
            </a:r>
            <a:r>
              <a:rPr lang="en-US" b="1" dirty="0" smtClean="0"/>
              <a:t>oxygen gas is limited.</a:t>
            </a:r>
            <a:r>
              <a:rPr lang="en-US" dirty="0"/>
              <a:t> </a:t>
            </a:r>
            <a:r>
              <a:rPr lang="en-US" dirty="0" smtClean="0"/>
              <a:t> This situation can occur when a combustion reaction occurs in an enclosed space like a barbeque or in the engine of a car.   The flames from an incomplete combustion reaction are often sooty, yellow and cooler than flames from a complete combustion reaction.</a:t>
            </a:r>
            <a:endParaRPr lang="en-US" dirty="0">
              <a:solidFill>
                <a:srgbClr val="7030A0"/>
              </a:solidFill>
              <a:latin typeface="+mj-lt"/>
            </a:endParaRPr>
          </a:p>
        </p:txBody>
      </p:sp>
      <p:sp>
        <p:nvSpPr>
          <p:cNvPr id="4" name="Rectangle 3">
            <a:hlinkClick r:id="" action="ppaction://hlinkshowjump?jump=nextslide"/>
          </p:cNvPr>
          <p:cNvSpPr/>
          <p:nvPr/>
        </p:nvSpPr>
        <p:spPr>
          <a:xfrm>
            <a:off x="4067056" y="5317067"/>
            <a:ext cx="4057888" cy="1220768"/>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Click for the </a:t>
            </a:r>
            <a:r>
              <a:rPr lang="en-US" sz="2800" dirty="0" smtClean="0">
                <a:solidFill>
                  <a:srgbClr val="FFFF00"/>
                </a:solidFill>
              </a:rPr>
              <a:t>Products of Incomplete Combustion</a:t>
            </a:r>
            <a:endParaRPr lang="en-US" sz="2800" dirty="0">
              <a:solidFill>
                <a:srgbClr val="FFFF00"/>
              </a:solidFill>
            </a:endParaRPr>
          </a:p>
        </p:txBody>
      </p:sp>
      <p:pic>
        <p:nvPicPr>
          <p:cNvPr id="5" name="Picture 4"/>
          <p:cNvPicPr>
            <a:picLocks noChangeAspect="1"/>
          </p:cNvPicPr>
          <p:nvPr/>
        </p:nvPicPr>
        <p:blipFill rotWithShape="1">
          <a:blip r:embed="rId2"/>
          <a:srcRect l="29033" t="10785" r="25709"/>
          <a:stretch/>
        </p:blipFill>
        <p:spPr>
          <a:xfrm>
            <a:off x="9444296" y="1690688"/>
            <a:ext cx="1717589" cy="3385750"/>
          </a:xfrm>
          <a:prstGeom prst="rect">
            <a:avLst/>
          </a:prstGeom>
        </p:spPr>
      </p:pic>
      <p:sp>
        <p:nvSpPr>
          <p:cNvPr id="6" name="TextBox 5"/>
          <p:cNvSpPr txBox="1"/>
          <p:nvPr/>
        </p:nvSpPr>
        <p:spPr>
          <a:xfrm>
            <a:off x="8740713" y="5075441"/>
            <a:ext cx="1432506" cy="646331"/>
          </a:xfrm>
          <a:prstGeom prst="rect">
            <a:avLst/>
          </a:prstGeom>
          <a:solidFill>
            <a:srgbClr val="FFC000"/>
          </a:solidFill>
        </p:spPr>
        <p:txBody>
          <a:bodyPr wrap="square" rtlCol="0">
            <a:spAutoFit/>
          </a:bodyPr>
          <a:lstStyle/>
          <a:p>
            <a:pPr algn="ctr"/>
            <a:r>
              <a:rPr lang="en-US" dirty="0" smtClean="0">
                <a:solidFill>
                  <a:srgbClr val="FF0000"/>
                </a:solidFill>
              </a:rPr>
              <a:t>Incomplete Combustion</a:t>
            </a:r>
            <a:endParaRPr lang="en-US" dirty="0">
              <a:solidFill>
                <a:srgbClr val="FF0000"/>
              </a:solidFill>
            </a:endParaRPr>
          </a:p>
        </p:txBody>
      </p:sp>
      <p:sp>
        <p:nvSpPr>
          <p:cNvPr id="7" name="TextBox 6"/>
          <p:cNvSpPr txBox="1"/>
          <p:nvPr/>
        </p:nvSpPr>
        <p:spPr>
          <a:xfrm>
            <a:off x="10634152" y="5075441"/>
            <a:ext cx="1334494" cy="646331"/>
          </a:xfrm>
          <a:prstGeom prst="rect">
            <a:avLst/>
          </a:prstGeom>
          <a:solidFill>
            <a:srgbClr val="002060"/>
          </a:solidFill>
        </p:spPr>
        <p:txBody>
          <a:bodyPr wrap="square" rtlCol="0">
            <a:spAutoFit/>
          </a:bodyPr>
          <a:lstStyle/>
          <a:p>
            <a:pPr algn="ctr"/>
            <a:r>
              <a:rPr lang="en-US" dirty="0" smtClean="0">
                <a:solidFill>
                  <a:srgbClr val="FF0000"/>
                </a:solidFill>
              </a:rPr>
              <a:t>Complete Combustion</a:t>
            </a:r>
            <a:endParaRPr lang="en-US" dirty="0">
              <a:solidFill>
                <a:srgbClr val="FF0000"/>
              </a:solidFill>
            </a:endParaRPr>
          </a:p>
        </p:txBody>
      </p:sp>
      <p:cxnSp>
        <p:nvCxnSpPr>
          <p:cNvPr id="9" name="Straight Arrow Connector 8"/>
          <p:cNvCxnSpPr/>
          <p:nvPr/>
        </p:nvCxnSpPr>
        <p:spPr>
          <a:xfrm flipV="1">
            <a:off x="9423099" y="4357511"/>
            <a:ext cx="432101" cy="740508"/>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0938933" y="4357511"/>
            <a:ext cx="364673" cy="740508"/>
          </a:xfrm>
          <a:prstGeom prst="straightConnector1">
            <a:avLst/>
          </a:prstGeom>
          <a:ln w="444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59343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Incomplete Combustion Products</a:t>
            </a:r>
            <a:endParaRPr lang="en-US" dirty="0"/>
          </a:p>
        </p:txBody>
      </p:sp>
      <p:sp>
        <p:nvSpPr>
          <p:cNvPr id="3" name="Content Placeholder 2"/>
          <p:cNvSpPr>
            <a:spLocks noGrp="1"/>
          </p:cNvSpPr>
          <p:nvPr>
            <p:ph idx="1"/>
          </p:nvPr>
        </p:nvSpPr>
        <p:spPr>
          <a:xfrm>
            <a:off x="838200" y="1542161"/>
            <a:ext cx="10515600" cy="4351338"/>
          </a:xfrm>
        </p:spPr>
        <p:txBody>
          <a:bodyPr/>
          <a:lstStyle/>
          <a:p>
            <a:pPr marL="0" indent="0">
              <a:buNone/>
            </a:pPr>
            <a:r>
              <a:rPr lang="en-US" dirty="0" smtClean="0"/>
              <a:t>The products of incomplete combustion are varied and </a:t>
            </a:r>
            <a:r>
              <a:rPr lang="en-US" b="1" dirty="0" smtClean="0"/>
              <a:t>can </a:t>
            </a:r>
            <a:r>
              <a:rPr lang="en-US" dirty="0" smtClean="0"/>
              <a:t>include carbon dioxide (CO</a:t>
            </a:r>
            <a:r>
              <a:rPr lang="en-US" baseline="-25000" dirty="0" smtClean="0"/>
              <a:t>2</a:t>
            </a:r>
            <a:r>
              <a:rPr lang="en-US" dirty="0" smtClean="0"/>
              <a:t>), water (H</a:t>
            </a:r>
            <a:r>
              <a:rPr lang="en-US" baseline="-25000" dirty="0" smtClean="0"/>
              <a:t>2</a:t>
            </a:r>
            <a:r>
              <a:rPr lang="en-US" dirty="0" smtClean="0"/>
              <a:t>O), energy, carbon monoxide (CO) and/or soot (C</a:t>
            </a:r>
            <a:r>
              <a:rPr lang="en-US" baseline="-25000" dirty="0" smtClean="0"/>
              <a:t>(s)</a:t>
            </a:r>
            <a:r>
              <a:rPr lang="en-US" dirty="0" smtClean="0"/>
              <a:t>).  Soot is the solid, black ash that can be observed and is made up of a mixture of carbon-rich molecules which are often represented in chemical equations as: C</a:t>
            </a:r>
            <a:r>
              <a:rPr lang="en-US" baseline="-25000" dirty="0" smtClean="0"/>
              <a:t>(s)</a:t>
            </a:r>
            <a:r>
              <a:rPr lang="en-US" dirty="0" smtClean="0"/>
              <a:t>.  Because there are so many possible products of incomplete combustion, there is no single equation that can be used to represent this type of reaction.  For example, the incomplete combustion of heptane (C</a:t>
            </a:r>
            <a:r>
              <a:rPr lang="en-US" baseline="-25000" dirty="0" smtClean="0"/>
              <a:t>7</a:t>
            </a:r>
            <a:r>
              <a:rPr lang="en-US" dirty="0" smtClean="0"/>
              <a:t>H</a:t>
            </a:r>
            <a:r>
              <a:rPr lang="en-US" baseline="-25000" dirty="0" smtClean="0"/>
              <a:t>16</a:t>
            </a:r>
            <a:r>
              <a:rPr lang="en-US" dirty="0" smtClean="0"/>
              <a:t>) has two different potential reaction equations. </a:t>
            </a:r>
            <a:endParaRPr lang="en-US" dirty="0">
              <a:solidFill>
                <a:srgbClr val="7030A0"/>
              </a:solidFill>
              <a:latin typeface="+mj-lt"/>
            </a:endParaRPr>
          </a:p>
        </p:txBody>
      </p:sp>
      <p:sp>
        <p:nvSpPr>
          <p:cNvPr id="4" name="Rectangle 3">
            <a:hlinkClick r:id="" action="ppaction://hlinkshowjump?jump=nextslide"/>
          </p:cNvPr>
          <p:cNvSpPr/>
          <p:nvPr/>
        </p:nvSpPr>
        <p:spPr>
          <a:xfrm>
            <a:off x="3776296" y="5249163"/>
            <a:ext cx="4639408" cy="1288672"/>
          </a:xfrm>
          <a:prstGeom prst="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rgbClr val="FFFF00"/>
                </a:solidFill>
              </a:rPr>
              <a:t>Click for </a:t>
            </a:r>
            <a:r>
              <a:rPr lang="en-US" sz="2800" dirty="0" smtClean="0">
                <a:solidFill>
                  <a:srgbClr val="FFFF00"/>
                </a:solidFill>
              </a:rPr>
              <a:t>Incomplete Combustion of Heptane</a:t>
            </a:r>
            <a:endParaRPr lang="en-US" sz="2800" dirty="0">
              <a:solidFill>
                <a:srgbClr val="FFFF00"/>
              </a:solidFill>
            </a:endParaRPr>
          </a:p>
        </p:txBody>
      </p:sp>
    </p:spTree>
    <p:extLst>
      <p:ext uri="{BB962C8B-B14F-4D97-AF65-F5344CB8AC3E}">
        <p14:creationId xmlns:p14="http://schemas.microsoft.com/office/powerpoint/2010/main" val="94919731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21671</TotalTime>
  <Words>928</Words>
  <Application>Microsoft Macintosh PowerPoint</Application>
  <PresentationFormat>Widescreen</PresentationFormat>
  <Paragraphs>71</Paragraphs>
  <Slides>14</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Calibri</vt:lpstr>
      <vt:lpstr>Calibri Light</vt:lpstr>
      <vt:lpstr>Wingdings</vt:lpstr>
      <vt:lpstr>Arial</vt:lpstr>
      <vt:lpstr>Office Theme</vt:lpstr>
      <vt:lpstr>Combustion Reactions</vt:lpstr>
      <vt:lpstr>PowerPoint Presentation</vt:lpstr>
      <vt:lpstr>PowerPoint Presentation</vt:lpstr>
      <vt:lpstr>Complete Combustion Reactions</vt:lpstr>
      <vt:lpstr>Complete Combustion of Methane</vt:lpstr>
      <vt:lpstr>Test Your Understanding</vt:lpstr>
      <vt:lpstr>Test Your Understanding Answer </vt:lpstr>
      <vt:lpstr>Incomplete Combustion Reactions</vt:lpstr>
      <vt:lpstr>Incomplete Combustion Products</vt:lpstr>
      <vt:lpstr>Incomplete Combustion of Heptane</vt:lpstr>
      <vt:lpstr>Downsides of Incomplete Combustion</vt:lpstr>
      <vt:lpstr>Test Your Understanding</vt:lpstr>
      <vt:lpstr>Answer</vt:lpstr>
      <vt:lpstr>Success!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dc:title>
  <dc:creator>Eli Fogle</dc:creator>
  <cp:lastModifiedBy>Eli Fogle</cp:lastModifiedBy>
  <cp:revision>64</cp:revision>
  <cp:lastPrinted>2016-08-24T14:34:48Z</cp:lastPrinted>
  <dcterms:created xsi:type="dcterms:W3CDTF">2016-04-20T14:13:09Z</dcterms:created>
  <dcterms:modified xsi:type="dcterms:W3CDTF">2016-09-21T18:50:00Z</dcterms:modified>
</cp:coreProperties>
</file>