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8"/>
  </p:notesMasterIdLst>
  <p:sldIdLst>
    <p:sldId id="256" r:id="rId2"/>
    <p:sldId id="257" r:id="rId3"/>
    <p:sldId id="321" r:id="rId4"/>
    <p:sldId id="306" r:id="rId5"/>
    <p:sldId id="326" r:id="rId6"/>
    <p:sldId id="323" r:id="rId7"/>
    <p:sldId id="334" r:id="rId8"/>
    <p:sldId id="335" r:id="rId9"/>
    <p:sldId id="307" r:id="rId10"/>
    <p:sldId id="324" r:id="rId11"/>
    <p:sldId id="325" r:id="rId12"/>
    <p:sldId id="328" r:id="rId13"/>
    <p:sldId id="330" r:id="rId14"/>
    <p:sldId id="331" r:id="rId15"/>
    <p:sldId id="336"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6"/>
    <p:restoredTop sz="94643"/>
  </p:normalViewPr>
  <p:slideViewPr>
    <p:cSldViewPr snapToGrid="0" snapToObjects="1">
      <p:cViewPr varScale="1">
        <p:scale>
          <a:sx n="99" d="100"/>
          <a:sy n="99" d="100"/>
        </p:scale>
        <p:origin x="184" y="1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DBF66-B889-284C-A436-604AC0021BE2}" type="datetimeFigureOut">
              <a:rPr lang="en-US" smtClean="0"/>
              <a:t>9/23/16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00412-811D-914F-B402-0F248B1E5DA6}" type="slidenum">
              <a:rPr lang="en-US" smtClean="0"/>
              <a:t>‹#›</a:t>
            </a:fld>
            <a:endParaRPr lang="en-US"/>
          </a:p>
        </p:txBody>
      </p:sp>
    </p:spTree>
    <p:extLst>
      <p:ext uri="{BB962C8B-B14F-4D97-AF65-F5344CB8AC3E}">
        <p14:creationId xmlns:p14="http://schemas.microsoft.com/office/powerpoint/2010/main" val="203712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00412-811D-914F-B402-0F248B1E5DA6}" type="slidenum">
              <a:rPr lang="en-US" smtClean="0"/>
              <a:t>1</a:t>
            </a:fld>
            <a:endParaRPr lang="en-US"/>
          </a:p>
        </p:txBody>
      </p:sp>
    </p:spTree>
    <p:extLst>
      <p:ext uri="{BB962C8B-B14F-4D97-AF65-F5344CB8AC3E}">
        <p14:creationId xmlns:p14="http://schemas.microsoft.com/office/powerpoint/2010/main" val="58052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00412-811D-914F-B402-0F248B1E5DA6}" type="slidenum">
              <a:rPr lang="en-US" smtClean="0"/>
              <a:t>2</a:t>
            </a:fld>
            <a:endParaRPr lang="en-US"/>
          </a:p>
        </p:txBody>
      </p:sp>
    </p:spTree>
    <p:extLst>
      <p:ext uri="{BB962C8B-B14F-4D97-AF65-F5344CB8AC3E}">
        <p14:creationId xmlns:p14="http://schemas.microsoft.com/office/powerpoint/2010/main" val="36576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00412-811D-914F-B402-0F248B1E5DA6}" type="slidenum">
              <a:rPr lang="en-US" smtClean="0"/>
              <a:t>3</a:t>
            </a:fld>
            <a:endParaRPr lang="en-US"/>
          </a:p>
        </p:txBody>
      </p:sp>
    </p:spTree>
    <p:extLst>
      <p:ext uri="{BB962C8B-B14F-4D97-AF65-F5344CB8AC3E}">
        <p14:creationId xmlns:p14="http://schemas.microsoft.com/office/powerpoint/2010/main" val="150389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CA"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72F8A4FC-3E8E-2344-BD0D-E067F3D0C283}"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39277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2F8A4FC-3E8E-2344-BD0D-E067F3D0C283}"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4611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2F8A4FC-3E8E-2344-BD0D-E067F3D0C283}"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16840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2F8A4FC-3E8E-2344-BD0D-E067F3D0C283}"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79602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CA"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2F8A4FC-3E8E-2344-BD0D-E067F3D0C283}"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212685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72F8A4FC-3E8E-2344-BD0D-E067F3D0C283}"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22592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CA"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2F8A4FC-3E8E-2344-BD0D-E067F3D0C283}" type="datetimeFigureOut">
              <a:rPr lang="en-US" smtClean="0"/>
              <a:t>9/23/16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1638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2F8A4FC-3E8E-2344-BD0D-E067F3D0C283}" type="datetimeFigureOut">
              <a:rPr lang="en-US" smtClean="0"/>
              <a:t>9/23/16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88021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8A4FC-3E8E-2344-BD0D-E067F3D0C283}" type="datetimeFigureOut">
              <a:rPr lang="en-US" smtClean="0"/>
              <a:t>9/23/16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60152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CA"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2F8A4FC-3E8E-2344-BD0D-E067F3D0C283}"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58432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CA"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2F8A4FC-3E8E-2344-BD0D-E067F3D0C283}"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0899138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8A4FC-3E8E-2344-BD0D-E067F3D0C283}" type="datetimeFigureOut">
              <a:rPr lang="en-US" smtClean="0"/>
              <a:t>9/23/16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25DCE-FE9A-F347-9CFD-4415B78264A0}" type="slidenum">
              <a:rPr lang="en-US" smtClean="0"/>
              <a:t>‹#›</a:t>
            </a:fld>
            <a:endParaRPr lang="en-US"/>
          </a:p>
        </p:txBody>
      </p:sp>
    </p:spTree>
    <p:extLst>
      <p:ext uri="{BB962C8B-B14F-4D97-AF65-F5344CB8AC3E}">
        <p14:creationId xmlns:p14="http://schemas.microsoft.com/office/powerpoint/2010/main" val="54018005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519" y="450399"/>
            <a:ext cx="10697977" cy="1038767"/>
          </a:xfrm>
        </p:spPr>
        <p:txBody>
          <a:bodyPr>
            <a:normAutofit/>
          </a:bodyPr>
          <a:lstStyle/>
          <a:p>
            <a:r>
              <a:rPr lang="en-US" dirty="0" smtClean="0">
                <a:ln>
                  <a:solidFill>
                    <a:srgbClr val="002060"/>
                  </a:solidFill>
                </a:ln>
                <a:solidFill>
                  <a:schemeClr val="accent6"/>
                </a:solidFill>
              </a:rPr>
              <a:t>Neutralization Reactions</a:t>
            </a:r>
            <a:endParaRPr lang="en-US" dirty="0">
              <a:ln>
                <a:solidFill>
                  <a:srgbClr val="002060"/>
                </a:solidFill>
              </a:ln>
              <a:solidFill>
                <a:schemeClr val="accent6"/>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60" y="6154617"/>
            <a:ext cx="1534920" cy="633046"/>
          </a:xfrm>
          <a:prstGeom prst="rect">
            <a:avLst/>
          </a:prstGeom>
        </p:spPr>
      </p:pic>
      <p:pic>
        <p:nvPicPr>
          <p:cNvPr id="3" name="Picture 2"/>
          <p:cNvPicPr>
            <a:picLocks noChangeAspect="1"/>
          </p:cNvPicPr>
          <p:nvPr/>
        </p:nvPicPr>
        <p:blipFill rotWithShape="1">
          <a:blip r:embed="rId4"/>
          <a:srcRect l="9726" t="19720" r="9368" b="6531"/>
          <a:stretch/>
        </p:blipFill>
        <p:spPr>
          <a:xfrm>
            <a:off x="3674853" y="1666965"/>
            <a:ext cx="4623758" cy="4233504"/>
          </a:xfrm>
          <a:prstGeom prst="rect">
            <a:avLst/>
          </a:prstGeom>
        </p:spPr>
      </p:pic>
    </p:spTree>
    <p:extLst>
      <p:ext uri="{BB962C8B-B14F-4D97-AF65-F5344CB8AC3E}">
        <p14:creationId xmlns:p14="http://schemas.microsoft.com/office/powerpoint/2010/main" val="267176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8046"/>
            <a:ext cx="10515600" cy="5437759"/>
          </a:xfrm>
        </p:spPr>
        <p:txBody>
          <a:bodyPr>
            <a:normAutofit/>
          </a:bodyPr>
          <a:lstStyle/>
          <a:p>
            <a:pPr marL="0" indent="0">
              <a:buNone/>
            </a:pPr>
            <a:r>
              <a:rPr lang="en-US" dirty="0" smtClean="0"/>
              <a:t>Neutralization reactions are involved in medications known as antacids which are used to relieve heartburn by neutralizing excess stomach acid.   The base magnesium hydroxide (Mg(OH)</a:t>
            </a:r>
            <a:r>
              <a:rPr lang="en-US" baseline="-25000" dirty="0" smtClean="0"/>
              <a:t>2</a:t>
            </a:r>
            <a:r>
              <a:rPr lang="en-US" dirty="0" smtClean="0"/>
              <a:t>) is a common ingredient in antacids, and it reacts to neutralize </a:t>
            </a:r>
            <a:r>
              <a:rPr lang="en-US" dirty="0" err="1" smtClean="0"/>
              <a:t>HCl</a:t>
            </a:r>
            <a:r>
              <a:rPr lang="en-US" dirty="0" smtClean="0"/>
              <a:t> </a:t>
            </a:r>
            <a:r>
              <a:rPr lang="en-US" baseline="-25000" dirty="0" smtClean="0"/>
              <a:t>(</a:t>
            </a:r>
            <a:r>
              <a:rPr lang="en-US" baseline="-25000" dirty="0" err="1" smtClean="0"/>
              <a:t>aq</a:t>
            </a:r>
            <a:r>
              <a:rPr lang="en-US" baseline="-25000" dirty="0" smtClean="0"/>
              <a:t>)</a:t>
            </a:r>
            <a:r>
              <a:rPr lang="en-US" dirty="0" smtClean="0"/>
              <a:t> in the stomach.  The balanced reaction equation for this neutralization is:</a:t>
            </a:r>
          </a:p>
          <a:p>
            <a:pPr marL="0" indent="0" algn="ctr">
              <a:buNone/>
            </a:pPr>
            <a:r>
              <a:rPr lang="en-US" sz="3200" dirty="0" smtClean="0">
                <a:solidFill>
                  <a:srgbClr val="FF0000"/>
                </a:solidFill>
              </a:rPr>
              <a:t>Mg(OH)</a:t>
            </a:r>
            <a:r>
              <a:rPr lang="en-US" sz="3200" baseline="-25000" dirty="0" smtClean="0">
                <a:solidFill>
                  <a:srgbClr val="FF0000"/>
                </a:solidFill>
              </a:rPr>
              <a:t>2 (s) </a:t>
            </a:r>
            <a:r>
              <a:rPr lang="en-US" sz="3200" dirty="0" smtClean="0">
                <a:solidFill>
                  <a:srgbClr val="FF0000"/>
                </a:solidFill>
              </a:rPr>
              <a:t>+ 2HCl </a:t>
            </a:r>
            <a:r>
              <a:rPr lang="en-US" sz="3200" baseline="-25000" dirty="0" smtClean="0">
                <a:solidFill>
                  <a:srgbClr val="FF0000"/>
                </a:solidFill>
              </a:rPr>
              <a:t>(</a:t>
            </a:r>
            <a:r>
              <a:rPr lang="en-US" sz="3200" baseline="-25000" dirty="0" err="1" smtClean="0">
                <a:solidFill>
                  <a:srgbClr val="FF0000"/>
                </a:solidFill>
              </a:rPr>
              <a:t>aq</a:t>
            </a:r>
            <a:r>
              <a:rPr lang="en-US" sz="3200" baseline="-25000" dirty="0" smtClean="0">
                <a:solidFill>
                  <a:srgbClr val="FF0000"/>
                </a:solidFill>
              </a:rPr>
              <a:t>)</a:t>
            </a:r>
            <a:r>
              <a:rPr lang="en-US" sz="3200" dirty="0" smtClean="0">
                <a:solidFill>
                  <a:srgbClr val="FF0000"/>
                </a:solidFill>
              </a:rPr>
              <a:t> </a:t>
            </a:r>
            <a:r>
              <a:rPr lang="en-US" sz="3200" dirty="0" smtClean="0">
                <a:solidFill>
                  <a:srgbClr val="FF0000"/>
                </a:solidFill>
                <a:sym typeface="Wingdings"/>
              </a:rPr>
              <a:t> MgCl</a:t>
            </a:r>
            <a:r>
              <a:rPr lang="en-US" sz="3200" baseline="-25000" dirty="0" smtClean="0">
                <a:solidFill>
                  <a:srgbClr val="FF0000"/>
                </a:solidFill>
                <a:sym typeface="Wingdings"/>
              </a:rPr>
              <a:t>2</a:t>
            </a:r>
            <a:r>
              <a:rPr lang="en-US" sz="3200" dirty="0" smtClean="0">
                <a:solidFill>
                  <a:srgbClr val="FF0000"/>
                </a:solidFill>
                <a:sym typeface="Wingdings"/>
              </a:rPr>
              <a:t> </a:t>
            </a:r>
            <a:r>
              <a:rPr lang="en-US" sz="3200" baseline="-25000" dirty="0" smtClean="0">
                <a:solidFill>
                  <a:srgbClr val="FF0000"/>
                </a:solidFill>
                <a:sym typeface="Wingdings"/>
              </a:rPr>
              <a:t>(</a:t>
            </a:r>
            <a:r>
              <a:rPr lang="en-US" sz="3200" baseline="-25000" dirty="0" err="1" smtClean="0">
                <a:solidFill>
                  <a:srgbClr val="FF0000"/>
                </a:solidFill>
                <a:sym typeface="Wingdings"/>
              </a:rPr>
              <a:t>aq</a:t>
            </a:r>
            <a:r>
              <a:rPr lang="en-US" sz="3200" baseline="-25000" dirty="0" smtClean="0">
                <a:solidFill>
                  <a:srgbClr val="FF0000"/>
                </a:solidFill>
                <a:sym typeface="Wingdings"/>
              </a:rPr>
              <a:t>)</a:t>
            </a:r>
            <a:r>
              <a:rPr lang="en-US" sz="3200" dirty="0" smtClean="0">
                <a:solidFill>
                  <a:srgbClr val="FF0000"/>
                </a:solidFill>
                <a:sym typeface="Wingdings"/>
              </a:rPr>
              <a:t> + H</a:t>
            </a:r>
            <a:r>
              <a:rPr lang="en-US" sz="3200" baseline="-25000" dirty="0" smtClean="0">
                <a:solidFill>
                  <a:srgbClr val="FF0000"/>
                </a:solidFill>
                <a:sym typeface="Wingdings"/>
              </a:rPr>
              <a:t>2</a:t>
            </a:r>
            <a:r>
              <a:rPr lang="en-US" sz="3200" dirty="0" smtClean="0">
                <a:solidFill>
                  <a:srgbClr val="FF0000"/>
                </a:solidFill>
                <a:sym typeface="Wingdings"/>
              </a:rPr>
              <a:t>O </a:t>
            </a:r>
            <a:r>
              <a:rPr lang="en-US" sz="3200" baseline="-25000" dirty="0" smtClean="0">
                <a:solidFill>
                  <a:srgbClr val="FF0000"/>
                </a:solidFill>
                <a:sym typeface="Wingdings"/>
              </a:rPr>
              <a:t>(l)</a:t>
            </a:r>
          </a:p>
          <a:p>
            <a:pPr marL="0" indent="0">
              <a:buNone/>
            </a:pPr>
            <a:endParaRPr lang="en-US" sz="3200" dirty="0" smtClean="0">
              <a:sym typeface="Wingdings"/>
            </a:endParaRPr>
          </a:p>
        </p:txBody>
      </p:sp>
      <p:sp>
        <p:nvSpPr>
          <p:cNvPr id="4" name="Rectangle 3">
            <a:hlinkClick r:id="" action="ppaction://hlinkshowjump?jump=nextslide"/>
          </p:cNvPr>
          <p:cNvSpPr/>
          <p:nvPr/>
        </p:nvSpPr>
        <p:spPr>
          <a:xfrm>
            <a:off x="3776296" y="4568275"/>
            <a:ext cx="4639408"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for the Balanced Reaction Equation</a:t>
            </a:r>
            <a:endParaRPr lang="en-US" sz="2800" dirty="0">
              <a:solidFill>
                <a:srgbClr val="FFFF00"/>
              </a:solidFill>
            </a:endParaRPr>
          </a:p>
        </p:txBody>
      </p:sp>
      <p:sp>
        <p:nvSpPr>
          <p:cNvPr id="6" name="Title 1"/>
          <p:cNvSpPr>
            <a:spLocks noGrp="1"/>
          </p:cNvSpPr>
          <p:nvPr>
            <p:ph type="title"/>
          </p:nvPr>
        </p:nvSpPr>
        <p:spPr>
          <a:xfrm>
            <a:off x="398032" y="0"/>
            <a:ext cx="11199607" cy="1325563"/>
          </a:xfrm>
        </p:spPr>
        <p:txBody>
          <a:bodyPr/>
          <a:lstStyle/>
          <a:p>
            <a:r>
              <a:rPr lang="en-US" dirty="0" smtClean="0">
                <a:solidFill>
                  <a:srgbClr val="7030A0"/>
                </a:solidFill>
              </a:rPr>
              <a:t>Antacid Neutralization Reactions</a:t>
            </a:r>
            <a:endParaRPr lang="en-US" dirty="0">
              <a:solidFill>
                <a:srgbClr val="7030A0"/>
              </a:solidFill>
            </a:endParaRPr>
          </a:p>
        </p:txBody>
      </p:sp>
    </p:spTree>
    <p:extLst>
      <p:ext uri="{BB962C8B-B14F-4D97-AF65-F5344CB8AC3E}">
        <p14:creationId xmlns:p14="http://schemas.microsoft.com/office/powerpoint/2010/main" val="65385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8240"/>
            <a:ext cx="10515600" cy="5437759"/>
          </a:xfrm>
        </p:spPr>
        <p:txBody>
          <a:bodyPr>
            <a:normAutofit/>
          </a:bodyPr>
          <a:lstStyle/>
          <a:p>
            <a:pPr marL="0" indent="0">
              <a:buNone/>
            </a:pPr>
            <a:r>
              <a:rPr lang="en-US" sz="3200" dirty="0" smtClean="0">
                <a:sym typeface="Wingdings"/>
              </a:rPr>
              <a:t>As you’ve seen in the first two examples, neutralization reactions generally do not produce precipitates, therefore, other methods have to be used to detect if a neutralization reaction has occurred.  Based on what you know about acids &amp; bases, pH and  neutralization reactions, can you think of one way to detect if a neutralization reaction has occurred?</a:t>
            </a:r>
            <a:endParaRPr lang="en-US" sz="3200" dirty="0"/>
          </a:p>
        </p:txBody>
      </p:sp>
      <p:sp>
        <p:nvSpPr>
          <p:cNvPr id="4" name="Rectangle 3">
            <a:hlinkClick r:id="" action="ppaction://hlinkshowjump?jump=nextslide"/>
          </p:cNvPr>
          <p:cNvSpPr/>
          <p:nvPr/>
        </p:nvSpPr>
        <p:spPr>
          <a:xfrm>
            <a:off x="3776296" y="3939436"/>
            <a:ext cx="4639408"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for the </a:t>
            </a:r>
            <a:r>
              <a:rPr lang="en-US" sz="2800" dirty="0" smtClean="0">
                <a:solidFill>
                  <a:srgbClr val="FFFF00"/>
                </a:solidFill>
              </a:rPr>
              <a:t>Answer</a:t>
            </a:r>
            <a:endParaRPr lang="en-US" sz="2800" dirty="0">
              <a:solidFill>
                <a:srgbClr val="FFFF00"/>
              </a:solidFill>
            </a:endParaRPr>
          </a:p>
        </p:txBody>
      </p:sp>
    </p:spTree>
    <p:extLst>
      <p:ext uri="{BB962C8B-B14F-4D97-AF65-F5344CB8AC3E}">
        <p14:creationId xmlns:p14="http://schemas.microsoft.com/office/powerpoint/2010/main" val="169857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3473"/>
            <a:ext cx="10515600" cy="5437759"/>
          </a:xfrm>
        </p:spPr>
        <p:txBody>
          <a:bodyPr>
            <a:normAutofit/>
          </a:bodyPr>
          <a:lstStyle/>
          <a:p>
            <a:pPr marL="0" indent="0">
              <a:buNone/>
            </a:pPr>
            <a:r>
              <a:rPr lang="en-US" sz="3200" dirty="0" smtClean="0"/>
              <a:t>An easy way to test if a neutralization reaction has occurred is to test the pH of the resulting solution and compare it to the pH of the reactant solutions.  Which of the following pH values for the product solution would indicate a neutralization reaction has taken place? (Click the correct answer)</a:t>
            </a:r>
            <a:endParaRPr lang="en-US" sz="3200" dirty="0"/>
          </a:p>
        </p:txBody>
      </p:sp>
      <p:sp>
        <p:nvSpPr>
          <p:cNvPr id="4" name="Rectangle 3">
            <a:hlinkClick r:id="" action="ppaction://hlinkshowjump?jump=nextslide"/>
          </p:cNvPr>
          <p:cNvSpPr/>
          <p:nvPr/>
        </p:nvSpPr>
        <p:spPr>
          <a:xfrm>
            <a:off x="2013139" y="3354946"/>
            <a:ext cx="3052767"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pH = 5</a:t>
            </a:r>
            <a:endParaRPr lang="en-US" sz="2800" dirty="0">
              <a:solidFill>
                <a:srgbClr val="FFFF00"/>
              </a:solidFill>
            </a:endParaRPr>
          </a:p>
        </p:txBody>
      </p:sp>
      <p:sp>
        <p:nvSpPr>
          <p:cNvPr id="5" name="Rectangle 4">
            <a:hlinkClick r:id="" action="ppaction://hlinkshowjump?jump=nextslide"/>
          </p:cNvPr>
          <p:cNvSpPr/>
          <p:nvPr/>
        </p:nvSpPr>
        <p:spPr>
          <a:xfrm>
            <a:off x="6880238" y="3369209"/>
            <a:ext cx="3052767"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pH = 0</a:t>
            </a:r>
            <a:endParaRPr lang="en-US" sz="2800" dirty="0">
              <a:solidFill>
                <a:srgbClr val="FFFF00"/>
              </a:solidFill>
            </a:endParaRPr>
          </a:p>
        </p:txBody>
      </p:sp>
      <p:sp>
        <p:nvSpPr>
          <p:cNvPr id="6" name="Rectangle 5">
            <a:hlinkClick r:id="" action="ppaction://hlinkshowjump?jump=nextslide"/>
          </p:cNvPr>
          <p:cNvSpPr/>
          <p:nvPr/>
        </p:nvSpPr>
        <p:spPr>
          <a:xfrm>
            <a:off x="2013139" y="4852698"/>
            <a:ext cx="3052767"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pH = 7</a:t>
            </a:r>
            <a:endParaRPr lang="en-US" sz="2800" dirty="0">
              <a:solidFill>
                <a:srgbClr val="FFFF00"/>
              </a:solidFill>
            </a:endParaRPr>
          </a:p>
        </p:txBody>
      </p:sp>
      <p:sp>
        <p:nvSpPr>
          <p:cNvPr id="7" name="Rectangle 6">
            <a:hlinkClick r:id="" action="ppaction://hlinkshowjump?jump=nextslide"/>
          </p:cNvPr>
          <p:cNvSpPr/>
          <p:nvPr/>
        </p:nvSpPr>
        <p:spPr>
          <a:xfrm>
            <a:off x="6880237" y="4852697"/>
            <a:ext cx="3052767"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pH = 10</a:t>
            </a:r>
            <a:endParaRPr lang="en-US" sz="2800" dirty="0">
              <a:solidFill>
                <a:srgbClr val="FFFF00"/>
              </a:solidFill>
            </a:endParaRPr>
          </a:p>
        </p:txBody>
      </p:sp>
      <p:sp>
        <p:nvSpPr>
          <p:cNvPr id="8" name="Title 1"/>
          <p:cNvSpPr>
            <a:spLocks noGrp="1"/>
          </p:cNvSpPr>
          <p:nvPr>
            <p:ph type="title"/>
          </p:nvPr>
        </p:nvSpPr>
        <p:spPr>
          <a:xfrm>
            <a:off x="287303" y="-22126"/>
            <a:ext cx="10515600" cy="1325563"/>
          </a:xfrm>
        </p:spPr>
        <p:txBody>
          <a:bodyPr/>
          <a:lstStyle/>
          <a:p>
            <a:r>
              <a:rPr lang="en-US" dirty="0" smtClean="0">
                <a:solidFill>
                  <a:srgbClr val="7030A0"/>
                </a:solidFill>
              </a:rPr>
              <a:t>Detecting a Neutralization Reaction</a:t>
            </a:r>
            <a:endParaRPr lang="en-US" dirty="0">
              <a:solidFill>
                <a:srgbClr val="7030A0"/>
              </a:solidFill>
            </a:endParaRPr>
          </a:p>
        </p:txBody>
      </p:sp>
    </p:spTree>
    <p:extLst>
      <p:ext uri="{BB962C8B-B14F-4D97-AF65-F5344CB8AC3E}">
        <p14:creationId xmlns:p14="http://schemas.microsoft.com/office/powerpoint/2010/main" val="34205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2080"/>
            <a:ext cx="10744200" cy="4693919"/>
          </a:xfrm>
        </p:spPr>
        <p:txBody>
          <a:bodyPr>
            <a:normAutofit/>
          </a:bodyPr>
          <a:lstStyle/>
          <a:p>
            <a:pPr marL="0" indent="0">
              <a:buNone/>
            </a:pPr>
            <a:r>
              <a:rPr lang="en-US" sz="3200" dirty="0" smtClean="0"/>
              <a:t>The correct answer is a pH of 7 in the product solution indicates that a neutralization reaction has taken place.  </a:t>
            </a:r>
            <a:endParaRPr lang="en-US" sz="3200" dirty="0"/>
          </a:p>
        </p:txBody>
      </p:sp>
      <p:sp>
        <p:nvSpPr>
          <p:cNvPr id="2" name="Rectangle 1"/>
          <p:cNvSpPr/>
          <p:nvPr/>
        </p:nvSpPr>
        <p:spPr>
          <a:xfrm>
            <a:off x="2013139" y="3323489"/>
            <a:ext cx="3052767" cy="9938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pH = 5</a:t>
            </a:r>
            <a:endParaRPr lang="en-US" sz="2800" dirty="0"/>
          </a:p>
        </p:txBody>
      </p:sp>
      <p:sp>
        <p:nvSpPr>
          <p:cNvPr id="8" name="Rectangle 7"/>
          <p:cNvSpPr/>
          <p:nvPr/>
        </p:nvSpPr>
        <p:spPr>
          <a:xfrm>
            <a:off x="6880236" y="3323489"/>
            <a:ext cx="3052767" cy="9938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pH = 0</a:t>
            </a:r>
            <a:endParaRPr lang="en-US" sz="2800" dirty="0"/>
          </a:p>
        </p:txBody>
      </p:sp>
      <p:sp>
        <p:nvSpPr>
          <p:cNvPr id="9" name="Rectangle 8"/>
          <p:cNvSpPr/>
          <p:nvPr/>
        </p:nvSpPr>
        <p:spPr>
          <a:xfrm>
            <a:off x="2013138" y="4806977"/>
            <a:ext cx="3052767" cy="9938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pH = 7</a:t>
            </a:r>
            <a:endParaRPr lang="en-US" sz="2800" dirty="0">
              <a:solidFill>
                <a:srgbClr val="FFFF00"/>
              </a:solidFill>
            </a:endParaRPr>
          </a:p>
        </p:txBody>
      </p:sp>
      <p:sp>
        <p:nvSpPr>
          <p:cNvPr id="14" name="Rectangle 13"/>
          <p:cNvSpPr/>
          <p:nvPr/>
        </p:nvSpPr>
        <p:spPr>
          <a:xfrm>
            <a:off x="6880235" y="4806977"/>
            <a:ext cx="3052767" cy="9938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pH = 10</a:t>
            </a:r>
            <a:endParaRPr lang="en-US" sz="2800" dirty="0"/>
          </a:p>
        </p:txBody>
      </p:sp>
      <p:sp>
        <p:nvSpPr>
          <p:cNvPr id="15" name="Title 1"/>
          <p:cNvSpPr>
            <a:spLocks noGrp="1"/>
          </p:cNvSpPr>
          <p:nvPr>
            <p:ph type="title"/>
          </p:nvPr>
        </p:nvSpPr>
        <p:spPr>
          <a:xfrm>
            <a:off x="287303" y="-22126"/>
            <a:ext cx="10515600" cy="1325563"/>
          </a:xfrm>
        </p:spPr>
        <p:txBody>
          <a:bodyPr/>
          <a:lstStyle/>
          <a:p>
            <a:r>
              <a:rPr lang="en-US" dirty="0" smtClean="0">
                <a:solidFill>
                  <a:srgbClr val="7030A0"/>
                </a:solidFill>
              </a:rPr>
              <a:t>Test Your </a:t>
            </a:r>
            <a:r>
              <a:rPr lang="en-US" dirty="0" smtClean="0">
                <a:solidFill>
                  <a:srgbClr val="7030A0"/>
                </a:solidFill>
              </a:rPr>
              <a:t>Understanding Answer</a:t>
            </a:r>
            <a:endParaRPr lang="en-US" dirty="0">
              <a:solidFill>
                <a:srgbClr val="7030A0"/>
              </a:solidFill>
            </a:endParaRPr>
          </a:p>
        </p:txBody>
      </p:sp>
    </p:spTree>
    <p:extLst>
      <p:ext uri="{BB962C8B-B14F-4D97-AF65-F5344CB8AC3E}">
        <p14:creationId xmlns:p14="http://schemas.microsoft.com/office/powerpoint/2010/main" val="184209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0680"/>
            <a:ext cx="10515600" cy="1279945"/>
          </a:xfrm>
        </p:spPr>
        <p:txBody>
          <a:bodyPr>
            <a:normAutofit/>
          </a:bodyPr>
          <a:lstStyle/>
          <a:p>
            <a:pPr marL="0" indent="0">
              <a:buNone/>
            </a:pPr>
            <a:r>
              <a:rPr lang="en-US" sz="3200" dirty="0" smtClean="0"/>
              <a:t>Which of the following reactions is a neutralization reaction?</a:t>
            </a:r>
          </a:p>
          <a:p>
            <a:pPr marL="0" indent="0">
              <a:buNone/>
            </a:pPr>
            <a:r>
              <a:rPr lang="en-US" sz="3200" dirty="0" smtClean="0"/>
              <a:t>(Click the box with the correct answer)</a:t>
            </a:r>
            <a:endParaRPr lang="en-US" sz="3200" dirty="0"/>
          </a:p>
        </p:txBody>
      </p:sp>
      <p:sp>
        <p:nvSpPr>
          <p:cNvPr id="4" name="Rectangle 3">
            <a:hlinkClick r:id="" action="ppaction://hlinkshowjump?jump=nextslide"/>
          </p:cNvPr>
          <p:cNvSpPr/>
          <p:nvPr/>
        </p:nvSpPr>
        <p:spPr>
          <a:xfrm>
            <a:off x="518161" y="3174832"/>
            <a:ext cx="5288280"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Fe </a:t>
            </a:r>
            <a:r>
              <a:rPr lang="en-US" sz="2400" baseline="-25000" dirty="0" smtClean="0">
                <a:solidFill>
                  <a:srgbClr val="FFFF00"/>
                </a:solidFill>
              </a:rPr>
              <a:t>(s)</a:t>
            </a:r>
            <a:r>
              <a:rPr lang="en-US" sz="2400" dirty="0" smtClean="0">
                <a:solidFill>
                  <a:srgbClr val="FFFF00"/>
                </a:solidFill>
              </a:rPr>
              <a:t>+ </a:t>
            </a:r>
            <a:r>
              <a:rPr lang="en-US" sz="2400" dirty="0" smtClean="0">
                <a:solidFill>
                  <a:srgbClr val="FFFF00"/>
                </a:solidFill>
                <a:sym typeface="Wingdings"/>
              </a:rPr>
              <a:t>CuSO</a:t>
            </a:r>
            <a:r>
              <a:rPr lang="en-US" sz="2400" baseline="-25000" dirty="0">
                <a:solidFill>
                  <a:srgbClr val="FFFF00"/>
                </a:solidFill>
                <a:sym typeface="Wingdings"/>
              </a:rPr>
              <a:t>4</a:t>
            </a:r>
            <a:r>
              <a:rPr lang="en-US" sz="2400" dirty="0" smtClean="0">
                <a:solidFill>
                  <a:srgbClr val="FFFF00"/>
                </a:solidFill>
                <a:sym typeface="Wingdings"/>
              </a:rPr>
              <a:t> </a:t>
            </a:r>
            <a:r>
              <a:rPr lang="en-US" sz="2400" baseline="-25000" dirty="0">
                <a:solidFill>
                  <a:srgbClr val="FFFF00"/>
                </a:solidFill>
                <a:sym typeface="Wingdings"/>
              </a:rPr>
              <a:t>(</a:t>
            </a:r>
            <a:r>
              <a:rPr lang="en-US" sz="2400" baseline="-25000" dirty="0" err="1">
                <a:solidFill>
                  <a:srgbClr val="FFFF00"/>
                </a:solidFill>
                <a:sym typeface="Wingdings"/>
              </a:rPr>
              <a:t>aq</a:t>
            </a:r>
            <a:r>
              <a:rPr lang="en-US" sz="2400" baseline="-25000" dirty="0">
                <a:solidFill>
                  <a:srgbClr val="FFFF00"/>
                </a:solidFill>
                <a:sym typeface="Wingdings"/>
              </a:rPr>
              <a:t>) </a:t>
            </a:r>
            <a:r>
              <a:rPr lang="en-US" sz="2400" dirty="0" smtClean="0">
                <a:solidFill>
                  <a:srgbClr val="FFFF00"/>
                </a:solidFill>
                <a:sym typeface="Wingdings"/>
              </a:rPr>
              <a:t> FeSO</a:t>
            </a:r>
            <a:r>
              <a:rPr lang="en-US" sz="2400" baseline="-25000" dirty="0" smtClean="0">
                <a:solidFill>
                  <a:srgbClr val="FFFF00"/>
                </a:solidFill>
                <a:sym typeface="Wingdings"/>
              </a:rPr>
              <a:t>4</a:t>
            </a:r>
            <a:r>
              <a:rPr lang="en-US" sz="2400" dirty="0" smtClean="0">
                <a:solidFill>
                  <a:srgbClr val="FFFF00"/>
                </a:solidFill>
                <a:sym typeface="Wingdings"/>
              </a:rPr>
              <a:t> </a:t>
            </a:r>
            <a:r>
              <a:rPr lang="en-US" sz="2400" baseline="-25000" dirty="0">
                <a:solidFill>
                  <a:srgbClr val="FFFF00"/>
                </a:solidFill>
                <a:sym typeface="Wingdings"/>
              </a:rPr>
              <a:t>(</a:t>
            </a:r>
            <a:r>
              <a:rPr lang="en-US" sz="2400" baseline="-25000" dirty="0" err="1">
                <a:solidFill>
                  <a:srgbClr val="FFFF00"/>
                </a:solidFill>
                <a:sym typeface="Wingdings"/>
              </a:rPr>
              <a:t>aq</a:t>
            </a:r>
            <a:r>
              <a:rPr lang="en-US" sz="2400" baseline="-25000" dirty="0">
                <a:solidFill>
                  <a:srgbClr val="FFFF00"/>
                </a:solidFill>
                <a:sym typeface="Wingdings"/>
              </a:rPr>
              <a:t>) </a:t>
            </a:r>
            <a:r>
              <a:rPr lang="en-US" sz="2400" dirty="0" smtClean="0">
                <a:solidFill>
                  <a:srgbClr val="FFFF00"/>
                </a:solidFill>
                <a:sym typeface="Wingdings"/>
              </a:rPr>
              <a:t>+ Cu </a:t>
            </a:r>
            <a:r>
              <a:rPr lang="en-US" sz="2400" baseline="-25000" dirty="0" smtClean="0">
                <a:solidFill>
                  <a:srgbClr val="FFFF00"/>
                </a:solidFill>
                <a:sym typeface="Wingdings"/>
              </a:rPr>
              <a:t>(s)</a:t>
            </a:r>
            <a:endParaRPr lang="en-US" sz="2400" baseline="-25000" dirty="0">
              <a:solidFill>
                <a:srgbClr val="FFFF00"/>
              </a:solidFill>
              <a:sym typeface="Wingdings"/>
            </a:endParaRPr>
          </a:p>
        </p:txBody>
      </p:sp>
      <p:sp>
        <p:nvSpPr>
          <p:cNvPr id="5" name="Rectangle 4">
            <a:hlinkClick r:id="" action="ppaction://hlinkshowjump?jump=nextslide"/>
          </p:cNvPr>
          <p:cNvSpPr/>
          <p:nvPr/>
        </p:nvSpPr>
        <p:spPr>
          <a:xfrm>
            <a:off x="6126480" y="3174831"/>
            <a:ext cx="5806440"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FF00"/>
                </a:solidFill>
              </a:rPr>
              <a:t>ZnS</a:t>
            </a:r>
            <a:r>
              <a:rPr lang="en-US" sz="2400" dirty="0" smtClean="0">
                <a:solidFill>
                  <a:srgbClr val="FFFF00"/>
                </a:solidFill>
              </a:rPr>
              <a:t> </a:t>
            </a:r>
            <a:r>
              <a:rPr lang="en-US" sz="2400" baseline="-25000" dirty="0">
                <a:solidFill>
                  <a:srgbClr val="FFFF00"/>
                </a:solidFill>
              </a:rPr>
              <a:t>(s)</a:t>
            </a:r>
            <a:r>
              <a:rPr lang="en-US" sz="2400" dirty="0">
                <a:solidFill>
                  <a:srgbClr val="FFFF00"/>
                </a:solidFill>
              </a:rPr>
              <a:t>+ </a:t>
            </a:r>
            <a:r>
              <a:rPr lang="en-US" sz="2400" dirty="0" smtClean="0">
                <a:solidFill>
                  <a:srgbClr val="FFFF00"/>
                </a:solidFill>
                <a:sym typeface="Wingdings"/>
              </a:rPr>
              <a:t>2 </a:t>
            </a:r>
            <a:r>
              <a:rPr lang="en-US" sz="2400" dirty="0" err="1" smtClean="0">
                <a:solidFill>
                  <a:srgbClr val="FFFF00"/>
                </a:solidFill>
                <a:sym typeface="Wingdings"/>
              </a:rPr>
              <a:t>HCl</a:t>
            </a:r>
            <a:r>
              <a:rPr lang="en-US" sz="2400" dirty="0" smtClean="0">
                <a:solidFill>
                  <a:srgbClr val="FFFF00"/>
                </a:solidFill>
                <a:sym typeface="Wingdings"/>
              </a:rPr>
              <a:t> </a:t>
            </a:r>
            <a:r>
              <a:rPr lang="en-US" sz="2400" baseline="-25000" dirty="0">
                <a:solidFill>
                  <a:srgbClr val="FFFF00"/>
                </a:solidFill>
                <a:sym typeface="Wingdings"/>
              </a:rPr>
              <a:t>(</a:t>
            </a:r>
            <a:r>
              <a:rPr lang="en-US" sz="2400" baseline="-25000" dirty="0" err="1">
                <a:solidFill>
                  <a:srgbClr val="FFFF00"/>
                </a:solidFill>
                <a:sym typeface="Wingdings"/>
              </a:rPr>
              <a:t>aq</a:t>
            </a:r>
            <a:r>
              <a:rPr lang="en-US" sz="2400" baseline="-25000" dirty="0">
                <a:solidFill>
                  <a:srgbClr val="FFFF00"/>
                </a:solidFill>
                <a:sym typeface="Wingdings"/>
              </a:rPr>
              <a:t>) </a:t>
            </a:r>
            <a:r>
              <a:rPr lang="en-US" sz="2400" dirty="0">
                <a:solidFill>
                  <a:srgbClr val="FFFF00"/>
                </a:solidFill>
                <a:sym typeface="Wingdings"/>
              </a:rPr>
              <a:t> </a:t>
            </a:r>
            <a:r>
              <a:rPr lang="en-US" sz="2400" dirty="0" smtClean="0">
                <a:solidFill>
                  <a:srgbClr val="FFFF00"/>
                </a:solidFill>
                <a:sym typeface="Wingdings"/>
              </a:rPr>
              <a:t>ZnCl</a:t>
            </a:r>
            <a:r>
              <a:rPr lang="en-US" sz="2400" baseline="-25000" dirty="0" smtClean="0">
                <a:solidFill>
                  <a:srgbClr val="FFFF00"/>
                </a:solidFill>
                <a:sym typeface="Wingdings"/>
              </a:rPr>
              <a:t>2</a:t>
            </a:r>
            <a:r>
              <a:rPr lang="en-US" sz="2400" dirty="0" smtClean="0">
                <a:solidFill>
                  <a:srgbClr val="FFFF00"/>
                </a:solidFill>
                <a:sym typeface="Wingdings"/>
              </a:rPr>
              <a:t> </a:t>
            </a:r>
            <a:r>
              <a:rPr lang="en-US" sz="2400" baseline="-25000" dirty="0">
                <a:solidFill>
                  <a:srgbClr val="FFFF00"/>
                </a:solidFill>
                <a:sym typeface="Wingdings"/>
              </a:rPr>
              <a:t>(</a:t>
            </a:r>
            <a:r>
              <a:rPr lang="en-US" sz="2400" baseline="-25000" dirty="0" err="1">
                <a:solidFill>
                  <a:srgbClr val="FFFF00"/>
                </a:solidFill>
                <a:sym typeface="Wingdings"/>
              </a:rPr>
              <a:t>aq</a:t>
            </a:r>
            <a:r>
              <a:rPr lang="en-US" sz="2400" baseline="-25000" dirty="0">
                <a:solidFill>
                  <a:srgbClr val="FFFF00"/>
                </a:solidFill>
                <a:sym typeface="Wingdings"/>
              </a:rPr>
              <a:t>) </a:t>
            </a:r>
            <a:r>
              <a:rPr lang="en-US" sz="2400" dirty="0">
                <a:solidFill>
                  <a:srgbClr val="FFFF00"/>
                </a:solidFill>
                <a:sym typeface="Wingdings"/>
              </a:rPr>
              <a:t>+ </a:t>
            </a:r>
            <a:r>
              <a:rPr lang="en-US" sz="2400" dirty="0" smtClean="0">
                <a:solidFill>
                  <a:srgbClr val="FFFF00"/>
                </a:solidFill>
                <a:sym typeface="Wingdings"/>
              </a:rPr>
              <a:t>H</a:t>
            </a:r>
            <a:r>
              <a:rPr lang="en-US" sz="2400" baseline="-25000" dirty="0" smtClean="0">
                <a:solidFill>
                  <a:srgbClr val="FFFF00"/>
                </a:solidFill>
                <a:sym typeface="Wingdings"/>
              </a:rPr>
              <a:t>2</a:t>
            </a:r>
            <a:r>
              <a:rPr lang="en-US" sz="2400" dirty="0" smtClean="0">
                <a:solidFill>
                  <a:srgbClr val="FFFF00"/>
                </a:solidFill>
                <a:sym typeface="Wingdings"/>
              </a:rPr>
              <a:t>S </a:t>
            </a:r>
            <a:r>
              <a:rPr lang="en-US" sz="2400" baseline="-25000" dirty="0" smtClean="0">
                <a:solidFill>
                  <a:srgbClr val="FFFF00"/>
                </a:solidFill>
                <a:sym typeface="Wingdings"/>
              </a:rPr>
              <a:t>(</a:t>
            </a:r>
            <a:r>
              <a:rPr lang="en-US" sz="2400" baseline="-25000" dirty="0" err="1" smtClean="0">
                <a:solidFill>
                  <a:srgbClr val="FFFF00"/>
                </a:solidFill>
                <a:sym typeface="Wingdings"/>
              </a:rPr>
              <a:t>aq</a:t>
            </a:r>
            <a:r>
              <a:rPr lang="en-US" sz="2400" baseline="-25000" dirty="0" smtClean="0">
                <a:solidFill>
                  <a:srgbClr val="FFFF00"/>
                </a:solidFill>
                <a:sym typeface="Wingdings"/>
              </a:rPr>
              <a:t>)</a:t>
            </a:r>
            <a:endParaRPr lang="en-US" sz="2400" baseline="-25000" dirty="0">
              <a:solidFill>
                <a:srgbClr val="FFFF00"/>
              </a:solidFill>
              <a:sym typeface="Wingdings"/>
            </a:endParaRPr>
          </a:p>
        </p:txBody>
      </p:sp>
      <p:sp>
        <p:nvSpPr>
          <p:cNvPr id="6" name="Rectangle 5">
            <a:hlinkClick r:id="" action="ppaction://hlinkshowjump?jump=nextslide"/>
          </p:cNvPr>
          <p:cNvSpPr/>
          <p:nvPr/>
        </p:nvSpPr>
        <p:spPr>
          <a:xfrm>
            <a:off x="518161" y="4672392"/>
            <a:ext cx="5288280"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FF00"/>
                </a:solidFill>
              </a:rPr>
              <a:t>FeOH</a:t>
            </a:r>
            <a:r>
              <a:rPr lang="en-US" sz="2400" baseline="-25000" dirty="0" smtClean="0">
                <a:solidFill>
                  <a:srgbClr val="FFFF00"/>
                </a:solidFill>
              </a:rPr>
              <a:t> </a:t>
            </a:r>
            <a:r>
              <a:rPr lang="en-US" sz="2400" baseline="-25000" dirty="0">
                <a:solidFill>
                  <a:srgbClr val="FFFF00"/>
                </a:solidFill>
              </a:rPr>
              <a:t>(s) </a:t>
            </a:r>
            <a:r>
              <a:rPr lang="en-US" sz="2400" dirty="0">
                <a:solidFill>
                  <a:srgbClr val="FFFF00"/>
                </a:solidFill>
              </a:rPr>
              <a:t>+ </a:t>
            </a:r>
            <a:r>
              <a:rPr lang="en-US" sz="2400" dirty="0" smtClean="0">
                <a:solidFill>
                  <a:srgbClr val="FFFF00"/>
                </a:solidFill>
              </a:rPr>
              <a:t>2C </a:t>
            </a:r>
            <a:r>
              <a:rPr lang="en-US" sz="2400" baseline="-25000" dirty="0">
                <a:solidFill>
                  <a:srgbClr val="FFFF00"/>
                </a:solidFill>
              </a:rPr>
              <a:t>(</a:t>
            </a:r>
            <a:r>
              <a:rPr lang="en-US" sz="2400" baseline="-25000" dirty="0" err="1">
                <a:solidFill>
                  <a:srgbClr val="FFFF00"/>
                </a:solidFill>
              </a:rPr>
              <a:t>aq</a:t>
            </a:r>
            <a:r>
              <a:rPr lang="en-US" sz="2400" baseline="-25000" dirty="0">
                <a:solidFill>
                  <a:srgbClr val="FFFF00"/>
                </a:solidFill>
              </a:rPr>
              <a:t>)</a:t>
            </a:r>
            <a:r>
              <a:rPr lang="en-US" sz="2400" dirty="0">
                <a:solidFill>
                  <a:srgbClr val="FFFF00"/>
                </a:solidFill>
              </a:rPr>
              <a:t> </a:t>
            </a:r>
            <a:r>
              <a:rPr lang="en-US" sz="2400" dirty="0">
                <a:solidFill>
                  <a:srgbClr val="FFFF00"/>
                </a:solidFill>
                <a:sym typeface="Wingdings"/>
              </a:rPr>
              <a:t> </a:t>
            </a:r>
            <a:r>
              <a:rPr lang="en-US" sz="2400" dirty="0" smtClean="0">
                <a:solidFill>
                  <a:srgbClr val="FFFF00"/>
                </a:solidFill>
                <a:sym typeface="Wingdings"/>
              </a:rPr>
              <a:t>COH </a:t>
            </a:r>
            <a:r>
              <a:rPr lang="en-US" sz="2400" baseline="-25000" dirty="0">
                <a:solidFill>
                  <a:srgbClr val="FFFF00"/>
                </a:solidFill>
                <a:sym typeface="Wingdings"/>
              </a:rPr>
              <a:t>(</a:t>
            </a:r>
            <a:r>
              <a:rPr lang="en-US" sz="2400" baseline="-25000" dirty="0" err="1">
                <a:solidFill>
                  <a:srgbClr val="FFFF00"/>
                </a:solidFill>
                <a:sym typeface="Wingdings"/>
              </a:rPr>
              <a:t>aq</a:t>
            </a:r>
            <a:r>
              <a:rPr lang="en-US" sz="2400" baseline="-25000" dirty="0">
                <a:solidFill>
                  <a:srgbClr val="FFFF00"/>
                </a:solidFill>
                <a:sym typeface="Wingdings"/>
              </a:rPr>
              <a:t>)</a:t>
            </a:r>
            <a:r>
              <a:rPr lang="en-US" sz="2400" dirty="0">
                <a:solidFill>
                  <a:srgbClr val="FFFF00"/>
                </a:solidFill>
                <a:sym typeface="Wingdings"/>
              </a:rPr>
              <a:t> + </a:t>
            </a:r>
            <a:r>
              <a:rPr lang="en-US" sz="2400" dirty="0" smtClean="0">
                <a:solidFill>
                  <a:srgbClr val="FFFF00"/>
                </a:solidFill>
                <a:sym typeface="Wingdings"/>
              </a:rPr>
              <a:t>Fe </a:t>
            </a:r>
            <a:r>
              <a:rPr lang="en-US" sz="2400" baseline="-25000" dirty="0">
                <a:solidFill>
                  <a:srgbClr val="FFFF00"/>
                </a:solidFill>
                <a:sym typeface="Wingdings"/>
              </a:rPr>
              <a:t>(l)</a:t>
            </a:r>
            <a:endParaRPr lang="en-US" sz="2400" baseline="-25000" dirty="0">
              <a:solidFill>
                <a:srgbClr val="FFFF00"/>
              </a:solidFill>
              <a:sym typeface="Wingdings"/>
            </a:endParaRPr>
          </a:p>
        </p:txBody>
      </p:sp>
      <p:sp>
        <p:nvSpPr>
          <p:cNvPr id="7" name="Rectangle 6">
            <a:hlinkClick r:id="" action="ppaction://hlinkshowjump?jump=nextslide"/>
          </p:cNvPr>
          <p:cNvSpPr/>
          <p:nvPr/>
        </p:nvSpPr>
        <p:spPr>
          <a:xfrm>
            <a:off x="6126480" y="4672391"/>
            <a:ext cx="5806439" cy="9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2HCl</a:t>
            </a:r>
            <a:r>
              <a:rPr lang="en-US" sz="2400" baseline="-25000" dirty="0" smtClean="0">
                <a:solidFill>
                  <a:srgbClr val="FFFF00"/>
                </a:solidFill>
              </a:rPr>
              <a:t> </a:t>
            </a:r>
            <a:r>
              <a:rPr lang="en-US" sz="2400" baseline="-25000" dirty="0">
                <a:solidFill>
                  <a:srgbClr val="FFFF00"/>
                </a:solidFill>
              </a:rPr>
              <a:t>(</a:t>
            </a:r>
            <a:r>
              <a:rPr lang="en-US" sz="2400" baseline="-25000" dirty="0" err="1">
                <a:solidFill>
                  <a:srgbClr val="FFFF00"/>
                </a:solidFill>
              </a:rPr>
              <a:t>aq</a:t>
            </a:r>
            <a:r>
              <a:rPr lang="en-US" sz="2400" baseline="-25000" dirty="0" smtClean="0">
                <a:solidFill>
                  <a:srgbClr val="FFFF00"/>
                </a:solidFill>
              </a:rPr>
              <a:t>)</a:t>
            </a:r>
            <a:r>
              <a:rPr lang="en-US" sz="2400" dirty="0" smtClean="0">
                <a:solidFill>
                  <a:srgbClr val="FFFF00"/>
                </a:solidFill>
              </a:rPr>
              <a:t>+ </a:t>
            </a:r>
            <a:r>
              <a:rPr lang="en-US" sz="2400" dirty="0">
                <a:solidFill>
                  <a:srgbClr val="FFFF00"/>
                </a:solidFill>
              </a:rPr>
              <a:t>CaCO</a:t>
            </a:r>
            <a:r>
              <a:rPr lang="en-US" sz="2400" baseline="-25000" dirty="0">
                <a:solidFill>
                  <a:srgbClr val="FFFF00"/>
                </a:solidFill>
              </a:rPr>
              <a:t>3 (s) </a:t>
            </a:r>
            <a:r>
              <a:rPr lang="en-US" sz="2400" dirty="0" smtClean="0">
                <a:solidFill>
                  <a:srgbClr val="FFFF00"/>
                </a:solidFill>
                <a:sym typeface="Wingdings"/>
              </a:rPr>
              <a:t> H</a:t>
            </a:r>
            <a:r>
              <a:rPr lang="en-US" sz="2400" baseline="-25000" dirty="0" smtClean="0">
                <a:solidFill>
                  <a:srgbClr val="FFFF00"/>
                </a:solidFill>
                <a:sym typeface="Wingdings"/>
              </a:rPr>
              <a:t>2</a:t>
            </a:r>
            <a:r>
              <a:rPr lang="en-US" sz="2400" dirty="0" smtClean="0">
                <a:solidFill>
                  <a:srgbClr val="FFFF00"/>
                </a:solidFill>
                <a:sym typeface="Wingdings"/>
              </a:rPr>
              <a:t>O </a:t>
            </a:r>
            <a:r>
              <a:rPr lang="en-US" sz="2400" baseline="-25000" dirty="0">
                <a:solidFill>
                  <a:srgbClr val="FFFF00"/>
                </a:solidFill>
                <a:sym typeface="Wingdings"/>
              </a:rPr>
              <a:t>(l) </a:t>
            </a:r>
            <a:r>
              <a:rPr lang="en-US" sz="2400" dirty="0">
                <a:solidFill>
                  <a:srgbClr val="FFFF00"/>
                </a:solidFill>
                <a:sym typeface="Wingdings"/>
              </a:rPr>
              <a:t>+ C</a:t>
            </a:r>
            <a:r>
              <a:rPr lang="en-US" sz="2400" dirty="0">
                <a:solidFill>
                  <a:srgbClr val="FFFF00"/>
                </a:solidFill>
              </a:rPr>
              <a:t>O</a:t>
            </a:r>
            <a:r>
              <a:rPr lang="en-US" sz="2400" baseline="-25000" dirty="0">
                <a:solidFill>
                  <a:srgbClr val="FFFF00"/>
                </a:solidFill>
              </a:rPr>
              <a:t>2 (g</a:t>
            </a:r>
            <a:r>
              <a:rPr lang="en-US" sz="2400" baseline="-25000" dirty="0" smtClean="0">
                <a:solidFill>
                  <a:srgbClr val="FFFF00"/>
                </a:solidFill>
              </a:rPr>
              <a:t>)</a:t>
            </a:r>
            <a:r>
              <a:rPr lang="en-US" sz="2400" dirty="0" smtClean="0">
                <a:solidFill>
                  <a:srgbClr val="FFFF00"/>
                </a:solidFill>
              </a:rPr>
              <a:t>+ CaCl</a:t>
            </a:r>
            <a:r>
              <a:rPr lang="en-US" sz="2400" baseline="-25000" dirty="0" smtClean="0">
                <a:solidFill>
                  <a:srgbClr val="FFFF00"/>
                </a:solidFill>
              </a:rPr>
              <a:t>2 </a:t>
            </a:r>
            <a:r>
              <a:rPr lang="en-US" sz="2400" baseline="-25000" dirty="0">
                <a:solidFill>
                  <a:srgbClr val="FFFF00"/>
                </a:solidFill>
              </a:rPr>
              <a:t>(</a:t>
            </a:r>
            <a:r>
              <a:rPr lang="en-US" sz="2400" baseline="-25000" dirty="0" err="1">
                <a:solidFill>
                  <a:srgbClr val="FFFF00"/>
                </a:solidFill>
              </a:rPr>
              <a:t>aq</a:t>
            </a:r>
            <a:r>
              <a:rPr lang="en-US" sz="2400" baseline="-25000" dirty="0">
                <a:solidFill>
                  <a:srgbClr val="FFFF00"/>
                </a:solidFill>
              </a:rPr>
              <a:t>) </a:t>
            </a:r>
            <a:endParaRPr lang="en-US" sz="2400" dirty="0">
              <a:solidFill>
                <a:srgbClr val="FFFF00"/>
              </a:solidFill>
            </a:endParaRPr>
          </a:p>
        </p:txBody>
      </p:sp>
      <p:sp>
        <p:nvSpPr>
          <p:cNvPr id="8" name="Title 1"/>
          <p:cNvSpPr>
            <a:spLocks noGrp="1"/>
          </p:cNvSpPr>
          <p:nvPr>
            <p:ph type="title"/>
          </p:nvPr>
        </p:nvSpPr>
        <p:spPr>
          <a:xfrm>
            <a:off x="287303" y="-22126"/>
            <a:ext cx="10515600" cy="1325563"/>
          </a:xfrm>
        </p:spPr>
        <p:txBody>
          <a:bodyPr/>
          <a:lstStyle/>
          <a:p>
            <a:r>
              <a:rPr lang="en-US" dirty="0" smtClean="0">
                <a:solidFill>
                  <a:srgbClr val="7030A0"/>
                </a:solidFill>
              </a:rPr>
              <a:t>Test Your Understanding</a:t>
            </a:r>
            <a:endParaRPr lang="en-US" dirty="0">
              <a:solidFill>
                <a:srgbClr val="7030A0"/>
              </a:solidFill>
            </a:endParaRPr>
          </a:p>
        </p:txBody>
      </p:sp>
    </p:spTree>
    <p:extLst>
      <p:ext uri="{BB962C8B-B14F-4D97-AF65-F5344CB8AC3E}">
        <p14:creationId xmlns:p14="http://schemas.microsoft.com/office/powerpoint/2010/main" val="161699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661" y="939513"/>
            <a:ext cx="10515600" cy="4780552"/>
          </a:xfrm>
        </p:spPr>
        <p:txBody>
          <a:bodyPr>
            <a:normAutofit/>
          </a:bodyPr>
          <a:lstStyle/>
          <a:p>
            <a:pPr marL="0" indent="0">
              <a:buNone/>
            </a:pPr>
            <a:r>
              <a:rPr lang="en-US" sz="3200" dirty="0" smtClean="0"/>
              <a:t>The correct answer is:</a:t>
            </a:r>
          </a:p>
          <a:p>
            <a:pPr marL="0" indent="0" algn="ctr">
              <a:buNone/>
            </a:pPr>
            <a:r>
              <a:rPr lang="en-US" sz="3200" dirty="0" smtClean="0">
                <a:solidFill>
                  <a:srgbClr val="FF0000"/>
                </a:solidFill>
              </a:rPr>
              <a:t>2HCl</a:t>
            </a:r>
            <a:r>
              <a:rPr lang="en-US" sz="3200" baseline="-25000" dirty="0" smtClean="0">
                <a:solidFill>
                  <a:srgbClr val="FF0000"/>
                </a:solidFill>
              </a:rPr>
              <a:t> </a:t>
            </a:r>
            <a:r>
              <a:rPr lang="en-US" sz="3200" baseline="-25000" dirty="0">
                <a:solidFill>
                  <a:srgbClr val="FF0000"/>
                </a:solidFill>
              </a:rPr>
              <a:t>(</a:t>
            </a:r>
            <a:r>
              <a:rPr lang="en-US" sz="3200" baseline="-25000" dirty="0" err="1">
                <a:solidFill>
                  <a:srgbClr val="FF0000"/>
                </a:solidFill>
              </a:rPr>
              <a:t>aq</a:t>
            </a:r>
            <a:r>
              <a:rPr lang="en-US" sz="3200" baseline="-25000" dirty="0">
                <a:solidFill>
                  <a:srgbClr val="FF0000"/>
                </a:solidFill>
              </a:rPr>
              <a:t>)</a:t>
            </a:r>
            <a:r>
              <a:rPr lang="en-US" sz="3200" dirty="0">
                <a:solidFill>
                  <a:srgbClr val="FF0000"/>
                </a:solidFill>
              </a:rPr>
              <a:t>+ CaCO</a:t>
            </a:r>
            <a:r>
              <a:rPr lang="en-US" sz="3200" baseline="-25000" dirty="0">
                <a:solidFill>
                  <a:srgbClr val="FF0000"/>
                </a:solidFill>
              </a:rPr>
              <a:t>3 (s) </a:t>
            </a:r>
            <a:r>
              <a:rPr lang="en-US" sz="3200" dirty="0">
                <a:solidFill>
                  <a:srgbClr val="FF0000"/>
                </a:solidFill>
                <a:sym typeface="Wingdings"/>
              </a:rPr>
              <a:t> H</a:t>
            </a:r>
            <a:r>
              <a:rPr lang="en-US" sz="3200" baseline="-25000" dirty="0">
                <a:solidFill>
                  <a:srgbClr val="FF0000"/>
                </a:solidFill>
                <a:sym typeface="Wingdings"/>
              </a:rPr>
              <a:t>2</a:t>
            </a:r>
            <a:r>
              <a:rPr lang="en-US" sz="3200" dirty="0">
                <a:solidFill>
                  <a:srgbClr val="FF0000"/>
                </a:solidFill>
                <a:sym typeface="Wingdings"/>
              </a:rPr>
              <a:t>O </a:t>
            </a:r>
            <a:r>
              <a:rPr lang="en-US" sz="3200" baseline="-25000" dirty="0">
                <a:solidFill>
                  <a:srgbClr val="FF0000"/>
                </a:solidFill>
                <a:sym typeface="Wingdings"/>
              </a:rPr>
              <a:t>(l) </a:t>
            </a:r>
            <a:r>
              <a:rPr lang="en-US" sz="3200" dirty="0">
                <a:solidFill>
                  <a:srgbClr val="FF0000"/>
                </a:solidFill>
                <a:sym typeface="Wingdings"/>
              </a:rPr>
              <a:t>+ C</a:t>
            </a:r>
            <a:r>
              <a:rPr lang="en-US" sz="3200" dirty="0">
                <a:solidFill>
                  <a:srgbClr val="FF0000"/>
                </a:solidFill>
              </a:rPr>
              <a:t>O</a:t>
            </a:r>
            <a:r>
              <a:rPr lang="en-US" sz="3200" baseline="-25000" dirty="0">
                <a:solidFill>
                  <a:srgbClr val="FF0000"/>
                </a:solidFill>
              </a:rPr>
              <a:t>2 (g)</a:t>
            </a:r>
            <a:r>
              <a:rPr lang="en-US" sz="3200" dirty="0">
                <a:solidFill>
                  <a:srgbClr val="FF0000"/>
                </a:solidFill>
              </a:rPr>
              <a:t>+ CaCl</a:t>
            </a:r>
            <a:r>
              <a:rPr lang="en-US" sz="3200" baseline="-25000" dirty="0">
                <a:solidFill>
                  <a:srgbClr val="FF0000"/>
                </a:solidFill>
              </a:rPr>
              <a:t>2 (</a:t>
            </a:r>
            <a:r>
              <a:rPr lang="en-US" sz="3200" baseline="-25000" dirty="0" err="1">
                <a:solidFill>
                  <a:srgbClr val="FF0000"/>
                </a:solidFill>
              </a:rPr>
              <a:t>aq</a:t>
            </a:r>
            <a:r>
              <a:rPr lang="en-US" sz="3200" baseline="-25000" dirty="0">
                <a:solidFill>
                  <a:srgbClr val="FF0000"/>
                </a:solidFill>
              </a:rPr>
              <a:t>) </a:t>
            </a:r>
            <a:endParaRPr lang="en-US" sz="3200" dirty="0" smtClean="0">
              <a:solidFill>
                <a:srgbClr val="FF0000"/>
              </a:solidFill>
            </a:endParaRPr>
          </a:p>
          <a:p>
            <a:pPr marL="0" indent="0">
              <a:buNone/>
            </a:pPr>
            <a:r>
              <a:rPr lang="en-US" sz="3200" dirty="0" smtClean="0"/>
              <a:t>which is a neutralization reaction involving an acid and a carbonate. </a:t>
            </a:r>
            <a:endParaRPr lang="en-US" sz="3200" dirty="0"/>
          </a:p>
        </p:txBody>
      </p:sp>
      <p:sp>
        <p:nvSpPr>
          <p:cNvPr id="4" name="Rectangle 3">
            <a:hlinkClick r:id="" action="ppaction://hlinkshowjump?jump=nextslide"/>
          </p:cNvPr>
          <p:cNvSpPr/>
          <p:nvPr/>
        </p:nvSpPr>
        <p:spPr>
          <a:xfrm>
            <a:off x="518161" y="3174835"/>
            <a:ext cx="5288280" cy="97961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Fe </a:t>
            </a:r>
            <a:r>
              <a:rPr lang="en-US" sz="2400" baseline="-25000" dirty="0" smtClean="0">
                <a:solidFill>
                  <a:schemeClr val="bg1"/>
                </a:solidFill>
              </a:rPr>
              <a:t>(s)</a:t>
            </a:r>
            <a:r>
              <a:rPr lang="en-US" sz="2400" dirty="0" smtClean="0">
                <a:solidFill>
                  <a:schemeClr val="bg1"/>
                </a:solidFill>
              </a:rPr>
              <a:t>+ </a:t>
            </a:r>
            <a:r>
              <a:rPr lang="en-US" sz="2400" dirty="0" smtClean="0">
                <a:solidFill>
                  <a:schemeClr val="bg1"/>
                </a:solidFill>
                <a:sym typeface="Wingdings"/>
              </a:rPr>
              <a:t>CuSO</a:t>
            </a:r>
            <a:r>
              <a:rPr lang="en-US" sz="2400" baseline="-25000" dirty="0">
                <a:solidFill>
                  <a:schemeClr val="bg1"/>
                </a:solidFill>
                <a:sym typeface="Wingdings"/>
              </a:rPr>
              <a:t>4</a:t>
            </a:r>
            <a:r>
              <a:rPr lang="en-US" sz="2400" dirty="0" smtClean="0">
                <a:solidFill>
                  <a:schemeClr val="bg1"/>
                </a:solidFill>
                <a:sym typeface="Wingdings"/>
              </a:rPr>
              <a:t> </a:t>
            </a:r>
            <a:r>
              <a:rPr lang="en-US" sz="2400" baseline="-25000" dirty="0">
                <a:solidFill>
                  <a:schemeClr val="bg1"/>
                </a:solidFill>
                <a:sym typeface="Wingdings"/>
              </a:rPr>
              <a:t>(</a:t>
            </a:r>
            <a:r>
              <a:rPr lang="en-US" sz="2400" baseline="-25000" dirty="0" err="1">
                <a:solidFill>
                  <a:schemeClr val="bg1"/>
                </a:solidFill>
                <a:sym typeface="Wingdings"/>
              </a:rPr>
              <a:t>aq</a:t>
            </a:r>
            <a:r>
              <a:rPr lang="en-US" sz="2400" baseline="-25000" dirty="0">
                <a:solidFill>
                  <a:schemeClr val="bg1"/>
                </a:solidFill>
                <a:sym typeface="Wingdings"/>
              </a:rPr>
              <a:t>) </a:t>
            </a:r>
            <a:r>
              <a:rPr lang="en-US" sz="2400" dirty="0" smtClean="0">
                <a:solidFill>
                  <a:schemeClr val="bg1"/>
                </a:solidFill>
                <a:sym typeface="Wingdings"/>
              </a:rPr>
              <a:t> FeSO</a:t>
            </a:r>
            <a:r>
              <a:rPr lang="en-US" sz="2400" baseline="-25000" dirty="0" smtClean="0">
                <a:solidFill>
                  <a:schemeClr val="bg1"/>
                </a:solidFill>
                <a:sym typeface="Wingdings"/>
              </a:rPr>
              <a:t>4</a:t>
            </a:r>
            <a:r>
              <a:rPr lang="en-US" sz="2400" dirty="0" smtClean="0">
                <a:solidFill>
                  <a:schemeClr val="bg1"/>
                </a:solidFill>
                <a:sym typeface="Wingdings"/>
              </a:rPr>
              <a:t> </a:t>
            </a:r>
            <a:r>
              <a:rPr lang="en-US" sz="2400" baseline="-25000" dirty="0">
                <a:solidFill>
                  <a:schemeClr val="bg1"/>
                </a:solidFill>
                <a:sym typeface="Wingdings"/>
              </a:rPr>
              <a:t>(</a:t>
            </a:r>
            <a:r>
              <a:rPr lang="en-US" sz="2400" baseline="-25000" dirty="0" err="1">
                <a:solidFill>
                  <a:schemeClr val="bg1"/>
                </a:solidFill>
                <a:sym typeface="Wingdings"/>
              </a:rPr>
              <a:t>aq</a:t>
            </a:r>
            <a:r>
              <a:rPr lang="en-US" sz="2400" baseline="-25000" dirty="0">
                <a:solidFill>
                  <a:schemeClr val="bg1"/>
                </a:solidFill>
                <a:sym typeface="Wingdings"/>
              </a:rPr>
              <a:t>) </a:t>
            </a:r>
            <a:r>
              <a:rPr lang="en-US" sz="2400" dirty="0" smtClean="0">
                <a:solidFill>
                  <a:schemeClr val="bg1"/>
                </a:solidFill>
                <a:sym typeface="Wingdings"/>
              </a:rPr>
              <a:t>+ Cu </a:t>
            </a:r>
            <a:r>
              <a:rPr lang="en-US" sz="2400" baseline="-25000" dirty="0" smtClean="0">
                <a:solidFill>
                  <a:schemeClr val="bg1"/>
                </a:solidFill>
                <a:sym typeface="Wingdings"/>
              </a:rPr>
              <a:t>(s)</a:t>
            </a:r>
            <a:endParaRPr lang="en-US" sz="2400" baseline="-25000" dirty="0">
              <a:solidFill>
                <a:schemeClr val="bg1"/>
              </a:solidFill>
              <a:sym typeface="Wingdings"/>
            </a:endParaRPr>
          </a:p>
        </p:txBody>
      </p:sp>
      <p:sp>
        <p:nvSpPr>
          <p:cNvPr id="5" name="Rectangle 4">
            <a:hlinkClick r:id="" action="ppaction://hlinkshowjump?jump=nextslide"/>
          </p:cNvPr>
          <p:cNvSpPr/>
          <p:nvPr/>
        </p:nvSpPr>
        <p:spPr>
          <a:xfrm>
            <a:off x="6126480" y="3174834"/>
            <a:ext cx="5806440" cy="97961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ZnS</a:t>
            </a:r>
            <a:r>
              <a:rPr lang="en-US" sz="2400" dirty="0" smtClean="0">
                <a:solidFill>
                  <a:schemeClr val="bg1"/>
                </a:solidFill>
              </a:rPr>
              <a:t> </a:t>
            </a:r>
            <a:r>
              <a:rPr lang="en-US" sz="2400" baseline="-25000" dirty="0">
                <a:solidFill>
                  <a:schemeClr val="bg1"/>
                </a:solidFill>
              </a:rPr>
              <a:t>(s)</a:t>
            </a:r>
            <a:r>
              <a:rPr lang="en-US" sz="2400" dirty="0">
                <a:solidFill>
                  <a:schemeClr val="bg1"/>
                </a:solidFill>
              </a:rPr>
              <a:t>+ </a:t>
            </a:r>
            <a:r>
              <a:rPr lang="en-US" sz="2400" dirty="0" smtClean="0">
                <a:solidFill>
                  <a:schemeClr val="bg1"/>
                </a:solidFill>
                <a:sym typeface="Wingdings"/>
              </a:rPr>
              <a:t>2 </a:t>
            </a:r>
            <a:r>
              <a:rPr lang="en-US" sz="2400" dirty="0" err="1" smtClean="0">
                <a:solidFill>
                  <a:schemeClr val="bg1"/>
                </a:solidFill>
                <a:sym typeface="Wingdings"/>
              </a:rPr>
              <a:t>HCl</a:t>
            </a:r>
            <a:r>
              <a:rPr lang="en-US" sz="2400" dirty="0" smtClean="0">
                <a:solidFill>
                  <a:schemeClr val="bg1"/>
                </a:solidFill>
                <a:sym typeface="Wingdings"/>
              </a:rPr>
              <a:t> </a:t>
            </a:r>
            <a:r>
              <a:rPr lang="en-US" sz="2400" baseline="-25000" dirty="0">
                <a:solidFill>
                  <a:schemeClr val="bg1"/>
                </a:solidFill>
                <a:sym typeface="Wingdings"/>
              </a:rPr>
              <a:t>(</a:t>
            </a:r>
            <a:r>
              <a:rPr lang="en-US" sz="2400" baseline="-25000" dirty="0" err="1">
                <a:solidFill>
                  <a:schemeClr val="bg1"/>
                </a:solidFill>
                <a:sym typeface="Wingdings"/>
              </a:rPr>
              <a:t>aq</a:t>
            </a:r>
            <a:r>
              <a:rPr lang="en-US" sz="2400" baseline="-25000" dirty="0">
                <a:solidFill>
                  <a:schemeClr val="bg1"/>
                </a:solidFill>
                <a:sym typeface="Wingdings"/>
              </a:rPr>
              <a:t>) </a:t>
            </a:r>
            <a:r>
              <a:rPr lang="en-US" sz="2400" dirty="0">
                <a:solidFill>
                  <a:schemeClr val="bg1"/>
                </a:solidFill>
                <a:sym typeface="Wingdings"/>
              </a:rPr>
              <a:t> </a:t>
            </a:r>
            <a:r>
              <a:rPr lang="en-US" sz="2400" dirty="0" smtClean="0">
                <a:solidFill>
                  <a:schemeClr val="bg1"/>
                </a:solidFill>
                <a:sym typeface="Wingdings"/>
              </a:rPr>
              <a:t>ZnCl</a:t>
            </a:r>
            <a:r>
              <a:rPr lang="en-US" sz="2400" baseline="-25000" dirty="0" smtClean="0">
                <a:solidFill>
                  <a:schemeClr val="bg1"/>
                </a:solidFill>
                <a:sym typeface="Wingdings"/>
              </a:rPr>
              <a:t>2</a:t>
            </a:r>
            <a:r>
              <a:rPr lang="en-US" sz="2400" dirty="0" smtClean="0">
                <a:solidFill>
                  <a:schemeClr val="bg1"/>
                </a:solidFill>
                <a:sym typeface="Wingdings"/>
              </a:rPr>
              <a:t> </a:t>
            </a:r>
            <a:r>
              <a:rPr lang="en-US" sz="2400" baseline="-25000" dirty="0">
                <a:solidFill>
                  <a:schemeClr val="bg1"/>
                </a:solidFill>
                <a:sym typeface="Wingdings"/>
              </a:rPr>
              <a:t>(</a:t>
            </a:r>
            <a:r>
              <a:rPr lang="en-US" sz="2400" baseline="-25000" dirty="0" err="1">
                <a:solidFill>
                  <a:schemeClr val="bg1"/>
                </a:solidFill>
                <a:sym typeface="Wingdings"/>
              </a:rPr>
              <a:t>aq</a:t>
            </a:r>
            <a:r>
              <a:rPr lang="en-US" sz="2400" baseline="-25000" dirty="0">
                <a:solidFill>
                  <a:schemeClr val="bg1"/>
                </a:solidFill>
                <a:sym typeface="Wingdings"/>
              </a:rPr>
              <a:t>) </a:t>
            </a:r>
            <a:r>
              <a:rPr lang="en-US" sz="2400" dirty="0">
                <a:solidFill>
                  <a:schemeClr val="bg1"/>
                </a:solidFill>
                <a:sym typeface="Wingdings"/>
              </a:rPr>
              <a:t>+ </a:t>
            </a:r>
            <a:r>
              <a:rPr lang="en-US" sz="2400" dirty="0" smtClean="0">
                <a:solidFill>
                  <a:schemeClr val="bg1"/>
                </a:solidFill>
                <a:sym typeface="Wingdings"/>
              </a:rPr>
              <a:t>H</a:t>
            </a:r>
            <a:r>
              <a:rPr lang="en-US" sz="2400" baseline="-25000" dirty="0" smtClean="0">
                <a:solidFill>
                  <a:schemeClr val="bg1"/>
                </a:solidFill>
                <a:sym typeface="Wingdings"/>
              </a:rPr>
              <a:t>2</a:t>
            </a:r>
            <a:r>
              <a:rPr lang="en-US" sz="2400" dirty="0" smtClean="0">
                <a:solidFill>
                  <a:schemeClr val="bg1"/>
                </a:solidFill>
                <a:sym typeface="Wingdings"/>
              </a:rPr>
              <a:t>S </a:t>
            </a:r>
            <a:r>
              <a:rPr lang="en-US" sz="2400" baseline="-25000" dirty="0" smtClean="0">
                <a:solidFill>
                  <a:schemeClr val="bg1"/>
                </a:solidFill>
                <a:sym typeface="Wingdings"/>
              </a:rPr>
              <a:t>(</a:t>
            </a:r>
            <a:r>
              <a:rPr lang="en-US" sz="2400" baseline="-25000" dirty="0" err="1" smtClean="0">
                <a:solidFill>
                  <a:schemeClr val="bg1"/>
                </a:solidFill>
                <a:sym typeface="Wingdings"/>
              </a:rPr>
              <a:t>aq</a:t>
            </a:r>
            <a:r>
              <a:rPr lang="en-US" sz="2400" baseline="-25000" dirty="0" smtClean="0">
                <a:solidFill>
                  <a:schemeClr val="bg1"/>
                </a:solidFill>
                <a:sym typeface="Wingdings"/>
              </a:rPr>
              <a:t>)</a:t>
            </a:r>
            <a:endParaRPr lang="en-US" sz="2400" baseline="-25000" dirty="0">
              <a:solidFill>
                <a:schemeClr val="bg1"/>
              </a:solidFill>
              <a:sym typeface="Wingdings"/>
            </a:endParaRPr>
          </a:p>
        </p:txBody>
      </p:sp>
      <p:sp>
        <p:nvSpPr>
          <p:cNvPr id="6" name="Rectangle 5">
            <a:hlinkClick r:id="" action="ppaction://hlinkshowjump?jump=nextslide"/>
          </p:cNvPr>
          <p:cNvSpPr/>
          <p:nvPr/>
        </p:nvSpPr>
        <p:spPr>
          <a:xfrm>
            <a:off x="518161" y="4672395"/>
            <a:ext cx="5288280" cy="97961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FeOH</a:t>
            </a:r>
            <a:r>
              <a:rPr lang="en-US" sz="2400" baseline="-25000" dirty="0" smtClean="0">
                <a:solidFill>
                  <a:schemeClr val="bg1"/>
                </a:solidFill>
              </a:rPr>
              <a:t> </a:t>
            </a:r>
            <a:r>
              <a:rPr lang="en-US" sz="2400" baseline="-25000" dirty="0">
                <a:solidFill>
                  <a:schemeClr val="bg1"/>
                </a:solidFill>
              </a:rPr>
              <a:t>(s) </a:t>
            </a:r>
            <a:r>
              <a:rPr lang="en-US" sz="2400" dirty="0">
                <a:solidFill>
                  <a:schemeClr val="bg1"/>
                </a:solidFill>
              </a:rPr>
              <a:t>+ </a:t>
            </a:r>
            <a:r>
              <a:rPr lang="en-US" sz="2400" dirty="0" smtClean="0">
                <a:solidFill>
                  <a:schemeClr val="bg1"/>
                </a:solidFill>
              </a:rPr>
              <a:t>2C </a:t>
            </a:r>
            <a:r>
              <a:rPr lang="en-US" sz="2400" baseline="-25000" dirty="0">
                <a:solidFill>
                  <a:schemeClr val="bg1"/>
                </a:solidFill>
              </a:rPr>
              <a:t>(</a:t>
            </a:r>
            <a:r>
              <a:rPr lang="en-US" sz="2400" baseline="-25000" dirty="0" err="1">
                <a:solidFill>
                  <a:schemeClr val="bg1"/>
                </a:solidFill>
              </a:rPr>
              <a:t>aq</a:t>
            </a:r>
            <a:r>
              <a:rPr lang="en-US" sz="2400" baseline="-25000" dirty="0">
                <a:solidFill>
                  <a:schemeClr val="bg1"/>
                </a:solidFill>
              </a:rPr>
              <a:t>)</a:t>
            </a:r>
            <a:r>
              <a:rPr lang="en-US" sz="2400" dirty="0">
                <a:solidFill>
                  <a:schemeClr val="bg1"/>
                </a:solidFill>
              </a:rPr>
              <a:t> </a:t>
            </a:r>
            <a:r>
              <a:rPr lang="en-US" sz="2400" dirty="0">
                <a:solidFill>
                  <a:schemeClr val="bg1"/>
                </a:solidFill>
                <a:sym typeface="Wingdings"/>
              </a:rPr>
              <a:t> </a:t>
            </a:r>
            <a:r>
              <a:rPr lang="en-US" sz="2400" dirty="0" smtClean="0">
                <a:solidFill>
                  <a:schemeClr val="bg1"/>
                </a:solidFill>
                <a:sym typeface="Wingdings"/>
              </a:rPr>
              <a:t>COH </a:t>
            </a:r>
            <a:r>
              <a:rPr lang="en-US" sz="2400" baseline="-25000" dirty="0">
                <a:solidFill>
                  <a:schemeClr val="bg1"/>
                </a:solidFill>
                <a:sym typeface="Wingdings"/>
              </a:rPr>
              <a:t>(</a:t>
            </a:r>
            <a:r>
              <a:rPr lang="en-US" sz="2400" baseline="-25000" dirty="0" err="1">
                <a:solidFill>
                  <a:schemeClr val="bg1"/>
                </a:solidFill>
                <a:sym typeface="Wingdings"/>
              </a:rPr>
              <a:t>aq</a:t>
            </a:r>
            <a:r>
              <a:rPr lang="en-US" sz="2400" baseline="-25000" dirty="0">
                <a:solidFill>
                  <a:schemeClr val="bg1"/>
                </a:solidFill>
                <a:sym typeface="Wingdings"/>
              </a:rPr>
              <a:t>)</a:t>
            </a:r>
            <a:r>
              <a:rPr lang="en-US" sz="2400" dirty="0">
                <a:solidFill>
                  <a:schemeClr val="bg1"/>
                </a:solidFill>
                <a:sym typeface="Wingdings"/>
              </a:rPr>
              <a:t> + </a:t>
            </a:r>
            <a:r>
              <a:rPr lang="en-US" sz="2400" dirty="0" smtClean="0">
                <a:solidFill>
                  <a:schemeClr val="bg1"/>
                </a:solidFill>
                <a:sym typeface="Wingdings"/>
              </a:rPr>
              <a:t>Fe </a:t>
            </a:r>
            <a:r>
              <a:rPr lang="en-US" sz="2400" baseline="-25000" dirty="0">
                <a:solidFill>
                  <a:schemeClr val="bg1"/>
                </a:solidFill>
                <a:sym typeface="Wingdings"/>
              </a:rPr>
              <a:t>(l)</a:t>
            </a:r>
            <a:endParaRPr lang="en-US" sz="2400" baseline="-25000" dirty="0">
              <a:solidFill>
                <a:schemeClr val="bg1"/>
              </a:solidFill>
              <a:sym typeface="Wingdings"/>
            </a:endParaRPr>
          </a:p>
        </p:txBody>
      </p:sp>
      <p:sp>
        <p:nvSpPr>
          <p:cNvPr id="7" name="Rectangle 6">
            <a:hlinkClick r:id="" action="ppaction://hlinkshowjump?jump=nextslide"/>
          </p:cNvPr>
          <p:cNvSpPr/>
          <p:nvPr/>
        </p:nvSpPr>
        <p:spPr>
          <a:xfrm>
            <a:off x="6126480" y="4672394"/>
            <a:ext cx="5806439" cy="9796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2HCl</a:t>
            </a:r>
            <a:r>
              <a:rPr lang="en-US" sz="2400" baseline="-25000" dirty="0" smtClean="0">
                <a:solidFill>
                  <a:srgbClr val="FFFF00"/>
                </a:solidFill>
              </a:rPr>
              <a:t> </a:t>
            </a:r>
            <a:r>
              <a:rPr lang="en-US" sz="2400" baseline="-25000" dirty="0">
                <a:solidFill>
                  <a:srgbClr val="FFFF00"/>
                </a:solidFill>
              </a:rPr>
              <a:t>(</a:t>
            </a:r>
            <a:r>
              <a:rPr lang="en-US" sz="2400" baseline="-25000" dirty="0" err="1">
                <a:solidFill>
                  <a:srgbClr val="FFFF00"/>
                </a:solidFill>
              </a:rPr>
              <a:t>aq</a:t>
            </a:r>
            <a:r>
              <a:rPr lang="en-US" sz="2400" baseline="-25000" dirty="0" smtClean="0">
                <a:solidFill>
                  <a:srgbClr val="FFFF00"/>
                </a:solidFill>
              </a:rPr>
              <a:t>)</a:t>
            </a:r>
            <a:r>
              <a:rPr lang="en-US" sz="2400" dirty="0" smtClean="0">
                <a:solidFill>
                  <a:srgbClr val="FFFF00"/>
                </a:solidFill>
              </a:rPr>
              <a:t>+ </a:t>
            </a:r>
            <a:r>
              <a:rPr lang="en-US" sz="2400" dirty="0">
                <a:solidFill>
                  <a:srgbClr val="FFFF00"/>
                </a:solidFill>
              </a:rPr>
              <a:t>CaCO</a:t>
            </a:r>
            <a:r>
              <a:rPr lang="en-US" sz="2400" baseline="-25000" dirty="0">
                <a:solidFill>
                  <a:srgbClr val="FFFF00"/>
                </a:solidFill>
              </a:rPr>
              <a:t>3 (s) </a:t>
            </a:r>
            <a:r>
              <a:rPr lang="en-US" sz="2400" dirty="0" smtClean="0">
                <a:solidFill>
                  <a:srgbClr val="FFFF00"/>
                </a:solidFill>
                <a:sym typeface="Wingdings"/>
              </a:rPr>
              <a:t> H</a:t>
            </a:r>
            <a:r>
              <a:rPr lang="en-US" sz="2400" baseline="-25000" dirty="0" smtClean="0">
                <a:solidFill>
                  <a:srgbClr val="FFFF00"/>
                </a:solidFill>
                <a:sym typeface="Wingdings"/>
              </a:rPr>
              <a:t>2</a:t>
            </a:r>
            <a:r>
              <a:rPr lang="en-US" sz="2400" dirty="0" smtClean="0">
                <a:solidFill>
                  <a:srgbClr val="FFFF00"/>
                </a:solidFill>
                <a:sym typeface="Wingdings"/>
              </a:rPr>
              <a:t>O </a:t>
            </a:r>
            <a:r>
              <a:rPr lang="en-US" sz="2400" baseline="-25000" dirty="0">
                <a:solidFill>
                  <a:srgbClr val="FFFF00"/>
                </a:solidFill>
                <a:sym typeface="Wingdings"/>
              </a:rPr>
              <a:t>(l) </a:t>
            </a:r>
            <a:r>
              <a:rPr lang="en-US" sz="2400" dirty="0">
                <a:solidFill>
                  <a:srgbClr val="FFFF00"/>
                </a:solidFill>
                <a:sym typeface="Wingdings"/>
              </a:rPr>
              <a:t>+ C</a:t>
            </a:r>
            <a:r>
              <a:rPr lang="en-US" sz="2400" dirty="0">
                <a:solidFill>
                  <a:srgbClr val="FFFF00"/>
                </a:solidFill>
              </a:rPr>
              <a:t>O</a:t>
            </a:r>
            <a:r>
              <a:rPr lang="en-US" sz="2400" baseline="-25000" dirty="0">
                <a:solidFill>
                  <a:srgbClr val="FFFF00"/>
                </a:solidFill>
              </a:rPr>
              <a:t>2 (g</a:t>
            </a:r>
            <a:r>
              <a:rPr lang="en-US" sz="2400" baseline="-25000" dirty="0" smtClean="0">
                <a:solidFill>
                  <a:srgbClr val="FFFF00"/>
                </a:solidFill>
              </a:rPr>
              <a:t>)</a:t>
            </a:r>
            <a:r>
              <a:rPr lang="en-US" sz="2400" dirty="0" smtClean="0">
                <a:solidFill>
                  <a:srgbClr val="FFFF00"/>
                </a:solidFill>
              </a:rPr>
              <a:t>+ CaCl</a:t>
            </a:r>
            <a:r>
              <a:rPr lang="en-US" sz="2400" baseline="-25000" dirty="0" smtClean="0">
                <a:solidFill>
                  <a:srgbClr val="FFFF00"/>
                </a:solidFill>
              </a:rPr>
              <a:t>2 </a:t>
            </a:r>
            <a:r>
              <a:rPr lang="en-US" sz="2400" baseline="-25000" dirty="0">
                <a:solidFill>
                  <a:srgbClr val="FFFF00"/>
                </a:solidFill>
              </a:rPr>
              <a:t>(</a:t>
            </a:r>
            <a:r>
              <a:rPr lang="en-US" sz="2400" baseline="-25000" dirty="0" err="1">
                <a:solidFill>
                  <a:srgbClr val="FFFF00"/>
                </a:solidFill>
              </a:rPr>
              <a:t>aq</a:t>
            </a:r>
            <a:r>
              <a:rPr lang="en-US" sz="2400" baseline="-25000" dirty="0">
                <a:solidFill>
                  <a:srgbClr val="FFFF00"/>
                </a:solidFill>
              </a:rPr>
              <a:t>) </a:t>
            </a:r>
            <a:endParaRPr lang="en-US" sz="2400" dirty="0">
              <a:solidFill>
                <a:srgbClr val="FFFF00"/>
              </a:solidFill>
            </a:endParaRPr>
          </a:p>
        </p:txBody>
      </p:sp>
      <p:sp>
        <p:nvSpPr>
          <p:cNvPr id="8" name="Title 1"/>
          <p:cNvSpPr>
            <a:spLocks noGrp="1"/>
          </p:cNvSpPr>
          <p:nvPr>
            <p:ph type="title"/>
          </p:nvPr>
        </p:nvSpPr>
        <p:spPr>
          <a:xfrm>
            <a:off x="287303" y="-22126"/>
            <a:ext cx="10515600" cy="1325563"/>
          </a:xfrm>
        </p:spPr>
        <p:txBody>
          <a:bodyPr/>
          <a:lstStyle/>
          <a:p>
            <a:r>
              <a:rPr lang="en-US" dirty="0" smtClean="0">
                <a:solidFill>
                  <a:srgbClr val="7030A0"/>
                </a:solidFill>
              </a:rPr>
              <a:t>Answer</a:t>
            </a:r>
            <a:endParaRPr lang="en-US" dirty="0">
              <a:solidFill>
                <a:srgbClr val="7030A0"/>
              </a:solidFill>
            </a:endParaRPr>
          </a:p>
        </p:txBody>
      </p:sp>
      <p:sp>
        <p:nvSpPr>
          <p:cNvPr id="2" name="TextBox 1"/>
          <p:cNvSpPr txBox="1"/>
          <p:nvPr/>
        </p:nvSpPr>
        <p:spPr>
          <a:xfrm>
            <a:off x="3760631" y="676140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448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rPr>
              <a:t>Success!</a:t>
            </a:r>
            <a:endParaRPr lang="en-US" dirty="0">
              <a:solidFill>
                <a:srgbClr val="00B050"/>
              </a:solidFill>
            </a:endParaRPr>
          </a:p>
        </p:txBody>
      </p:sp>
      <p:sp>
        <p:nvSpPr>
          <p:cNvPr id="3" name="Content Placeholder 2"/>
          <p:cNvSpPr>
            <a:spLocks noGrp="1"/>
          </p:cNvSpPr>
          <p:nvPr>
            <p:ph idx="1"/>
          </p:nvPr>
        </p:nvSpPr>
        <p:spPr>
          <a:xfrm>
            <a:off x="1186163" y="1690688"/>
            <a:ext cx="6643831" cy="3684456"/>
          </a:xfrm>
        </p:spPr>
        <p:txBody>
          <a:bodyPr>
            <a:normAutofit/>
          </a:bodyPr>
          <a:lstStyle/>
          <a:p>
            <a:pPr marL="0" indent="0">
              <a:buNone/>
            </a:pPr>
            <a:r>
              <a:rPr lang="en-US" sz="3200" dirty="0" smtClean="0"/>
              <a:t>You have reached the end of this activity.  You will know that you have achieved the goals for this activity when you can describe and identify </a:t>
            </a:r>
            <a:r>
              <a:rPr lang="en-US" sz="3200" dirty="0" smtClean="0"/>
              <a:t>neutralization reactions</a:t>
            </a:r>
            <a:r>
              <a:rPr lang="en-US" sz="3200" dirty="0" smtClean="0"/>
              <a:t>, can give examples of these reactions and can predict the products of these reactions.</a:t>
            </a:r>
            <a:endParaRPr lang="en-US"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29994" y="1226477"/>
            <a:ext cx="3523806" cy="4148667"/>
          </a:xfrm>
          <a:prstGeom prst="rect">
            <a:avLst/>
          </a:prstGeom>
        </p:spPr>
      </p:pic>
      <p:sp>
        <p:nvSpPr>
          <p:cNvPr id="6" name="Rectangle 5">
            <a:hlinkClick r:id="" action="ppaction://hlinkshowjump?jump=firstslide"/>
          </p:cNvPr>
          <p:cNvSpPr/>
          <p:nvPr/>
        </p:nvSpPr>
        <p:spPr>
          <a:xfrm>
            <a:off x="4186669" y="5616183"/>
            <a:ext cx="3818662" cy="10107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Back to Start</a:t>
            </a:r>
            <a:endParaRPr lang="en-US" sz="3200" dirty="0"/>
          </a:p>
        </p:txBody>
      </p:sp>
    </p:spTree>
    <p:extLst>
      <p:ext uri="{BB962C8B-B14F-4D97-AF65-F5344CB8AC3E}">
        <p14:creationId xmlns:p14="http://schemas.microsoft.com/office/powerpoint/2010/main" val="2108993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79" y="1449238"/>
            <a:ext cx="11369615" cy="4951562"/>
          </a:xfrm>
        </p:spPr>
        <p:txBody>
          <a:bodyPr>
            <a:normAutofit/>
          </a:bodyPr>
          <a:lstStyle/>
          <a:p>
            <a:pPr marL="0" indent="0">
              <a:buNone/>
            </a:pPr>
            <a:r>
              <a:rPr lang="en-US" sz="3000" dirty="0" smtClean="0"/>
              <a:t>A neutralization reaction is a unique type of double displacement reaction that occurs between an acid and a base.  </a:t>
            </a:r>
          </a:p>
          <a:p>
            <a:pPr marL="457200" lvl="1" indent="0">
              <a:buNone/>
            </a:pPr>
            <a:r>
              <a:rPr lang="en-US" sz="2800" b="1" u="sng" dirty="0" smtClean="0">
                <a:solidFill>
                  <a:schemeClr val="accent4">
                    <a:lumMod val="50000"/>
                  </a:schemeClr>
                </a:solidFill>
              </a:rPr>
              <a:t>Acids: </a:t>
            </a:r>
          </a:p>
          <a:p>
            <a:pPr lvl="1"/>
            <a:r>
              <a:rPr lang="en-US" sz="2800" dirty="0"/>
              <a:t>s</a:t>
            </a:r>
            <a:r>
              <a:rPr lang="en-US" sz="2800" dirty="0" smtClean="0"/>
              <a:t>ubstances that produce hydrogen ions (H</a:t>
            </a:r>
            <a:r>
              <a:rPr lang="en-US" sz="2800" baseline="30000" dirty="0" smtClean="0"/>
              <a:t>+</a:t>
            </a:r>
            <a:r>
              <a:rPr lang="en-US" sz="2800" dirty="0" smtClean="0"/>
              <a:t>) in water.  </a:t>
            </a:r>
          </a:p>
          <a:p>
            <a:pPr lvl="1"/>
            <a:r>
              <a:rPr lang="en-US" sz="2800" dirty="0" smtClean="0"/>
              <a:t>example: </a:t>
            </a:r>
            <a:r>
              <a:rPr lang="en-US" sz="2800" dirty="0" err="1" smtClean="0"/>
              <a:t>HCl</a:t>
            </a:r>
            <a:r>
              <a:rPr lang="en-US" sz="2800" dirty="0" smtClean="0"/>
              <a:t> when mixed with water:</a:t>
            </a:r>
          </a:p>
          <a:p>
            <a:pPr marL="457200" lvl="1" indent="0" algn="ctr">
              <a:buNone/>
            </a:pPr>
            <a:r>
              <a:rPr lang="en-US" sz="3600" dirty="0" err="1" smtClean="0">
                <a:solidFill>
                  <a:schemeClr val="accent4">
                    <a:lumMod val="50000"/>
                  </a:schemeClr>
                </a:solidFill>
              </a:rPr>
              <a:t>HCl</a:t>
            </a:r>
            <a:r>
              <a:rPr lang="en-US" sz="3600" dirty="0" smtClean="0">
                <a:solidFill>
                  <a:schemeClr val="accent4">
                    <a:lumMod val="50000"/>
                  </a:schemeClr>
                </a:solidFill>
              </a:rPr>
              <a:t> (</a:t>
            </a:r>
            <a:r>
              <a:rPr lang="en-US" sz="3600" dirty="0" err="1" smtClean="0">
                <a:solidFill>
                  <a:schemeClr val="accent4">
                    <a:lumMod val="50000"/>
                  </a:schemeClr>
                </a:solidFill>
              </a:rPr>
              <a:t>aq</a:t>
            </a:r>
            <a:r>
              <a:rPr lang="en-US" sz="3600" dirty="0" smtClean="0">
                <a:solidFill>
                  <a:schemeClr val="accent4">
                    <a:lumMod val="50000"/>
                  </a:schemeClr>
                </a:solidFill>
              </a:rPr>
              <a:t>) </a:t>
            </a:r>
            <a:r>
              <a:rPr lang="en-US" sz="3600" dirty="0" smtClean="0">
                <a:solidFill>
                  <a:schemeClr val="accent4">
                    <a:lumMod val="50000"/>
                  </a:schemeClr>
                </a:solidFill>
                <a:sym typeface="Wingdings"/>
              </a:rPr>
              <a:t> H</a:t>
            </a:r>
            <a:r>
              <a:rPr lang="en-US" sz="3600" baseline="30000" dirty="0" smtClean="0">
                <a:solidFill>
                  <a:schemeClr val="accent4">
                    <a:lumMod val="50000"/>
                  </a:schemeClr>
                </a:solidFill>
                <a:sym typeface="Wingdings"/>
              </a:rPr>
              <a:t>+</a:t>
            </a:r>
            <a:r>
              <a:rPr lang="en-US" sz="3600" dirty="0" smtClean="0">
                <a:solidFill>
                  <a:schemeClr val="accent4">
                    <a:lumMod val="50000"/>
                  </a:schemeClr>
                </a:solidFill>
                <a:sym typeface="Wingdings"/>
              </a:rPr>
              <a:t> + Cl</a:t>
            </a:r>
            <a:r>
              <a:rPr lang="en-US" sz="3600" baseline="30000" dirty="0" smtClean="0">
                <a:solidFill>
                  <a:schemeClr val="accent4">
                    <a:lumMod val="50000"/>
                  </a:schemeClr>
                </a:solidFill>
                <a:sym typeface="Wingdings"/>
              </a:rPr>
              <a:t>-</a:t>
            </a:r>
            <a:endParaRPr lang="en-US" sz="3600" baseline="30000" dirty="0" smtClean="0">
              <a:solidFill>
                <a:schemeClr val="accent4">
                  <a:lumMod val="50000"/>
                </a:schemeClr>
              </a:solidFill>
            </a:endParaRPr>
          </a:p>
          <a:p>
            <a:pPr marL="457200" lvl="1" indent="0">
              <a:buNone/>
            </a:pPr>
            <a:r>
              <a:rPr lang="en-US" sz="2800" b="1" u="sng" dirty="0" smtClean="0">
                <a:solidFill>
                  <a:srgbClr val="FF0000"/>
                </a:solidFill>
              </a:rPr>
              <a:t>Bases: </a:t>
            </a:r>
          </a:p>
          <a:p>
            <a:pPr lvl="1"/>
            <a:r>
              <a:rPr lang="en-US" sz="2800" dirty="0" smtClean="0"/>
              <a:t>Substances that produce hydroxide ions (OH-) in water.</a:t>
            </a:r>
          </a:p>
          <a:p>
            <a:pPr lvl="1"/>
            <a:r>
              <a:rPr lang="en-US" sz="2800" dirty="0" smtClean="0"/>
              <a:t>Example: </a:t>
            </a:r>
            <a:r>
              <a:rPr lang="en-US" sz="2800" dirty="0" err="1" smtClean="0"/>
              <a:t>NaOH</a:t>
            </a:r>
            <a:r>
              <a:rPr lang="en-US" sz="2800" dirty="0" smtClean="0"/>
              <a:t> when mixed with water:</a:t>
            </a:r>
          </a:p>
          <a:p>
            <a:pPr marL="0" indent="0" algn="ctr">
              <a:buNone/>
            </a:pPr>
            <a:r>
              <a:rPr lang="en-US" sz="3800" dirty="0" err="1" smtClean="0">
                <a:solidFill>
                  <a:srgbClr val="FF0000"/>
                </a:solidFill>
              </a:rPr>
              <a:t>NaOH</a:t>
            </a:r>
            <a:r>
              <a:rPr lang="en-US" sz="3800" dirty="0" smtClean="0">
                <a:solidFill>
                  <a:srgbClr val="FF0000"/>
                </a:solidFill>
              </a:rPr>
              <a:t> (</a:t>
            </a:r>
            <a:r>
              <a:rPr lang="en-US" sz="3800" dirty="0" err="1" smtClean="0">
                <a:solidFill>
                  <a:srgbClr val="FF0000"/>
                </a:solidFill>
              </a:rPr>
              <a:t>aq</a:t>
            </a:r>
            <a:r>
              <a:rPr lang="en-US" sz="3800" dirty="0" smtClean="0">
                <a:solidFill>
                  <a:srgbClr val="FF0000"/>
                </a:solidFill>
              </a:rPr>
              <a:t>) </a:t>
            </a:r>
            <a:r>
              <a:rPr lang="en-US" sz="3800" dirty="0" smtClean="0">
                <a:solidFill>
                  <a:srgbClr val="FF0000"/>
                </a:solidFill>
                <a:sym typeface="Wingdings"/>
              </a:rPr>
              <a:t> Na</a:t>
            </a:r>
            <a:r>
              <a:rPr lang="en-US" sz="3800" baseline="30000" dirty="0" smtClean="0">
                <a:solidFill>
                  <a:srgbClr val="FF0000"/>
                </a:solidFill>
                <a:sym typeface="Wingdings"/>
              </a:rPr>
              <a:t>+</a:t>
            </a:r>
            <a:r>
              <a:rPr lang="en-US" sz="3800" dirty="0" smtClean="0">
                <a:solidFill>
                  <a:srgbClr val="FF0000"/>
                </a:solidFill>
                <a:sym typeface="Wingdings"/>
              </a:rPr>
              <a:t> + OH</a:t>
            </a:r>
            <a:r>
              <a:rPr lang="en-US" sz="3800" baseline="30000" dirty="0" smtClean="0">
                <a:solidFill>
                  <a:srgbClr val="FF0000"/>
                </a:solidFill>
                <a:sym typeface="Wingdings"/>
              </a:rPr>
              <a:t>-</a:t>
            </a:r>
            <a:endParaRPr lang="en-US" sz="3800" baseline="30000" dirty="0" smtClean="0">
              <a:solidFill>
                <a:srgbClr val="FF0000"/>
              </a:solidFill>
            </a:endParaRPr>
          </a:p>
        </p:txBody>
      </p:sp>
      <p:sp>
        <p:nvSpPr>
          <p:cNvPr id="13" name="Title 1"/>
          <p:cNvSpPr>
            <a:spLocks noGrp="1"/>
          </p:cNvSpPr>
          <p:nvPr>
            <p:ph type="title"/>
          </p:nvPr>
        </p:nvSpPr>
        <p:spPr>
          <a:xfrm>
            <a:off x="685800" y="365125"/>
            <a:ext cx="10515600" cy="1325563"/>
          </a:xfrm>
        </p:spPr>
        <p:txBody>
          <a:bodyPr/>
          <a:lstStyle/>
          <a:p>
            <a:r>
              <a:rPr lang="en-US" dirty="0" smtClean="0">
                <a:solidFill>
                  <a:srgbClr val="7030A0"/>
                </a:solidFill>
              </a:rPr>
              <a:t>Neutralization Reactions: Acids &amp; Bases</a:t>
            </a:r>
            <a:endParaRPr lang="en-US" dirty="0">
              <a:solidFill>
                <a:srgbClr val="7030A0"/>
              </a:solidFill>
            </a:endParaRPr>
          </a:p>
        </p:txBody>
      </p:sp>
    </p:spTree>
    <p:extLst>
      <p:ext uri="{BB962C8B-B14F-4D97-AF65-F5344CB8AC3E}">
        <p14:creationId xmlns:p14="http://schemas.microsoft.com/office/powerpoint/2010/main" val="209665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547" y="1458615"/>
            <a:ext cx="4623758" cy="4390094"/>
          </a:xfrm>
        </p:spPr>
        <p:txBody>
          <a:bodyPr>
            <a:normAutofit/>
          </a:bodyPr>
          <a:lstStyle/>
          <a:p>
            <a:pPr marL="0" indent="0">
              <a:buNone/>
            </a:pPr>
            <a:r>
              <a:rPr lang="en-US" sz="3000" dirty="0" smtClean="0"/>
              <a:t>The pH scale is used to measure the relative acidity or alkalinity (how basic) a solution is.  Solutions that are acidic have pH values less than 7 while basic solutions have pH values greater than 7.  Solutions that are </a:t>
            </a:r>
            <a:r>
              <a:rPr lang="en-US" sz="3000" b="1" dirty="0" smtClean="0"/>
              <a:t>neutral</a:t>
            </a:r>
            <a:r>
              <a:rPr lang="en-US" sz="3000" dirty="0" smtClean="0"/>
              <a:t> have a pH value around 7. </a:t>
            </a:r>
          </a:p>
        </p:txBody>
      </p:sp>
      <p:sp>
        <p:nvSpPr>
          <p:cNvPr id="13" name="Title 1"/>
          <p:cNvSpPr>
            <a:spLocks noGrp="1"/>
          </p:cNvSpPr>
          <p:nvPr>
            <p:ph type="title"/>
          </p:nvPr>
        </p:nvSpPr>
        <p:spPr>
          <a:xfrm>
            <a:off x="483079" y="123675"/>
            <a:ext cx="10515600" cy="1325563"/>
          </a:xfrm>
        </p:spPr>
        <p:txBody>
          <a:bodyPr/>
          <a:lstStyle/>
          <a:p>
            <a:r>
              <a:rPr lang="en-US" dirty="0" smtClean="0">
                <a:solidFill>
                  <a:srgbClr val="7030A0"/>
                </a:solidFill>
              </a:rPr>
              <a:t>Neutralization Reactions – pH scale</a:t>
            </a:r>
            <a:endParaRPr lang="en-US" dirty="0">
              <a:solidFill>
                <a:srgbClr val="7030A0"/>
              </a:solidFill>
            </a:endParaRPr>
          </a:p>
        </p:txBody>
      </p:sp>
      <p:pic>
        <p:nvPicPr>
          <p:cNvPr id="2" name="Picture 1"/>
          <p:cNvPicPr>
            <a:picLocks noChangeAspect="1"/>
          </p:cNvPicPr>
          <p:nvPr/>
        </p:nvPicPr>
        <p:blipFill>
          <a:blip r:embed="rId3"/>
          <a:stretch>
            <a:fillRect/>
          </a:stretch>
        </p:blipFill>
        <p:spPr>
          <a:xfrm>
            <a:off x="5205305" y="1458615"/>
            <a:ext cx="6710971" cy="4390094"/>
          </a:xfrm>
          <a:prstGeom prst="rect">
            <a:avLst/>
          </a:prstGeom>
        </p:spPr>
      </p:pic>
    </p:spTree>
    <p:extLst>
      <p:ext uri="{BB962C8B-B14F-4D97-AF65-F5344CB8AC3E}">
        <p14:creationId xmlns:p14="http://schemas.microsoft.com/office/powerpoint/2010/main" val="143834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033" y="1027905"/>
            <a:ext cx="11403106" cy="4447855"/>
          </a:xfrm>
        </p:spPr>
        <p:txBody>
          <a:bodyPr>
            <a:normAutofit/>
          </a:bodyPr>
          <a:lstStyle/>
          <a:p>
            <a:pPr marL="0" indent="0">
              <a:buNone/>
            </a:pPr>
            <a:r>
              <a:rPr lang="en-US" dirty="0" smtClean="0"/>
              <a:t>A neutralization reaction is a </a:t>
            </a:r>
            <a:r>
              <a:rPr lang="en-US" dirty="0" smtClean="0"/>
              <a:t>unique type of </a:t>
            </a:r>
            <a:r>
              <a:rPr lang="en-US" b="1" dirty="0" smtClean="0"/>
              <a:t>double displacement</a:t>
            </a:r>
            <a:r>
              <a:rPr lang="en-US" dirty="0" smtClean="0"/>
              <a:t> </a:t>
            </a:r>
            <a:r>
              <a:rPr lang="en-US" dirty="0" smtClean="0"/>
              <a:t>reaction that occurs </a:t>
            </a:r>
            <a:r>
              <a:rPr lang="en-US" b="1" dirty="0" smtClean="0"/>
              <a:t>between an acid and a base</a:t>
            </a:r>
            <a:r>
              <a:rPr lang="en-US" dirty="0" smtClean="0"/>
              <a:t> producing </a:t>
            </a:r>
            <a:r>
              <a:rPr lang="en-US" dirty="0" smtClean="0"/>
              <a:t>an ionic compound as well as </a:t>
            </a:r>
            <a:r>
              <a:rPr lang="en-US" b="1" dirty="0" smtClean="0"/>
              <a:t>water</a:t>
            </a:r>
            <a:r>
              <a:rPr lang="en-US" dirty="0" smtClean="0"/>
              <a:t>.</a:t>
            </a:r>
            <a:endParaRPr lang="en-US" dirty="0" smtClean="0">
              <a:solidFill>
                <a:srgbClr val="FF0000"/>
              </a:solidFill>
            </a:endParaRPr>
          </a:p>
          <a:p>
            <a:pPr marL="0" indent="0" algn="ctr">
              <a:buNone/>
            </a:pPr>
            <a:r>
              <a:rPr lang="en-US" dirty="0" smtClean="0">
                <a:solidFill>
                  <a:srgbClr val="FF0000"/>
                </a:solidFill>
              </a:rPr>
              <a:t>Acid + Base </a:t>
            </a:r>
            <a:r>
              <a:rPr lang="en-US" dirty="0" smtClean="0">
                <a:solidFill>
                  <a:srgbClr val="FF0000"/>
                </a:solidFill>
                <a:sym typeface="Wingdings"/>
              </a:rPr>
              <a:t> Water + Ionic Compound</a:t>
            </a:r>
            <a:endParaRPr lang="en-US" dirty="0"/>
          </a:p>
          <a:p>
            <a:pPr marL="0" indent="0">
              <a:buNone/>
            </a:pPr>
            <a:r>
              <a:rPr lang="en-US" dirty="0" smtClean="0"/>
              <a:t>The </a:t>
            </a:r>
            <a:r>
              <a:rPr lang="en-US" dirty="0" smtClean="0"/>
              <a:t>end result of a neutralization reaction is a solution that has a pH closer to a pH of 7 than either of the original reactants. </a:t>
            </a:r>
            <a:r>
              <a:rPr lang="en-US" dirty="0"/>
              <a:t> </a:t>
            </a:r>
            <a:r>
              <a:rPr lang="en-US" dirty="0" smtClean="0"/>
              <a:t>These are called neutralization reactions because the result is a pH that is close to neutral.  Given this information, try to predict the products of a reaction between the acid nitric acid (HNO</a:t>
            </a:r>
            <a:r>
              <a:rPr lang="en-US" baseline="-25000" dirty="0" smtClean="0"/>
              <a:t>3 (</a:t>
            </a:r>
            <a:r>
              <a:rPr lang="en-US" baseline="-25000" dirty="0" err="1" smtClean="0"/>
              <a:t>aq</a:t>
            </a:r>
            <a:r>
              <a:rPr lang="en-US" baseline="-25000" dirty="0"/>
              <a:t>)</a:t>
            </a:r>
            <a:r>
              <a:rPr lang="en-US" dirty="0" smtClean="0"/>
              <a:t>) and the base sodium hydroxide </a:t>
            </a:r>
            <a:r>
              <a:rPr lang="en-US" dirty="0"/>
              <a:t>(</a:t>
            </a:r>
            <a:r>
              <a:rPr lang="en-US" dirty="0" err="1"/>
              <a:t>NaOH</a:t>
            </a:r>
            <a:r>
              <a:rPr lang="en-US" dirty="0"/>
              <a:t> </a:t>
            </a:r>
            <a:r>
              <a:rPr lang="en-US" baseline="-25000" dirty="0"/>
              <a:t>(</a:t>
            </a:r>
            <a:r>
              <a:rPr lang="en-US" baseline="-25000" dirty="0" err="1"/>
              <a:t>aq</a:t>
            </a:r>
            <a:r>
              <a:rPr lang="en-US" baseline="-25000" dirty="0"/>
              <a:t>)</a:t>
            </a:r>
            <a:r>
              <a:rPr lang="en-US" dirty="0"/>
              <a:t>) </a:t>
            </a:r>
            <a:r>
              <a:rPr lang="en-US" dirty="0" smtClean="0"/>
              <a:t>and write the balanced chemical reaction equation.</a:t>
            </a:r>
          </a:p>
          <a:p>
            <a:pPr marL="0" indent="0">
              <a:buNone/>
            </a:pPr>
            <a:endParaRPr lang="en-US" dirty="0"/>
          </a:p>
        </p:txBody>
      </p:sp>
      <p:sp>
        <p:nvSpPr>
          <p:cNvPr id="4" name="Rectangle 3">
            <a:hlinkClick r:id="" action="ppaction://hlinkshowjump?jump=nextslide"/>
          </p:cNvPr>
          <p:cNvSpPr/>
          <p:nvPr/>
        </p:nvSpPr>
        <p:spPr>
          <a:xfrm>
            <a:off x="3779882" y="5334093"/>
            <a:ext cx="4639408" cy="12886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for the Balanced Reaction Equation</a:t>
            </a:r>
            <a:endParaRPr lang="en-US" sz="2800" dirty="0">
              <a:solidFill>
                <a:srgbClr val="FFFF00"/>
              </a:solidFill>
            </a:endParaRPr>
          </a:p>
        </p:txBody>
      </p:sp>
      <p:sp>
        <p:nvSpPr>
          <p:cNvPr id="6" name="Title 1"/>
          <p:cNvSpPr>
            <a:spLocks noGrp="1"/>
          </p:cNvSpPr>
          <p:nvPr>
            <p:ph type="title"/>
          </p:nvPr>
        </p:nvSpPr>
        <p:spPr>
          <a:xfrm>
            <a:off x="398033" y="0"/>
            <a:ext cx="10515600" cy="1325563"/>
          </a:xfrm>
        </p:spPr>
        <p:txBody>
          <a:bodyPr/>
          <a:lstStyle/>
          <a:p>
            <a:r>
              <a:rPr lang="en-US" dirty="0" smtClean="0">
                <a:solidFill>
                  <a:srgbClr val="7030A0"/>
                </a:solidFill>
              </a:rPr>
              <a:t>Neutralization </a:t>
            </a:r>
            <a:r>
              <a:rPr lang="en-US" dirty="0" smtClean="0">
                <a:solidFill>
                  <a:srgbClr val="7030A0"/>
                </a:solidFill>
              </a:rPr>
              <a:t>Reactions – Acids &amp; Bases</a:t>
            </a:r>
            <a:endParaRPr lang="en-US" dirty="0">
              <a:solidFill>
                <a:srgbClr val="7030A0"/>
              </a:solidFill>
            </a:endParaRPr>
          </a:p>
        </p:txBody>
      </p:sp>
    </p:spTree>
    <p:extLst>
      <p:ext uri="{BB962C8B-B14F-4D97-AF65-F5344CB8AC3E}">
        <p14:creationId xmlns:p14="http://schemas.microsoft.com/office/powerpoint/2010/main" val="1190438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033" y="1027906"/>
            <a:ext cx="11403106" cy="4351338"/>
          </a:xfrm>
        </p:spPr>
        <p:txBody>
          <a:bodyPr/>
          <a:lstStyle/>
          <a:p>
            <a:pPr marL="0" indent="0">
              <a:buNone/>
            </a:pPr>
            <a:r>
              <a:rPr lang="en-US" dirty="0"/>
              <a:t>A neutralization reaction is a unique type of </a:t>
            </a:r>
            <a:r>
              <a:rPr lang="en-US" b="1" dirty="0"/>
              <a:t>double displacement</a:t>
            </a:r>
            <a:r>
              <a:rPr lang="en-US" dirty="0"/>
              <a:t> reaction that occurs </a:t>
            </a:r>
            <a:r>
              <a:rPr lang="en-US" b="1" dirty="0"/>
              <a:t>between an acid and a base</a:t>
            </a:r>
            <a:r>
              <a:rPr lang="en-US" dirty="0"/>
              <a:t>.  The products of a neutralization reaction are an ionic compound (salt) and water.   Given this information, try to predict the products of a neutralization reaction between the nitric acid (HNO</a:t>
            </a:r>
            <a:r>
              <a:rPr lang="en-US" baseline="-25000" dirty="0"/>
              <a:t>3 (</a:t>
            </a:r>
            <a:r>
              <a:rPr lang="en-US" baseline="-25000" dirty="0" err="1"/>
              <a:t>aq</a:t>
            </a:r>
            <a:r>
              <a:rPr lang="en-US" baseline="-25000" dirty="0"/>
              <a:t>)</a:t>
            </a:r>
            <a:r>
              <a:rPr lang="en-US" dirty="0"/>
              <a:t>) and the base sodium hydroxide (</a:t>
            </a:r>
            <a:r>
              <a:rPr lang="en-US" dirty="0" err="1"/>
              <a:t>NaOH</a:t>
            </a:r>
            <a:r>
              <a:rPr lang="en-US" dirty="0"/>
              <a:t> </a:t>
            </a:r>
            <a:r>
              <a:rPr lang="en-US" baseline="-25000" dirty="0"/>
              <a:t>(</a:t>
            </a:r>
            <a:r>
              <a:rPr lang="en-US" baseline="-25000" dirty="0" err="1"/>
              <a:t>aq</a:t>
            </a:r>
            <a:r>
              <a:rPr lang="en-US" baseline="-25000" dirty="0"/>
              <a:t>)</a:t>
            </a:r>
            <a:r>
              <a:rPr lang="en-US" dirty="0"/>
              <a:t>) and write the balanced chemical reaction equation.</a:t>
            </a:r>
          </a:p>
          <a:p>
            <a:pPr marL="0" indent="0" algn="ctr">
              <a:buNone/>
            </a:pPr>
            <a:r>
              <a:rPr lang="en-US" sz="3200" dirty="0">
                <a:solidFill>
                  <a:srgbClr val="FF0000"/>
                </a:solidFill>
              </a:rPr>
              <a:t>HNO</a:t>
            </a:r>
            <a:r>
              <a:rPr lang="en-US" sz="3200" baseline="-25000" dirty="0">
                <a:solidFill>
                  <a:srgbClr val="FF0000"/>
                </a:solidFill>
              </a:rPr>
              <a:t>3 (</a:t>
            </a:r>
            <a:r>
              <a:rPr lang="en-US" sz="3200" baseline="-25000" dirty="0" err="1">
                <a:solidFill>
                  <a:srgbClr val="FF0000"/>
                </a:solidFill>
              </a:rPr>
              <a:t>aq</a:t>
            </a:r>
            <a:r>
              <a:rPr lang="en-US" sz="3200" baseline="-25000" dirty="0">
                <a:solidFill>
                  <a:srgbClr val="FF0000"/>
                </a:solidFill>
              </a:rPr>
              <a:t>)</a:t>
            </a:r>
            <a:r>
              <a:rPr lang="en-US" sz="3200" dirty="0">
                <a:solidFill>
                  <a:srgbClr val="FF0000"/>
                </a:solidFill>
              </a:rPr>
              <a:t> + </a:t>
            </a:r>
            <a:r>
              <a:rPr lang="en-US" sz="3200" dirty="0" err="1">
                <a:solidFill>
                  <a:srgbClr val="FF0000"/>
                </a:solidFill>
              </a:rPr>
              <a:t>NaOH</a:t>
            </a:r>
            <a:r>
              <a:rPr lang="en-US" sz="3200" dirty="0">
                <a:solidFill>
                  <a:srgbClr val="FF0000"/>
                </a:solidFill>
              </a:rPr>
              <a:t> </a:t>
            </a:r>
            <a:r>
              <a:rPr lang="en-US" sz="3200" baseline="-25000" dirty="0">
                <a:solidFill>
                  <a:srgbClr val="FF0000"/>
                </a:solidFill>
              </a:rPr>
              <a:t>(</a:t>
            </a:r>
            <a:r>
              <a:rPr lang="en-US" sz="3200" baseline="-25000" dirty="0" err="1">
                <a:solidFill>
                  <a:srgbClr val="FF0000"/>
                </a:solidFill>
              </a:rPr>
              <a:t>aq</a:t>
            </a:r>
            <a:r>
              <a:rPr lang="en-US" sz="3200" baseline="-25000" dirty="0">
                <a:solidFill>
                  <a:srgbClr val="FF0000"/>
                </a:solidFill>
              </a:rPr>
              <a:t>) </a:t>
            </a:r>
            <a:r>
              <a:rPr lang="en-US" sz="3200" dirty="0">
                <a:solidFill>
                  <a:srgbClr val="FF0000"/>
                </a:solidFill>
                <a:sym typeface="Wingdings"/>
              </a:rPr>
              <a:t> H</a:t>
            </a:r>
            <a:r>
              <a:rPr lang="en-US" sz="3200" baseline="-25000" dirty="0">
                <a:solidFill>
                  <a:srgbClr val="FF0000"/>
                </a:solidFill>
                <a:sym typeface="Wingdings"/>
              </a:rPr>
              <a:t>2</a:t>
            </a:r>
            <a:r>
              <a:rPr lang="en-US" sz="3200" dirty="0">
                <a:solidFill>
                  <a:srgbClr val="FF0000"/>
                </a:solidFill>
                <a:sym typeface="Wingdings"/>
              </a:rPr>
              <a:t>O </a:t>
            </a:r>
            <a:r>
              <a:rPr lang="en-US" sz="3200" baseline="-25000" dirty="0">
                <a:solidFill>
                  <a:srgbClr val="FF0000"/>
                </a:solidFill>
                <a:sym typeface="Wingdings"/>
              </a:rPr>
              <a:t>(l) </a:t>
            </a:r>
            <a:r>
              <a:rPr lang="en-US" sz="3200" baseline="-25000" dirty="0" smtClean="0">
                <a:solidFill>
                  <a:srgbClr val="FF0000"/>
                </a:solidFill>
                <a:sym typeface="Wingdings"/>
              </a:rPr>
              <a:t> </a:t>
            </a:r>
            <a:r>
              <a:rPr lang="en-US" sz="3200" dirty="0" smtClean="0">
                <a:solidFill>
                  <a:srgbClr val="FF0000"/>
                </a:solidFill>
                <a:sym typeface="Wingdings"/>
              </a:rPr>
              <a:t>+ Na</a:t>
            </a:r>
            <a:r>
              <a:rPr lang="en-US" sz="3200" dirty="0" smtClean="0">
                <a:solidFill>
                  <a:srgbClr val="FF0000"/>
                </a:solidFill>
              </a:rPr>
              <a:t>NO</a:t>
            </a:r>
            <a:r>
              <a:rPr lang="en-US" sz="3200" baseline="-25000" dirty="0" smtClean="0">
                <a:solidFill>
                  <a:srgbClr val="FF0000"/>
                </a:solidFill>
              </a:rPr>
              <a:t>3 </a:t>
            </a:r>
            <a:r>
              <a:rPr lang="en-US" sz="3200" baseline="-25000" dirty="0">
                <a:solidFill>
                  <a:srgbClr val="FF0000"/>
                </a:solidFill>
              </a:rPr>
              <a:t>(</a:t>
            </a:r>
            <a:r>
              <a:rPr lang="en-US" sz="3200" baseline="-25000" dirty="0" err="1">
                <a:solidFill>
                  <a:srgbClr val="FF0000"/>
                </a:solidFill>
              </a:rPr>
              <a:t>aq</a:t>
            </a:r>
            <a:r>
              <a:rPr lang="en-US" sz="3200" baseline="-25000" dirty="0" smtClean="0">
                <a:solidFill>
                  <a:srgbClr val="FF0000"/>
                </a:solidFill>
              </a:rPr>
              <a:t>)</a:t>
            </a:r>
            <a:endParaRPr lang="en-US" dirty="0"/>
          </a:p>
        </p:txBody>
      </p:sp>
      <p:sp>
        <p:nvSpPr>
          <p:cNvPr id="4" name="Rectangle 3">
            <a:hlinkClick r:id="" action="ppaction://hlinkshowjump?jump=nextslide"/>
          </p:cNvPr>
          <p:cNvSpPr/>
          <p:nvPr/>
        </p:nvSpPr>
        <p:spPr>
          <a:xfrm>
            <a:off x="3779882" y="4471208"/>
            <a:ext cx="4639408" cy="12886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Click for the Reaction Mechanism</a:t>
            </a:r>
            <a:endParaRPr lang="en-US" sz="2800" dirty="0">
              <a:solidFill>
                <a:srgbClr val="FFFF00"/>
              </a:solidFill>
            </a:endParaRPr>
          </a:p>
        </p:txBody>
      </p:sp>
      <p:sp>
        <p:nvSpPr>
          <p:cNvPr id="6" name="Title 1"/>
          <p:cNvSpPr>
            <a:spLocks noGrp="1"/>
          </p:cNvSpPr>
          <p:nvPr>
            <p:ph type="title"/>
          </p:nvPr>
        </p:nvSpPr>
        <p:spPr>
          <a:xfrm>
            <a:off x="398033" y="0"/>
            <a:ext cx="10515600" cy="1325563"/>
          </a:xfrm>
        </p:spPr>
        <p:txBody>
          <a:bodyPr/>
          <a:lstStyle/>
          <a:p>
            <a:r>
              <a:rPr lang="en-US" dirty="0" smtClean="0">
                <a:solidFill>
                  <a:srgbClr val="7030A0"/>
                </a:solidFill>
              </a:rPr>
              <a:t>Neutralization </a:t>
            </a:r>
            <a:r>
              <a:rPr lang="en-US" dirty="0" smtClean="0">
                <a:solidFill>
                  <a:srgbClr val="7030A0"/>
                </a:solidFill>
              </a:rPr>
              <a:t>Reactions</a:t>
            </a:r>
            <a:endParaRPr lang="en-US" dirty="0">
              <a:solidFill>
                <a:srgbClr val="7030A0"/>
              </a:solidFill>
            </a:endParaRPr>
          </a:p>
        </p:txBody>
      </p:sp>
    </p:spTree>
    <p:extLst>
      <p:ext uri="{BB962C8B-B14F-4D97-AF65-F5344CB8AC3E}">
        <p14:creationId xmlns:p14="http://schemas.microsoft.com/office/powerpoint/2010/main" val="1783667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735" y="1249679"/>
            <a:ext cx="11403106" cy="4649735"/>
          </a:xfrm>
        </p:spPr>
        <p:txBody>
          <a:bodyPr>
            <a:normAutofit/>
          </a:bodyPr>
          <a:lstStyle/>
          <a:p>
            <a:pPr marL="0" indent="0">
              <a:buNone/>
            </a:pPr>
            <a:r>
              <a:rPr lang="en-US" sz="3200" dirty="0" smtClean="0"/>
              <a:t>Given the following neutralization reaction:</a:t>
            </a:r>
            <a:endParaRPr lang="en-US" sz="3200" dirty="0"/>
          </a:p>
          <a:p>
            <a:pPr marL="0" indent="0" algn="ctr">
              <a:buNone/>
            </a:pPr>
            <a:endParaRPr lang="en-US" sz="3200" dirty="0" smtClean="0">
              <a:solidFill>
                <a:srgbClr val="FF0000"/>
              </a:solidFill>
            </a:endParaRPr>
          </a:p>
          <a:p>
            <a:pPr marL="0" indent="0" algn="ctr">
              <a:buNone/>
            </a:pPr>
            <a:r>
              <a:rPr lang="en-US" sz="3200" dirty="0" smtClean="0">
                <a:solidFill>
                  <a:srgbClr val="FF0000"/>
                </a:solidFill>
              </a:rPr>
              <a:t>HNO</a:t>
            </a:r>
            <a:r>
              <a:rPr lang="en-US" sz="3200" baseline="-25000" dirty="0" smtClean="0">
                <a:solidFill>
                  <a:srgbClr val="FF0000"/>
                </a:solidFill>
              </a:rPr>
              <a:t>3 (</a:t>
            </a:r>
            <a:r>
              <a:rPr lang="en-US" sz="3200" baseline="-25000" dirty="0" err="1" smtClean="0">
                <a:solidFill>
                  <a:srgbClr val="FF0000"/>
                </a:solidFill>
              </a:rPr>
              <a:t>aq</a:t>
            </a:r>
            <a:r>
              <a:rPr lang="en-US" sz="3200" baseline="-25000" dirty="0" smtClean="0">
                <a:solidFill>
                  <a:srgbClr val="FF0000"/>
                </a:solidFill>
              </a:rPr>
              <a:t>)</a:t>
            </a:r>
            <a:r>
              <a:rPr lang="en-US" sz="3200" dirty="0" smtClean="0">
                <a:solidFill>
                  <a:srgbClr val="FF0000"/>
                </a:solidFill>
              </a:rPr>
              <a:t> + </a:t>
            </a:r>
            <a:r>
              <a:rPr lang="en-US" sz="3200" dirty="0" err="1" smtClean="0">
                <a:solidFill>
                  <a:srgbClr val="FF0000"/>
                </a:solidFill>
              </a:rPr>
              <a:t>NaOH</a:t>
            </a:r>
            <a:r>
              <a:rPr lang="en-US" sz="3200" dirty="0" smtClean="0">
                <a:solidFill>
                  <a:srgbClr val="FF0000"/>
                </a:solidFill>
              </a:rPr>
              <a:t> </a:t>
            </a:r>
            <a:r>
              <a:rPr lang="en-US" sz="3200" baseline="-25000" dirty="0">
                <a:solidFill>
                  <a:srgbClr val="FF0000"/>
                </a:solidFill>
              </a:rPr>
              <a:t>(</a:t>
            </a:r>
            <a:r>
              <a:rPr lang="en-US" sz="3200" baseline="-25000" dirty="0" err="1">
                <a:solidFill>
                  <a:srgbClr val="FF0000"/>
                </a:solidFill>
              </a:rPr>
              <a:t>aq</a:t>
            </a:r>
            <a:r>
              <a:rPr lang="en-US" sz="3200" baseline="-25000" dirty="0">
                <a:solidFill>
                  <a:srgbClr val="FF0000"/>
                </a:solidFill>
              </a:rPr>
              <a:t>) </a:t>
            </a:r>
            <a:r>
              <a:rPr lang="en-US" sz="3200" dirty="0">
                <a:solidFill>
                  <a:srgbClr val="FF0000"/>
                </a:solidFill>
                <a:sym typeface="Wingdings"/>
              </a:rPr>
              <a:t> </a:t>
            </a:r>
            <a:r>
              <a:rPr lang="en-US" sz="3200" dirty="0" smtClean="0">
                <a:solidFill>
                  <a:srgbClr val="FF0000"/>
                </a:solidFill>
                <a:sym typeface="Wingdings"/>
              </a:rPr>
              <a:t>H</a:t>
            </a:r>
            <a:r>
              <a:rPr lang="en-US" sz="3200" baseline="-25000" dirty="0" smtClean="0">
                <a:solidFill>
                  <a:srgbClr val="FF0000"/>
                </a:solidFill>
                <a:sym typeface="Wingdings"/>
              </a:rPr>
              <a:t>2</a:t>
            </a:r>
            <a:r>
              <a:rPr lang="en-US" sz="3200" dirty="0" smtClean="0">
                <a:solidFill>
                  <a:srgbClr val="FF0000"/>
                </a:solidFill>
                <a:sym typeface="Wingdings"/>
              </a:rPr>
              <a:t>O </a:t>
            </a:r>
            <a:r>
              <a:rPr lang="en-US" sz="3200" baseline="-25000" dirty="0">
                <a:solidFill>
                  <a:srgbClr val="FF0000"/>
                </a:solidFill>
                <a:sym typeface="Wingdings"/>
              </a:rPr>
              <a:t>(l</a:t>
            </a:r>
            <a:r>
              <a:rPr lang="en-US" sz="3200" baseline="-25000" dirty="0" smtClean="0">
                <a:solidFill>
                  <a:srgbClr val="FF0000"/>
                </a:solidFill>
                <a:sym typeface="Wingdings"/>
              </a:rPr>
              <a:t>) </a:t>
            </a:r>
            <a:r>
              <a:rPr lang="en-US" sz="3200" dirty="0" smtClean="0">
                <a:solidFill>
                  <a:srgbClr val="FF0000"/>
                </a:solidFill>
                <a:sym typeface="Wingdings"/>
              </a:rPr>
              <a:t>+ Na</a:t>
            </a:r>
            <a:r>
              <a:rPr lang="en-US" sz="3200" dirty="0" smtClean="0">
                <a:solidFill>
                  <a:srgbClr val="FF0000"/>
                </a:solidFill>
              </a:rPr>
              <a:t>NO</a:t>
            </a:r>
            <a:r>
              <a:rPr lang="en-US" sz="3200" baseline="-25000" dirty="0" smtClean="0">
                <a:solidFill>
                  <a:srgbClr val="FF0000"/>
                </a:solidFill>
              </a:rPr>
              <a:t>3 </a:t>
            </a:r>
            <a:r>
              <a:rPr lang="en-US" sz="3200" baseline="-25000" dirty="0">
                <a:solidFill>
                  <a:srgbClr val="FF0000"/>
                </a:solidFill>
              </a:rPr>
              <a:t>(</a:t>
            </a:r>
            <a:r>
              <a:rPr lang="en-US" sz="3200" baseline="-25000" dirty="0" err="1">
                <a:solidFill>
                  <a:srgbClr val="FF0000"/>
                </a:solidFill>
              </a:rPr>
              <a:t>aq</a:t>
            </a:r>
            <a:r>
              <a:rPr lang="en-US" sz="3200" baseline="-25000" dirty="0" smtClean="0">
                <a:solidFill>
                  <a:srgbClr val="FF0000"/>
                </a:solidFill>
              </a:rPr>
              <a:t>)</a:t>
            </a:r>
            <a:endParaRPr lang="en-US" sz="3200" dirty="0" smtClean="0"/>
          </a:p>
          <a:p>
            <a:pPr marL="0" indent="0">
              <a:buNone/>
            </a:pPr>
            <a:r>
              <a:rPr lang="en-US" sz="3200" dirty="0" smtClean="0"/>
              <a:t>Note the double displacement nature of the reaction in which the H from the acid and the Na from the base displace each other if you think of the water molecule as made up of two parts H-OH:</a:t>
            </a:r>
            <a:endParaRPr lang="en-US" sz="3200" dirty="0"/>
          </a:p>
          <a:p>
            <a:pPr marL="0" indent="0">
              <a:buNone/>
            </a:pPr>
            <a:endParaRPr lang="en-US" dirty="0" smtClean="0"/>
          </a:p>
          <a:p>
            <a:pPr marL="0" indent="0" algn="ctr">
              <a:buNone/>
            </a:pPr>
            <a:r>
              <a:rPr lang="en-US" sz="3600" dirty="0">
                <a:solidFill>
                  <a:schemeClr val="accent2">
                    <a:lumMod val="50000"/>
                  </a:schemeClr>
                </a:solidFill>
              </a:rPr>
              <a:t>H</a:t>
            </a:r>
            <a:r>
              <a:rPr lang="en-US" sz="3600" dirty="0">
                <a:solidFill>
                  <a:srgbClr val="7030A0"/>
                </a:solidFill>
              </a:rPr>
              <a:t>NO</a:t>
            </a:r>
            <a:r>
              <a:rPr lang="en-US" sz="3600" baseline="-25000" dirty="0">
                <a:solidFill>
                  <a:srgbClr val="7030A0"/>
                </a:solidFill>
              </a:rPr>
              <a:t>3</a:t>
            </a:r>
            <a:r>
              <a:rPr lang="en-US" sz="3600" baseline="-25000" dirty="0">
                <a:solidFill>
                  <a:srgbClr val="FF0000"/>
                </a:solidFill>
              </a:rPr>
              <a:t> </a:t>
            </a:r>
            <a:r>
              <a:rPr lang="en-US" sz="3600" dirty="0" smtClean="0">
                <a:solidFill>
                  <a:schemeClr val="accent4">
                    <a:lumMod val="75000"/>
                  </a:schemeClr>
                </a:solidFill>
              </a:rPr>
              <a:t>+</a:t>
            </a:r>
            <a:r>
              <a:rPr lang="en-US" sz="3600" dirty="0" smtClean="0">
                <a:solidFill>
                  <a:srgbClr val="FF0000"/>
                </a:solidFill>
              </a:rPr>
              <a:t> </a:t>
            </a:r>
            <a:r>
              <a:rPr lang="en-US" sz="3600" dirty="0" err="1">
                <a:solidFill>
                  <a:srgbClr val="FF0000"/>
                </a:solidFill>
              </a:rPr>
              <a:t>Na</a:t>
            </a:r>
            <a:r>
              <a:rPr lang="en-US" sz="3600" dirty="0" err="1">
                <a:solidFill>
                  <a:schemeClr val="tx1">
                    <a:lumMod val="95000"/>
                    <a:lumOff val="5000"/>
                  </a:schemeClr>
                </a:solidFill>
              </a:rPr>
              <a:t>OH</a:t>
            </a:r>
            <a:r>
              <a:rPr lang="en-US" sz="3600" dirty="0">
                <a:solidFill>
                  <a:srgbClr val="FF0000"/>
                </a:solidFill>
              </a:rPr>
              <a:t> </a:t>
            </a:r>
            <a:r>
              <a:rPr lang="en-US" sz="3600" dirty="0" smtClean="0">
                <a:solidFill>
                  <a:schemeClr val="accent4">
                    <a:lumMod val="75000"/>
                  </a:schemeClr>
                </a:solidFill>
                <a:sym typeface="Wingdings"/>
              </a:rPr>
              <a:t></a:t>
            </a:r>
            <a:r>
              <a:rPr lang="en-US" sz="3600" dirty="0" smtClean="0">
                <a:solidFill>
                  <a:srgbClr val="FF0000"/>
                </a:solidFill>
                <a:sym typeface="Wingdings"/>
              </a:rPr>
              <a:t> </a:t>
            </a:r>
            <a:r>
              <a:rPr lang="en-US" sz="3600" dirty="0" smtClean="0">
                <a:solidFill>
                  <a:schemeClr val="accent4">
                    <a:lumMod val="75000"/>
                  </a:schemeClr>
                </a:solidFill>
                <a:sym typeface="Wingdings"/>
              </a:rPr>
              <a:t>+</a:t>
            </a:r>
            <a:r>
              <a:rPr lang="en-US" sz="3600" dirty="0" smtClean="0">
                <a:solidFill>
                  <a:srgbClr val="FF0000"/>
                </a:solidFill>
                <a:sym typeface="Wingdings"/>
              </a:rPr>
              <a:t> </a:t>
            </a:r>
            <a:r>
              <a:rPr lang="en-US" sz="3600" dirty="0">
                <a:solidFill>
                  <a:schemeClr val="accent2">
                    <a:lumMod val="50000"/>
                  </a:schemeClr>
                </a:solidFill>
              </a:rPr>
              <a:t>H</a:t>
            </a:r>
            <a:r>
              <a:rPr lang="en-US" sz="3600" dirty="0" smtClean="0">
                <a:sym typeface="Wingdings"/>
              </a:rPr>
              <a:t>OH</a:t>
            </a:r>
            <a:r>
              <a:rPr lang="en-US" sz="3600" dirty="0" smtClean="0">
                <a:solidFill>
                  <a:srgbClr val="FF0000"/>
                </a:solidFill>
                <a:sym typeface="Wingdings"/>
              </a:rPr>
              <a:t> </a:t>
            </a:r>
            <a:r>
              <a:rPr lang="en-US" sz="3600" baseline="-25000" dirty="0" smtClean="0">
                <a:solidFill>
                  <a:srgbClr val="FF0000"/>
                </a:solidFill>
                <a:sym typeface="Wingdings"/>
              </a:rPr>
              <a:t> </a:t>
            </a:r>
            <a:r>
              <a:rPr lang="en-US" sz="3600" dirty="0" smtClean="0">
                <a:solidFill>
                  <a:schemeClr val="accent4">
                    <a:lumMod val="50000"/>
                  </a:schemeClr>
                </a:solidFill>
                <a:sym typeface="Wingdings"/>
              </a:rPr>
              <a:t>+</a:t>
            </a:r>
            <a:r>
              <a:rPr lang="en-US" sz="3600" baseline="-25000" dirty="0" smtClean="0">
                <a:solidFill>
                  <a:srgbClr val="FF0000"/>
                </a:solidFill>
                <a:sym typeface="Wingdings"/>
              </a:rPr>
              <a:t> </a:t>
            </a:r>
            <a:r>
              <a:rPr lang="en-US" sz="3600" dirty="0">
                <a:solidFill>
                  <a:srgbClr val="FF0000"/>
                </a:solidFill>
                <a:sym typeface="Wingdings"/>
              </a:rPr>
              <a:t>Na</a:t>
            </a:r>
            <a:r>
              <a:rPr lang="en-US" sz="3600" dirty="0">
                <a:solidFill>
                  <a:srgbClr val="7030A0"/>
                </a:solidFill>
              </a:rPr>
              <a:t>NO</a:t>
            </a:r>
            <a:r>
              <a:rPr lang="en-US" sz="3600" baseline="-25000" dirty="0">
                <a:solidFill>
                  <a:srgbClr val="7030A0"/>
                </a:solidFill>
              </a:rPr>
              <a:t>3</a:t>
            </a:r>
            <a:endParaRPr lang="en-US" sz="3600" baseline="-25000" dirty="0">
              <a:solidFill>
                <a:srgbClr val="FF0000"/>
              </a:solidFill>
            </a:endParaRPr>
          </a:p>
          <a:p>
            <a:pPr marL="0" indent="0">
              <a:buNone/>
            </a:pPr>
            <a:endParaRPr lang="en-US" dirty="0" smtClean="0"/>
          </a:p>
          <a:p>
            <a:pPr marL="0" indent="0">
              <a:buNone/>
            </a:pPr>
            <a:endParaRPr lang="en-US" dirty="0"/>
          </a:p>
        </p:txBody>
      </p:sp>
      <p:sp>
        <p:nvSpPr>
          <p:cNvPr id="2" name="Arc 1"/>
          <p:cNvSpPr/>
          <p:nvPr/>
        </p:nvSpPr>
        <p:spPr>
          <a:xfrm rot="21055109">
            <a:off x="3121170" y="4636561"/>
            <a:ext cx="1505557" cy="973686"/>
          </a:xfrm>
          <a:prstGeom prst="arc">
            <a:avLst>
              <a:gd name="adj1" fmla="val 12123387"/>
              <a:gd name="adj2" fmla="val 0"/>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p:cNvSpPr/>
          <p:nvPr/>
        </p:nvSpPr>
        <p:spPr>
          <a:xfrm rot="10285633">
            <a:off x="3112900" y="4786261"/>
            <a:ext cx="1582698" cy="912060"/>
          </a:xfrm>
          <a:prstGeom prst="arc">
            <a:avLst>
              <a:gd name="adj1" fmla="val 12123387"/>
              <a:gd name="adj2" fmla="val 0"/>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a:spLocks noGrp="1"/>
          </p:cNvSpPr>
          <p:nvPr>
            <p:ph type="title"/>
          </p:nvPr>
        </p:nvSpPr>
        <p:spPr>
          <a:xfrm>
            <a:off x="398032" y="0"/>
            <a:ext cx="11199607" cy="1325563"/>
          </a:xfrm>
        </p:spPr>
        <p:txBody>
          <a:bodyPr/>
          <a:lstStyle/>
          <a:p>
            <a:r>
              <a:rPr lang="en-US" dirty="0" smtClean="0">
                <a:solidFill>
                  <a:srgbClr val="7030A0"/>
                </a:solidFill>
              </a:rPr>
              <a:t>Neutralization </a:t>
            </a:r>
            <a:r>
              <a:rPr lang="en-US" dirty="0" smtClean="0">
                <a:solidFill>
                  <a:srgbClr val="7030A0"/>
                </a:solidFill>
              </a:rPr>
              <a:t>Reactions</a:t>
            </a:r>
            <a:endParaRPr lang="en-US" dirty="0">
              <a:solidFill>
                <a:srgbClr val="7030A0"/>
              </a:solidFill>
            </a:endParaRPr>
          </a:p>
        </p:txBody>
      </p:sp>
    </p:spTree>
    <p:extLst>
      <p:ext uri="{BB962C8B-B14F-4D97-AF65-F5344CB8AC3E}">
        <p14:creationId xmlns:p14="http://schemas.microsoft.com/office/powerpoint/2010/main" val="1604857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735" y="1249679"/>
            <a:ext cx="11403106" cy="4649735"/>
          </a:xfrm>
        </p:spPr>
        <p:txBody>
          <a:bodyPr>
            <a:normAutofit/>
          </a:bodyPr>
          <a:lstStyle/>
          <a:p>
            <a:pPr marL="0" indent="0">
              <a:buNone/>
            </a:pPr>
            <a:r>
              <a:rPr lang="en-US" sz="3200" dirty="0" smtClean="0"/>
              <a:t>Acids can also be neutralized by carbonate compounds which are compounds that contain a carbonate group (CO</a:t>
            </a:r>
            <a:r>
              <a:rPr lang="en-US" sz="3200" baseline="-25000" dirty="0" smtClean="0"/>
              <a:t>3</a:t>
            </a:r>
            <a:r>
              <a:rPr lang="en-US" sz="3200" dirty="0" smtClean="0"/>
              <a:t>) such as calcium carbonate (CaCO</a:t>
            </a:r>
            <a:r>
              <a:rPr lang="en-US" sz="3200" baseline="-25000" dirty="0" smtClean="0"/>
              <a:t>3</a:t>
            </a:r>
            <a:r>
              <a:rPr lang="en-US" sz="3200" dirty="0" smtClean="0"/>
              <a:t>).  In general, when a carbonate compound reacts with an acid, the products are water, carbon dioxide gas and an ionic compound.</a:t>
            </a:r>
            <a:endParaRPr lang="en-US" sz="3200" dirty="0"/>
          </a:p>
          <a:p>
            <a:pPr marL="0" indent="0" algn="ctr">
              <a:buNone/>
            </a:pPr>
            <a:r>
              <a:rPr lang="en-US" sz="3200" dirty="0" smtClean="0">
                <a:solidFill>
                  <a:srgbClr val="FF0000"/>
                </a:solidFill>
              </a:rPr>
              <a:t>Acid + Carbonate </a:t>
            </a:r>
            <a:r>
              <a:rPr lang="en-US" sz="3200" dirty="0" smtClean="0">
                <a:solidFill>
                  <a:srgbClr val="FF0000"/>
                </a:solidFill>
                <a:sym typeface="Wingdings"/>
              </a:rPr>
              <a:t> Water + Carbon Dioxide + Ionic Compound</a:t>
            </a:r>
            <a:endParaRPr lang="en-US" sz="3200" dirty="0" smtClean="0">
              <a:solidFill>
                <a:srgbClr val="FF0000"/>
              </a:solidFill>
            </a:endParaRPr>
          </a:p>
          <a:p>
            <a:pPr marL="0" indent="0">
              <a:buNone/>
            </a:pPr>
            <a:r>
              <a:rPr lang="en-US" sz="3200" dirty="0" smtClean="0"/>
              <a:t>Predict the products and write the balanced chemical equation for the neutralization of sulfuric acid (H</a:t>
            </a:r>
            <a:r>
              <a:rPr lang="en-US" sz="3200" baseline="-25000" dirty="0" smtClean="0"/>
              <a:t>2</a:t>
            </a:r>
            <a:r>
              <a:rPr lang="en-US" sz="3200" dirty="0" smtClean="0"/>
              <a:t>SO</a:t>
            </a:r>
            <a:r>
              <a:rPr lang="en-US" sz="3200" baseline="-25000" dirty="0" smtClean="0"/>
              <a:t>4 (</a:t>
            </a:r>
            <a:r>
              <a:rPr lang="en-US" sz="3200" baseline="-25000" dirty="0" err="1" smtClean="0"/>
              <a:t>aq</a:t>
            </a:r>
            <a:r>
              <a:rPr lang="en-US" sz="3200" baseline="-25000" dirty="0" smtClean="0"/>
              <a:t>)</a:t>
            </a:r>
            <a:r>
              <a:rPr lang="en-US" sz="3200" dirty="0" smtClean="0"/>
              <a:t>) with calcium carbonate (CaCO</a:t>
            </a:r>
            <a:r>
              <a:rPr lang="en-US" sz="3200" baseline="-25000" dirty="0" smtClean="0"/>
              <a:t>3 (s)</a:t>
            </a:r>
            <a:r>
              <a:rPr lang="en-US" sz="3200" dirty="0" smtClean="0"/>
              <a:t>)</a:t>
            </a:r>
            <a:endParaRPr lang="en-US" sz="3200" dirty="0"/>
          </a:p>
        </p:txBody>
      </p:sp>
      <p:sp>
        <p:nvSpPr>
          <p:cNvPr id="6" name="Title 1"/>
          <p:cNvSpPr>
            <a:spLocks noGrp="1"/>
          </p:cNvSpPr>
          <p:nvPr>
            <p:ph type="title"/>
          </p:nvPr>
        </p:nvSpPr>
        <p:spPr>
          <a:xfrm>
            <a:off x="398032" y="0"/>
            <a:ext cx="11356809" cy="1325563"/>
          </a:xfrm>
        </p:spPr>
        <p:txBody>
          <a:bodyPr/>
          <a:lstStyle/>
          <a:p>
            <a:r>
              <a:rPr lang="en-US" dirty="0" smtClean="0">
                <a:solidFill>
                  <a:srgbClr val="7030A0"/>
                </a:solidFill>
              </a:rPr>
              <a:t>Neutralization </a:t>
            </a:r>
            <a:r>
              <a:rPr lang="en-US" dirty="0" smtClean="0">
                <a:solidFill>
                  <a:srgbClr val="7030A0"/>
                </a:solidFill>
              </a:rPr>
              <a:t>Reactions – Carbonate Compounds</a:t>
            </a:r>
            <a:endParaRPr lang="en-US" dirty="0">
              <a:solidFill>
                <a:srgbClr val="7030A0"/>
              </a:solidFill>
            </a:endParaRPr>
          </a:p>
        </p:txBody>
      </p:sp>
      <p:sp>
        <p:nvSpPr>
          <p:cNvPr id="7" name="Rectangle 6">
            <a:hlinkClick r:id="" action="ppaction://hlinkshowjump?jump=nextslide"/>
          </p:cNvPr>
          <p:cNvSpPr/>
          <p:nvPr/>
        </p:nvSpPr>
        <p:spPr>
          <a:xfrm>
            <a:off x="3779882" y="5334093"/>
            <a:ext cx="4639408" cy="12886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for the Balanced Reaction Equation</a:t>
            </a:r>
            <a:endParaRPr lang="en-US" sz="2800" dirty="0">
              <a:solidFill>
                <a:srgbClr val="FFFF00"/>
              </a:solidFill>
            </a:endParaRPr>
          </a:p>
        </p:txBody>
      </p:sp>
    </p:spTree>
    <p:extLst>
      <p:ext uri="{BB962C8B-B14F-4D97-AF65-F5344CB8AC3E}">
        <p14:creationId xmlns:p14="http://schemas.microsoft.com/office/powerpoint/2010/main" val="1026904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735" y="1249679"/>
            <a:ext cx="11403106" cy="4649735"/>
          </a:xfrm>
        </p:spPr>
        <p:txBody>
          <a:bodyPr>
            <a:normAutofit/>
          </a:bodyPr>
          <a:lstStyle/>
          <a:p>
            <a:pPr marL="0" indent="0">
              <a:buNone/>
            </a:pPr>
            <a:r>
              <a:rPr lang="en-US" sz="3200" dirty="0" smtClean="0"/>
              <a:t>The balanced chemical equation for the neutralization of sulfuric acid (H</a:t>
            </a:r>
            <a:r>
              <a:rPr lang="en-US" sz="3200" baseline="-25000" dirty="0" smtClean="0"/>
              <a:t>2</a:t>
            </a:r>
            <a:r>
              <a:rPr lang="en-US" sz="3200" dirty="0" smtClean="0"/>
              <a:t>SO</a:t>
            </a:r>
            <a:r>
              <a:rPr lang="en-US" sz="3200" baseline="-25000" dirty="0" smtClean="0"/>
              <a:t>4 (</a:t>
            </a:r>
            <a:r>
              <a:rPr lang="en-US" sz="3200" baseline="-25000" dirty="0" err="1" smtClean="0"/>
              <a:t>aq</a:t>
            </a:r>
            <a:r>
              <a:rPr lang="en-US" sz="3200" baseline="-25000" dirty="0" smtClean="0"/>
              <a:t>)</a:t>
            </a:r>
            <a:r>
              <a:rPr lang="en-US" sz="3200" dirty="0" smtClean="0"/>
              <a:t>) with calcium carbonate (CaCO</a:t>
            </a:r>
            <a:r>
              <a:rPr lang="en-US" sz="3200" baseline="-25000" dirty="0" smtClean="0"/>
              <a:t>3 (s)</a:t>
            </a:r>
            <a:r>
              <a:rPr lang="en-US" sz="3200" dirty="0" smtClean="0"/>
              <a:t>) is as follows:</a:t>
            </a:r>
          </a:p>
          <a:p>
            <a:pPr marL="0" indent="0">
              <a:buNone/>
            </a:pPr>
            <a:endParaRPr lang="en-US" sz="3200" dirty="0" smtClean="0">
              <a:solidFill>
                <a:srgbClr val="FF0000"/>
              </a:solidFill>
            </a:endParaRPr>
          </a:p>
          <a:p>
            <a:pPr marL="0" indent="0" algn="ctr">
              <a:buNone/>
            </a:pPr>
            <a:r>
              <a:rPr lang="en-US" sz="3200" dirty="0">
                <a:solidFill>
                  <a:srgbClr val="FF0000"/>
                </a:solidFill>
              </a:rPr>
              <a:t>H</a:t>
            </a:r>
            <a:r>
              <a:rPr lang="en-US" sz="3200" baseline="-25000" dirty="0">
                <a:solidFill>
                  <a:srgbClr val="FF0000"/>
                </a:solidFill>
              </a:rPr>
              <a:t>2</a:t>
            </a:r>
            <a:r>
              <a:rPr lang="en-US" sz="3200" dirty="0">
                <a:solidFill>
                  <a:srgbClr val="FF0000"/>
                </a:solidFill>
              </a:rPr>
              <a:t>SO</a:t>
            </a:r>
            <a:r>
              <a:rPr lang="en-US" sz="3200" baseline="-25000" dirty="0">
                <a:solidFill>
                  <a:srgbClr val="FF0000"/>
                </a:solidFill>
              </a:rPr>
              <a:t>4 (</a:t>
            </a:r>
            <a:r>
              <a:rPr lang="en-US" sz="3200" baseline="-25000" dirty="0" err="1">
                <a:solidFill>
                  <a:srgbClr val="FF0000"/>
                </a:solidFill>
              </a:rPr>
              <a:t>aq</a:t>
            </a:r>
            <a:r>
              <a:rPr lang="en-US" sz="3200" baseline="-25000" dirty="0" smtClean="0">
                <a:solidFill>
                  <a:srgbClr val="FF0000"/>
                </a:solidFill>
              </a:rPr>
              <a:t>)</a:t>
            </a:r>
            <a:r>
              <a:rPr lang="en-US" sz="3200" dirty="0" smtClean="0">
                <a:solidFill>
                  <a:srgbClr val="FF0000"/>
                </a:solidFill>
              </a:rPr>
              <a:t> </a:t>
            </a:r>
            <a:r>
              <a:rPr lang="en-US" sz="3200" dirty="0">
                <a:solidFill>
                  <a:srgbClr val="FF0000"/>
                </a:solidFill>
              </a:rPr>
              <a:t>+ CaCO</a:t>
            </a:r>
            <a:r>
              <a:rPr lang="en-US" sz="3200" baseline="-25000" dirty="0">
                <a:solidFill>
                  <a:srgbClr val="FF0000"/>
                </a:solidFill>
              </a:rPr>
              <a:t>3 (s</a:t>
            </a:r>
            <a:r>
              <a:rPr lang="en-US" sz="3200" baseline="-25000" dirty="0" smtClean="0">
                <a:solidFill>
                  <a:srgbClr val="FF0000"/>
                </a:solidFill>
              </a:rPr>
              <a:t>) </a:t>
            </a:r>
            <a:r>
              <a:rPr lang="en-US" sz="3200" dirty="0">
                <a:solidFill>
                  <a:srgbClr val="FF0000"/>
                </a:solidFill>
                <a:sym typeface="Wingdings"/>
              </a:rPr>
              <a:t> H</a:t>
            </a:r>
            <a:r>
              <a:rPr lang="en-US" sz="3200" baseline="-25000" dirty="0">
                <a:solidFill>
                  <a:srgbClr val="FF0000"/>
                </a:solidFill>
                <a:sym typeface="Wingdings"/>
              </a:rPr>
              <a:t>2</a:t>
            </a:r>
            <a:r>
              <a:rPr lang="en-US" sz="3200" dirty="0">
                <a:solidFill>
                  <a:srgbClr val="FF0000"/>
                </a:solidFill>
                <a:sym typeface="Wingdings"/>
              </a:rPr>
              <a:t>O </a:t>
            </a:r>
            <a:r>
              <a:rPr lang="en-US" sz="3200" baseline="-25000" dirty="0">
                <a:solidFill>
                  <a:srgbClr val="FF0000"/>
                </a:solidFill>
                <a:sym typeface="Wingdings"/>
              </a:rPr>
              <a:t>(l) </a:t>
            </a:r>
            <a:r>
              <a:rPr lang="en-US" sz="3200" dirty="0">
                <a:solidFill>
                  <a:srgbClr val="FF0000"/>
                </a:solidFill>
                <a:sym typeface="Wingdings"/>
              </a:rPr>
              <a:t>+ </a:t>
            </a:r>
            <a:r>
              <a:rPr lang="en-US" sz="3200" dirty="0" smtClean="0">
                <a:solidFill>
                  <a:srgbClr val="FF0000"/>
                </a:solidFill>
                <a:sym typeface="Wingdings"/>
              </a:rPr>
              <a:t>C</a:t>
            </a:r>
            <a:r>
              <a:rPr lang="en-US" sz="3200" dirty="0" smtClean="0">
                <a:solidFill>
                  <a:srgbClr val="FF0000"/>
                </a:solidFill>
              </a:rPr>
              <a:t>O</a:t>
            </a:r>
            <a:r>
              <a:rPr lang="en-US" sz="3200" baseline="-25000" dirty="0">
                <a:solidFill>
                  <a:srgbClr val="FF0000"/>
                </a:solidFill>
              </a:rPr>
              <a:t>2</a:t>
            </a:r>
            <a:r>
              <a:rPr lang="en-US" sz="3200" baseline="-25000" dirty="0" smtClean="0">
                <a:solidFill>
                  <a:srgbClr val="FF0000"/>
                </a:solidFill>
              </a:rPr>
              <a:t> (g)</a:t>
            </a:r>
            <a:r>
              <a:rPr lang="en-US" sz="3200" dirty="0">
                <a:solidFill>
                  <a:srgbClr val="FF0000"/>
                </a:solidFill>
              </a:rPr>
              <a:t> + </a:t>
            </a:r>
            <a:r>
              <a:rPr lang="en-US" sz="3200" dirty="0" smtClean="0">
                <a:solidFill>
                  <a:srgbClr val="FF0000"/>
                </a:solidFill>
              </a:rPr>
              <a:t>CaSO</a:t>
            </a:r>
            <a:r>
              <a:rPr lang="en-US" sz="3200" baseline="-25000" dirty="0" smtClean="0">
                <a:solidFill>
                  <a:srgbClr val="FF0000"/>
                </a:solidFill>
              </a:rPr>
              <a:t>4 (</a:t>
            </a:r>
            <a:r>
              <a:rPr lang="en-US" sz="3200" baseline="-25000" dirty="0" err="1" smtClean="0">
                <a:solidFill>
                  <a:srgbClr val="FF0000"/>
                </a:solidFill>
              </a:rPr>
              <a:t>aq</a:t>
            </a:r>
            <a:r>
              <a:rPr lang="en-US" sz="3200" baseline="-25000" dirty="0" smtClean="0">
                <a:solidFill>
                  <a:srgbClr val="FF0000"/>
                </a:solidFill>
              </a:rPr>
              <a:t>) </a:t>
            </a:r>
            <a:endParaRPr lang="en-US" sz="3200" dirty="0">
              <a:solidFill>
                <a:srgbClr val="FF0000"/>
              </a:solidFill>
            </a:endParaRPr>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p:txBody>
      </p:sp>
      <p:sp>
        <p:nvSpPr>
          <p:cNvPr id="6" name="Title 1"/>
          <p:cNvSpPr>
            <a:spLocks noGrp="1"/>
          </p:cNvSpPr>
          <p:nvPr>
            <p:ph type="title"/>
          </p:nvPr>
        </p:nvSpPr>
        <p:spPr>
          <a:xfrm>
            <a:off x="398032" y="0"/>
            <a:ext cx="11356809" cy="1325563"/>
          </a:xfrm>
        </p:spPr>
        <p:txBody>
          <a:bodyPr/>
          <a:lstStyle/>
          <a:p>
            <a:r>
              <a:rPr lang="en-US" dirty="0" smtClean="0">
                <a:solidFill>
                  <a:srgbClr val="7030A0"/>
                </a:solidFill>
              </a:rPr>
              <a:t>Neutralization </a:t>
            </a:r>
            <a:r>
              <a:rPr lang="en-US" dirty="0" smtClean="0">
                <a:solidFill>
                  <a:srgbClr val="7030A0"/>
                </a:solidFill>
              </a:rPr>
              <a:t>Reactions – Carbonate Compounds</a:t>
            </a:r>
            <a:endParaRPr lang="en-US" dirty="0">
              <a:solidFill>
                <a:srgbClr val="7030A0"/>
              </a:solidFill>
            </a:endParaRPr>
          </a:p>
        </p:txBody>
      </p:sp>
      <p:sp>
        <p:nvSpPr>
          <p:cNvPr id="7" name="Rectangle 6">
            <a:hlinkClick r:id="" action="ppaction://hlinkshowjump?jump=nextslide"/>
          </p:cNvPr>
          <p:cNvSpPr/>
          <p:nvPr/>
        </p:nvSpPr>
        <p:spPr>
          <a:xfrm>
            <a:off x="3998823" y="4226510"/>
            <a:ext cx="4639408" cy="12886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Applications </a:t>
            </a:r>
            <a:r>
              <a:rPr lang="en-US" sz="2800" smtClean="0">
                <a:solidFill>
                  <a:srgbClr val="FFFF00"/>
                </a:solidFill>
              </a:rPr>
              <a:t>of Neutralization</a:t>
            </a:r>
            <a:endParaRPr lang="en-US" sz="2800" dirty="0">
              <a:solidFill>
                <a:srgbClr val="FFFF00"/>
              </a:solidFill>
            </a:endParaRPr>
          </a:p>
        </p:txBody>
      </p:sp>
    </p:spTree>
    <p:extLst>
      <p:ext uri="{BB962C8B-B14F-4D97-AF65-F5344CB8AC3E}">
        <p14:creationId xmlns:p14="http://schemas.microsoft.com/office/powerpoint/2010/main" val="1917556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032" y="1392093"/>
            <a:ext cx="8423996" cy="3597990"/>
          </a:xfrm>
        </p:spPr>
        <p:txBody>
          <a:bodyPr/>
          <a:lstStyle/>
          <a:p>
            <a:pPr marL="0" indent="0">
              <a:buNone/>
            </a:pPr>
            <a:r>
              <a:rPr lang="en-US" dirty="0" smtClean="0"/>
              <a:t>Neutralization reactions are involved in medications known as antacids which are used to relieve heartburn by neutralizing excess stomach </a:t>
            </a:r>
            <a:r>
              <a:rPr lang="en-US" dirty="0"/>
              <a:t>acid. Antacids also often </a:t>
            </a:r>
            <a:r>
              <a:rPr lang="en-US" dirty="0" smtClean="0"/>
              <a:t>contain bases and/or </a:t>
            </a:r>
            <a:r>
              <a:rPr lang="en-US" dirty="0"/>
              <a:t>carbonate compounds to aid in the </a:t>
            </a:r>
            <a:r>
              <a:rPr lang="en-US" dirty="0" smtClean="0"/>
              <a:t>neutralization.  For example, </a:t>
            </a:r>
            <a:r>
              <a:rPr lang="en-US" dirty="0" smtClean="0"/>
              <a:t>the base, magnesium hydroxide (Mg(OH)</a:t>
            </a:r>
            <a:r>
              <a:rPr lang="en-US" baseline="-25000" dirty="0" smtClean="0"/>
              <a:t>2 (s)</a:t>
            </a:r>
            <a:r>
              <a:rPr lang="en-US" dirty="0" smtClean="0"/>
              <a:t>), is a common ingredient in antacids, and it reacts to neutralize </a:t>
            </a:r>
            <a:r>
              <a:rPr lang="en-US" dirty="0" err="1" smtClean="0"/>
              <a:t>HCl</a:t>
            </a:r>
            <a:r>
              <a:rPr lang="en-US" dirty="0" smtClean="0"/>
              <a:t> </a:t>
            </a:r>
            <a:r>
              <a:rPr lang="en-US" baseline="-25000" dirty="0" smtClean="0"/>
              <a:t>(</a:t>
            </a:r>
            <a:r>
              <a:rPr lang="en-US" baseline="-25000" dirty="0" err="1" smtClean="0"/>
              <a:t>aq</a:t>
            </a:r>
            <a:r>
              <a:rPr lang="en-US" baseline="-25000" dirty="0" smtClean="0"/>
              <a:t>)</a:t>
            </a:r>
            <a:r>
              <a:rPr lang="en-US" dirty="0" smtClean="0"/>
              <a:t> in the stomach. </a:t>
            </a:r>
            <a:r>
              <a:rPr lang="en-US" dirty="0" smtClean="0"/>
              <a:t>Predict and write the balanced equation for this neutralization reaction.</a:t>
            </a:r>
            <a:r>
              <a:rPr lang="en-US" dirty="0" smtClean="0"/>
              <a:t> </a:t>
            </a:r>
            <a:endParaRPr lang="en-US" dirty="0"/>
          </a:p>
        </p:txBody>
      </p:sp>
      <p:sp>
        <p:nvSpPr>
          <p:cNvPr id="4" name="Rectangle 3">
            <a:hlinkClick r:id="" action="ppaction://hlinkshowjump?jump=nextslide"/>
          </p:cNvPr>
          <p:cNvSpPr/>
          <p:nvPr/>
        </p:nvSpPr>
        <p:spPr>
          <a:xfrm>
            <a:off x="4039494" y="5056613"/>
            <a:ext cx="3916681" cy="12886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for the Balanced Reaction Equation</a:t>
            </a:r>
            <a:endParaRPr lang="en-US" sz="2800" dirty="0">
              <a:solidFill>
                <a:srgbClr val="FFFF00"/>
              </a:solidFill>
            </a:endParaRPr>
          </a:p>
        </p:txBody>
      </p:sp>
      <p:pic>
        <p:nvPicPr>
          <p:cNvPr id="7" name="Picture 6"/>
          <p:cNvPicPr>
            <a:picLocks noChangeAspect="1"/>
          </p:cNvPicPr>
          <p:nvPr/>
        </p:nvPicPr>
        <p:blipFill rotWithShape="1">
          <a:blip r:embed="rId2"/>
          <a:srcRect l="18144" r="16804"/>
          <a:stretch/>
        </p:blipFill>
        <p:spPr>
          <a:xfrm>
            <a:off x="8925059" y="2684196"/>
            <a:ext cx="2446985" cy="3761588"/>
          </a:xfrm>
          <a:prstGeom prst="rect">
            <a:avLst/>
          </a:prstGeom>
        </p:spPr>
      </p:pic>
      <p:sp>
        <p:nvSpPr>
          <p:cNvPr id="8" name="Title 1"/>
          <p:cNvSpPr>
            <a:spLocks noGrp="1"/>
          </p:cNvSpPr>
          <p:nvPr>
            <p:ph type="title"/>
          </p:nvPr>
        </p:nvSpPr>
        <p:spPr>
          <a:xfrm>
            <a:off x="398032" y="0"/>
            <a:ext cx="11199607" cy="1325563"/>
          </a:xfrm>
        </p:spPr>
        <p:txBody>
          <a:bodyPr/>
          <a:lstStyle/>
          <a:p>
            <a:r>
              <a:rPr lang="en-US" dirty="0" smtClean="0">
                <a:solidFill>
                  <a:srgbClr val="7030A0"/>
                </a:solidFill>
              </a:rPr>
              <a:t>Applications of Neutralization Reactions</a:t>
            </a:r>
            <a:endParaRPr lang="en-US" dirty="0">
              <a:solidFill>
                <a:srgbClr val="7030A0"/>
              </a:solidFill>
            </a:endParaRPr>
          </a:p>
        </p:txBody>
      </p:sp>
      <p:pic>
        <p:nvPicPr>
          <p:cNvPr id="9" name="Picture 8"/>
          <p:cNvPicPr>
            <a:picLocks noChangeAspect="1"/>
          </p:cNvPicPr>
          <p:nvPr/>
        </p:nvPicPr>
        <p:blipFill>
          <a:blip r:embed="rId3"/>
          <a:stretch>
            <a:fillRect/>
          </a:stretch>
        </p:blipFill>
        <p:spPr>
          <a:xfrm>
            <a:off x="9039684" y="1025149"/>
            <a:ext cx="2216452" cy="1659047"/>
          </a:xfrm>
          <a:prstGeom prst="rect">
            <a:avLst/>
          </a:prstGeom>
        </p:spPr>
      </p:pic>
    </p:spTree>
    <p:extLst>
      <p:ext uri="{BB962C8B-B14F-4D97-AF65-F5344CB8AC3E}">
        <p14:creationId xmlns:p14="http://schemas.microsoft.com/office/powerpoint/2010/main" val="265774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22111</TotalTime>
  <Words>1234</Words>
  <Application>Microsoft Macintosh PowerPoint</Application>
  <PresentationFormat>Widescreen</PresentationFormat>
  <Paragraphs>83</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Calibri Light</vt:lpstr>
      <vt:lpstr>Wingdings</vt:lpstr>
      <vt:lpstr>Arial</vt:lpstr>
      <vt:lpstr>Office Theme</vt:lpstr>
      <vt:lpstr>Neutralization Reactions</vt:lpstr>
      <vt:lpstr>Neutralization Reactions: Acids &amp; Bases</vt:lpstr>
      <vt:lpstr>Neutralization Reactions – pH scale</vt:lpstr>
      <vt:lpstr>Neutralization Reactions – Acids &amp; Bases</vt:lpstr>
      <vt:lpstr>Neutralization Reactions</vt:lpstr>
      <vt:lpstr>Neutralization Reactions</vt:lpstr>
      <vt:lpstr>Neutralization Reactions – Carbonate Compounds</vt:lpstr>
      <vt:lpstr>Neutralization Reactions – Carbonate Compounds</vt:lpstr>
      <vt:lpstr>Applications of Neutralization Reactions</vt:lpstr>
      <vt:lpstr>Antacid Neutralization Reactions</vt:lpstr>
      <vt:lpstr>PowerPoint Presentation</vt:lpstr>
      <vt:lpstr>Detecting a Neutralization Reaction</vt:lpstr>
      <vt:lpstr>Test Your Understanding Answer</vt:lpstr>
      <vt:lpstr>Test Your Understanding</vt:lpstr>
      <vt:lpstr>Answer</vt:lpstr>
      <vt:lpstr>Success!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c:title>
  <dc:creator>Eli Fogle</dc:creator>
  <cp:lastModifiedBy>Eli Fogle</cp:lastModifiedBy>
  <cp:revision>90</cp:revision>
  <cp:lastPrinted>2016-08-24T14:34:48Z</cp:lastPrinted>
  <dcterms:created xsi:type="dcterms:W3CDTF">2016-04-20T14:13:09Z</dcterms:created>
  <dcterms:modified xsi:type="dcterms:W3CDTF">2016-09-23T19:25:55Z</dcterms:modified>
</cp:coreProperties>
</file>