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m4a" ContentType="audio/mp4"/>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sldIdLst>
    <p:sldId id="256" r:id="rId2"/>
    <p:sldId id="257" r:id="rId3"/>
    <p:sldId id="258" r:id="rId4"/>
    <p:sldId id="260" r:id="rId5"/>
    <p:sldId id="261" r:id="rId6"/>
    <p:sldId id="262" r:id="rId7"/>
    <p:sldId id="263" r:id="rId8"/>
    <p:sldId id="264" r:id="rId9"/>
    <p:sldId id="267" r:id="rId10"/>
    <p:sldId id="268" r:id="rId11"/>
    <p:sldId id="269" r:id="rId12"/>
    <p:sldId id="270" r:id="rId13"/>
    <p:sldId id="271" r:id="rId14"/>
    <p:sldId id="272" r:id="rId15"/>
    <p:sldId id="274" r:id="rId16"/>
    <p:sldId id="275" r:id="rId17"/>
    <p:sldId id="276" r:id="rId18"/>
    <p:sldId id="277" r:id="rId19"/>
    <p:sldId id="278" r:id="rId20"/>
    <p:sldId id="279" r:id="rId21"/>
    <p:sldId id="2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1"/>
    <p:restoredTop sz="94602"/>
  </p:normalViewPr>
  <p:slideViewPr>
    <p:cSldViewPr snapToGrid="0" snapToObjects="1">
      <p:cViewPr varScale="1">
        <p:scale>
          <a:sx n="99" d="100"/>
          <a:sy n="99" d="100"/>
        </p:scale>
        <p:origin x="200"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392774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4611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840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79602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72F8A4FC-3E8E-2344-BD0D-E067F3D0C283}" type="datetimeFigureOut">
              <a:rPr lang="en-US" smtClean="0"/>
              <a:t>9/29/16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2126857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72F8A4FC-3E8E-2344-BD0D-E067F3D0C283}"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22592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72F8A4FC-3E8E-2344-BD0D-E067F3D0C283}" type="datetimeFigureOut">
              <a:rPr lang="en-US" smtClean="0"/>
              <a:t>9/29/16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386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72F8A4FC-3E8E-2344-BD0D-E067F3D0C283}" type="datetimeFigureOut">
              <a:rPr lang="en-US" smtClean="0"/>
              <a:t>9/29/16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88021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A4FC-3E8E-2344-BD0D-E067F3D0C283}" type="datetimeFigureOut">
              <a:rPr lang="en-US" smtClean="0"/>
              <a:t>9/29/16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601522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58432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9/29/16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0899138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A4FC-3E8E-2344-BD0D-E067F3D0C283}" type="datetimeFigureOut">
              <a:rPr lang="en-US" smtClean="0"/>
              <a:t>9/29/16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25DCE-FE9A-F347-9CFD-4415B78264A0}" type="slidenum">
              <a:rPr lang="en-US" smtClean="0"/>
              <a:t>‹#›</a:t>
            </a:fld>
            <a:endParaRPr lang="en-US"/>
          </a:p>
        </p:txBody>
      </p:sp>
    </p:spTree>
    <p:extLst>
      <p:ext uri="{BB962C8B-B14F-4D97-AF65-F5344CB8AC3E}">
        <p14:creationId xmlns:p14="http://schemas.microsoft.com/office/powerpoint/2010/main" val="5401800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tiff"/><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slide" Target="slide16.xml"/><Relationship Id="rId5" Type="http://schemas.openxmlformats.org/officeDocument/2006/relationships/slide" Target="slide17.xml"/><Relationship Id="rId6" Type="http://schemas.openxmlformats.org/officeDocument/2006/relationships/image" Target="../media/image3.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slide" Target="slide16.xml"/><Relationship Id="rId5" Type="http://schemas.openxmlformats.org/officeDocument/2006/relationships/slide" Target="slide17.xml"/><Relationship Id="rId6" Type="http://schemas.openxmlformats.org/officeDocument/2006/relationships/image" Target="../media/image3.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slide" Target="slide16.xml"/><Relationship Id="rId5" Type="http://schemas.openxmlformats.org/officeDocument/2006/relationships/slide" Target="slide17.xml"/><Relationship Id="rId6" Type="http://schemas.openxmlformats.org/officeDocument/2006/relationships/image" Target="../media/image3.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slide" Target="slide16.xml"/><Relationship Id="rId5" Type="http://schemas.openxmlformats.org/officeDocument/2006/relationships/slide" Target="slide17.xml"/><Relationship Id="rId6" Type="http://schemas.openxmlformats.org/officeDocument/2006/relationships/image" Target="../media/image3.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tiff"/><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tiff"/><Relationship Id="rId5" Type="http://schemas.openxmlformats.org/officeDocument/2006/relationships/image" Target="../media/image3.png"/><Relationship Id="rId1" Type="http://schemas.microsoft.com/office/2007/relationships/media" Target="../media/media21.m4a"/><Relationship Id="rId2" Type="http://schemas.openxmlformats.org/officeDocument/2006/relationships/audio" Target="../media/media21.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tiff"/><Relationship Id="rId5"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gif"/><Relationship Id="rId5"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2922" y="911676"/>
            <a:ext cx="5301968" cy="3256206"/>
          </a:xfrm>
        </p:spPr>
        <p:txBody>
          <a:bodyPr>
            <a:normAutofit fontScale="90000"/>
          </a:bodyPr>
          <a:lstStyle/>
          <a:p>
            <a:r>
              <a:rPr lang="en-US" dirty="0" smtClean="0"/>
              <a:t>Types of Chemical </a:t>
            </a:r>
            <a:r>
              <a:rPr lang="en-US" dirty="0" smtClean="0"/>
              <a:t>Reactions: Synthesis</a:t>
            </a:r>
            <a:endParaRPr lang="en-US" dirty="0"/>
          </a:p>
        </p:txBody>
      </p:sp>
      <p:pic>
        <p:nvPicPr>
          <p:cNvPr id="4" name="Picture 3"/>
          <p:cNvPicPr>
            <a:picLocks noChangeAspect="1"/>
          </p:cNvPicPr>
          <p:nvPr/>
        </p:nvPicPr>
        <p:blipFill>
          <a:blip r:embed="rId4"/>
          <a:stretch>
            <a:fillRect/>
          </a:stretch>
        </p:blipFill>
        <p:spPr>
          <a:xfrm>
            <a:off x="6689236" y="911676"/>
            <a:ext cx="4333949" cy="45747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60" y="6154617"/>
            <a:ext cx="1534920" cy="633046"/>
          </a:xfrm>
          <a:prstGeom prst="rect">
            <a:avLst/>
          </a:prstGeom>
        </p:spPr>
      </p:pic>
      <p:sp>
        <p:nvSpPr>
          <p:cNvPr id="6" name="Rectangle 5"/>
          <p:cNvSpPr/>
          <p:nvPr/>
        </p:nvSpPr>
        <p:spPr>
          <a:xfrm>
            <a:off x="1162025" y="4557684"/>
            <a:ext cx="4981198" cy="84025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Note: Slides contain audio.  Click icon in bottom right corner to play.</a:t>
            </a:r>
            <a:endParaRPr lang="en-US" sz="2400" dirty="0">
              <a:solidFill>
                <a:srgbClr val="FFFF00"/>
              </a:solidFill>
            </a:endParaRPr>
          </a:p>
        </p:txBody>
      </p:sp>
      <p:sp>
        <p:nvSpPr>
          <p:cNvPr id="7" name="TextBox 6"/>
          <p:cNvSpPr txBox="1"/>
          <p:nvPr/>
        </p:nvSpPr>
        <p:spPr>
          <a:xfrm>
            <a:off x="7913513" y="6154617"/>
            <a:ext cx="2725361" cy="369332"/>
          </a:xfrm>
          <a:prstGeom prst="rect">
            <a:avLst/>
          </a:prstGeom>
          <a:solidFill>
            <a:srgbClr val="FF0000"/>
          </a:solidFill>
        </p:spPr>
        <p:txBody>
          <a:bodyPr wrap="none" rtlCol="0">
            <a:spAutoFit/>
          </a:bodyPr>
          <a:lstStyle/>
          <a:p>
            <a:r>
              <a:rPr lang="en-US" dirty="0" smtClean="0">
                <a:solidFill>
                  <a:srgbClr val="FFFF00"/>
                </a:solidFill>
              </a:rPr>
              <a:t>Click this icon to play audio</a:t>
            </a:r>
            <a:endParaRPr lang="en-US" dirty="0">
              <a:solidFill>
                <a:srgbClr val="FFFF00"/>
              </a:solidFill>
            </a:endParaRPr>
          </a:p>
        </p:txBody>
      </p:sp>
      <p:cxnSp>
        <p:nvCxnSpPr>
          <p:cNvPr id="8" name="Straight Arrow Connector 7"/>
          <p:cNvCxnSpPr/>
          <p:nvPr/>
        </p:nvCxnSpPr>
        <p:spPr>
          <a:xfrm>
            <a:off x="10638874" y="6339283"/>
            <a:ext cx="67711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5932883"/>
            <a:ext cx="812800" cy="812800"/>
          </a:xfrm>
          <a:prstGeom prst="rect">
            <a:avLst/>
          </a:prstGeom>
        </p:spPr>
      </p:pic>
    </p:spTree>
    <p:extLst>
      <p:ext uri="{BB962C8B-B14F-4D97-AF65-F5344CB8AC3E}">
        <p14:creationId xmlns:p14="http://schemas.microsoft.com/office/powerpoint/2010/main" val="267176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390525"/>
            <a:ext cx="10515600" cy="4351338"/>
          </a:xfrm>
        </p:spPr>
        <p:txBody>
          <a:bodyPr/>
          <a:lstStyle/>
          <a:p>
            <a:pPr marL="0" indent="0">
              <a:buNone/>
            </a:pPr>
            <a:r>
              <a:rPr lang="en-US" dirty="0" smtClean="0"/>
              <a:t>Depending on the types of reactants in a synthesis reaction, chemists can predict the product before the reaction ever occurs.  For example, when a metal from Group A of the periodic table reacts with a nonmetal, the product is a compound that consists of the </a:t>
            </a:r>
            <a:r>
              <a:rPr lang="en-US" b="1" dirty="0" smtClean="0">
                <a:solidFill>
                  <a:srgbClr val="00B050"/>
                </a:solidFill>
              </a:rPr>
              <a:t>metal </a:t>
            </a:r>
            <a:r>
              <a:rPr lang="en-US" b="1" dirty="0" err="1" smtClean="0">
                <a:solidFill>
                  <a:srgbClr val="00B050"/>
                </a:solidFill>
              </a:rPr>
              <a:t>cation</a:t>
            </a:r>
            <a:r>
              <a:rPr lang="en-US" dirty="0" smtClean="0"/>
              <a:t> and the </a:t>
            </a:r>
            <a:r>
              <a:rPr lang="en-US" b="1" dirty="0" smtClean="0">
                <a:solidFill>
                  <a:srgbClr val="FF0000"/>
                </a:solidFill>
              </a:rPr>
              <a:t>nonmetal anion</a:t>
            </a:r>
            <a:r>
              <a:rPr lang="en-US" b="1" dirty="0" smtClean="0"/>
              <a:t>.  </a:t>
            </a:r>
          </a:p>
          <a:p>
            <a:pPr marL="0" indent="0">
              <a:buNone/>
            </a:pPr>
            <a:r>
              <a:rPr lang="en-US" dirty="0" smtClean="0"/>
              <a:t>For the following reaction predict the product:</a:t>
            </a:r>
          </a:p>
          <a:p>
            <a:pPr marL="0" indent="0" algn="ctr">
              <a:buNone/>
            </a:pPr>
            <a:r>
              <a:rPr lang="en-US" sz="4000" b="1" dirty="0" smtClean="0"/>
              <a:t>2K </a:t>
            </a:r>
            <a:r>
              <a:rPr lang="en-US" sz="4000" b="1" baseline="-25000" dirty="0" smtClean="0"/>
              <a:t>(s) </a:t>
            </a:r>
            <a:r>
              <a:rPr lang="en-US" sz="4000" b="1" dirty="0" smtClean="0"/>
              <a:t>+ Cl</a:t>
            </a:r>
            <a:r>
              <a:rPr lang="en-US" sz="4000" b="1" baseline="-25000" dirty="0" smtClean="0"/>
              <a:t>2</a:t>
            </a:r>
            <a:r>
              <a:rPr lang="en-US" sz="4000" b="1" dirty="0" smtClean="0"/>
              <a:t> </a:t>
            </a:r>
            <a:r>
              <a:rPr lang="en-US" sz="4000" b="1" baseline="-25000" dirty="0" smtClean="0"/>
              <a:t>(g) </a:t>
            </a:r>
            <a:r>
              <a:rPr lang="en-US" sz="4000" b="1" dirty="0" smtClean="0">
                <a:sym typeface="Wingdings"/>
              </a:rPr>
              <a:t> 2KCl </a:t>
            </a:r>
            <a:r>
              <a:rPr lang="en-US" sz="4000" b="1" baseline="-25000" dirty="0" smtClean="0">
                <a:sym typeface="Wingdings"/>
              </a:rPr>
              <a:t>(s)</a:t>
            </a:r>
            <a:endParaRPr lang="en-US" sz="4000" b="1" baseline="-25000" dirty="0"/>
          </a:p>
        </p:txBody>
      </p:sp>
      <p:cxnSp>
        <p:nvCxnSpPr>
          <p:cNvPr id="5" name="Straight Arrow Connector 4"/>
          <p:cNvCxnSpPr/>
          <p:nvPr/>
        </p:nvCxnSpPr>
        <p:spPr>
          <a:xfrm flipV="1">
            <a:off x="6654800" y="3481754"/>
            <a:ext cx="730738" cy="772746"/>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961083" y="4128849"/>
            <a:ext cx="1847685" cy="461665"/>
          </a:xfrm>
          <a:prstGeom prst="rect">
            <a:avLst/>
          </a:prstGeom>
        </p:spPr>
        <p:txBody>
          <a:bodyPr wrap="none">
            <a:spAutoFit/>
          </a:bodyPr>
          <a:lstStyle/>
          <a:p>
            <a:r>
              <a:rPr lang="en-US" sz="2400" b="1" dirty="0">
                <a:solidFill>
                  <a:srgbClr val="00B050"/>
                </a:solidFill>
              </a:rPr>
              <a:t>metal </a:t>
            </a:r>
            <a:r>
              <a:rPr lang="en-US" sz="2400" b="1" dirty="0" err="1">
                <a:solidFill>
                  <a:srgbClr val="00B050"/>
                </a:solidFill>
              </a:rPr>
              <a:t>cation</a:t>
            </a:r>
            <a:r>
              <a:rPr lang="en-US" sz="2400" dirty="0"/>
              <a:t> </a:t>
            </a:r>
          </a:p>
        </p:txBody>
      </p:sp>
      <p:cxnSp>
        <p:nvCxnSpPr>
          <p:cNvPr id="8" name="Straight Arrow Connector 7"/>
          <p:cNvCxnSpPr/>
          <p:nvPr/>
        </p:nvCxnSpPr>
        <p:spPr>
          <a:xfrm flipH="1" flipV="1">
            <a:off x="7750908" y="3481755"/>
            <a:ext cx="566615" cy="83399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317523" y="4128849"/>
            <a:ext cx="2276777" cy="461665"/>
          </a:xfrm>
          <a:prstGeom prst="rect">
            <a:avLst/>
          </a:prstGeom>
        </p:spPr>
        <p:txBody>
          <a:bodyPr wrap="none">
            <a:spAutoFit/>
          </a:bodyPr>
          <a:lstStyle/>
          <a:p>
            <a:r>
              <a:rPr lang="en-US" sz="2400" b="1" smtClean="0">
                <a:solidFill>
                  <a:srgbClr val="FF0000"/>
                </a:solidFill>
              </a:rPr>
              <a:t>nonmetal anion</a:t>
            </a:r>
            <a:r>
              <a:rPr lang="en-US" sz="2400" smtClean="0">
                <a:solidFill>
                  <a:srgbClr val="FF0000"/>
                </a:solidFill>
              </a:rPr>
              <a:t> </a:t>
            </a:r>
            <a:endParaRPr lang="en-US" sz="2400" dirty="0">
              <a:solidFill>
                <a:srgbClr val="FF0000"/>
              </a:solidFill>
            </a:endParaRPr>
          </a:p>
        </p:txBody>
      </p:sp>
      <p:sp>
        <p:nvSpPr>
          <p:cNvPr id="12" name="Rectangle 11">
            <a:hlinkClick r:id="" action="ppaction://hlinkshowjump?jump=nextslide"/>
          </p:cNvPr>
          <p:cNvSpPr/>
          <p:nvPr/>
        </p:nvSpPr>
        <p:spPr>
          <a:xfrm>
            <a:off x="4625731" y="4938108"/>
            <a:ext cx="3042138"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More Synthesis Reactions</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026564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390525"/>
            <a:ext cx="10515600" cy="4351338"/>
          </a:xfrm>
        </p:spPr>
        <p:txBody>
          <a:bodyPr/>
          <a:lstStyle/>
          <a:p>
            <a:pPr marL="0" indent="0">
              <a:buNone/>
            </a:pPr>
            <a:r>
              <a:rPr lang="en-US" dirty="0" smtClean="0"/>
              <a:t>Depending on the types of reactants in a synthesis reaction, chemists can predict the product before the reaction ever occurs.  For example, when a </a:t>
            </a:r>
            <a:r>
              <a:rPr lang="en-US" b="1" dirty="0" smtClean="0"/>
              <a:t>metallic oxide </a:t>
            </a:r>
            <a:r>
              <a:rPr lang="en-US" dirty="0" smtClean="0"/>
              <a:t>(metal-oxygen) reacts with </a:t>
            </a:r>
            <a:r>
              <a:rPr lang="en-US" b="1" dirty="0" smtClean="0"/>
              <a:t>water</a:t>
            </a:r>
            <a:r>
              <a:rPr lang="en-US" dirty="0" smtClean="0"/>
              <a:t>, the resulting product is a </a:t>
            </a:r>
            <a:r>
              <a:rPr lang="en-US" b="1" dirty="0" smtClean="0"/>
              <a:t>metallic </a:t>
            </a:r>
            <a:r>
              <a:rPr lang="en-US" b="1" dirty="0" err="1" smtClean="0"/>
              <a:t>hydroxyide</a:t>
            </a:r>
            <a:r>
              <a:rPr lang="en-US" b="1" dirty="0" smtClean="0"/>
              <a:t> </a:t>
            </a:r>
            <a:r>
              <a:rPr lang="en-US" dirty="0" smtClean="0"/>
              <a:t>(metal-OH). </a:t>
            </a:r>
          </a:p>
          <a:p>
            <a:pPr marL="0" indent="0">
              <a:buNone/>
            </a:pPr>
            <a:r>
              <a:rPr lang="en-US" dirty="0" smtClean="0"/>
              <a:t>For the following reaction predict the product:</a:t>
            </a:r>
          </a:p>
          <a:p>
            <a:pPr marL="0" indent="0" algn="ctr">
              <a:buNone/>
            </a:pPr>
            <a:r>
              <a:rPr lang="en-US" sz="4000" b="1" dirty="0" err="1" smtClean="0"/>
              <a:t>CaO</a:t>
            </a:r>
            <a:r>
              <a:rPr lang="en-US" sz="4000" b="1" baseline="-25000" dirty="0" smtClean="0"/>
              <a:t> </a:t>
            </a:r>
            <a:r>
              <a:rPr lang="en-US" sz="4000" b="1" dirty="0" smtClean="0"/>
              <a:t>+ H</a:t>
            </a:r>
            <a:r>
              <a:rPr lang="en-US" sz="4000" b="1" baseline="-25000" dirty="0" smtClean="0"/>
              <a:t>2</a:t>
            </a:r>
            <a:r>
              <a:rPr lang="en-US" sz="4000" b="1" dirty="0" smtClean="0"/>
              <a:t>O</a:t>
            </a:r>
            <a:r>
              <a:rPr lang="en-US" sz="4000" b="1" baseline="-25000" dirty="0" smtClean="0"/>
              <a:t> </a:t>
            </a:r>
            <a:r>
              <a:rPr lang="en-US" sz="4000" b="1" dirty="0" smtClean="0">
                <a:sym typeface="Wingdings"/>
              </a:rPr>
              <a:t></a:t>
            </a:r>
            <a:endParaRPr lang="en-US" sz="4000" b="1" baseline="-25000" dirty="0"/>
          </a:p>
        </p:txBody>
      </p:sp>
      <p:sp>
        <p:nvSpPr>
          <p:cNvPr id="12" name="Rectangle 11">
            <a:hlinkClick r:id="" action="ppaction://hlinkshowjump?jump=nextslide"/>
          </p:cNvPr>
          <p:cNvSpPr/>
          <p:nvPr/>
        </p:nvSpPr>
        <p:spPr>
          <a:xfrm>
            <a:off x="4625731" y="4291013"/>
            <a:ext cx="3042138"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to See </a:t>
            </a:r>
            <a:r>
              <a:rPr lang="en-US" sz="2800" smtClean="0">
                <a:solidFill>
                  <a:srgbClr val="FFFF00"/>
                </a:solidFill>
              </a:rPr>
              <a:t>the Product</a:t>
            </a:r>
            <a:endParaRPr lang="en-US" sz="2800" dirty="0">
              <a:solidFill>
                <a:srgbClr val="FFFF00"/>
              </a:solidFill>
            </a:endParaRPr>
          </a:p>
        </p:txBody>
      </p:sp>
      <p:cxnSp>
        <p:nvCxnSpPr>
          <p:cNvPr id="9" name="Straight Arrow Connector 8"/>
          <p:cNvCxnSpPr/>
          <p:nvPr/>
        </p:nvCxnSpPr>
        <p:spPr>
          <a:xfrm flipV="1">
            <a:off x="4471763" y="3182253"/>
            <a:ext cx="730738" cy="772746"/>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488078" y="3724166"/>
            <a:ext cx="1983685" cy="461665"/>
          </a:xfrm>
          <a:prstGeom prst="rect">
            <a:avLst/>
          </a:prstGeom>
        </p:spPr>
        <p:txBody>
          <a:bodyPr wrap="none">
            <a:spAutoFit/>
          </a:bodyPr>
          <a:lstStyle/>
          <a:p>
            <a:r>
              <a:rPr lang="en-US" sz="2400" b="1" smtClean="0">
                <a:solidFill>
                  <a:srgbClr val="00B050"/>
                </a:solidFill>
              </a:rPr>
              <a:t>Metallic oxide</a:t>
            </a:r>
            <a:endParaRPr lang="en-US" sz="2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717411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390525"/>
            <a:ext cx="10515600" cy="4351338"/>
          </a:xfrm>
        </p:spPr>
        <p:txBody>
          <a:bodyPr/>
          <a:lstStyle/>
          <a:p>
            <a:pPr marL="0" indent="0">
              <a:buNone/>
            </a:pPr>
            <a:r>
              <a:rPr lang="en-US" dirty="0" smtClean="0"/>
              <a:t>Depending on the types of reactants in a synthesis reaction, chemists can predict the product before the reaction ever occurs.  For example, when a metallic oxide (metal-oxygen) reacts with water, the resulting product is a metallic </a:t>
            </a:r>
            <a:r>
              <a:rPr lang="en-US" dirty="0" err="1" smtClean="0"/>
              <a:t>hydroxyide</a:t>
            </a:r>
            <a:r>
              <a:rPr lang="en-US" dirty="0" smtClean="0"/>
              <a:t> (metal-OH). </a:t>
            </a:r>
          </a:p>
          <a:p>
            <a:pPr marL="0" indent="0">
              <a:buNone/>
            </a:pPr>
            <a:r>
              <a:rPr lang="en-US" dirty="0" smtClean="0"/>
              <a:t>For the following reaction predict the product:</a:t>
            </a:r>
          </a:p>
          <a:p>
            <a:pPr marL="0" indent="0" algn="ctr">
              <a:buNone/>
            </a:pPr>
            <a:r>
              <a:rPr lang="en-US" sz="4000" b="1" dirty="0" err="1" smtClean="0"/>
              <a:t>CaO</a:t>
            </a:r>
            <a:r>
              <a:rPr lang="en-US" sz="4000" b="1" baseline="-25000" dirty="0" smtClean="0"/>
              <a:t> </a:t>
            </a:r>
            <a:r>
              <a:rPr lang="en-US" sz="4000" b="1" dirty="0" smtClean="0"/>
              <a:t>+ H</a:t>
            </a:r>
            <a:r>
              <a:rPr lang="en-US" sz="4000" b="1" baseline="-25000" dirty="0" smtClean="0"/>
              <a:t>2</a:t>
            </a:r>
            <a:r>
              <a:rPr lang="en-US" sz="4000" b="1" dirty="0" smtClean="0"/>
              <a:t>O</a:t>
            </a:r>
            <a:r>
              <a:rPr lang="en-US" sz="4000" b="1" baseline="-25000" dirty="0" smtClean="0"/>
              <a:t> </a:t>
            </a:r>
            <a:r>
              <a:rPr lang="en-US" sz="4000" b="1" dirty="0" smtClean="0">
                <a:sym typeface="Wingdings"/>
              </a:rPr>
              <a:t> Ca(OH)</a:t>
            </a:r>
            <a:r>
              <a:rPr lang="en-US" sz="4000" b="1" baseline="-25000" dirty="0" smtClean="0">
                <a:sym typeface="Wingdings"/>
              </a:rPr>
              <a:t>2</a:t>
            </a:r>
            <a:endParaRPr lang="en-US" sz="4000" b="1" baseline="-25000" dirty="0"/>
          </a:p>
        </p:txBody>
      </p:sp>
      <p:sp>
        <p:nvSpPr>
          <p:cNvPr id="12" name="Rectangle 11">
            <a:hlinkClick r:id="" action="ppaction://hlinkshowjump?jump=nextslide"/>
          </p:cNvPr>
          <p:cNvSpPr/>
          <p:nvPr/>
        </p:nvSpPr>
        <p:spPr>
          <a:xfrm>
            <a:off x="4625731" y="4291013"/>
            <a:ext cx="3042138"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More Synthesis Reactions</a:t>
            </a:r>
            <a:endParaRPr lang="en-US" sz="2800" dirty="0">
              <a:solidFill>
                <a:srgbClr val="FFFF00"/>
              </a:solidFill>
            </a:endParaRPr>
          </a:p>
        </p:txBody>
      </p:sp>
      <p:cxnSp>
        <p:nvCxnSpPr>
          <p:cNvPr id="4" name="Straight Arrow Connector 3"/>
          <p:cNvCxnSpPr/>
          <p:nvPr/>
        </p:nvCxnSpPr>
        <p:spPr>
          <a:xfrm flipH="1" flipV="1">
            <a:off x="7667869" y="3200401"/>
            <a:ext cx="456223" cy="633045"/>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124092" y="3740299"/>
            <a:ext cx="2848708" cy="461665"/>
          </a:xfrm>
          <a:prstGeom prst="rect">
            <a:avLst/>
          </a:prstGeom>
        </p:spPr>
        <p:txBody>
          <a:bodyPr wrap="square">
            <a:spAutoFit/>
          </a:bodyPr>
          <a:lstStyle/>
          <a:p>
            <a:r>
              <a:rPr lang="en-US" sz="2400" b="1" smtClean="0">
                <a:solidFill>
                  <a:srgbClr val="00B050"/>
                </a:solidFill>
              </a:rPr>
              <a:t>Metallic hydroxide</a:t>
            </a:r>
            <a:endParaRPr lang="en-US" sz="2400" dirty="0"/>
          </a:p>
        </p:txBody>
      </p:sp>
      <p:sp>
        <p:nvSpPr>
          <p:cNvPr id="7" name="Rectangle 6"/>
          <p:cNvSpPr/>
          <p:nvPr/>
        </p:nvSpPr>
        <p:spPr>
          <a:xfrm>
            <a:off x="6629400" y="2549769"/>
            <a:ext cx="1916723" cy="650632"/>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083563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390525"/>
            <a:ext cx="10515600" cy="4351338"/>
          </a:xfrm>
        </p:spPr>
        <p:txBody>
          <a:bodyPr/>
          <a:lstStyle/>
          <a:p>
            <a:pPr marL="0" indent="0">
              <a:buNone/>
            </a:pPr>
            <a:r>
              <a:rPr lang="en-US" dirty="0" smtClean="0"/>
              <a:t>Depending on the types of reactants in a synthesis reaction, chemists can predict the product before the reaction ever occurs.  For example, when a </a:t>
            </a:r>
            <a:r>
              <a:rPr lang="en-US" b="1" dirty="0" smtClean="0"/>
              <a:t>non-metallic oxide </a:t>
            </a:r>
            <a:r>
              <a:rPr lang="en-US" dirty="0" smtClean="0"/>
              <a:t>(nonmetal-oxygen) reacts with </a:t>
            </a:r>
            <a:r>
              <a:rPr lang="en-US" b="1" dirty="0" smtClean="0"/>
              <a:t>water</a:t>
            </a:r>
            <a:r>
              <a:rPr lang="en-US" dirty="0" smtClean="0"/>
              <a:t>, the resulting product is a </a:t>
            </a:r>
            <a:r>
              <a:rPr lang="en-US" b="1" dirty="0" smtClean="0"/>
              <a:t>oxyacid</a:t>
            </a:r>
            <a:r>
              <a:rPr lang="en-US" dirty="0" smtClean="0"/>
              <a:t>. </a:t>
            </a:r>
          </a:p>
          <a:p>
            <a:pPr marL="0" indent="0">
              <a:buNone/>
            </a:pPr>
            <a:r>
              <a:rPr lang="en-US" dirty="0" smtClean="0"/>
              <a:t>For the following reaction predict the product:</a:t>
            </a:r>
          </a:p>
          <a:p>
            <a:pPr marL="0" indent="0" algn="ctr">
              <a:buNone/>
            </a:pPr>
            <a:r>
              <a:rPr lang="en-US" sz="4000" b="1" dirty="0" smtClean="0"/>
              <a:t>SO</a:t>
            </a:r>
            <a:r>
              <a:rPr lang="en-US" sz="4000" b="1" baseline="-25000" dirty="0" smtClean="0"/>
              <a:t>2 </a:t>
            </a:r>
            <a:r>
              <a:rPr lang="en-US" sz="4000" b="1" dirty="0" smtClean="0"/>
              <a:t>+ H</a:t>
            </a:r>
            <a:r>
              <a:rPr lang="en-US" sz="4000" b="1" baseline="-25000" dirty="0" smtClean="0"/>
              <a:t>2</a:t>
            </a:r>
            <a:r>
              <a:rPr lang="en-US" sz="4000" b="1" dirty="0" smtClean="0"/>
              <a:t>O</a:t>
            </a:r>
            <a:r>
              <a:rPr lang="en-US" sz="4000" b="1" baseline="-25000" dirty="0" smtClean="0"/>
              <a:t> </a:t>
            </a:r>
            <a:r>
              <a:rPr lang="en-US" sz="4000" b="1" dirty="0" smtClean="0">
                <a:sym typeface="Wingdings"/>
              </a:rPr>
              <a:t></a:t>
            </a:r>
            <a:endParaRPr lang="en-US" sz="4000" b="1" baseline="-25000" dirty="0"/>
          </a:p>
        </p:txBody>
      </p:sp>
      <p:sp>
        <p:nvSpPr>
          <p:cNvPr id="12" name="Rectangle 11">
            <a:hlinkClick r:id="" action="ppaction://hlinkshowjump?jump=nextslide"/>
          </p:cNvPr>
          <p:cNvSpPr/>
          <p:nvPr/>
        </p:nvSpPr>
        <p:spPr>
          <a:xfrm>
            <a:off x="4625731" y="4291013"/>
            <a:ext cx="3042138"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to See </a:t>
            </a:r>
            <a:r>
              <a:rPr lang="en-US" sz="2800" smtClean="0">
                <a:solidFill>
                  <a:srgbClr val="FFFF00"/>
                </a:solidFill>
              </a:rPr>
              <a:t>the Product</a:t>
            </a:r>
            <a:endParaRPr lang="en-US" sz="2800" dirty="0">
              <a:solidFill>
                <a:srgbClr val="FFFF00"/>
              </a:solidFill>
            </a:endParaRPr>
          </a:p>
        </p:txBody>
      </p:sp>
      <p:cxnSp>
        <p:nvCxnSpPr>
          <p:cNvPr id="9" name="Straight Arrow Connector 8"/>
          <p:cNvCxnSpPr/>
          <p:nvPr/>
        </p:nvCxnSpPr>
        <p:spPr>
          <a:xfrm flipV="1">
            <a:off x="4471763" y="3182253"/>
            <a:ext cx="730738" cy="772746"/>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927348" y="3736344"/>
            <a:ext cx="2610458" cy="461665"/>
          </a:xfrm>
          <a:prstGeom prst="rect">
            <a:avLst/>
          </a:prstGeom>
        </p:spPr>
        <p:txBody>
          <a:bodyPr wrap="none">
            <a:spAutoFit/>
          </a:bodyPr>
          <a:lstStyle/>
          <a:p>
            <a:r>
              <a:rPr lang="en-US" sz="2400" b="1" smtClean="0">
                <a:solidFill>
                  <a:srgbClr val="00B050"/>
                </a:solidFill>
              </a:rPr>
              <a:t>Non-metallic </a:t>
            </a:r>
            <a:r>
              <a:rPr lang="en-US" sz="2400" b="1" dirty="0" smtClean="0">
                <a:solidFill>
                  <a:srgbClr val="00B050"/>
                </a:solidFill>
              </a:rPr>
              <a:t>oxide</a:t>
            </a:r>
            <a:endParaRPr lang="en-US" sz="2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040956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390525"/>
            <a:ext cx="10515600" cy="4351338"/>
          </a:xfrm>
        </p:spPr>
        <p:txBody>
          <a:bodyPr/>
          <a:lstStyle/>
          <a:p>
            <a:pPr marL="0" indent="0">
              <a:buNone/>
            </a:pPr>
            <a:r>
              <a:rPr lang="en-US" dirty="0" smtClean="0"/>
              <a:t>Depending on the types of reactants in a synthesis reaction, chemists can predict the product before the reaction ever occurs.  For example, when a </a:t>
            </a:r>
            <a:r>
              <a:rPr lang="en-US" b="1" dirty="0" smtClean="0"/>
              <a:t>non-metallic oxide </a:t>
            </a:r>
            <a:r>
              <a:rPr lang="en-US" dirty="0" smtClean="0"/>
              <a:t>(nonmetal-oxygen) reacts with </a:t>
            </a:r>
            <a:r>
              <a:rPr lang="en-US" b="1" dirty="0" smtClean="0"/>
              <a:t>water</a:t>
            </a:r>
            <a:r>
              <a:rPr lang="en-US" dirty="0" smtClean="0"/>
              <a:t>, the resulting product is a </a:t>
            </a:r>
            <a:r>
              <a:rPr lang="en-US" b="1" dirty="0" smtClean="0"/>
              <a:t>oxyacid</a:t>
            </a:r>
            <a:r>
              <a:rPr lang="en-US" dirty="0" smtClean="0"/>
              <a:t>. </a:t>
            </a:r>
          </a:p>
          <a:p>
            <a:pPr marL="0" indent="0">
              <a:buNone/>
            </a:pPr>
            <a:r>
              <a:rPr lang="en-US" dirty="0" smtClean="0"/>
              <a:t>For the following reaction predict the product:</a:t>
            </a:r>
          </a:p>
          <a:p>
            <a:pPr marL="0" indent="0" algn="ctr">
              <a:buNone/>
            </a:pPr>
            <a:r>
              <a:rPr lang="en-US" sz="4000" b="1" dirty="0" smtClean="0"/>
              <a:t>SO</a:t>
            </a:r>
            <a:r>
              <a:rPr lang="en-US" sz="4000" b="1" baseline="-25000" dirty="0" smtClean="0"/>
              <a:t>2 </a:t>
            </a:r>
            <a:r>
              <a:rPr lang="en-US" sz="4000" b="1" dirty="0" smtClean="0"/>
              <a:t>+ H</a:t>
            </a:r>
            <a:r>
              <a:rPr lang="en-US" sz="4000" b="1" baseline="-25000" dirty="0" smtClean="0"/>
              <a:t>2</a:t>
            </a:r>
            <a:r>
              <a:rPr lang="en-US" sz="4000" b="1" dirty="0" smtClean="0"/>
              <a:t>O</a:t>
            </a:r>
            <a:r>
              <a:rPr lang="en-US" sz="4000" b="1" baseline="-25000" dirty="0" smtClean="0"/>
              <a:t> </a:t>
            </a:r>
            <a:r>
              <a:rPr lang="en-US" sz="4000" b="1" dirty="0" smtClean="0">
                <a:sym typeface="Wingdings"/>
              </a:rPr>
              <a:t> H</a:t>
            </a:r>
            <a:r>
              <a:rPr lang="en-US" sz="4000" b="1" baseline="-25000" dirty="0" smtClean="0">
                <a:sym typeface="Wingdings"/>
              </a:rPr>
              <a:t>2</a:t>
            </a:r>
            <a:r>
              <a:rPr lang="en-US" sz="4000" b="1" dirty="0" smtClean="0">
                <a:sym typeface="Wingdings"/>
              </a:rPr>
              <a:t>SO</a:t>
            </a:r>
            <a:r>
              <a:rPr lang="en-US" sz="4000" b="1" baseline="-25000" dirty="0" smtClean="0">
                <a:sym typeface="Wingdings"/>
              </a:rPr>
              <a:t>3</a:t>
            </a:r>
            <a:endParaRPr lang="en-US" sz="4000" b="1" baseline="-25000" dirty="0"/>
          </a:p>
        </p:txBody>
      </p:sp>
      <p:sp>
        <p:nvSpPr>
          <p:cNvPr id="12" name="Rectangle 11">
            <a:hlinkClick r:id="" action="ppaction://hlinkshowjump?jump=nextslide"/>
          </p:cNvPr>
          <p:cNvSpPr/>
          <p:nvPr/>
        </p:nvSpPr>
        <p:spPr>
          <a:xfrm>
            <a:off x="4625731" y="4741863"/>
            <a:ext cx="3042138"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Test </a:t>
            </a:r>
            <a:r>
              <a:rPr lang="en-US" sz="2800" smtClean="0">
                <a:solidFill>
                  <a:srgbClr val="FFFF00"/>
                </a:solidFill>
              </a:rPr>
              <a:t>Your Understanding</a:t>
            </a:r>
            <a:endParaRPr lang="en-US" sz="2800" dirty="0">
              <a:solidFill>
                <a:srgbClr val="FFFF00"/>
              </a:solidFill>
            </a:endParaRPr>
          </a:p>
        </p:txBody>
      </p:sp>
      <p:cxnSp>
        <p:nvCxnSpPr>
          <p:cNvPr id="6" name="Straight Arrow Connector 5"/>
          <p:cNvCxnSpPr/>
          <p:nvPr/>
        </p:nvCxnSpPr>
        <p:spPr>
          <a:xfrm flipH="1" flipV="1">
            <a:off x="7667869" y="3200401"/>
            <a:ext cx="456223" cy="633045"/>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053752" y="3740299"/>
            <a:ext cx="2848708" cy="461665"/>
          </a:xfrm>
          <a:prstGeom prst="rect">
            <a:avLst/>
          </a:prstGeom>
        </p:spPr>
        <p:txBody>
          <a:bodyPr wrap="square">
            <a:spAutoFit/>
          </a:bodyPr>
          <a:lstStyle/>
          <a:p>
            <a:r>
              <a:rPr lang="en-US" sz="2400" b="1" dirty="0" smtClean="0">
                <a:solidFill>
                  <a:srgbClr val="00B050"/>
                </a:solidFill>
              </a:rPr>
              <a:t>Oxyacid</a:t>
            </a:r>
            <a:endParaRPr lang="en-US" sz="2400" dirty="0"/>
          </a:p>
        </p:txBody>
      </p:sp>
      <p:sp>
        <p:nvSpPr>
          <p:cNvPr id="8" name="Rectangle 7"/>
          <p:cNvSpPr/>
          <p:nvPr/>
        </p:nvSpPr>
        <p:spPr>
          <a:xfrm>
            <a:off x="6770077" y="2549769"/>
            <a:ext cx="1494692" cy="650632"/>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27214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682625"/>
            <a:ext cx="10515600" cy="4351338"/>
          </a:xfrm>
        </p:spPr>
        <p:txBody>
          <a:bodyPr/>
          <a:lstStyle/>
          <a:p>
            <a:pPr marL="0" indent="0">
              <a:buNone/>
            </a:pPr>
            <a:r>
              <a:rPr lang="en-US" sz="4000" dirty="0" smtClean="0">
                <a:sym typeface="Wingdings"/>
              </a:rPr>
              <a:t>Test your understanding: </a:t>
            </a:r>
          </a:p>
          <a:p>
            <a:pPr marL="0" indent="0">
              <a:buNone/>
            </a:pPr>
            <a:r>
              <a:rPr lang="en-US" sz="3600" dirty="0" smtClean="0">
                <a:solidFill>
                  <a:srgbClr val="00B050"/>
                </a:solidFill>
                <a:sym typeface="Wingdings"/>
              </a:rPr>
              <a:t>Which of the following reactions is a synthesis reaction?</a:t>
            </a:r>
            <a:r>
              <a:rPr lang="en-US" sz="3600" dirty="0" smtClean="0">
                <a:solidFill>
                  <a:srgbClr val="FF0000"/>
                </a:solidFill>
                <a:sym typeface="Wingdings"/>
              </a:rPr>
              <a:t>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4" name="Rectangle 3">
            <a:hlinkClick r:id="rId4" action="ppaction://hlinksldjump"/>
          </p:cNvPr>
          <p:cNvSpPr/>
          <p:nvPr/>
        </p:nvSpPr>
        <p:spPr>
          <a:xfrm>
            <a:off x="6929876" y="4419937"/>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a:t>
            </a:r>
            <a:r>
              <a:rPr lang="en-US" sz="2800" dirty="0" smtClean="0">
                <a:solidFill>
                  <a:srgbClr val="FFFF00"/>
                </a:solidFill>
                <a:sym typeface="Wingdings"/>
              </a:rPr>
              <a:t>2HCl</a:t>
            </a:r>
            <a:r>
              <a:rPr lang="en-US" sz="2800" dirty="0" smtClean="0">
                <a:solidFill>
                  <a:srgbClr val="FFFF00"/>
                </a:solidFill>
              </a:rPr>
              <a:t> </a:t>
            </a:r>
            <a:r>
              <a:rPr lang="en-US" sz="2800" dirty="0">
                <a:solidFill>
                  <a:srgbClr val="FFFF00"/>
                </a:solidFill>
                <a:sym typeface="Wingdings"/>
              </a:rPr>
              <a:t> </a:t>
            </a:r>
            <a:r>
              <a:rPr lang="en-US" sz="2800" dirty="0" smtClean="0">
                <a:solidFill>
                  <a:srgbClr val="FFFF00"/>
                </a:solidFill>
                <a:sym typeface="Wingdings"/>
              </a:rPr>
              <a:t>H</a:t>
            </a:r>
            <a:r>
              <a:rPr lang="en-US" sz="2800" baseline="-25000" dirty="0" smtClean="0">
                <a:solidFill>
                  <a:srgbClr val="FFFF00"/>
                </a:solidFill>
                <a:sym typeface="Wingdings"/>
              </a:rPr>
              <a:t>2 </a:t>
            </a:r>
            <a:r>
              <a:rPr lang="en-US" sz="2800" dirty="0" smtClean="0">
                <a:solidFill>
                  <a:srgbClr val="FFFF00"/>
                </a:solidFill>
                <a:sym typeface="Wingdings"/>
              </a:rPr>
              <a:t>+ Cl</a:t>
            </a:r>
            <a:r>
              <a:rPr lang="en-US" sz="2800" baseline="-25000" dirty="0" smtClean="0">
                <a:solidFill>
                  <a:srgbClr val="FFFF00"/>
                </a:solidFill>
                <a:sym typeface="Wingdings"/>
              </a:rPr>
              <a:t>2</a:t>
            </a:r>
            <a:endParaRPr lang="en-US" sz="2800" dirty="0">
              <a:solidFill>
                <a:srgbClr val="FFFF00"/>
              </a:solidFill>
              <a:sym typeface="Wingdings"/>
            </a:endParaRPr>
          </a:p>
        </p:txBody>
      </p:sp>
      <p:sp>
        <p:nvSpPr>
          <p:cNvPr id="2" name="Rectangle 1">
            <a:hlinkClick r:id="rId4" action="ppaction://hlinksldjump"/>
          </p:cNvPr>
          <p:cNvSpPr/>
          <p:nvPr/>
        </p:nvSpPr>
        <p:spPr>
          <a:xfrm>
            <a:off x="1008762" y="4419938"/>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2Fe + 6NaBr</a:t>
            </a:r>
            <a:r>
              <a:rPr lang="en-US" sz="2800" dirty="0" smtClean="0">
                <a:solidFill>
                  <a:srgbClr val="FFFF00"/>
                </a:solidFill>
              </a:rPr>
              <a:t> </a:t>
            </a:r>
            <a:r>
              <a:rPr lang="en-US" sz="2800" dirty="0">
                <a:solidFill>
                  <a:srgbClr val="FFFF00"/>
                </a:solidFill>
                <a:sym typeface="Wingdings"/>
              </a:rPr>
              <a:t> </a:t>
            </a:r>
            <a:r>
              <a:rPr lang="en-US" sz="2800" dirty="0" smtClean="0">
                <a:solidFill>
                  <a:srgbClr val="FFFF00"/>
                </a:solidFill>
                <a:sym typeface="Wingdings"/>
              </a:rPr>
              <a:t>2FeBr</a:t>
            </a:r>
            <a:r>
              <a:rPr lang="en-US" sz="2800" baseline="-25000" dirty="0" smtClean="0">
                <a:solidFill>
                  <a:srgbClr val="FFFF00"/>
                </a:solidFill>
                <a:sym typeface="Wingdings"/>
              </a:rPr>
              <a:t>3 </a:t>
            </a:r>
            <a:r>
              <a:rPr lang="en-US" sz="2800" dirty="0" smtClean="0">
                <a:solidFill>
                  <a:srgbClr val="FFFF00"/>
                </a:solidFill>
                <a:sym typeface="Wingdings"/>
              </a:rPr>
              <a:t>+ 6 Na</a:t>
            </a:r>
            <a:endParaRPr lang="en-US" sz="2800" dirty="0">
              <a:solidFill>
                <a:srgbClr val="FFFF00"/>
              </a:solidFill>
              <a:sym typeface="Wingdings"/>
            </a:endParaRPr>
          </a:p>
        </p:txBody>
      </p:sp>
      <p:sp>
        <p:nvSpPr>
          <p:cNvPr id="5" name="Rectangle 4">
            <a:hlinkClick r:id="rId4" action="ppaction://hlinksldjump"/>
          </p:cNvPr>
          <p:cNvSpPr/>
          <p:nvPr/>
        </p:nvSpPr>
        <p:spPr>
          <a:xfrm>
            <a:off x="6929876" y="2789250"/>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C</a:t>
            </a:r>
            <a:r>
              <a:rPr lang="en-US" sz="2800" baseline="-25000" dirty="0" smtClean="0">
                <a:solidFill>
                  <a:srgbClr val="FFFF00"/>
                </a:solidFill>
                <a:sym typeface="Wingdings"/>
              </a:rPr>
              <a:t>2</a:t>
            </a:r>
            <a:r>
              <a:rPr lang="en-US" sz="2800" dirty="0" smtClean="0">
                <a:solidFill>
                  <a:srgbClr val="FFFF00"/>
                </a:solidFill>
                <a:sym typeface="Wingdings"/>
              </a:rPr>
              <a:t>H</a:t>
            </a:r>
            <a:r>
              <a:rPr lang="en-US" sz="2800" baseline="-25000" dirty="0" smtClean="0">
                <a:solidFill>
                  <a:srgbClr val="FFFF00"/>
                </a:solidFill>
                <a:sym typeface="Wingdings"/>
              </a:rPr>
              <a:t>8</a:t>
            </a:r>
            <a:r>
              <a:rPr lang="en-US" sz="2800" dirty="0" smtClean="0">
                <a:solidFill>
                  <a:srgbClr val="FFFF00"/>
                </a:solidFill>
              </a:rPr>
              <a:t> </a:t>
            </a:r>
            <a:r>
              <a:rPr lang="en-US" sz="2800" dirty="0" smtClean="0">
                <a:solidFill>
                  <a:srgbClr val="FFFF00"/>
                </a:solidFill>
                <a:sym typeface="Wingdings"/>
              </a:rPr>
              <a:t>+ O</a:t>
            </a:r>
            <a:r>
              <a:rPr lang="en-US" sz="2800" baseline="-25000" dirty="0" smtClean="0">
                <a:solidFill>
                  <a:srgbClr val="FFFF00"/>
                </a:solidFill>
                <a:sym typeface="Wingdings"/>
              </a:rPr>
              <a:t>2 </a:t>
            </a:r>
            <a:r>
              <a:rPr lang="en-US" sz="2800" dirty="0" smtClean="0">
                <a:solidFill>
                  <a:srgbClr val="FFFF00"/>
                </a:solidFill>
                <a:sym typeface="Wingdings"/>
              </a:rPr>
              <a:t> 2CO</a:t>
            </a:r>
            <a:r>
              <a:rPr lang="en-US" sz="2800" baseline="-25000" dirty="0" smtClean="0">
                <a:solidFill>
                  <a:srgbClr val="FFFF00"/>
                </a:solidFill>
                <a:sym typeface="Wingdings"/>
              </a:rPr>
              <a:t>2 </a:t>
            </a:r>
            <a:r>
              <a:rPr lang="en-US" sz="2800" dirty="0" smtClean="0">
                <a:solidFill>
                  <a:srgbClr val="FFFF00"/>
                </a:solidFill>
                <a:sym typeface="Wingdings"/>
              </a:rPr>
              <a:t>+ 4H</a:t>
            </a:r>
            <a:r>
              <a:rPr lang="en-US" sz="2800" baseline="-25000" dirty="0" smtClean="0">
                <a:solidFill>
                  <a:srgbClr val="FFFF00"/>
                </a:solidFill>
                <a:sym typeface="Wingdings"/>
              </a:rPr>
              <a:t>2</a:t>
            </a:r>
            <a:r>
              <a:rPr lang="en-US" sz="2800" dirty="0" smtClean="0">
                <a:solidFill>
                  <a:srgbClr val="FFFF00"/>
                </a:solidFill>
                <a:sym typeface="Wingdings"/>
              </a:rPr>
              <a:t>O</a:t>
            </a:r>
            <a:endParaRPr lang="en-US" sz="2800" dirty="0">
              <a:solidFill>
                <a:srgbClr val="FFFF00"/>
              </a:solidFill>
              <a:sym typeface="Wingdings"/>
            </a:endParaRPr>
          </a:p>
        </p:txBody>
      </p:sp>
      <p:sp>
        <p:nvSpPr>
          <p:cNvPr id="6" name="Rectangle 5">
            <a:hlinkClick r:id="rId5" action="ppaction://hlinksldjump"/>
          </p:cNvPr>
          <p:cNvSpPr/>
          <p:nvPr/>
        </p:nvSpPr>
        <p:spPr>
          <a:xfrm>
            <a:off x="1008762" y="2789251"/>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CO</a:t>
            </a:r>
            <a:r>
              <a:rPr lang="en-US" sz="2800" baseline="-25000" dirty="0" smtClean="0">
                <a:solidFill>
                  <a:srgbClr val="FFFF00"/>
                </a:solidFill>
                <a:sym typeface="Wingdings"/>
              </a:rPr>
              <a:t>2</a:t>
            </a:r>
            <a:r>
              <a:rPr lang="en-US" sz="2800" dirty="0" smtClean="0">
                <a:solidFill>
                  <a:srgbClr val="FFFF00"/>
                </a:solidFill>
                <a:sym typeface="Wingdings"/>
              </a:rPr>
              <a:t> + H</a:t>
            </a:r>
            <a:r>
              <a:rPr lang="en-US" sz="2800" baseline="-25000" dirty="0" smtClean="0">
                <a:solidFill>
                  <a:srgbClr val="FFFF00"/>
                </a:solidFill>
                <a:sym typeface="Wingdings"/>
              </a:rPr>
              <a:t>2</a:t>
            </a:r>
            <a:r>
              <a:rPr lang="en-US" sz="2800" dirty="0" smtClean="0">
                <a:solidFill>
                  <a:srgbClr val="FFFF00"/>
                </a:solidFill>
              </a:rPr>
              <a:t>O </a:t>
            </a:r>
            <a:r>
              <a:rPr lang="en-US" sz="2800" dirty="0" smtClean="0">
                <a:solidFill>
                  <a:srgbClr val="FFFF00"/>
                </a:solidFill>
                <a:sym typeface="Wingdings"/>
              </a:rPr>
              <a:t> H</a:t>
            </a:r>
            <a:r>
              <a:rPr lang="en-US" sz="2800" baseline="-25000" dirty="0" smtClean="0">
                <a:solidFill>
                  <a:srgbClr val="FFFF00"/>
                </a:solidFill>
                <a:sym typeface="Wingdings"/>
              </a:rPr>
              <a:t>2</a:t>
            </a:r>
            <a:r>
              <a:rPr lang="en-US" sz="2800" dirty="0" smtClean="0">
                <a:solidFill>
                  <a:srgbClr val="FFFF00"/>
                </a:solidFill>
                <a:sym typeface="Wingdings"/>
              </a:rPr>
              <a:t>CO</a:t>
            </a:r>
            <a:r>
              <a:rPr lang="en-US" sz="2800" baseline="-25000" dirty="0" smtClean="0">
                <a:solidFill>
                  <a:srgbClr val="FFFF00"/>
                </a:solidFill>
                <a:sym typeface="Wingdings"/>
              </a:rPr>
              <a:t>3</a:t>
            </a:r>
            <a:endParaRPr lang="en-US" sz="2800" dirty="0">
              <a:solidFill>
                <a:srgbClr val="FFFF00"/>
              </a:solidFill>
              <a:sym typeface="Wingdings"/>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5933225"/>
            <a:ext cx="812800" cy="812800"/>
          </a:xfrm>
          <a:prstGeom prst="rect">
            <a:avLst/>
          </a:prstGeom>
        </p:spPr>
      </p:pic>
    </p:spTree>
    <p:extLst>
      <p:ext uri="{BB962C8B-B14F-4D97-AF65-F5344CB8AC3E}">
        <p14:creationId xmlns:p14="http://schemas.microsoft.com/office/powerpoint/2010/main" val="262091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2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8762" y="1417143"/>
            <a:ext cx="10515600" cy="4351338"/>
          </a:xfrm>
        </p:spPr>
        <p:txBody>
          <a:bodyPr/>
          <a:lstStyle/>
          <a:p>
            <a:pPr marL="0" indent="0">
              <a:buNone/>
            </a:pPr>
            <a:r>
              <a:rPr lang="en-US" sz="3600" dirty="0" smtClean="0">
                <a:sym typeface="Wingdings"/>
              </a:rPr>
              <a:t>Which of the following reactions is a synthesis reaction?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4" name="Rectangle 3">
            <a:hlinkClick r:id="rId4" action="ppaction://hlinksldjump"/>
          </p:cNvPr>
          <p:cNvSpPr/>
          <p:nvPr/>
        </p:nvSpPr>
        <p:spPr>
          <a:xfrm>
            <a:off x="6929876" y="4419937"/>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2HCl</a:t>
            </a:r>
            <a:r>
              <a:rPr lang="en-US" sz="2800" dirty="0">
                <a:solidFill>
                  <a:srgbClr val="FFFF00"/>
                </a:solidFill>
              </a:rPr>
              <a:t> </a:t>
            </a:r>
            <a:r>
              <a:rPr lang="en-US" sz="2800" dirty="0">
                <a:solidFill>
                  <a:srgbClr val="FFFF00"/>
                </a:solidFill>
                <a:sym typeface="Wingdings"/>
              </a:rPr>
              <a:t> H</a:t>
            </a:r>
            <a:r>
              <a:rPr lang="en-US" sz="2800" baseline="-25000" dirty="0">
                <a:solidFill>
                  <a:srgbClr val="FFFF00"/>
                </a:solidFill>
                <a:sym typeface="Wingdings"/>
              </a:rPr>
              <a:t>2 </a:t>
            </a:r>
            <a:r>
              <a:rPr lang="en-US" sz="2800" dirty="0">
                <a:solidFill>
                  <a:srgbClr val="FFFF00"/>
                </a:solidFill>
                <a:sym typeface="Wingdings"/>
              </a:rPr>
              <a:t>+ Cl</a:t>
            </a:r>
            <a:r>
              <a:rPr lang="en-US" sz="2800" baseline="-25000" dirty="0">
                <a:solidFill>
                  <a:srgbClr val="FFFF00"/>
                </a:solidFill>
                <a:sym typeface="Wingdings"/>
              </a:rPr>
              <a:t>2</a:t>
            </a:r>
            <a:endParaRPr lang="en-US" sz="2800" dirty="0">
              <a:solidFill>
                <a:srgbClr val="FFFF00"/>
              </a:solidFill>
              <a:sym typeface="Wingdings"/>
            </a:endParaRPr>
          </a:p>
        </p:txBody>
      </p:sp>
      <p:sp>
        <p:nvSpPr>
          <p:cNvPr id="2" name="Rectangle 1">
            <a:hlinkClick r:id="rId4" action="ppaction://hlinksldjump"/>
          </p:cNvPr>
          <p:cNvSpPr/>
          <p:nvPr/>
        </p:nvSpPr>
        <p:spPr>
          <a:xfrm>
            <a:off x="1008762" y="4419938"/>
            <a:ext cx="45665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2Fe + 6NaBr</a:t>
            </a:r>
            <a:r>
              <a:rPr lang="en-US" sz="2800" dirty="0">
                <a:solidFill>
                  <a:srgbClr val="FFFF00"/>
                </a:solidFill>
              </a:rPr>
              <a:t> </a:t>
            </a:r>
            <a:r>
              <a:rPr lang="en-US" sz="2800" dirty="0">
                <a:solidFill>
                  <a:srgbClr val="FFFF00"/>
                </a:solidFill>
                <a:sym typeface="Wingdings"/>
              </a:rPr>
              <a:t> 2FeBr</a:t>
            </a:r>
            <a:r>
              <a:rPr lang="en-US" sz="2800" baseline="-25000" dirty="0">
                <a:solidFill>
                  <a:srgbClr val="FFFF00"/>
                </a:solidFill>
                <a:sym typeface="Wingdings"/>
              </a:rPr>
              <a:t>3 </a:t>
            </a:r>
            <a:r>
              <a:rPr lang="en-US" sz="2800" dirty="0">
                <a:solidFill>
                  <a:srgbClr val="FFFF00"/>
                </a:solidFill>
                <a:sym typeface="Wingdings"/>
              </a:rPr>
              <a:t>+ 6 Na</a:t>
            </a:r>
          </a:p>
        </p:txBody>
      </p:sp>
      <p:sp>
        <p:nvSpPr>
          <p:cNvPr id="5" name="Rectangle 4">
            <a:hlinkClick r:id="rId4" action="ppaction://hlinksldjump"/>
          </p:cNvPr>
          <p:cNvSpPr/>
          <p:nvPr/>
        </p:nvSpPr>
        <p:spPr>
          <a:xfrm>
            <a:off x="6929876" y="2789250"/>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a:t>
            </a:r>
            <a:r>
              <a:rPr lang="en-US" sz="2800" baseline="-25000" dirty="0">
                <a:solidFill>
                  <a:srgbClr val="FFFF00"/>
                </a:solidFill>
                <a:sym typeface="Wingdings"/>
              </a:rPr>
              <a:t>2</a:t>
            </a:r>
            <a:r>
              <a:rPr lang="en-US" sz="2800" dirty="0">
                <a:solidFill>
                  <a:srgbClr val="FFFF00"/>
                </a:solidFill>
                <a:sym typeface="Wingdings"/>
              </a:rPr>
              <a:t>H</a:t>
            </a:r>
            <a:r>
              <a:rPr lang="en-US" sz="2800" baseline="-25000" dirty="0">
                <a:solidFill>
                  <a:srgbClr val="FFFF00"/>
                </a:solidFill>
                <a:sym typeface="Wingdings"/>
              </a:rPr>
              <a:t>8</a:t>
            </a:r>
            <a:r>
              <a:rPr lang="en-US" sz="2800" dirty="0">
                <a:solidFill>
                  <a:srgbClr val="FFFF00"/>
                </a:solidFill>
              </a:rPr>
              <a:t> </a:t>
            </a:r>
            <a:r>
              <a:rPr lang="en-US" sz="2800" dirty="0">
                <a:solidFill>
                  <a:srgbClr val="FFFF00"/>
                </a:solidFill>
                <a:sym typeface="Wingdings"/>
              </a:rPr>
              <a:t>+ O</a:t>
            </a:r>
            <a:r>
              <a:rPr lang="en-US" sz="2800" baseline="-25000" dirty="0">
                <a:solidFill>
                  <a:srgbClr val="FFFF00"/>
                </a:solidFill>
                <a:sym typeface="Wingdings"/>
              </a:rPr>
              <a:t>2 </a:t>
            </a:r>
            <a:r>
              <a:rPr lang="en-US" sz="2800" dirty="0">
                <a:solidFill>
                  <a:srgbClr val="FFFF00"/>
                </a:solidFill>
                <a:sym typeface="Wingdings"/>
              </a:rPr>
              <a:t> 2CO</a:t>
            </a:r>
            <a:r>
              <a:rPr lang="en-US" sz="2800" baseline="-25000" dirty="0">
                <a:solidFill>
                  <a:srgbClr val="FFFF00"/>
                </a:solidFill>
                <a:sym typeface="Wingdings"/>
              </a:rPr>
              <a:t>2 </a:t>
            </a:r>
            <a:r>
              <a:rPr lang="en-US" sz="2800" dirty="0">
                <a:solidFill>
                  <a:srgbClr val="FFFF00"/>
                </a:solidFill>
                <a:sym typeface="Wingdings"/>
              </a:rPr>
              <a:t>+ </a:t>
            </a:r>
            <a:r>
              <a:rPr lang="en-US" sz="2800" dirty="0" smtClean="0">
                <a:solidFill>
                  <a:srgbClr val="FFFF00"/>
                </a:solidFill>
                <a:sym typeface="Wingdings"/>
              </a:rPr>
              <a:t>4H</a:t>
            </a:r>
            <a:r>
              <a:rPr lang="en-US" sz="2800" baseline="-25000" dirty="0" smtClean="0">
                <a:solidFill>
                  <a:srgbClr val="FFFF00"/>
                </a:solidFill>
                <a:sym typeface="Wingdings"/>
              </a:rPr>
              <a:t>2</a:t>
            </a:r>
            <a:r>
              <a:rPr lang="en-US" sz="2800" dirty="0" smtClean="0">
                <a:solidFill>
                  <a:srgbClr val="FFFF00"/>
                </a:solidFill>
                <a:sym typeface="Wingdings"/>
              </a:rPr>
              <a:t>O</a:t>
            </a:r>
            <a:endParaRPr lang="en-US" sz="2800" dirty="0">
              <a:solidFill>
                <a:srgbClr val="FFFF00"/>
              </a:solidFill>
              <a:sym typeface="Wingdings"/>
            </a:endParaRPr>
          </a:p>
        </p:txBody>
      </p:sp>
      <p:sp>
        <p:nvSpPr>
          <p:cNvPr id="6" name="Rectangle 5">
            <a:hlinkClick r:id="rId5" action="ppaction://hlinksldjump"/>
          </p:cNvPr>
          <p:cNvSpPr/>
          <p:nvPr/>
        </p:nvSpPr>
        <p:spPr>
          <a:xfrm>
            <a:off x="1008762" y="2789251"/>
            <a:ext cx="45665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CO</a:t>
            </a:r>
            <a:r>
              <a:rPr lang="en-US" sz="2800" baseline="-25000" dirty="0">
                <a:solidFill>
                  <a:srgbClr val="FFFF00"/>
                </a:solidFill>
                <a:sym typeface="Wingdings"/>
              </a:rPr>
              <a:t>2</a:t>
            </a:r>
            <a:r>
              <a:rPr lang="en-US" sz="2800" dirty="0">
                <a:solidFill>
                  <a:srgbClr val="FFFF00"/>
                </a:solidFill>
                <a:sym typeface="Wingdings"/>
              </a:rPr>
              <a:t> + H</a:t>
            </a:r>
            <a:r>
              <a:rPr lang="en-US" sz="2800" baseline="-25000" dirty="0">
                <a:solidFill>
                  <a:srgbClr val="FFFF00"/>
                </a:solidFill>
                <a:sym typeface="Wingdings"/>
              </a:rPr>
              <a:t>2</a:t>
            </a:r>
            <a:r>
              <a:rPr lang="en-US" sz="2800" dirty="0">
                <a:solidFill>
                  <a:srgbClr val="FFFF00"/>
                </a:solidFill>
              </a:rPr>
              <a:t>O </a:t>
            </a:r>
            <a:r>
              <a:rPr lang="en-US" sz="2800" dirty="0">
                <a:solidFill>
                  <a:srgbClr val="FFFF00"/>
                </a:solidFill>
                <a:sym typeface="Wingdings"/>
              </a:rPr>
              <a:t> H</a:t>
            </a:r>
            <a:r>
              <a:rPr lang="en-US" sz="2800" baseline="-25000" dirty="0">
                <a:solidFill>
                  <a:srgbClr val="FFFF00"/>
                </a:solidFill>
                <a:sym typeface="Wingdings"/>
              </a:rPr>
              <a:t>2</a:t>
            </a:r>
            <a:r>
              <a:rPr lang="en-US" sz="2800" dirty="0">
                <a:solidFill>
                  <a:srgbClr val="FFFF00"/>
                </a:solidFill>
                <a:sym typeface="Wingdings"/>
              </a:rPr>
              <a:t>CO</a:t>
            </a:r>
            <a:r>
              <a:rPr lang="en-US" sz="2800" baseline="-25000" dirty="0">
                <a:solidFill>
                  <a:srgbClr val="FFFF00"/>
                </a:solidFill>
                <a:sym typeface="Wingdings"/>
              </a:rPr>
              <a:t>3</a:t>
            </a:r>
            <a:endParaRPr lang="en-US" sz="2800" dirty="0">
              <a:solidFill>
                <a:srgbClr val="FFFF00"/>
              </a:solidFill>
              <a:sym typeface="Wingdings"/>
            </a:endParaRPr>
          </a:p>
        </p:txBody>
      </p:sp>
      <p:sp>
        <p:nvSpPr>
          <p:cNvPr id="7" name="Title 1"/>
          <p:cNvSpPr>
            <a:spLocks noGrp="1"/>
          </p:cNvSpPr>
          <p:nvPr>
            <p:ph type="title"/>
          </p:nvPr>
        </p:nvSpPr>
        <p:spPr>
          <a:xfrm>
            <a:off x="785446" y="215224"/>
            <a:ext cx="10515600" cy="1325563"/>
          </a:xfrm>
        </p:spPr>
        <p:txBody>
          <a:bodyPr>
            <a:normAutofit/>
          </a:bodyPr>
          <a:lstStyle/>
          <a:p>
            <a:pPr algn="ctr"/>
            <a:r>
              <a:rPr lang="en-US" sz="5400" dirty="0" smtClean="0">
                <a:solidFill>
                  <a:srgbClr val="FF0000"/>
                </a:solidFill>
              </a:rPr>
              <a:t>Incorrect.  Try again:</a:t>
            </a:r>
            <a:endParaRPr lang="en-US" sz="5400" dirty="0">
              <a:solidFill>
                <a:srgbClr val="FF0000"/>
              </a:solidFill>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1046" y="6018407"/>
            <a:ext cx="812800" cy="812800"/>
          </a:xfrm>
          <a:prstGeom prst="rect">
            <a:avLst/>
          </a:prstGeom>
        </p:spPr>
      </p:pic>
    </p:spTree>
    <p:extLst>
      <p:ext uri="{BB962C8B-B14F-4D97-AF65-F5344CB8AC3E}">
        <p14:creationId xmlns:p14="http://schemas.microsoft.com/office/powerpoint/2010/main" val="485048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3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rgbClr val="00B050"/>
                </a:solidFill>
              </a:rPr>
              <a:t>Correct</a:t>
            </a:r>
            <a:endParaRPr lang="en-US" sz="5400" dirty="0">
              <a:solidFill>
                <a:srgbClr val="00B050"/>
              </a:solidFill>
            </a:endParaRPr>
          </a:p>
        </p:txBody>
      </p:sp>
      <p:sp>
        <p:nvSpPr>
          <p:cNvPr id="3" name="Content Placeholder 2"/>
          <p:cNvSpPr>
            <a:spLocks noGrp="1"/>
          </p:cNvSpPr>
          <p:nvPr>
            <p:ph idx="1"/>
          </p:nvPr>
        </p:nvSpPr>
        <p:spPr/>
        <p:txBody>
          <a:bodyPr/>
          <a:lstStyle/>
          <a:p>
            <a:pPr marL="0" indent="0">
              <a:buNone/>
            </a:pPr>
            <a:r>
              <a:rPr lang="en-US" dirty="0" smtClean="0"/>
              <a:t>In the reaction:</a:t>
            </a:r>
          </a:p>
          <a:p>
            <a:pPr marL="0" indent="0" algn="ctr">
              <a:buNone/>
            </a:pPr>
            <a:r>
              <a:rPr lang="en-US" sz="3600" dirty="0">
                <a:solidFill>
                  <a:srgbClr val="7030A0"/>
                </a:solidFill>
                <a:sym typeface="Wingdings"/>
              </a:rPr>
              <a:t>CO</a:t>
            </a:r>
            <a:r>
              <a:rPr lang="en-US" sz="3600" baseline="-25000" dirty="0">
                <a:solidFill>
                  <a:srgbClr val="7030A0"/>
                </a:solidFill>
                <a:sym typeface="Wingdings"/>
              </a:rPr>
              <a:t>2</a:t>
            </a:r>
            <a:r>
              <a:rPr lang="en-US" sz="3600" dirty="0">
                <a:solidFill>
                  <a:srgbClr val="7030A0"/>
                </a:solidFill>
                <a:sym typeface="Wingdings"/>
              </a:rPr>
              <a:t> + H</a:t>
            </a:r>
            <a:r>
              <a:rPr lang="en-US" sz="3600" baseline="-25000" dirty="0">
                <a:solidFill>
                  <a:srgbClr val="7030A0"/>
                </a:solidFill>
                <a:sym typeface="Wingdings"/>
              </a:rPr>
              <a:t>2</a:t>
            </a:r>
            <a:r>
              <a:rPr lang="en-US" sz="3600" dirty="0">
                <a:solidFill>
                  <a:srgbClr val="7030A0"/>
                </a:solidFill>
              </a:rPr>
              <a:t>O </a:t>
            </a:r>
            <a:r>
              <a:rPr lang="en-US" sz="3600" dirty="0">
                <a:solidFill>
                  <a:srgbClr val="7030A0"/>
                </a:solidFill>
                <a:sym typeface="Wingdings"/>
              </a:rPr>
              <a:t> H</a:t>
            </a:r>
            <a:r>
              <a:rPr lang="en-US" sz="3600" baseline="-25000" dirty="0">
                <a:solidFill>
                  <a:srgbClr val="7030A0"/>
                </a:solidFill>
                <a:sym typeface="Wingdings"/>
              </a:rPr>
              <a:t>2</a:t>
            </a:r>
            <a:r>
              <a:rPr lang="en-US" sz="3600" dirty="0">
                <a:solidFill>
                  <a:srgbClr val="7030A0"/>
                </a:solidFill>
                <a:sym typeface="Wingdings"/>
              </a:rPr>
              <a:t>CO</a:t>
            </a:r>
            <a:r>
              <a:rPr lang="en-US" sz="3600" baseline="-25000" dirty="0">
                <a:solidFill>
                  <a:srgbClr val="7030A0"/>
                </a:solidFill>
                <a:sym typeface="Wingdings"/>
              </a:rPr>
              <a:t>3</a:t>
            </a:r>
            <a:endParaRPr lang="en-US" sz="3600" dirty="0">
              <a:solidFill>
                <a:srgbClr val="7030A0"/>
              </a:solidFill>
              <a:sym typeface="Wingdings"/>
            </a:endParaRPr>
          </a:p>
          <a:p>
            <a:pPr marL="0" indent="0">
              <a:buNone/>
            </a:pPr>
            <a:r>
              <a:rPr lang="en-US" dirty="0" smtClean="0">
                <a:sym typeface="Wingdings"/>
              </a:rPr>
              <a:t>Two simple reactants combine to form one complex product molecule, indicating a synthesis reaction has taken place.</a:t>
            </a:r>
            <a:endParaRPr lang="en-US" dirty="0">
              <a:sym typeface="Wingdings"/>
            </a:endParaRPr>
          </a:p>
          <a:p>
            <a:endParaRPr lang="en-US" dirty="0"/>
          </a:p>
        </p:txBody>
      </p:sp>
      <p:sp>
        <p:nvSpPr>
          <p:cNvPr id="4" name="Rectangle 3">
            <a:hlinkClick r:id="" action="ppaction://hlinkshowjump?jump=nextslide"/>
          </p:cNvPr>
          <p:cNvSpPr/>
          <p:nvPr/>
        </p:nvSpPr>
        <p:spPr>
          <a:xfrm>
            <a:off x="3910414" y="5438228"/>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sym typeface="Wingdings"/>
              </a:rPr>
              <a:t>Test Your Understanding</a:t>
            </a:r>
            <a:endParaRPr lang="en-US" sz="2800" dirty="0">
              <a:solidFill>
                <a:srgbClr val="FFFF00"/>
              </a:solidFill>
              <a:sym typeface="Wingdings"/>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798" y="5925408"/>
            <a:ext cx="812800" cy="812800"/>
          </a:xfrm>
          <a:prstGeom prst="rect">
            <a:avLst/>
          </a:prstGeom>
        </p:spPr>
      </p:pic>
    </p:spTree>
    <p:extLst>
      <p:ext uri="{BB962C8B-B14F-4D97-AF65-F5344CB8AC3E}">
        <p14:creationId xmlns:p14="http://schemas.microsoft.com/office/powerpoint/2010/main" val="363997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5" y="682625"/>
            <a:ext cx="10961077" cy="4351338"/>
          </a:xfrm>
        </p:spPr>
        <p:txBody>
          <a:bodyPr/>
          <a:lstStyle/>
          <a:p>
            <a:pPr marL="0" indent="0">
              <a:buNone/>
            </a:pPr>
            <a:r>
              <a:rPr lang="en-US" sz="4000" dirty="0" smtClean="0">
                <a:sym typeface="Wingdings"/>
              </a:rPr>
              <a:t>Test your understanding: </a:t>
            </a:r>
          </a:p>
          <a:p>
            <a:pPr marL="0" indent="0">
              <a:buNone/>
            </a:pPr>
            <a:r>
              <a:rPr lang="en-US" sz="3600" dirty="0" smtClean="0">
                <a:solidFill>
                  <a:srgbClr val="00B050"/>
                </a:solidFill>
                <a:sym typeface="Wingdings"/>
              </a:rPr>
              <a:t>Predict the product(s) of the following balanced synthesis reaction:</a:t>
            </a:r>
            <a:r>
              <a:rPr lang="en-US" sz="3600" dirty="0" smtClean="0">
                <a:solidFill>
                  <a:srgbClr val="FF0000"/>
                </a:solidFill>
                <a:sym typeface="Wingdings"/>
              </a:rPr>
              <a:t> (Click the box with the correct answer.)</a:t>
            </a:r>
          </a:p>
          <a:p>
            <a:pPr marL="0" indent="0" algn="ctr">
              <a:buNone/>
            </a:pPr>
            <a:r>
              <a:rPr lang="en-US" sz="3600" dirty="0" smtClean="0">
                <a:sym typeface="Wingdings"/>
              </a:rPr>
              <a:t>Na</a:t>
            </a:r>
            <a:r>
              <a:rPr lang="en-US" sz="3600" baseline="-25000" dirty="0" smtClean="0">
                <a:sym typeface="Wingdings"/>
              </a:rPr>
              <a:t>2</a:t>
            </a:r>
            <a:r>
              <a:rPr lang="en-US" sz="3600" dirty="0" smtClean="0">
                <a:sym typeface="Wingdings"/>
              </a:rPr>
              <a:t>O + H</a:t>
            </a:r>
            <a:r>
              <a:rPr lang="en-US" sz="3600" baseline="-25000" dirty="0" smtClean="0">
                <a:sym typeface="Wingdings"/>
              </a:rPr>
              <a:t>2</a:t>
            </a:r>
            <a:r>
              <a:rPr lang="en-US" sz="3600" dirty="0" smtClean="0">
                <a:sym typeface="Wingdings"/>
              </a:rPr>
              <a:t>O </a:t>
            </a:r>
          </a:p>
          <a:p>
            <a:pPr marL="0" indent="0">
              <a:buNone/>
            </a:pPr>
            <a:endParaRPr lang="en-US" sz="3600" dirty="0" smtClean="0">
              <a:solidFill>
                <a:srgbClr val="FF0000"/>
              </a:solidFill>
              <a:sym typeface="Wingdings"/>
            </a:endParaRPr>
          </a:p>
          <a:p>
            <a:pPr marL="0" indent="0">
              <a:buNone/>
            </a:pPr>
            <a:endParaRPr lang="en-US" sz="3600" dirty="0">
              <a:solidFill>
                <a:srgbClr val="FF0000"/>
              </a:solidFill>
              <a:sym typeface="Wingdings"/>
            </a:endParaRPr>
          </a:p>
          <a:p>
            <a:pPr marL="0" indent="0">
              <a:buNone/>
            </a:pPr>
            <a:endParaRPr lang="en-US" dirty="0"/>
          </a:p>
        </p:txBody>
      </p:sp>
      <p:sp>
        <p:nvSpPr>
          <p:cNvPr id="4" name="Rectangle 3">
            <a:hlinkClick r:id="rId4" action="ppaction://hlinksldjump"/>
          </p:cNvPr>
          <p:cNvSpPr/>
          <p:nvPr/>
        </p:nvSpPr>
        <p:spPr>
          <a:xfrm>
            <a:off x="6864226" y="3868115"/>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a:t>
            </a:r>
            <a:r>
              <a:rPr lang="en-US" sz="2800" dirty="0" smtClean="0">
                <a:solidFill>
                  <a:srgbClr val="FFFF00"/>
                </a:solidFill>
                <a:sym typeface="Wingdings"/>
              </a:rPr>
              <a:t>Na</a:t>
            </a:r>
            <a:r>
              <a:rPr lang="en-US" sz="2800" baseline="-25000" dirty="0" smtClean="0">
                <a:solidFill>
                  <a:srgbClr val="FFFF00"/>
                </a:solidFill>
                <a:sym typeface="Wingdings"/>
              </a:rPr>
              <a:t>2</a:t>
            </a:r>
            <a:r>
              <a:rPr lang="en-US" sz="2800" dirty="0" smtClean="0">
                <a:solidFill>
                  <a:srgbClr val="FFFF00"/>
                </a:solidFill>
                <a:sym typeface="Wingdings"/>
              </a:rPr>
              <a:t> + 2OH </a:t>
            </a:r>
            <a:endParaRPr lang="en-US" sz="2800" dirty="0">
              <a:solidFill>
                <a:srgbClr val="FFFF00"/>
              </a:solidFill>
              <a:sym typeface="Wingdings"/>
            </a:endParaRPr>
          </a:p>
        </p:txBody>
      </p:sp>
      <p:sp>
        <p:nvSpPr>
          <p:cNvPr id="2" name="Rectangle 1">
            <a:hlinkClick r:id="rId4" action="ppaction://hlinksldjump"/>
          </p:cNvPr>
          <p:cNvSpPr/>
          <p:nvPr/>
        </p:nvSpPr>
        <p:spPr>
          <a:xfrm>
            <a:off x="1008762" y="5492601"/>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sym typeface="Wingdings"/>
              </a:rPr>
              <a:t>Na</a:t>
            </a:r>
            <a:r>
              <a:rPr lang="en-US" sz="2800" baseline="-25000" dirty="0" smtClean="0">
                <a:solidFill>
                  <a:srgbClr val="FFFF00"/>
                </a:solidFill>
                <a:sym typeface="Wingdings"/>
              </a:rPr>
              <a:t>2</a:t>
            </a:r>
            <a:r>
              <a:rPr lang="en-US" sz="2800" dirty="0" smtClean="0">
                <a:solidFill>
                  <a:srgbClr val="FFFF00"/>
                </a:solidFill>
                <a:sym typeface="Wingdings"/>
              </a:rPr>
              <a:t>O</a:t>
            </a:r>
            <a:r>
              <a:rPr lang="en-US" sz="2800" baseline="-25000" dirty="0" smtClean="0">
                <a:solidFill>
                  <a:srgbClr val="FFFF00"/>
                </a:solidFill>
                <a:sym typeface="Wingdings"/>
              </a:rPr>
              <a:t>2</a:t>
            </a:r>
            <a:r>
              <a:rPr lang="en-US" sz="2800" dirty="0" smtClean="0">
                <a:solidFill>
                  <a:srgbClr val="FFFF00"/>
                </a:solidFill>
                <a:sym typeface="Wingdings"/>
              </a:rPr>
              <a:t>H</a:t>
            </a:r>
            <a:r>
              <a:rPr lang="en-US" sz="2800" baseline="-25000" dirty="0" smtClean="0">
                <a:solidFill>
                  <a:srgbClr val="FFFF00"/>
                </a:solidFill>
                <a:sym typeface="Wingdings"/>
              </a:rPr>
              <a:t>2</a:t>
            </a:r>
            <a:endParaRPr lang="en-US" sz="4000" dirty="0">
              <a:solidFill>
                <a:srgbClr val="FFFF00"/>
              </a:solidFill>
              <a:sym typeface="Wingdings"/>
            </a:endParaRPr>
          </a:p>
        </p:txBody>
      </p:sp>
      <p:sp>
        <p:nvSpPr>
          <p:cNvPr id="5" name="Rectangle 4">
            <a:hlinkClick r:id="rId4" action="ppaction://hlinksldjump"/>
          </p:cNvPr>
          <p:cNvSpPr/>
          <p:nvPr/>
        </p:nvSpPr>
        <p:spPr>
          <a:xfrm>
            <a:off x="1068346" y="3844331"/>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sym typeface="Wingdings"/>
              </a:rPr>
              <a:t>Na</a:t>
            </a:r>
            <a:r>
              <a:rPr lang="en-US" sz="2800" baseline="-25000" dirty="0" smtClean="0">
                <a:solidFill>
                  <a:srgbClr val="FFFF00"/>
                </a:solidFill>
                <a:sym typeface="Wingdings"/>
              </a:rPr>
              <a:t>2</a:t>
            </a:r>
            <a:r>
              <a:rPr lang="en-US" sz="2800" dirty="0" smtClean="0">
                <a:solidFill>
                  <a:srgbClr val="FFFF00"/>
                </a:solidFill>
                <a:sym typeface="Wingdings"/>
              </a:rPr>
              <a:t>OH</a:t>
            </a:r>
            <a:endParaRPr lang="en-US" sz="4000" dirty="0">
              <a:solidFill>
                <a:srgbClr val="FFFF00"/>
              </a:solidFill>
              <a:sym typeface="Wingdings"/>
            </a:endParaRPr>
          </a:p>
        </p:txBody>
      </p:sp>
      <p:sp>
        <p:nvSpPr>
          <p:cNvPr id="6" name="Rectangle 5">
            <a:hlinkClick r:id="rId5" action="ppaction://hlinksldjump"/>
          </p:cNvPr>
          <p:cNvSpPr/>
          <p:nvPr/>
        </p:nvSpPr>
        <p:spPr>
          <a:xfrm>
            <a:off x="6864226" y="5492601"/>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2NaOH</a:t>
            </a:r>
            <a:endParaRPr lang="en-US" sz="2800" dirty="0">
              <a:solidFill>
                <a:srgbClr val="FFFF00"/>
              </a:solidFill>
              <a:sym typeface="Wingdings"/>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60562"/>
            <a:ext cx="812800" cy="812800"/>
          </a:xfrm>
          <a:prstGeom prst="rect">
            <a:avLst/>
          </a:prstGeom>
        </p:spPr>
      </p:pic>
    </p:spTree>
    <p:extLst>
      <p:ext uri="{BB962C8B-B14F-4D97-AF65-F5344CB8AC3E}">
        <p14:creationId xmlns:p14="http://schemas.microsoft.com/office/powerpoint/2010/main" val="1396477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1417143"/>
            <a:ext cx="11172092" cy="4351338"/>
          </a:xfrm>
        </p:spPr>
        <p:txBody>
          <a:bodyPr/>
          <a:lstStyle/>
          <a:p>
            <a:pPr marL="0" indent="0">
              <a:buNone/>
            </a:pPr>
            <a:r>
              <a:rPr lang="en-US" sz="3600" dirty="0">
                <a:solidFill>
                  <a:srgbClr val="00B050"/>
                </a:solidFill>
                <a:sym typeface="Wingdings"/>
              </a:rPr>
              <a:t>Predict the product(s) of the following balanced synthesis reaction:</a:t>
            </a:r>
            <a:r>
              <a:rPr lang="en-US" sz="3600" dirty="0">
                <a:solidFill>
                  <a:srgbClr val="FF0000"/>
                </a:solidFill>
                <a:sym typeface="Wingdings"/>
              </a:rPr>
              <a:t> (Click the box with the correct answer.)</a:t>
            </a:r>
          </a:p>
          <a:p>
            <a:pPr marL="0" indent="0" algn="ctr">
              <a:buNone/>
            </a:pPr>
            <a:r>
              <a:rPr lang="en-US" sz="3600" dirty="0">
                <a:sym typeface="Wingdings"/>
              </a:rPr>
              <a:t>Na</a:t>
            </a:r>
            <a:r>
              <a:rPr lang="en-US" sz="3600" baseline="-25000" dirty="0">
                <a:sym typeface="Wingdings"/>
              </a:rPr>
              <a:t>2</a:t>
            </a:r>
            <a:r>
              <a:rPr lang="en-US" sz="3600" dirty="0">
                <a:sym typeface="Wingdings"/>
              </a:rPr>
              <a:t>O + H</a:t>
            </a:r>
            <a:r>
              <a:rPr lang="en-US" sz="3600" baseline="-25000" dirty="0">
                <a:sym typeface="Wingdings"/>
              </a:rPr>
              <a:t>2</a:t>
            </a:r>
            <a:r>
              <a:rPr lang="en-US" sz="3600" dirty="0">
                <a:sym typeface="Wingdings"/>
              </a:rPr>
              <a:t>O </a:t>
            </a:r>
          </a:p>
          <a:p>
            <a:pPr marL="0" indent="0">
              <a:buNone/>
            </a:pPr>
            <a:endParaRPr lang="en-US" sz="3600" dirty="0">
              <a:solidFill>
                <a:srgbClr val="FF0000"/>
              </a:solidFill>
              <a:sym typeface="Wingdings"/>
            </a:endParaRPr>
          </a:p>
          <a:p>
            <a:pPr marL="0" indent="0">
              <a:buNone/>
            </a:pPr>
            <a:endParaRPr lang="en-US" dirty="0"/>
          </a:p>
        </p:txBody>
      </p:sp>
      <p:sp>
        <p:nvSpPr>
          <p:cNvPr id="7" name="Title 1"/>
          <p:cNvSpPr>
            <a:spLocks noGrp="1"/>
          </p:cNvSpPr>
          <p:nvPr>
            <p:ph type="title"/>
          </p:nvPr>
        </p:nvSpPr>
        <p:spPr>
          <a:xfrm>
            <a:off x="785446" y="215224"/>
            <a:ext cx="10515600" cy="1325563"/>
          </a:xfrm>
        </p:spPr>
        <p:txBody>
          <a:bodyPr>
            <a:normAutofit/>
          </a:bodyPr>
          <a:lstStyle/>
          <a:p>
            <a:pPr algn="ctr"/>
            <a:r>
              <a:rPr lang="en-US" sz="5400" dirty="0" smtClean="0">
                <a:solidFill>
                  <a:srgbClr val="FF0000"/>
                </a:solidFill>
              </a:rPr>
              <a:t>Incorrect.  Try again:</a:t>
            </a:r>
            <a:endParaRPr lang="en-US" sz="5400" dirty="0">
              <a:solidFill>
                <a:srgbClr val="FF0000"/>
              </a:solidFill>
            </a:endParaRPr>
          </a:p>
        </p:txBody>
      </p:sp>
      <p:sp>
        <p:nvSpPr>
          <p:cNvPr id="8" name="Rectangle 7">
            <a:hlinkClick r:id="rId4" action="ppaction://hlinksldjump"/>
          </p:cNvPr>
          <p:cNvSpPr/>
          <p:nvPr/>
        </p:nvSpPr>
        <p:spPr>
          <a:xfrm>
            <a:off x="6864226" y="3868115"/>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a:t>
            </a:r>
            <a:r>
              <a:rPr lang="en-US" sz="2800" dirty="0" smtClean="0">
                <a:solidFill>
                  <a:srgbClr val="FFFF00"/>
                </a:solidFill>
                <a:sym typeface="Wingdings"/>
              </a:rPr>
              <a:t>Na</a:t>
            </a:r>
            <a:r>
              <a:rPr lang="en-US" sz="2800" baseline="-25000" dirty="0" smtClean="0">
                <a:solidFill>
                  <a:srgbClr val="FFFF00"/>
                </a:solidFill>
                <a:sym typeface="Wingdings"/>
              </a:rPr>
              <a:t>2</a:t>
            </a:r>
            <a:r>
              <a:rPr lang="en-US" sz="2800" dirty="0" smtClean="0">
                <a:solidFill>
                  <a:srgbClr val="FFFF00"/>
                </a:solidFill>
                <a:sym typeface="Wingdings"/>
              </a:rPr>
              <a:t> + 2OH </a:t>
            </a:r>
            <a:endParaRPr lang="en-US" sz="2800" dirty="0">
              <a:solidFill>
                <a:srgbClr val="FFFF00"/>
              </a:solidFill>
              <a:sym typeface="Wingdings"/>
            </a:endParaRPr>
          </a:p>
        </p:txBody>
      </p:sp>
      <p:sp>
        <p:nvSpPr>
          <p:cNvPr id="9" name="Rectangle 8">
            <a:hlinkClick r:id="rId4" action="ppaction://hlinksldjump"/>
          </p:cNvPr>
          <p:cNvSpPr/>
          <p:nvPr/>
        </p:nvSpPr>
        <p:spPr>
          <a:xfrm>
            <a:off x="1008762" y="5492601"/>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sym typeface="Wingdings"/>
              </a:rPr>
              <a:t>Na</a:t>
            </a:r>
            <a:r>
              <a:rPr lang="en-US" sz="2800" baseline="-25000" dirty="0" smtClean="0">
                <a:solidFill>
                  <a:srgbClr val="FFFF00"/>
                </a:solidFill>
                <a:sym typeface="Wingdings"/>
              </a:rPr>
              <a:t>2</a:t>
            </a:r>
            <a:r>
              <a:rPr lang="en-US" sz="2800" dirty="0" smtClean="0">
                <a:solidFill>
                  <a:srgbClr val="FFFF00"/>
                </a:solidFill>
                <a:sym typeface="Wingdings"/>
              </a:rPr>
              <a:t>O</a:t>
            </a:r>
            <a:r>
              <a:rPr lang="en-US" sz="2800" baseline="-25000" dirty="0" smtClean="0">
                <a:solidFill>
                  <a:srgbClr val="FFFF00"/>
                </a:solidFill>
                <a:sym typeface="Wingdings"/>
              </a:rPr>
              <a:t>2</a:t>
            </a:r>
            <a:r>
              <a:rPr lang="en-US" sz="2800" dirty="0" smtClean="0">
                <a:solidFill>
                  <a:srgbClr val="FFFF00"/>
                </a:solidFill>
                <a:sym typeface="Wingdings"/>
              </a:rPr>
              <a:t>H</a:t>
            </a:r>
            <a:r>
              <a:rPr lang="en-US" sz="2800" baseline="-25000" dirty="0" smtClean="0">
                <a:solidFill>
                  <a:srgbClr val="FFFF00"/>
                </a:solidFill>
                <a:sym typeface="Wingdings"/>
              </a:rPr>
              <a:t>2</a:t>
            </a:r>
            <a:endParaRPr lang="en-US" sz="4000" dirty="0">
              <a:solidFill>
                <a:srgbClr val="FFFF00"/>
              </a:solidFill>
              <a:sym typeface="Wingdings"/>
            </a:endParaRPr>
          </a:p>
        </p:txBody>
      </p:sp>
      <p:sp>
        <p:nvSpPr>
          <p:cNvPr id="10" name="Rectangle 9">
            <a:hlinkClick r:id="rId4" action="ppaction://hlinksldjump"/>
          </p:cNvPr>
          <p:cNvSpPr/>
          <p:nvPr/>
        </p:nvSpPr>
        <p:spPr>
          <a:xfrm>
            <a:off x="1068346" y="3844331"/>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sym typeface="Wingdings"/>
              </a:rPr>
              <a:t>Na</a:t>
            </a:r>
            <a:r>
              <a:rPr lang="en-US" sz="2800" baseline="-25000" dirty="0" smtClean="0">
                <a:solidFill>
                  <a:srgbClr val="FFFF00"/>
                </a:solidFill>
                <a:sym typeface="Wingdings"/>
              </a:rPr>
              <a:t>2</a:t>
            </a:r>
            <a:r>
              <a:rPr lang="en-US" sz="2800" dirty="0" smtClean="0">
                <a:solidFill>
                  <a:srgbClr val="FFFF00"/>
                </a:solidFill>
                <a:sym typeface="Wingdings"/>
              </a:rPr>
              <a:t>OH</a:t>
            </a:r>
            <a:endParaRPr lang="en-US" sz="4000" dirty="0">
              <a:solidFill>
                <a:srgbClr val="FFFF00"/>
              </a:solidFill>
              <a:sym typeface="Wingdings"/>
            </a:endParaRPr>
          </a:p>
        </p:txBody>
      </p:sp>
      <p:sp>
        <p:nvSpPr>
          <p:cNvPr id="11" name="Rectangle 10">
            <a:hlinkClick r:id="rId5" action="ppaction://hlinksldjump"/>
          </p:cNvPr>
          <p:cNvSpPr/>
          <p:nvPr/>
        </p:nvSpPr>
        <p:spPr>
          <a:xfrm>
            <a:off x="6864226" y="5492601"/>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smtClean="0">
                <a:solidFill>
                  <a:srgbClr val="FFFF00"/>
                </a:solidFill>
                <a:sym typeface="Wingdings"/>
              </a:rPr>
              <a:t>2NaOH</a:t>
            </a:r>
            <a:endParaRPr lang="en-US" sz="2800" dirty="0">
              <a:solidFill>
                <a:srgbClr val="FFFF00"/>
              </a:solidFill>
              <a:sym typeface="Wingding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4344" y="6130344"/>
            <a:ext cx="727656" cy="727656"/>
          </a:xfrm>
          <a:prstGeom prst="rect">
            <a:avLst/>
          </a:prstGeom>
        </p:spPr>
      </p:pic>
    </p:spTree>
    <p:extLst>
      <p:ext uri="{BB962C8B-B14F-4D97-AF65-F5344CB8AC3E}">
        <p14:creationId xmlns:p14="http://schemas.microsoft.com/office/powerpoint/2010/main" val="754346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80402"/>
            <a:ext cx="11113477" cy="4351338"/>
          </a:xfrm>
        </p:spPr>
        <p:txBody>
          <a:bodyPr/>
          <a:lstStyle/>
          <a:p>
            <a:pPr marL="0" indent="0">
              <a:buNone/>
            </a:pPr>
            <a:r>
              <a:rPr lang="en-US" dirty="0" smtClean="0"/>
              <a:t>There are millions of chemical reactions that are known to occur.  Among these millions of reactions, certain types display similar characteristics.  As a result, chemists are able to group reactions into 4 basic types to help organize these known reactions and to help chemists predict the products of unknown reactions.</a:t>
            </a:r>
          </a:p>
          <a:p>
            <a:pPr marL="0" indent="0">
              <a:buNone/>
            </a:pPr>
            <a:endParaRPr lang="en-US" dirty="0"/>
          </a:p>
        </p:txBody>
      </p:sp>
      <p:sp>
        <p:nvSpPr>
          <p:cNvPr id="4" name="Rectangle 3">
            <a:hlinkClick r:id="" action="ppaction://hlinkshowjump?jump=nextslide"/>
          </p:cNvPr>
          <p:cNvSpPr/>
          <p:nvPr/>
        </p:nvSpPr>
        <p:spPr>
          <a:xfrm>
            <a:off x="4469026" y="5903926"/>
            <a:ext cx="3112477" cy="75210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Click to learn about synthesis reactions</a:t>
            </a:r>
            <a:endParaRPr lang="en-US" sz="2400" dirty="0">
              <a:solidFill>
                <a:srgbClr val="FFFF00"/>
              </a:solidFill>
            </a:endParaRPr>
          </a:p>
        </p:txBody>
      </p:sp>
      <p:pic>
        <p:nvPicPr>
          <p:cNvPr id="8" name="Picture 7"/>
          <p:cNvPicPr>
            <a:picLocks noChangeAspect="1"/>
          </p:cNvPicPr>
          <p:nvPr/>
        </p:nvPicPr>
        <p:blipFill>
          <a:blip r:embed="rId4"/>
          <a:stretch>
            <a:fillRect/>
          </a:stretch>
        </p:blipFill>
        <p:spPr>
          <a:xfrm>
            <a:off x="3418935" y="2464866"/>
            <a:ext cx="6878118" cy="3439060"/>
          </a:xfrm>
          <a:prstGeom prst="rect">
            <a:avLst/>
          </a:prstGeom>
        </p:spPr>
      </p:pic>
      <p:sp>
        <p:nvSpPr>
          <p:cNvPr id="9" name="TextBox 8"/>
          <p:cNvSpPr txBox="1"/>
          <p:nvPr/>
        </p:nvSpPr>
        <p:spPr>
          <a:xfrm>
            <a:off x="1160579" y="2867083"/>
            <a:ext cx="2497016" cy="400110"/>
          </a:xfrm>
          <a:prstGeom prst="rect">
            <a:avLst/>
          </a:prstGeom>
          <a:solidFill>
            <a:srgbClr val="FF0000"/>
          </a:solidFill>
        </p:spPr>
        <p:txBody>
          <a:bodyPr wrap="square" rtlCol="0">
            <a:spAutoFit/>
          </a:bodyPr>
          <a:lstStyle/>
          <a:p>
            <a:pPr algn="ctr"/>
            <a:r>
              <a:rPr lang="en-US" sz="2000" dirty="0" smtClean="0">
                <a:solidFill>
                  <a:schemeClr val="bg1"/>
                </a:solidFill>
              </a:rPr>
              <a:t>Synthesis</a:t>
            </a:r>
            <a:endParaRPr lang="en-US" sz="2000" dirty="0">
              <a:solidFill>
                <a:schemeClr val="bg1"/>
              </a:solidFill>
            </a:endParaRPr>
          </a:p>
        </p:txBody>
      </p:sp>
      <p:sp>
        <p:nvSpPr>
          <p:cNvPr id="10" name="TextBox 9"/>
          <p:cNvSpPr txBox="1"/>
          <p:nvPr/>
        </p:nvSpPr>
        <p:spPr>
          <a:xfrm>
            <a:off x="1160579" y="3609333"/>
            <a:ext cx="2497015" cy="400110"/>
          </a:xfrm>
          <a:prstGeom prst="rect">
            <a:avLst/>
          </a:prstGeom>
          <a:solidFill>
            <a:schemeClr val="accent5"/>
          </a:solidFill>
        </p:spPr>
        <p:txBody>
          <a:bodyPr wrap="square" rtlCol="0">
            <a:spAutoFit/>
          </a:bodyPr>
          <a:lstStyle/>
          <a:p>
            <a:pPr algn="ctr"/>
            <a:r>
              <a:rPr lang="en-US" sz="2000" dirty="0" smtClean="0">
                <a:solidFill>
                  <a:schemeClr val="bg1"/>
                </a:solidFill>
              </a:rPr>
              <a:t>Decomposition</a:t>
            </a:r>
            <a:endParaRPr lang="en-US" sz="2000" dirty="0">
              <a:solidFill>
                <a:schemeClr val="bg1"/>
              </a:solidFill>
            </a:endParaRPr>
          </a:p>
        </p:txBody>
      </p:sp>
      <p:sp>
        <p:nvSpPr>
          <p:cNvPr id="11" name="TextBox 10"/>
          <p:cNvSpPr txBox="1"/>
          <p:nvPr/>
        </p:nvSpPr>
        <p:spPr>
          <a:xfrm>
            <a:off x="1160579" y="4356627"/>
            <a:ext cx="2497016" cy="400107"/>
          </a:xfrm>
          <a:prstGeom prst="rect">
            <a:avLst/>
          </a:prstGeom>
          <a:solidFill>
            <a:schemeClr val="accent5"/>
          </a:solidFill>
        </p:spPr>
        <p:txBody>
          <a:bodyPr wrap="square" rtlCol="0">
            <a:spAutoFit/>
          </a:bodyPr>
          <a:lstStyle/>
          <a:p>
            <a:pPr algn="ctr"/>
            <a:r>
              <a:rPr lang="en-US" sz="2000" dirty="0" smtClean="0">
                <a:solidFill>
                  <a:schemeClr val="bg1"/>
                </a:solidFill>
              </a:rPr>
              <a:t>Single Displacement</a:t>
            </a:r>
            <a:endParaRPr lang="en-US" sz="2000" dirty="0">
              <a:solidFill>
                <a:schemeClr val="bg1"/>
              </a:solidFill>
            </a:endParaRPr>
          </a:p>
        </p:txBody>
      </p:sp>
      <p:sp>
        <p:nvSpPr>
          <p:cNvPr id="12" name="TextBox 11"/>
          <p:cNvSpPr txBox="1"/>
          <p:nvPr/>
        </p:nvSpPr>
        <p:spPr>
          <a:xfrm>
            <a:off x="1160579" y="5098877"/>
            <a:ext cx="2497015" cy="400110"/>
          </a:xfrm>
          <a:prstGeom prst="rect">
            <a:avLst/>
          </a:prstGeom>
          <a:solidFill>
            <a:schemeClr val="accent5"/>
          </a:solidFill>
        </p:spPr>
        <p:txBody>
          <a:bodyPr wrap="square" rtlCol="0">
            <a:spAutoFit/>
          </a:bodyPr>
          <a:lstStyle/>
          <a:p>
            <a:pPr algn="ctr"/>
            <a:r>
              <a:rPr lang="en-US" sz="2000" dirty="0" smtClean="0">
                <a:solidFill>
                  <a:schemeClr val="bg1"/>
                </a:solidFill>
              </a:rPr>
              <a:t>Double Displacement</a:t>
            </a:r>
            <a:endParaRPr lang="en-US" sz="2000" dirty="0">
              <a:solidFill>
                <a:schemeClr val="bg1"/>
              </a:solidFill>
            </a:endParaRPr>
          </a:p>
        </p:txBody>
      </p:sp>
      <p:sp>
        <p:nvSpPr>
          <p:cNvPr id="13" name="TextBox 12"/>
          <p:cNvSpPr txBox="1"/>
          <p:nvPr/>
        </p:nvSpPr>
        <p:spPr>
          <a:xfrm>
            <a:off x="8631594" y="6009704"/>
            <a:ext cx="2007280" cy="646331"/>
          </a:xfrm>
          <a:prstGeom prst="rect">
            <a:avLst/>
          </a:prstGeom>
          <a:solidFill>
            <a:srgbClr val="FF0000"/>
          </a:solidFill>
        </p:spPr>
        <p:txBody>
          <a:bodyPr wrap="square" rtlCol="0">
            <a:spAutoFit/>
          </a:bodyPr>
          <a:lstStyle/>
          <a:p>
            <a:pPr algn="ctr"/>
            <a:r>
              <a:rPr lang="en-US" dirty="0" smtClean="0">
                <a:solidFill>
                  <a:srgbClr val="FFFF00"/>
                </a:solidFill>
              </a:rPr>
              <a:t>Click this icon to play audio</a:t>
            </a:r>
            <a:endParaRPr lang="en-US" dirty="0">
              <a:solidFill>
                <a:srgbClr val="FFFF00"/>
              </a:solidFill>
            </a:endParaRPr>
          </a:p>
        </p:txBody>
      </p:sp>
      <p:cxnSp>
        <p:nvCxnSpPr>
          <p:cNvPr id="14" name="Straight Arrow Connector 13"/>
          <p:cNvCxnSpPr>
            <a:stCxn id="13" idx="3"/>
          </p:cNvCxnSpPr>
          <p:nvPr/>
        </p:nvCxnSpPr>
        <p:spPr>
          <a:xfrm>
            <a:off x="10638874" y="6332870"/>
            <a:ext cx="638482"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877" y="5926469"/>
            <a:ext cx="812800" cy="812800"/>
          </a:xfrm>
          <a:prstGeom prst="rect">
            <a:avLst/>
          </a:prstGeom>
        </p:spPr>
      </p:pic>
    </p:spTree>
    <p:extLst>
      <p:ext uri="{BB962C8B-B14F-4D97-AF65-F5344CB8AC3E}">
        <p14:creationId xmlns:p14="http://schemas.microsoft.com/office/powerpoint/2010/main" val="2096652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rgbClr val="00B050"/>
                </a:solidFill>
              </a:rPr>
              <a:t>Correct</a:t>
            </a:r>
            <a:endParaRPr lang="en-US" sz="5400" dirty="0">
              <a:solidFill>
                <a:srgbClr val="00B050"/>
              </a:solidFill>
            </a:endParaRPr>
          </a:p>
        </p:txBody>
      </p:sp>
      <p:sp>
        <p:nvSpPr>
          <p:cNvPr id="3" name="Content Placeholder 2"/>
          <p:cNvSpPr>
            <a:spLocks noGrp="1"/>
          </p:cNvSpPr>
          <p:nvPr>
            <p:ph idx="1"/>
          </p:nvPr>
        </p:nvSpPr>
        <p:spPr/>
        <p:txBody>
          <a:bodyPr/>
          <a:lstStyle/>
          <a:p>
            <a:pPr marL="0" indent="0">
              <a:buNone/>
            </a:pPr>
            <a:r>
              <a:rPr lang="en-US" dirty="0" smtClean="0"/>
              <a:t>The balanced chemical equation for this synthesis, which shows the correct product is:</a:t>
            </a:r>
          </a:p>
          <a:p>
            <a:pPr marL="0" indent="0" algn="ctr">
              <a:buNone/>
            </a:pPr>
            <a:r>
              <a:rPr lang="en-US" sz="3600" dirty="0" smtClean="0">
                <a:sym typeface="Wingdings"/>
              </a:rPr>
              <a:t>Na</a:t>
            </a:r>
            <a:r>
              <a:rPr lang="en-US" sz="3600" baseline="-25000" dirty="0" smtClean="0">
                <a:sym typeface="Wingdings"/>
              </a:rPr>
              <a:t>2</a:t>
            </a:r>
            <a:r>
              <a:rPr lang="en-US" sz="3600" dirty="0" smtClean="0">
                <a:sym typeface="Wingdings"/>
              </a:rPr>
              <a:t>O </a:t>
            </a:r>
            <a:r>
              <a:rPr lang="en-US" sz="3600" dirty="0">
                <a:sym typeface="Wingdings"/>
              </a:rPr>
              <a:t>+ H</a:t>
            </a:r>
            <a:r>
              <a:rPr lang="en-US" sz="3600" baseline="-25000" dirty="0">
                <a:sym typeface="Wingdings"/>
              </a:rPr>
              <a:t>2</a:t>
            </a:r>
            <a:r>
              <a:rPr lang="en-US" sz="3600" dirty="0">
                <a:sym typeface="Wingdings"/>
              </a:rPr>
              <a:t>O </a:t>
            </a:r>
            <a:r>
              <a:rPr lang="en-US" sz="3600" dirty="0" smtClean="0">
                <a:sym typeface="Wingdings"/>
              </a:rPr>
              <a:t> 2NaOH</a:t>
            </a:r>
            <a:endParaRPr lang="en-US" sz="3600" dirty="0">
              <a:sym typeface="Wingdings"/>
            </a:endParaRPr>
          </a:p>
          <a:p>
            <a:pPr marL="0" indent="0">
              <a:buNone/>
            </a:pPr>
            <a:endParaRPr lang="en-US" dirty="0">
              <a:sym typeface="Wingdings"/>
            </a:endParaRPr>
          </a:p>
          <a:p>
            <a:endParaRPr lang="en-US" dirty="0"/>
          </a:p>
        </p:txBody>
      </p:sp>
      <p:sp>
        <p:nvSpPr>
          <p:cNvPr id="4" name="Rectangle 3">
            <a:hlinkClick r:id="" action="ppaction://hlinkshowjump?jump=nextslide"/>
          </p:cNvPr>
          <p:cNvSpPr/>
          <p:nvPr/>
        </p:nvSpPr>
        <p:spPr>
          <a:xfrm>
            <a:off x="3910415" y="5202602"/>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sym typeface="Wingdings"/>
              </a:rPr>
              <a:t>Success Criteria</a:t>
            </a:r>
            <a:endParaRPr lang="en-US" sz="2800" dirty="0">
              <a:solidFill>
                <a:srgbClr val="FFFF00"/>
              </a:solidFill>
              <a:sym typeface="Wingdings"/>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905500"/>
            <a:ext cx="812800" cy="812800"/>
          </a:xfrm>
          <a:prstGeom prst="rect">
            <a:avLst/>
          </a:prstGeom>
        </p:spPr>
      </p:pic>
    </p:spTree>
    <p:extLst>
      <p:ext uri="{BB962C8B-B14F-4D97-AF65-F5344CB8AC3E}">
        <p14:creationId xmlns:p14="http://schemas.microsoft.com/office/powerpoint/2010/main" val="1698010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Success!</a:t>
            </a:r>
            <a:endParaRPr lang="en-US" dirty="0"/>
          </a:p>
        </p:txBody>
      </p:sp>
      <p:sp>
        <p:nvSpPr>
          <p:cNvPr id="3" name="Content Placeholder 2"/>
          <p:cNvSpPr>
            <a:spLocks noGrp="1"/>
          </p:cNvSpPr>
          <p:nvPr>
            <p:ph idx="1"/>
          </p:nvPr>
        </p:nvSpPr>
        <p:spPr>
          <a:xfrm>
            <a:off x="519224" y="1956328"/>
            <a:ext cx="7310770" cy="3220245"/>
          </a:xfrm>
        </p:spPr>
        <p:txBody>
          <a:bodyPr/>
          <a:lstStyle/>
          <a:p>
            <a:pPr marL="0" indent="0">
              <a:buNone/>
            </a:pPr>
            <a:r>
              <a:rPr lang="en-US" dirty="0" smtClean="0"/>
              <a:t>You have reached the end of this activity.  You will know that you have achieved the goals for this activity when you can explain that different types of reactions can be sorted into 4 different categories.  You will also be able to describe a synthesis reaction and identify a synthesis reaction based on the components of the reactants and products of a given reaction.</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l="4144" r="39397"/>
          <a:stretch/>
        </p:blipFill>
        <p:spPr>
          <a:xfrm>
            <a:off x="7829994" y="1027906"/>
            <a:ext cx="3523806" cy="4148667"/>
          </a:xfrm>
          <a:prstGeom prst="rect">
            <a:avLst/>
          </a:prstGeom>
        </p:spPr>
      </p:pic>
      <p:sp>
        <p:nvSpPr>
          <p:cNvPr id="6" name="Rectangle 5">
            <a:hlinkClick r:id="" action="ppaction://hlinkshowjump?jump=firstslide"/>
          </p:cNvPr>
          <p:cNvSpPr/>
          <p:nvPr/>
        </p:nvSpPr>
        <p:spPr>
          <a:xfrm>
            <a:off x="4011332" y="5571212"/>
            <a:ext cx="3818662" cy="10107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Back to Start</a:t>
            </a:r>
            <a:endParaRPr 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579676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33"/>
            <a:ext cx="10515600" cy="1325563"/>
          </a:xfrm>
        </p:spPr>
        <p:txBody>
          <a:bodyPr/>
          <a:lstStyle/>
          <a:p>
            <a:r>
              <a:rPr lang="en-US" dirty="0" smtClean="0"/>
              <a:t>Synthesis Reactions</a:t>
            </a:r>
            <a:endParaRPr lang="en-US" dirty="0"/>
          </a:p>
        </p:txBody>
      </p:sp>
      <p:sp>
        <p:nvSpPr>
          <p:cNvPr id="3" name="Content Placeholder 2"/>
          <p:cNvSpPr>
            <a:spLocks noGrp="1"/>
          </p:cNvSpPr>
          <p:nvPr>
            <p:ph idx="1"/>
          </p:nvPr>
        </p:nvSpPr>
        <p:spPr>
          <a:xfrm>
            <a:off x="838200" y="1437481"/>
            <a:ext cx="10515600" cy="4351338"/>
          </a:xfrm>
        </p:spPr>
        <p:txBody>
          <a:bodyPr/>
          <a:lstStyle/>
          <a:p>
            <a:pPr marL="0" indent="0">
              <a:buNone/>
            </a:pPr>
            <a:r>
              <a:rPr lang="en-US" dirty="0" smtClean="0"/>
              <a:t>In a synthesis reaction, two reactants combine to form one larger product.  The general formula for a synthesis reaction can be written as follows:</a:t>
            </a:r>
          </a:p>
          <a:p>
            <a:pPr marL="0" indent="0">
              <a:buNone/>
            </a:pPr>
            <a:endParaRPr lang="en-US" dirty="0" smtClean="0"/>
          </a:p>
        </p:txBody>
      </p:sp>
      <p:sp>
        <p:nvSpPr>
          <p:cNvPr id="4" name="Rectangle 3">
            <a:hlinkClick r:id="" action="ppaction://hlinkshowjump?jump=nextslide"/>
          </p:cNvPr>
          <p:cNvSpPr/>
          <p:nvPr/>
        </p:nvSpPr>
        <p:spPr>
          <a:xfrm>
            <a:off x="4343400" y="2711450"/>
            <a:ext cx="3505200"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Click for the General Formula for </a:t>
            </a:r>
            <a:r>
              <a:rPr lang="en-US" smtClean="0">
                <a:solidFill>
                  <a:srgbClr val="FFFF00"/>
                </a:solidFill>
              </a:rPr>
              <a:t>a Synthesis Reaction</a:t>
            </a:r>
            <a:endParaRPr lang="en-US">
              <a:solidFill>
                <a:srgbClr val="FFFF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75422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9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33"/>
            <a:ext cx="10515600" cy="1325563"/>
          </a:xfrm>
        </p:spPr>
        <p:txBody>
          <a:bodyPr/>
          <a:lstStyle/>
          <a:p>
            <a:r>
              <a:rPr lang="en-US" dirty="0" smtClean="0"/>
              <a:t>Synthesis Reactions</a:t>
            </a:r>
            <a:endParaRPr lang="en-US" dirty="0"/>
          </a:p>
        </p:txBody>
      </p:sp>
      <p:sp>
        <p:nvSpPr>
          <p:cNvPr id="3" name="Content Placeholder 2"/>
          <p:cNvSpPr>
            <a:spLocks noGrp="1"/>
          </p:cNvSpPr>
          <p:nvPr>
            <p:ph idx="1"/>
          </p:nvPr>
        </p:nvSpPr>
        <p:spPr>
          <a:xfrm>
            <a:off x="838200" y="1437481"/>
            <a:ext cx="10515600" cy="4351338"/>
          </a:xfrm>
        </p:spPr>
        <p:txBody>
          <a:bodyPr>
            <a:normAutofit/>
          </a:bodyPr>
          <a:lstStyle/>
          <a:p>
            <a:pPr marL="0" indent="0">
              <a:buNone/>
            </a:pPr>
            <a:r>
              <a:rPr lang="en-US" dirty="0" smtClean="0"/>
              <a:t>In a synthesis reaction (also called combination reactions), two reactants combine to form one larger product.  The general formula for a synthesis reaction can be written as follows:</a:t>
            </a:r>
          </a:p>
          <a:p>
            <a:pPr marL="0" indent="0">
              <a:buNone/>
            </a:pPr>
            <a:endParaRPr lang="en-US" sz="3600" b="1" dirty="0" smtClean="0">
              <a:solidFill>
                <a:srgbClr val="7030A0"/>
              </a:solidFill>
              <a:sym typeface="Wingdings"/>
            </a:endParaRPr>
          </a:p>
          <a:p>
            <a:pPr marL="0" indent="0">
              <a:buNone/>
            </a:pPr>
            <a:endParaRPr lang="en-US" dirty="0" smtClean="0"/>
          </a:p>
          <a:p>
            <a:pPr marL="0" indent="0">
              <a:buNone/>
            </a:pPr>
            <a:r>
              <a:rPr lang="en-US" dirty="0" smtClean="0"/>
              <a:t>Where A and B are the reactants, and they combine to form the AB, the product.   For a synthesis reaction to occur, the two reactant molecules must collide with each other, break any existing bonds between their atoms and form new bonds.  </a:t>
            </a:r>
          </a:p>
          <a:p>
            <a:pPr marL="0" indent="0">
              <a:buNone/>
            </a:pPr>
            <a:endParaRPr lang="en-US" dirty="0" smtClean="0"/>
          </a:p>
          <a:p>
            <a:pPr marL="0" indent="0">
              <a:buNone/>
            </a:pPr>
            <a:endParaRPr lang="en-US" dirty="0" smtClean="0"/>
          </a:p>
        </p:txBody>
      </p:sp>
      <p:pic>
        <p:nvPicPr>
          <p:cNvPr id="5" name="Picture 4"/>
          <p:cNvPicPr>
            <a:picLocks noChangeAspect="1"/>
          </p:cNvPicPr>
          <p:nvPr/>
        </p:nvPicPr>
        <p:blipFill>
          <a:blip r:embed="rId4"/>
          <a:stretch>
            <a:fillRect/>
          </a:stretch>
        </p:blipFill>
        <p:spPr>
          <a:xfrm>
            <a:off x="3538415" y="2686325"/>
            <a:ext cx="5115170" cy="1190600"/>
          </a:xfrm>
          <a:prstGeom prst="rect">
            <a:avLst/>
          </a:prstGeom>
        </p:spPr>
      </p:pic>
      <p:sp>
        <p:nvSpPr>
          <p:cNvPr id="6" name="Rectangle 5">
            <a:hlinkClick r:id="" action="ppaction://hlinkshowjump?jump=nextslide"/>
          </p:cNvPr>
          <p:cNvSpPr/>
          <p:nvPr/>
        </p:nvSpPr>
        <p:spPr>
          <a:xfrm>
            <a:off x="4343400" y="5630557"/>
            <a:ext cx="3505200"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Synthesis Reaction Example</a:t>
            </a:r>
            <a:endParaRPr lang="en-US" dirty="0">
              <a:solidFill>
                <a:srgbClr val="FFFF0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1609886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73154" cy="4351338"/>
          </a:xfrm>
        </p:spPr>
        <p:txBody>
          <a:bodyPr/>
          <a:lstStyle/>
          <a:p>
            <a:pPr marL="0" indent="0">
              <a:buNone/>
            </a:pPr>
            <a:r>
              <a:rPr lang="en-US" dirty="0" smtClean="0"/>
              <a:t>A good example of a synthesis reaction occurs when diatomic molecules of hydrogen gas burn in the air, combining with diatomic molecules of oxygen gas to form water.  Try to write out the balanced chemical equation for this reaction and you will see the general formula for a synthesis reaction represented.</a:t>
            </a:r>
          </a:p>
          <a:p>
            <a:pPr marL="0" indent="0">
              <a:buNone/>
            </a:pPr>
            <a:endParaRPr lang="en-US" dirty="0" smtClean="0"/>
          </a:p>
          <a:p>
            <a:endParaRPr lang="en-US" dirty="0"/>
          </a:p>
        </p:txBody>
      </p:sp>
      <p:sp>
        <p:nvSpPr>
          <p:cNvPr id="4" name="Rectangle 3">
            <a:hlinkClick r:id="" action="ppaction://hlinkshowjump?jump=nextslide"/>
          </p:cNvPr>
          <p:cNvSpPr/>
          <p:nvPr/>
        </p:nvSpPr>
        <p:spPr>
          <a:xfrm>
            <a:off x="4062046" y="2904942"/>
            <a:ext cx="3903785"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Balanced Synthesis </a:t>
            </a:r>
            <a:r>
              <a:rPr lang="en-US" smtClean="0">
                <a:solidFill>
                  <a:srgbClr val="FFFF00"/>
                </a:solidFill>
              </a:rPr>
              <a:t>Reaction Equation</a:t>
            </a:r>
            <a:endParaRPr lang="en-US"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098938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90738" cy="4351338"/>
          </a:xfrm>
        </p:spPr>
        <p:txBody>
          <a:bodyPr/>
          <a:lstStyle/>
          <a:p>
            <a:pPr marL="0" indent="0">
              <a:buNone/>
            </a:pPr>
            <a:r>
              <a:rPr lang="en-US" dirty="0" smtClean="0"/>
              <a:t>A good example of a synthesis reaction occurs when diatomic molecules of hydrogen gas burn in the air, combining with diatomic molecules of oxygen gas to form water.  </a:t>
            </a:r>
            <a:endParaRPr lang="en-US" dirty="0"/>
          </a:p>
          <a:p>
            <a:pPr marL="0" indent="0" algn="ctr">
              <a:buNone/>
            </a:pPr>
            <a:r>
              <a:rPr lang="en-US" sz="3200" b="1" dirty="0" smtClean="0">
                <a:solidFill>
                  <a:srgbClr val="7030A0"/>
                </a:solidFill>
              </a:rPr>
              <a:t>2H</a:t>
            </a:r>
            <a:r>
              <a:rPr lang="en-US" sz="3200" b="1" baseline="-25000" dirty="0" smtClean="0">
                <a:solidFill>
                  <a:srgbClr val="7030A0"/>
                </a:solidFill>
              </a:rPr>
              <a:t>2</a:t>
            </a:r>
            <a:r>
              <a:rPr lang="en-US" sz="3200" b="1" dirty="0" smtClean="0">
                <a:solidFill>
                  <a:srgbClr val="7030A0"/>
                </a:solidFill>
              </a:rPr>
              <a:t> + O</a:t>
            </a:r>
            <a:r>
              <a:rPr lang="en-US" sz="3200" b="1" baseline="-25000" dirty="0" smtClean="0">
                <a:solidFill>
                  <a:srgbClr val="7030A0"/>
                </a:solidFill>
              </a:rPr>
              <a:t>2</a:t>
            </a:r>
            <a:r>
              <a:rPr lang="en-US" sz="3200" b="1" dirty="0" smtClean="0">
                <a:solidFill>
                  <a:srgbClr val="7030A0"/>
                </a:solidFill>
              </a:rPr>
              <a:t> </a:t>
            </a:r>
            <a:r>
              <a:rPr lang="en-US" sz="3200" b="1" dirty="0" smtClean="0">
                <a:solidFill>
                  <a:srgbClr val="7030A0"/>
                </a:solidFill>
                <a:sym typeface="Wingdings"/>
              </a:rPr>
              <a:t> 2H</a:t>
            </a:r>
            <a:r>
              <a:rPr lang="en-US" sz="3200" b="1" baseline="-25000" dirty="0" smtClean="0">
                <a:solidFill>
                  <a:srgbClr val="7030A0"/>
                </a:solidFill>
                <a:sym typeface="Wingdings"/>
              </a:rPr>
              <a:t>2</a:t>
            </a:r>
            <a:r>
              <a:rPr lang="en-US" sz="3200" b="1" dirty="0" smtClean="0">
                <a:solidFill>
                  <a:srgbClr val="7030A0"/>
                </a:solidFill>
                <a:sym typeface="Wingdings"/>
              </a:rPr>
              <a:t>O</a:t>
            </a:r>
          </a:p>
        </p:txBody>
      </p:sp>
      <p:sp>
        <p:nvSpPr>
          <p:cNvPr id="4" name="Rectangle 3">
            <a:hlinkClick r:id="" action="ppaction://hlinkshowjump?jump=nextslide"/>
          </p:cNvPr>
          <p:cNvSpPr/>
          <p:nvPr/>
        </p:nvSpPr>
        <p:spPr>
          <a:xfrm>
            <a:off x="4870939" y="5197389"/>
            <a:ext cx="3042138"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FF00"/>
                </a:solidFill>
              </a:rPr>
              <a:t>Complex Synthesis </a:t>
            </a:r>
            <a:r>
              <a:rPr lang="en-US" dirty="0" smtClean="0">
                <a:solidFill>
                  <a:srgbClr val="FFFF00"/>
                </a:solidFill>
              </a:rPr>
              <a:t>Reactions</a:t>
            </a:r>
            <a:endParaRPr lang="en-US" dirty="0">
              <a:solidFill>
                <a:srgbClr val="FFFF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290" y="3912357"/>
            <a:ext cx="1751013" cy="2626519"/>
          </a:xfrm>
          <a:prstGeom prst="rect">
            <a:avLst/>
          </a:prstGeom>
        </p:spPr>
      </p:pic>
      <p:sp>
        <p:nvSpPr>
          <p:cNvPr id="5" name="Rectangle 4"/>
          <p:cNvSpPr/>
          <p:nvPr/>
        </p:nvSpPr>
        <p:spPr>
          <a:xfrm>
            <a:off x="803030" y="2752787"/>
            <a:ext cx="10890739" cy="1384995"/>
          </a:xfrm>
          <a:prstGeom prst="rect">
            <a:avLst/>
          </a:prstGeom>
        </p:spPr>
        <p:txBody>
          <a:bodyPr wrap="square">
            <a:spAutoFit/>
          </a:bodyPr>
          <a:lstStyle/>
          <a:p>
            <a:r>
              <a:rPr lang="en-US" sz="2800" dirty="0" smtClean="0">
                <a:sym typeface="Wingdings"/>
              </a:rPr>
              <a:t>The animation below represents this synthesis reaction occurring, as hydrogen and oxygen molecules react to form water molecules. </a:t>
            </a:r>
            <a:endParaRPr lang="en-US" sz="2800" dirty="0" smtClean="0"/>
          </a:p>
          <a:p>
            <a:endParaRPr lang="en-US" sz="2800" dirty="0"/>
          </a:p>
        </p:txBody>
      </p:sp>
      <p:sp>
        <p:nvSpPr>
          <p:cNvPr id="6" name="Rectangle 5"/>
          <p:cNvSpPr/>
          <p:nvPr/>
        </p:nvSpPr>
        <p:spPr>
          <a:xfrm>
            <a:off x="2887205" y="3923420"/>
            <a:ext cx="8631662" cy="1384995"/>
          </a:xfrm>
          <a:prstGeom prst="rect">
            <a:avLst/>
          </a:prstGeom>
        </p:spPr>
        <p:txBody>
          <a:bodyPr wrap="square">
            <a:spAutoFit/>
          </a:bodyPr>
          <a:lstStyle/>
          <a:p>
            <a:r>
              <a:rPr lang="en-US" sz="2800" dirty="0" smtClean="0">
                <a:sym typeface="Wingdings"/>
              </a:rPr>
              <a:t>Synthesis reactions can also occur </a:t>
            </a:r>
            <a:r>
              <a:rPr lang="en-US" sz="2800" smtClean="0">
                <a:sym typeface="Wingdings"/>
              </a:rPr>
              <a:t>between more complex compounds. </a:t>
            </a:r>
            <a:endParaRPr lang="en-US" sz="2800" dirty="0" smtClean="0"/>
          </a:p>
          <a:p>
            <a:endParaRPr lang="en-US" sz="280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48597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7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682625"/>
            <a:ext cx="10515600" cy="4351338"/>
          </a:xfrm>
        </p:spPr>
        <p:txBody>
          <a:bodyPr/>
          <a:lstStyle/>
          <a:p>
            <a:pPr marL="0" indent="0">
              <a:buNone/>
            </a:pPr>
            <a:r>
              <a:rPr lang="en-US" dirty="0" smtClean="0"/>
              <a:t>Water and carbon dioxide can combine in a synthesis reaction to produce an acid called carbonic acid, which has the formula H</a:t>
            </a:r>
            <a:r>
              <a:rPr lang="en-US" baseline="-25000" dirty="0" smtClean="0"/>
              <a:t>2</a:t>
            </a:r>
            <a:r>
              <a:rPr lang="en-US" dirty="0" smtClean="0"/>
              <a:t>CO</a:t>
            </a:r>
            <a:r>
              <a:rPr lang="en-US" baseline="-25000" dirty="0" smtClean="0"/>
              <a:t>3</a:t>
            </a:r>
            <a:r>
              <a:rPr lang="en-US" dirty="0" smtClean="0"/>
              <a:t>. Write the balanced chemical equation for this reaction to see how it can be classified as a synthesis reaction.</a:t>
            </a:r>
            <a:endParaRPr lang="en-US" baseline="-25000" dirty="0"/>
          </a:p>
        </p:txBody>
      </p:sp>
      <p:sp>
        <p:nvSpPr>
          <p:cNvPr id="4" name="Rectangle 3">
            <a:hlinkClick r:id="" action="ppaction://hlinkshowjump?jump=nextslide"/>
          </p:cNvPr>
          <p:cNvSpPr/>
          <p:nvPr/>
        </p:nvSpPr>
        <p:spPr>
          <a:xfrm>
            <a:off x="4522177" y="2612450"/>
            <a:ext cx="3042138"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Complex Synthesis Reaction Equation</a:t>
            </a:r>
            <a:endParaRPr lang="en-US"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1046" y="5933225"/>
            <a:ext cx="812800" cy="812800"/>
          </a:xfrm>
          <a:prstGeom prst="rect">
            <a:avLst/>
          </a:prstGeom>
        </p:spPr>
      </p:pic>
    </p:spTree>
    <p:extLst>
      <p:ext uri="{BB962C8B-B14F-4D97-AF65-F5344CB8AC3E}">
        <p14:creationId xmlns:p14="http://schemas.microsoft.com/office/powerpoint/2010/main" val="1741028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682625"/>
            <a:ext cx="10515600" cy="4351338"/>
          </a:xfrm>
        </p:spPr>
        <p:txBody>
          <a:bodyPr/>
          <a:lstStyle/>
          <a:p>
            <a:pPr marL="0" indent="0">
              <a:buNone/>
            </a:pPr>
            <a:r>
              <a:rPr lang="en-US" dirty="0" smtClean="0"/>
              <a:t>Water and carbon dioxide can combine in a synthesis reaction to produce an acid called carbonic acid, which has the formula H</a:t>
            </a:r>
            <a:r>
              <a:rPr lang="en-US" baseline="-25000" dirty="0" smtClean="0"/>
              <a:t>2</a:t>
            </a:r>
            <a:r>
              <a:rPr lang="en-US" dirty="0" smtClean="0"/>
              <a:t>CO</a:t>
            </a:r>
            <a:r>
              <a:rPr lang="en-US" baseline="-25000" dirty="0" smtClean="0"/>
              <a:t>3</a:t>
            </a:r>
            <a:r>
              <a:rPr lang="en-US" dirty="0" smtClean="0"/>
              <a:t>.</a:t>
            </a:r>
          </a:p>
          <a:p>
            <a:pPr marL="0" indent="0" algn="ctr">
              <a:buNone/>
            </a:pPr>
            <a:r>
              <a:rPr lang="en-US" sz="3600" dirty="0" smtClean="0">
                <a:solidFill>
                  <a:srgbClr val="7030A0"/>
                </a:solidFill>
              </a:rPr>
              <a:t>H</a:t>
            </a:r>
            <a:r>
              <a:rPr lang="en-US" sz="3600" baseline="-25000" dirty="0" smtClean="0">
                <a:solidFill>
                  <a:srgbClr val="7030A0"/>
                </a:solidFill>
              </a:rPr>
              <a:t>2</a:t>
            </a:r>
            <a:r>
              <a:rPr lang="en-US" sz="3600" dirty="0" smtClean="0">
                <a:solidFill>
                  <a:srgbClr val="7030A0"/>
                </a:solidFill>
              </a:rPr>
              <a:t>O</a:t>
            </a:r>
            <a:r>
              <a:rPr lang="en-US" sz="3600" baseline="-25000" dirty="0">
                <a:solidFill>
                  <a:srgbClr val="7030A0"/>
                </a:solidFill>
              </a:rPr>
              <a:t> </a:t>
            </a:r>
            <a:r>
              <a:rPr lang="en-US" sz="3600" dirty="0" smtClean="0">
                <a:solidFill>
                  <a:srgbClr val="7030A0"/>
                </a:solidFill>
              </a:rPr>
              <a:t>+ CO</a:t>
            </a:r>
            <a:r>
              <a:rPr lang="en-US" sz="3600" baseline="-25000" dirty="0" smtClean="0">
                <a:solidFill>
                  <a:srgbClr val="7030A0"/>
                </a:solidFill>
              </a:rPr>
              <a:t>2  </a:t>
            </a:r>
            <a:r>
              <a:rPr lang="en-US" sz="3600" dirty="0" smtClean="0">
                <a:solidFill>
                  <a:srgbClr val="7030A0"/>
                </a:solidFill>
                <a:sym typeface="Wingdings"/>
              </a:rPr>
              <a:t> </a:t>
            </a:r>
            <a:r>
              <a:rPr lang="en-US" sz="3600" dirty="0" smtClean="0">
                <a:solidFill>
                  <a:srgbClr val="7030A0"/>
                </a:solidFill>
              </a:rPr>
              <a:t>H</a:t>
            </a:r>
            <a:r>
              <a:rPr lang="en-US" sz="3600" baseline="-25000" dirty="0" smtClean="0">
                <a:solidFill>
                  <a:srgbClr val="7030A0"/>
                </a:solidFill>
              </a:rPr>
              <a:t>2</a:t>
            </a:r>
            <a:r>
              <a:rPr lang="en-US" sz="3600" dirty="0" smtClean="0">
                <a:solidFill>
                  <a:srgbClr val="7030A0"/>
                </a:solidFill>
              </a:rPr>
              <a:t>CO</a:t>
            </a:r>
            <a:r>
              <a:rPr lang="en-US" sz="3600" baseline="-25000" dirty="0" smtClean="0">
                <a:solidFill>
                  <a:srgbClr val="7030A0"/>
                </a:solidFill>
              </a:rPr>
              <a:t>3</a:t>
            </a:r>
            <a:endParaRPr lang="en-US" sz="3600" dirty="0" smtClean="0">
              <a:solidFill>
                <a:srgbClr val="7030A0"/>
              </a:solidFill>
            </a:endParaRPr>
          </a:p>
          <a:p>
            <a:pPr marL="0" indent="0">
              <a:buNone/>
            </a:pPr>
            <a:r>
              <a:rPr lang="en-US" dirty="0" smtClean="0"/>
              <a:t>This reaction is actually what causes “acid rain” to be produced.  Air in our atmosphere contains CO</a:t>
            </a:r>
            <a:r>
              <a:rPr lang="en-US" baseline="-25000" dirty="0" smtClean="0"/>
              <a:t>2</a:t>
            </a:r>
            <a:r>
              <a:rPr lang="en-US" dirty="0" smtClean="0"/>
              <a:t>, whenever water makes contact with the air, some of the CO</a:t>
            </a:r>
            <a:r>
              <a:rPr lang="en-US" baseline="-25000" dirty="0" smtClean="0"/>
              <a:t>2  </a:t>
            </a:r>
            <a:r>
              <a:rPr lang="en-US" dirty="0" smtClean="0"/>
              <a:t>this synthesis reaction will occur.  The more CO</a:t>
            </a:r>
            <a:r>
              <a:rPr lang="en-US" baseline="-25000" dirty="0" smtClean="0"/>
              <a:t>2</a:t>
            </a:r>
            <a:r>
              <a:rPr lang="en-US" dirty="0" smtClean="0"/>
              <a:t> that is in the air, the more this reaction will occur.  The consequences are that the ground and water that receive the acid rain become more acidic as more acid rain is produced.  This acidification can have devastating effects on plants and animals exposed to this acid rain.</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1046" y="6045200"/>
            <a:ext cx="812800" cy="812800"/>
          </a:xfrm>
          <a:prstGeom prst="rect">
            <a:avLst/>
          </a:prstGeom>
        </p:spPr>
      </p:pic>
    </p:spTree>
    <p:extLst>
      <p:ext uri="{BB962C8B-B14F-4D97-AF65-F5344CB8AC3E}">
        <p14:creationId xmlns:p14="http://schemas.microsoft.com/office/powerpoint/2010/main" val="165908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390525"/>
            <a:ext cx="10515600" cy="4351338"/>
          </a:xfrm>
        </p:spPr>
        <p:txBody>
          <a:bodyPr/>
          <a:lstStyle/>
          <a:p>
            <a:pPr marL="0" indent="0">
              <a:buNone/>
            </a:pPr>
            <a:r>
              <a:rPr lang="en-US" dirty="0" smtClean="0"/>
              <a:t>Depending on the types of reactants in a synthesis reaction, chemists can predict the product before the reaction ever occurs.  For example, when a </a:t>
            </a:r>
            <a:r>
              <a:rPr lang="en-US" b="1" dirty="0" smtClean="0"/>
              <a:t>metal from Group A </a:t>
            </a:r>
            <a:r>
              <a:rPr lang="en-US" dirty="0" smtClean="0"/>
              <a:t>of the periodic table reacts with a </a:t>
            </a:r>
            <a:r>
              <a:rPr lang="en-US" b="1" dirty="0" smtClean="0"/>
              <a:t>nonmetal</a:t>
            </a:r>
            <a:r>
              <a:rPr lang="en-US" dirty="0" smtClean="0"/>
              <a:t>, the product is a compound that consists of the </a:t>
            </a:r>
            <a:r>
              <a:rPr lang="en-US" b="1" dirty="0" smtClean="0">
                <a:solidFill>
                  <a:srgbClr val="00B050"/>
                </a:solidFill>
              </a:rPr>
              <a:t>metal </a:t>
            </a:r>
            <a:r>
              <a:rPr lang="en-US" b="1" dirty="0" err="1" smtClean="0">
                <a:solidFill>
                  <a:srgbClr val="00B050"/>
                </a:solidFill>
              </a:rPr>
              <a:t>cation</a:t>
            </a:r>
            <a:r>
              <a:rPr lang="en-US" dirty="0" smtClean="0"/>
              <a:t> and the </a:t>
            </a:r>
            <a:r>
              <a:rPr lang="en-US" b="1" dirty="0" smtClean="0">
                <a:solidFill>
                  <a:srgbClr val="FF0000"/>
                </a:solidFill>
              </a:rPr>
              <a:t>nonmetal anion</a:t>
            </a:r>
            <a:r>
              <a:rPr lang="en-US" b="1" dirty="0" smtClean="0"/>
              <a:t>.  </a:t>
            </a:r>
          </a:p>
          <a:p>
            <a:pPr marL="0" indent="0">
              <a:buNone/>
            </a:pPr>
            <a:r>
              <a:rPr lang="en-US" dirty="0" smtClean="0"/>
              <a:t>For the following reaction predict the product:</a:t>
            </a:r>
          </a:p>
          <a:p>
            <a:pPr marL="0" indent="0" algn="ctr">
              <a:buNone/>
            </a:pPr>
            <a:r>
              <a:rPr lang="en-US" sz="4000" b="1" dirty="0" smtClean="0"/>
              <a:t>K </a:t>
            </a:r>
            <a:r>
              <a:rPr lang="en-US" sz="4000" b="1" baseline="-25000" dirty="0" smtClean="0"/>
              <a:t>(s) </a:t>
            </a:r>
            <a:r>
              <a:rPr lang="en-US" sz="4000" b="1" dirty="0" smtClean="0"/>
              <a:t>+ Cl</a:t>
            </a:r>
            <a:r>
              <a:rPr lang="en-US" sz="4000" b="1" baseline="-25000" dirty="0" smtClean="0"/>
              <a:t>2</a:t>
            </a:r>
            <a:r>
              <a:rPr lang="en-US" sz="4000" b="1" dirty="0" smtClean="0"/>
              <a:t> </a:t>
            </a:r>
            <a:r>
              <a:rPr lang="en-US" sz="4000" b="1" baseline="-25000" dirty="0" smtClean="0"/>
              <a:t>(g) </a:t>
            </a:r>
            <a:r>
              <a:rPr lang="en-US" sz="4000" b="1" dirty="0" smtClean="0">
                <a:sym typeface="Wingdings"/>
              </a:rPr>
              <a:t></a:t>
            </a:r>
            <a:endParaRPr lang="en-US" sz="4000" b="1" dirty="0"/>
          </a:p>
        </p:txBody>
      </p:sp>
      <p:sp>
        <p:nvSpPr>
          <p:cNvPr id="4" name="Rectangle 3">
            <a:hlinkClick r:id="" action="ppaction://hlinkshowjump?jump=nextslide"/>
          </p:cNvPr>
          <p:cNvSpPr/>
          <p:nvPr/>
        </p:nvSpPr>
        <p:spPr>
          <a:xfrm>
            <a:off x="4625731" y="4291013"/>
            <a:ext cx="3042138"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to See the Product</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931205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3153</TotalTime>
  <Words>1239</Words>
  <Application>Microsoft Macintosh PowerPoint</Application>
  <PresentationFormat>Widescreen</PresentationFormat>
  <Paragraphs>100</Paragraphs>
  <Slides>21</Slides>
  <Notes>0</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Calibri Light</vt:lpstr>
      <vt:lpstr>Wingdings</vt:lpstr>
      <vt:lpstr>Arial</vt:lpstr>
      <vt:lpstr>Office Theme</vt:lpstr>
      <vt:lpstr>Types of Chemical Reactions: Synthesis</vt:lpstr>
      <vt:lpstr>PowerPoint Presentation</vt:lpstr>
      <vt:lpstr>Synthesis Reactions</vt:lpstr>
      <vt:lpstr>Synthesis Reactions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Incorrect.  Try again:</vt:lpstr>
      <vt:lpstr>Correct</vt:lpstr>
      <vt:lpstr>PowerPoint Presentation</vt:lpstr>
      <vt:lpstr>Incorrect.  Try again:</vt:lpstr>
      <vt:lpstr>Correct</vt:lpstr>
      <vt:lpstr>Success!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dc:title>
  <dc:creator>Eli Fogle</dc:creator>
  <cp:lastModifiedBy>Eli Fogle</cp:lastModifiedBy>
  <cp:revision>30</cp:revision>
  <dcterms:created xsi:type="dcterms:W3CDTF">2016-04-20T14:13:09Z</dcterms:created>
  <dcterms:modified xsi:type="dcterms:W3CDTF">2016-09-29T19:35:39Z</dcterms:modified>
</cp:coreProperties>
</file>