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m4a" ContentType="audio/mp4"/>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65" r:id="rId5"/>
    <p:sldId id="272" r:id="rId6"/>
    <p:sldId id="266" r:id="rId7"/>
    <p:sldId id="267" r:id="rId8"/>
    <p:sldId id="268" r:id="rId9"/>
    <p:sldId id="257" r:id="rId10"/>
    <p:sldId id="263" r:id="rId11"/>
    <p:sldId id="258" r:id="rId12"/>
    <p:sldId id="259" r:id="rId13"/>
    <p:sldId id="260" r:id="rId14"/>
    <p:sldId id="261"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p:restoredTop sz="94643"/>
  </p:normalViewPr>
  <p:slideViewPr>
    <p:cSldViewPr snapToGrid="0" snapToObjects="1">
      <p:cViewPr varScale="1">
        <p:scale>
          <a:sx n="128" d="100"/>
          <a:sy n="128" d="100"/>
        </p:scale>
        <p:origin x="200"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5332705A-C338-B14D-B24E-B70DC8D9E07C}" type="datetimeFigureOut">
              <a:rPr lang="en-US" smtClean="0"/>
              <a:t>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1394523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332705A-C338-B14D-B24E-B70DC8D9E07C}" type="datetimeFigureOut">
              <a:rPr lang="en-US" smtClean="0"/>
              <a:t>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110490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332705A-C338-B14D-B24E-B70DC8D9E07C}" type="datetimeFigureOut">
              <a:rPr lang="en-US" smtClean="0"/>
              <a:t>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92545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332705A-C338-B14D-B24E-B70DC8D9E07C}" type="datetimeFigureOut">
              <a:rPr lang="en-US" smtClean="0"/>
              <a:t>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199430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332705A-C338-B14D-B24E-B70DC8D9E07C}" type="datetimeFigureOut">
              <a:rPr lang="en-US" smtClean="0"/>
              <a:t>11/3/16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37683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5332705A-C338-B14D-B24E-B70DC8D9E07C}" type="datetimeFigureOut">
              <a:rPr lang="en-US" smtClean="0"/>
              <a:t>11/3/16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53820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5332705A-C338-B14D-B24E-B70DC8D9E07C}" type="datetimeFigureOut">
              <a:rPr lang="en-US" smtClean="0"/>
              <a:t>11/3/16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330917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5332705A-C338-B14D-B24E-B70DC8D9E07C}" type="datetimeFigureOut">
              <a:rPr lang="en-US" smtClean="0"/>
              <a:t>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189640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2705A-C338-B14D-B24E-B70DC8D9E07C}" type="datetimeFigureOut">
              <a:rPr lang="en-US" smtClean="0"/>
              <a:t>11/3/16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204534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332705A-C338-B14D-B24E-B70DC8D9E07C}" type="datetimeFigureOut">
              <a:rPr lang="en-US" smtClean="0"/>
              <a:t>11/3/16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1264087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332705A-C338-B14D-B24E-B70DC8D9E07C}" type="datetimeFigureOut">
              <a:rPr lang="en-US" smtClean="0"/>
              <a:t>11/3/16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0878A-E138-B642-92A4-2CDD6F44C9A0}" type="slidenum">
              <a:rPr lang="en-US" smtClean="0"/>
              <a:t>‹#›</a:t>
            </a:fld>
            <a:endParaRPr lang="en-US"/>
          </a:p>
        </p:txBody>
      </p:sp>
    </p:spTree>
    <p:extLst>
      <p:ext uri="{BB962C8B-B14F-4D97-AF65-F5344CB8AC3E}">
        <p14:creationId xmlns:p14="http://schemas.microsoft.com/office/powerpoint/2010/main" val="4702710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2705A-C338-B14D-B24E-B70DC8D9E07C}" type="datetimeFigureOut">
              <a:rPr lang="en-US" smtClean="0"/>
              <a:t>11/3/16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0878A-E138-B642-92A4-2CDD6F44C9A0}" type="slidenum">
              <a:rPr lang="en-US" smtClean="0"/>
              <a:t>‹#›</a:t>
            </a:fld>
            <a:endParaRPr lang="en-US"/>
          </a:p>
        </p:txBody>
      </p:sp>
    </p:spTree>
    <p:extLst>
      <p:ext uri="{BB962C8B-B14F-4D97-AF65-F5344CB8AC3E}">
        <p14:creationId xmlns:p14="http://schemas.microsoft.com/office/powerpoint/2010/main" val="1031595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tiff"/><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gif"/><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4.mp4"/><Relationship Id="rId2" Type="http://schemas.openxmlformats.org/officeDocument/2006/relationships/video" Target="../media/media4.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hhe.com/physsci/chemistry/animations/chang_7e_esp/clm2s3_4.sw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438940" y="404035"/>
            <a:ext cx="9519684" cy="6028477"/>
          </a:xfrm>
          <a:prstGeom prst="rect">
            <a:avLst/>
          </a:prstGeom>
        </p:spPr>
      </p:pic>
      <p:sp>
        <p:nvSpPr>
          <p:cNvPr id="2" name="Title 1"/>
          <p:cNvSpPr>
            <a:spLocks noGrp="1"/>
          </p:cNvSpPr>
          <p:nvPr>
            <p:ph type="ctrTitle"/>
          </p:nvPr>
        </p:nvSpPr>
        <p:spPr>
          <a:xfrm>
            <a:off x="5691964" y="2863101"/>
            <a:ext cx="4260111" cy="1110343"/>
          </a:xfrm>
        </p:spPr>
        <p:txBody>
          <a:bodyPr>
            <a:normAutofit fontScale="90000"/>
          </a:bodyPr>
          <a:lstStyle/>
          <a:p>
            <a:r>
              <a:rPr lang="en-US" dirty="0" smtClean="0"/>
              <a:t>Properties of Water</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723" y="6065725"/>
            <a:ext cx="1817873" cy="74974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34197"/>
            <a:ext cx="812800" cy="812800"/>
          </a:xfrm>
          <a:prstGeom prst="rect">
            <a:avLst/>
          </a:prstGeom>
        </p:spPr>
      </p:pic>
    </p:spTree>
    <p:extLst>
      <p:ext uri="{BB962C8B-B14F-4D97-AF65-F5344CB8AC3E}">
        <p14:creationId xmlns:p14="http://schemas.microsoft.com/office/powerpoint/2010/main" val="116865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118" y="719683"/>
            <a:ext cx="8994714" cy="1576914"/>
          </a:xfrm>
        </p:spPr>
        <p:txBody>
          <a:bodyPr/>
          <a:lstStyle/>
          <a:p>
            <a:pPr marL="0" indent="0">
              <a:buNone/>
            </a:pPr>
            <a:r>
              <a:rPr lang="en-US" dirty="0" smtClean="0"/>
              <a:t>Solutions are </a:t>
            </a:r>
            <a:r>
              <a:rPr lang="en-US" b="1" dirty="0" smtClean="0"/>
              <a:t>homogenous mixtures </a:t>
            </a:r>
            <a:r>
              <a:rPr lang="en-US" dirty="0" smtClean="0"/>
              <a:t>which means they have only one phase (visible part) and all of the components of the mixture are evenly distributed throughout.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30897" y="225142"/>
            <a:ext cx="1563632" cy="2080599"/>
          </a:xfrm>
          <a:prstGeom prst="rect">
            <a:avLst/>
          </a:prstGeom>
        </p:spPr>
      </p:pic>
      <p:pic>
        <p:nvPicPr>
          <p:cNvPr id="6" name="Picture 5"/>
          <p:cNvPicPr>
            <a:picLocks noChangeAspect="1"/>
          </p:cNvPicPr>
          <p:nvPr/>
        </p:nvPicPr>
        <p:blipFill>
          <a:blip r:embed="rId3"/>
          <a:stretch>
            <a:fillRect/>
          </a:stretch>
        </p:blipFill>
        <p:spPr>
          <a:xfrm>
            <a:off x="4975136" y="3942837"/>
            <a:ext cx="2705921" cy="2705921"/>
          </a:xfrm>
          <a:prstGeom prst="rect">
            <a:avLst/>
          </a:prstGeom>
        </p:spPr>
      </p:pic>
      <p:pic>
        <p:nvPicPr>
          <p:cNvPr id="7" name="Picture 6"/>
          <p:cNvPicPr>
            <a:picLocks noChangeAspect="1"/>
          </p:cNvPicPr>
          <p:nvPr/>
        </p:nvPicPr>
        <p:blipFill>
          <a:blip r:embed="rId4"/>
          <a:stretch>
            <a:fillRect/>
          </a:stretch>
        </p:blipFill>
        <p:spPr>
          <a:xfrm>
            <a:off x="8986350" y="3940405"/>
            <a:ext cx="2791568" cy="2748063"/>
          </a:xfrm>
          <a:prstGeom prst="rect">
            <a:avLst/>
          </a:prstGeom>
          <a:ln>
            <a:solidFill>
              <a:srgbClr val="FFFF00"/>
            </a:solidFill>
          </a:ln>
        </p:spPr>
      </p:pic>
      <p:sp>
        <p:nvSpPr>
          <p:cNvPr id="8" name="Rectangle 7"/>
          <p:cNvSpPr/>
          <p:nvPr/>
        </p:nvSpPr>
        <p:spPr>
          <a:xfrm>
            <a:off x="6571869" y="5258498"/>
            <a:ext cx="531627" cy="5103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7103496" y="3940405"/>
            <a:ext cx="1882854" cy="13180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03496" y="5768862"/>
            <a:ext cx="1882854" cy="919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82109" y="3738992"/>
            <a:ext cx="1884809" cy="2956467"/>
          </a:xfrm>
          <a:prstGeom prst="rect">
            <a:avLst/>
          </a:prstGeom>
        </p:spPr>
      </p:pic>
      <p:sp>
        <p:nvSpPr>
          <p:cNvPr id="19" name="Rectangle 18"/>
          <p:cNvSpPr/>
          <p:nvPr/>
        </p:nvSpPr>
        <p:spPr>
          <a:xfrm>
            <a:off x="617118" y="2305741"/>
            <a:ext cx="11421958" cy="1384995"/>
          </a:xfrm>
          <a:prstGeom prst="rect">
            <a:avLst/>
          </a:prstGeom>
        </p:spPr>
        <p:txBody>
          <a:bodyPr wrap="square">
            <a:spAutoFit/>
          </a:bodyPr>
          <a:lstStyle/>
          <a:p>
            <a:r>
              <a:rPr lang="en-US" sz="2800" b="1" dirty="0" smtClean="0"/>
              <a:t>Heterogeneous mixtures </a:t>
            </a:r>
            <a:r>
              <a:rPr lang="en-US" sz="2800" dirty="0" smtClean="0"/>
              <a:t>have 2 or more phases, such as oil &amp; water mixed together.  Some mixtures may appear homogenous such as blood, but are actually heterogeneous when examined under the microscope. </a:t>
            </a:r>
            <a:endParaRPr lang="en-US" sz="2800" dirty="0"/>
          </a:p>
        </p:txBody>
      </p:sp>
    </p:spTree>
    <p:extLst>
      <p:ext uri="{BB962C8B-B14F-4D97-AF65-F5344CB8AC3E}">
        <p14:creationId xmlns:p14="http://schemas.microsoft.com/office/powerpoint/2010/main" val="180458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195" y="741104"/>
            <a:ext cx="10515600" cy="4351338"/>
          </a:xfrm>
        </p:spPr>
        <p:txBody>
          <a:bodyPr/>
          <a:lstStyle/>
          <a:p>
            <a:pPr marL="0" indent="0">
              <a:buNone/>
            </a:pPr>
            <a:r>
              <a:rPr lang="en-US" dirty="0" smtClean="0"/>
              <a:t>Solutions can exists as solids, liquids or gases.</a:t>
            </a:r>
          </a:p>
          <a:p>
            <a:pPr marL="0" indent="0">
              <a:buNone/>
            </a:pPr>
            <a:r>
              <a:rPr lang="en-US" dirty="0" smtClean="0"/>
              <a:t>Solutions can exist as a mixture of two substances in different states (liquid-liquid, gas-gas, solid-solid, solid-liquid, gas-liquid, solid, gas)</a:t>
            </a:r>
          </a:p>
          <a:p>
            <a:r>
              <a:rPr lang="en-US" dirty="0" smtClean="0"/>
              <a:t>CO</a:t>
            </a:r>
            <a:r>
              <a:rPr lang="en-US" baseline="-25000" dirty="0" smtClean="0"/>
              <a:t>2</a:t>
            </a:r>
            <a:r>
              <a:rPr lang="en-US" dirty="0" smtClean="0"/>
              <a:t> gas in can of pop</a:t>
            </a:r>
          </a:p>
          <a:p>
            <a:r>
              <a:rPr lang="en-US" dirty="0" smtClean="0"/>
              <a:t>Metal alloys (steel)</a:t>
            </a:r>
          </a:p>
          <a:p>
            <a:r>
              <a:rPr lang="en-US" dirty="0" smtClean="0"/>
              <a:t>Salt water</a:t>
            </a:r>
            <a:endParaRPr lang="en-US" dirty="0"/>
          </a:p>
        </p:txBody>
      </p:sp>
      <p:pic>
        <p:nvPicPr>
          <p:cNvPr id="7" name="Picture 6"/>
          <p:cNvPicPr>
            <a:picLocks noChangeAspect="1"/>
          </p:cNvPicPr>
          <p:nvPr/>
        </p:nvPicPr>
        <p:blipFill>
          <a:blip r:embed="rId2"/>
          <a:stretch>
            <a:fillRect/>
          </a:stretch>
        </p:blipFill>
        <p:spPr>
          <a:xfrm>
            <a:off x="1254642" y="3934046"/>
            <a:ext cx="5413212" cy="2777519"/>
          </a:xfrm>
          <a:prstGeom prst="rect">
            <a:avLst/>
          </a:prstGeom>
        </p:spPr>
      </p:pic>
      <p:pic>
        <p:nvPicPr>
          <p:cNvPr id="8" name="Picture 7"/>
          <p:cNvPicPr>
            <a:picLocks noChangeAspect="1"/>
          </p:cNvPicPr>
          <p:nvPr/>
        </p:nvPicPr>
        <p:blipFill>
          <a:blip r:embed="rId3"/>
          <a:stretch>
            <a:fillRect/>
          </a:stretch>
        </p:blipFill>
        <p:spPr>
          <a:xfrm>
            <a:off x="6565986" y="3934046"/>
            <a:ext cx="4927809" cy="27627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65986" y="2377982"/>
            <a:ext cx="4927808" cy="1556064"/>
          </a:xfrm>
          <a:prstGeom prst="rect">
            <a:avLst/>
          </a:prstGeom>
        </p:spPr>
      </p:pic>
    </p:spTree>
    <p:extLst>
      <p:ext uri="{BB962C8B-B14F-4D97-AF65-F5344CB8AC3E}">
        <p14:creationId xmlns:p14="http://schemas.microsoft.com/office/powerpoint/2010/main" val="37162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934" y="379597"/>
            <a:ext cx="10515600" cy="5680961"/>
          </a:xfrm>
        </p:spPr>
        <p:txBody>
          <a:bodyPr>
            <a:normAutofit/>
          </a:bodyPr>
          <a:lstStyle/>
          <a:p>
            <a:pPr marL="0" indent="0">
              <a:buNone/>
            </a:pPr>
            <a:r>
              <a:rPr lang="en-US" dirty="0" smtClean="0"/>
              <a:t>Solutions are made up of </a:t>
            </a:r>
            <a:r>
              <a:rPr lang="en-US" b="1" dirty="0" smtClean="0"/>
              <a:t>at least </a:t>
            </a:r>
            <a:r>
              <a:rPr lang="en-US" dirty="0" smtClean="0"/>
              <a:t>2 components: </a:t>
            </a:r>
            <a:r>
              <a:rPr lang="en-US" b="1" dirty="0" smtClean="0"/>
              <a:t>Solute &amp; Solvent</a:t>
            </a:r>
          </a:p>
          <a:p>
            <a:r>
              <a:rPr lang="en-US" b="1" dirty="0" smtClean="0"/>
              <a:t>Solvent </a:t>
            </a:r>
            <a:r>
              <a:rPr lang="en-US" dirty="0" smtClean="0"/>
              <a:t>– The substance that does the dissolving (the substance that is in greater quantity)</a:t>
            </a:r>
          </a:p>
          <a:p>
            <a:r>
              <a:rPr lang="en-US" b="1" dirty="0" smtClean="0"/>
              <a:t>Solute</a:t>
            </a:r>
            <a:r>
              <a:rPr lang="en-US" dirty="0" smtClean="0"/>
              <a:t> – the substance that is dissolved (the substance in lesser quantity). </a:t>
            </a:r>
          </a:p>
          <a:p>
            <a:pPr lvl="1"/>
            <a:r>
              <a:rPr lang="en-US" dirty="0" smtClean="0"/>
              <a:t>Examples: Salt (solute) dissolved in water (solvent)</a:t>
            </a:r>
          </a:p>
          <a:p>
            <a:pPr lvl="1"/>
            <a:r>
              <a:rPr lang="en-US" dirty="0" smtClean="0"/>
              <a:t>40% Alcoholic beverage = 40% alcohol (solute)/60 % water (solvent)</a:t>
            </a:r>
          </a:p>
          <a:p>
            <a:pPr lvl="1"/>
            <a:r>
              <a:rPr lang="en-US" dirty="0" smtClean="0"/>
              <a:t>75% Alcohol beverage = 75% alcohol (solvent)/25% water (solute)</a:t>
            </a:r>
            <a:endParaRPr lang="en-US" dirty="0"/>
          </a:p>
          <a:p>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2321287" y="3848986"/>
            <a:ext cx="7506893" cy="2784374"/>
          </a:xfrm>
          <a:prstGeom prst="rect">
            <a:avLst/>
          </a:prstGeom>
        </p:spPr>
      </p:pic>
    </p:spTree>
    <p:extLst>
      <p:ext uri="{BB962C8B-B14F-4D97-AF65-F5344CB8AC3E}">
        <p14:creationId xmlns:p14="http://schemas.microsoft.com/office/powerpoint/2010/main" val="23607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874" y="616688"/>
            <a:ext cx="10515600" cy="5443870"/>
          </a:xfrm>
        </p:spPr>
        <p:txBody>
          <a:bodyPr>
            <a:normAutofit/>
          </a:bodyPr>
          <a:lstStyle/>
          <a:p>
            <a:pPr marL="0" indent="0">
              <a:buNone/>
            </a:pPr>
            <a:r>
              <a:rPr lang="en-US" sz="3200" dirty="0" smtClean="0"/>
              <a:t>A solution with a </a:t>
            </a:r>
            <a:r>
              <a:rPr lang="en-US" sz="3200" b="1" dirty="0" smtClean="0"/>
              <a:t>high</a:t>
            </a:r>
            <a:r>
              <a:rPr lang="en-US" sz="3200" dirty="0" smtClean="0"/>
              <a:t> percentage of </a:t>
            </a:r>
            <a:r>
              <a:rPr lang="en-US" sz="3200" b="1" dirty="0" smtClean="0"/>
              <a:t>solute</a:t>
            </a:r>
            <a:r>
              <a:rPr lang="en-US" sz="3200" dirty="0" smtClean="0"/>
              <a:t> is </a:t>
            </a:r>
            <a:r>
              <a:rPr lang="en-US" sz="3200" b="1" dirty="0" smtClean="0"/>
              <a:t>concentrated</a:t>
            </a:r>
            <a:r>
              <a:rPr lang="en-US" sz="3200" dirty="0" smtClean="0"/>
              <a:t>.  A solution with a </a:t>
            </a:r>
            <a:r>
              <a:rPr lang="en-US" sz="3200" b="1" dirty="0" smtClean="0"/>
              <a:t>low</a:t>
            </a:r>
            <a:r>
              <a:rPr lang="en-US" sz="3200" dirty="0" smtClean="0"/>
              <a:t> percentage of </a:t>
            </a:r>
            <a:r>
              <a:rPr lang="en-US" sz="3200" b="1" dirty="0" smtClean="0"/>
              <a:t>solute</a:t>
            </a:r>
            <a:r>
              <a:rPr lang="en-US" sz="3200" dirty="0" smtClean="0"/>
              <a:t> is </a:t>
            </a:r>
            <a:r>
              <a:rPr lang="en-US" sz="3200" b="1" dirty="0" smtClean="0"/>
              <a:t>dilute</a:t>
            </a:r>
            <a:r>
              <a:rPr lang="en-US" sz="3200" dirty="0" smtClean="0"/>
              <a:t>. </a:t>
            </a:r>
            <a:endParaRPr lang="en-US" sz="3200"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2307" y="1780951"/>
            <a:ext cx="6574465" cy="4776243"/>
          </a:xfrm>
          <a:prstGeom prst="rect">
            <a:avLst/>
          </a:prstGeom>
        </p:spPr>
      </p:pic>
    </p:spTree>
    <p:extLst>
      <p:ext uri="{BB962C8B-B14F-4D97-AF65-F5344CB8AC3E}">
        <p14:creationId xmlns:p14="http://schemas.microsoft.com/office/powerpoint/2010/main" val="1983989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4526" y="783634"/>
            <a:ext cx="10515600" cy="4351338"/>
          </a:xfrm>
        </p:spPr>
        <p:txBody>
          <a:bodyPr/>
          <a:lstStyle/>
          <a:p>
            <a:pPr marL="0" indent="0">
              <a:buNone/>
            </a:pPr>
            <a:r>
              <a:rPr lang="en-US" sz="3200" dirty="0" smtClean="0"/>
              <a:t>The most common types of solutions are </a:t>
            </a:r>
            <a:r>
              <a:rPr lang="en-US" sz="3200" b="1" dirty="0" smtClean="0"/>
              <a:t>aqueous solutions.  </a:t>
            </a:r>
            <a:r>
              <a:rPr lang="en-US" sz="3200" dirty="0" smtClean="0"/>
              <a:t>Aqueous solutions are any solutions that have </a:t>
            </a:r>
            <a:r>
              <a:rPr lang="en-US" sz="3200" b="1" dirty="0" smtClean="0"/>
              <a:t>water as the solvent</a:t>
            </a:r>
            <a:r>
              <a:rPr lang="en-US" sz="3200" dirty="0" smtClean="0"/>
              <a:t>.  Many common products are in fact aqueous solutions such as pop, shampoo, bleach, etc. </a:t>
            </a:r>
          </a:p>
          <a:p>
            <a:endParaRPr lang="en-US" dirty="0" smtClean="0"/>
          </a:p>
        </p:txBody>
      </p:sp>
      <p:pic>
        <p:nvPicPr>
          <p:cNvPr id="7" name="Picture 6"/>
          <p:cNvPicPr>
            <a:picLocks noChangeAspect="1"/>
          </p:cNvPicPr>
          <p:nvPr/>
        </p:nvPicPr>
        <p:blipFill>
          <a:blip r:embed="rId2"/>
          <a:stretch>
            <a:fillRect/>
          </a:stretch>
        </p:blipFill>
        <p:spPr>
          <a:xfrm>
            <a:off x="7948430" y="2836716"/>
            <a:ext cx="3883542" cy="3883542"/>
          </a:xfrm>
          <a:prstGeom prst="rect">
            <a:avLst/>
          </a:prstGeom>
        </p:spPr>
      </p:pic>
      <p:pic>
        <p:nvPicPr>
          <p:cNvPr id="5" name="Picture 4"/>
          <p:cNvPicPr>
            <a:picLocks noChangeAspect="1"/>
          </p:cNvPicPr>
          <p:nvPr/>
        </p:nvPicPr>
        <p:blipFill>
          <a:blip r:embed="rId3"/>
          <a:stretch>
            <a:fillRect/>
          </a:stretch>
        </p:blipFill>
        <p:spPr>
          <a:xfrm>
            <a:off x="431995" y="2836716"/>
            <a:ext cx="3883542" cy="3883542"/>
          </a:xfrm>
          <a:prstGeom prst="rect">
            <a:avLst/>
          </a:prstGeom>
        </p:spPr>
      </p:pic>
      <p:pic>
        <p:nvPicPr>
          <p:cNvPr id="4" name="Picture 3"/>
          <p:cNvPicPr>
            <a:picLocks noChangeAspect="1"/>
          </p:cNvPicPr>
          <p:nvPr/>
        </p:nvPicPr>
        <p:blipFill>
          <a:blip r:embed="rId4"/>
          <a:stretch>
            <a:fillRect/>
          </a:stretch>
        </p:blipFill>
        <p:spPr>
          <a:xfrm>
            <a:off x="4190212" y="2959303"/>
            <a:ext cx="4024227" cy="3018170"/>
          </a:xfrm>
          <a:prstGeom prst="rect">
            <a:avLst/>
          </a:prstGeom>
        </p:spPr>
      </p:pic>
      <p:sp>
        <p:nvSpPr>
          <p:cNvPr id="8" name="Rectangle 7"/>
          <p:cNvSpPr/>
          <p:nvPr/>
        </p:nvSpPr>
        <p:spPr>
          <a:xfrm>
            <a:off x="4614530" y="3785191"/>
            <a:ext cx="1850065" cy="3827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05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5043" y="1852209"/>
            <a:ext cx="6753446" cy="3498270"/>
          </a:xfrm>
        </p:spPr>
        <p:txBody>
          <a:bodyPr/>
          <a:lstStyle/>
          <a:p>
            <a:pPr marL="0" indent="0">
              <a:buNone/>
            </a:pPr>
            <a:r>
              <a:rPr lang="en-US" dirty="0" smtClean="0"/>
              <a:t>You have reached the end of this learning activity.  You will know that you have achieved the goals for this lesson when you can describe what a solution is, can compare homogeneous and heterogeneous mixtures and can describe solutions in terms of solutes, solvents and concentration.</a:t>
            </a:r>
            <a:endParaRPr lang="en-US" dirty="0"/>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Success!</a:t>
            </a:r>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05331" y="1027906"/>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spTree>
    <p:extLst>
      <p:ext uri="{BB962C8B-B14F-4D97-AF65-F5344CB8AC3E}">
        <p14:creationId xmlns:p14="http://schemas.microsoft.com/office/powerpoint/2010/main" val="31572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657" y="461282"/>
            <a:ext cx="10515600" cy="4351338"/>
          </a:xfrm>
        </p:spPr>
        <p:txBody>
          <a:bodyPr/>
          <a:lstStyle/>
          <a:p>
            <a:pPr marL="0" indent="0">
              <a:buNone/>
            </a:pPr>
            <a:r>
              <a:rPr lang="en-US" dirty="0" smtClean="0"/>
              <a:t>Solutions can be made by mixing certain solids in water.  When a solid dissolves, the bonds between ions or molecules that comprise the solid are disrupted, causing the solid to break apart and disperse evenly throughout the liquid to create a homogeneous mixture.  In the animation below, ionic bonds between sodium and chloride ions are broken, causing the ionic compound to break up and the individual Na+ and Cl- ions to disperse throughout the water, creating an aqueous solution. </a:t>
            </a:r>
            <a:endParaRPr lang="en-US" dirty="0"/>
          </a:p>
        </p:txBody>
      </p:sp>
      <p:pic>
        <p:nvPicPr>
          <p:cNvPr id="4"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0918" y="3426505"/>
            <a:ext cx="5623077" cy="316298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88425"/>
            <a:ext cx="812800" cy="812800"/>
          </a:xfrm>
          <a:prstGeom prst="rect">
            <a:avLst/>
          </a:prstGeom>
        </p:spPr>
      </p:pic>
    </p:spTree>
    <p:extLst>
      <p:ext uri="{BB962C8B-B14F-4D97-AF65-F5344CB8AC3E}">
        <p14:creationId xmlns:p14="http://schemas.microsoft.com/office/powerpoint/2010/main" val="152555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315" y="485664"/>
            <a:ext cx="2455414" cy="2032015"/>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024914" y="485663"/>
            <a:ext cx="4924425" cy="6103929"/>
          </a:xfrm>
        </p:spPr>
      </p:pic>
      <p:sp>
        <p:nvSpPr>
          <p:cNvPr id="8" name="TextBox 7"/>
          <p:cNvSpPr txBox="1"/>
          <p:nvPr/>
        </p:nvSpPr>
        <p:spPr>
          <a:xfrm>
            <a:off x="552658" y="3102711"/>
            <a:ext cx="6472256" cy="3046988"/>
          </a:xfrm>
          <a:prstGeom prst="rect">
            <a:avLst/>
          </a:prstGeom>
          <a:noFill/>
        </p:spPr>
        <p:txBody>
          <a:bodyPr wrap="square" rtlCol="0">
            <a:spAutoFit/>
          </a:bodyPr>
          <a:lstStyle/>
          <a:p>
            <a:r>
              <a:rPr lang="en-US" sz="2400" dirty="0" smtClean="0"/>
              <a:t>The ability to attract shared electrons is called electronegativity.  Oxygen has a higher electronegativity value and as a result the oxygen end of a water molecule tends to have a slight negative charge while the hydrogen atoms tend to have a slight positive charge.  This difference in electronegativity makes water molecules slightly polar. </a:t>
            </a:r>
            <a:endParaRPr lang="en-US" sz="2400" dirty="0"/>
          </a:p>
        </p:txBody>
      </p:sp>
      <p:sp>
        <p:nvSpPr>
          <p:cNvPr id="9" name="Rectangle 8"/>
          <p:cNvSpPr/>
          <p:nvPr/>
        </p:nvSpPr>
        <p:spPr>
          <a:xfrm>
            <a:off x="552658" y="558233"/>
            <a:ext cx="4251572" cy="2677656"/>
          </a:xfrm>
          <a:prstGeom prst="rect">
            <a:avLst/>
          </a:prstGeom>
        </p:spPr>
        <p:txBody>
          <a:bodyPr wrap="square">
            <a:spAutoFit/>
          </a:bodyPr>
          <a:lstStyle/>
          <a:p>
            <a:r>
              <a:rPr lang="en-US" sz="2400" dirty="0" smtClean="0"/>
              <a:t>Water (H</a:t>
            </a:r>
            <a:r>
              <a:rPr lang="en-US" sz="2400" baseline="-25000" dirty="0" smtClean="0"/>
              <a:t>2</a:t>
            </a:r>
            <a:r>
              <a:rPr lang="en-US" sz="2400" dirty="0" smtClean="0"/>
              <a:t>O) is a polar molecule. This is due to differences in the way that oxygen and hydrogen atoms attract the shared electrons that make up the covalent bonds between oxygen and hydrogen atoms. </a:t>
            </a:r>
            <a:endParaRPr lang="en-US" sz="2400" dirty="0"/>
          </a:p>
        </p:txBody>
      </p:sp>
      <p:sp>
        <p:nvSpPr>
          <p:cNvPr id="10" name="TextBox 9"/>
          <p:cNvSpPr txBox="1"/>
          <p:nvPr/>
        </p:nvSpPr>
        <p:spPr>
          <a:xfrm>
            <a:off x="8277398" y="873602"/>
            <a:ext cx="2445734" cy="369332"/>
          </a:xfrm>
          <a:prstGeom prst="rect">
            <a:avLst/>
          </a:prstGeom>
          <a:noFill/>
        </p:spPr>
        <p:txBody>
          <a:bodyPr wrap="none" rtlCol="0">
            <a:spAutoFit/>
          </a:bodyPr>
          <a:lstStyle/>
          <a:p>
            <a:r>
              <a:rPr lang="en-US" dirty="0" smtClean="0"/>
              <a:t>Slightly Negative Charge</a:t>
            </a:r>
            <a:endParaRPr lang="en-US" dirty="0"/>
          </a:p>
        </p:txBody>
      </p:sp>
      <p:sp>
        <p:nvSpPr>
          <p:cNvPr id="11" name="TextBox 10"/>
          <p:cNvSpPr txBox="1"/>
          <p:nvPr/>
        </p:nvSpPr>
        <p:spPr>
          <a:xfrm>
            <a:off x="8327091" y="3823459"/>
            <a:ext cx="2346348" cy="369332"/>
          </a:xfrm>
          <a:prstGeom prst="rect">
            <a:avLst/>
          </a:prstGeom>
          <a:noFill/>
        </p:spPr>
        <p:txBody>
          <a:bodyPr wrap="none" rtlCol="0">
            <a:spAutoFit/>
          </a:bodyPr>
          <a:lstStyle/>
          <a:p>
            <a:r>
              <a:rPr lang="en-US" smtClean="0"/>
              <a:t>Slightly Positive Charge</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100567"/>
            <a:ext cx="812800" cy="812800"/>
          </a:xfrm>
          <a:prstGeom prst="rect">
            <a:avLst/>
          </a:prstGeom>
        </p:spPr>
      </p:pic>
    </p:spTree>
    <p:extLst>
      <p:ext uri="{BB962C8B-B14F-4D97-AF65-F5344CB8AC3E}">
        <p14:creationId xmlns:p14="http://schemas.microsoft.com/office/powerpoint/2010/main" val="85514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028" y="116646"/>
            <a:ext cx="6735417" cy="1325563"/>
          </a:xfrm>
        </p:spPr>
        <p:txBody>
          <a:bodyPr/>
          <a:lstStyle/>
          <a:p>
            <a:r>
              <a:rPr lang="en-US" dirty="0" smtClean="0"/>
              <a:t>Dissolving Ionic Compounds</a:t>
            </a:r>
            <a:endParaRPr lang="en-US" dirty="0"/>
          </a:p>
        </p:txBody>
      </p:sp>
      <p:pic>
        <p:nvPicPr>
          <p:cNvPr id="3" name="Dissolv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0168" y="1794013"/>
            <a:ext cx="5597910" cy="3966047"/>
          </a:xfrm>
          <a:prstGeom prst="rect">
            <a:avLst/>
          </a:prstGeom>
        </p:spPr>
      </p:pic>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72409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626" y="819966"/>
            <a:ext cx="10515600" cy="4351338"/>
          </a:xfrm>
        </p:spPr>
        <p:txBody>
          <a:bodyPr/>
          <a:lstStyle/>
          <a:p>
            <a:pPr marL="0" indent="0">
              <a:buNone/>
            </a:pPr>
            <a:r>
              <a:rPr lang="en-US" dirty="0" smtClean="0"/>
              <a:t>When an ionic compound dissolves, polar water molecules surround ions causing the dissociation of the ionic compound which leads to the dissolving of the solid.  Surrounded ions are then dispersed evenly throughout the solvent, creating a uniform solution.</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7860" y="3084707"/>
            <a:ext cx="4257262" cy="2394710"/>
          </a:xfrm>
          <a:prstGeom prst="rect">
            <a:avLst/>
          </a:prstGeom>
        </p:spPr>
      </p:pic>
      <p:pic>
        <p:nvPicPr>
          <p:cNvPr id="6" name="Picture 5"/>
          <p:cNvPicPr>
            <a:picLocks noChangeAspect="1"/>
          </p:cNvPicPr>
          <p:nvPr/>
        </p:nvPicPr>
        <p:blipFill>
          <a:blip r:embed="rId3"/>
          <a:stretch>
            <a:fillRect/>
          </a:stretch>
        </p:blipFill>
        <p:spPr>
          <a:xfrm>
            <a:off x="6361043" y="2598453"/>
            <a:ext cx="4701209" cy="3739598"/>
          </a:xfrm>
          <a:prstGeom prst="rect">
            <a:avLst/>
          </a:prstGeom>
        </p:spPr>
      </p:pic>
    </p:spTree>
    <p:extLst>
      <p:ext uri="{BB962C8B-B14F-4D97-AF65-F5344CB8AC3E}">
        <p14:creationId xmlns:p14="http://schemas.microsoft.com/office/powerpoint/2010/main" val="110656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Dissociation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Dissociation is the process where ions dissociate from ionic </a:t>
            </a:r>
            <a:r>
              <a:rPr lang="en-US" dirty="0" err="1" smtClean="0"/>
              <a:t>cyrstals</a:t>
            </a:r>
            <a:r>
              <a:rPr lang="en-US" dirty="0" smtClean="0"/>
              <a:t> to become individual ions (</a:t>
            </a:r>
            <a:r>
              <a:rPr lang="en-US" dirty="0" err="1" smtClean="0"/>
              <a:t>ie</a:t>
            </a:r>
            <a:r>
              <a:rPr lang="en-US" dirty="0" smtClean="0"/>
              <a:t>. Na</a:t>
            </a:r>
            <a:r>
              <a:rPr lang="en-US" baseline="30000" dirty="0" smtClean="0"/>
              <a:t>+</a:t>
            </a:r>
            <a:r>
              <a:rPr lang="en-US" dirty="0" smtClean="0"/>
              <a:t>, Cl</a:t>
            </a:r>
            <a:r>
              <a:rPr lang="en-US" baseline="30000" dirty="0" smtClean="0"/>
              <a:t>-</a:t>
            </a:r>
            <a:r>
              <a:rPr lang="en-US" dirty="0" smtClean="0"/>
              <a:t>).  Dissociation can be represented by a chemical equation, for example, the dissociation of solid sodium chloride (table salt) can be represented as follows:</a:t>
            </a:r>
          </a:p>
          <a:p>
            <a:pPr marL="0" indent="0" algn="ctr">
              <a:buNone/>
            </a:pPr>
            <a:r>
              <a:rPr lang="en-US" sz="4000" dirty="0" err="1" smtClean="0"/>
              <a:t>NaCl</a:t>
            </a:r>
            <a:r>
              <a:rPr lang="en-US" sz="4000" dirty="0" smtClean="0"/>
              <a:t> (s) </a:t>
            </a:r>
            <a:r>
              <a:rPr lang="en-US" sz="4000" dirty="0" smtClean="0">
                <a:sym typeface="Wingdings"/>
              </a:rPr>
              <a:t> Na</a:t>
            </a:r>
            <a:r>
              <a:rPr lang="en-US" sz="4000" baseline="30000" dirty="0" smtClean="0">
                <a:sym typeface="Wingdings"/>
              </a:rPr>
              <a:t>+</a:t>
            </a:r>
            <a:r>
              <a:rPr lang="en-US" sz="4000" dirty="0" smtClean="0">
                <a:sym typeface="Wingdings"/>
              </a:rPr>
              <a:t> (</a:t>
            </a:r>
            <a:r>
              <a:rPr lang="en-US" sz="4000" dirty="0" err="1" smtClean="0">
                <a:sym typeface="Wingdings"/>
              </a:rPr>
              <a:t>aq</a:t>
            </a:r>
            <a:r>
              <a:rPr lang="en-US" sz="4000" dirty="0" smtClean="0">
                <a:sym typeface="Wingdings"/>
              </a:rPr>
              <a:t>) + Cl</a:t>
            </a:r>
            <a:r>
              <a:rPr lang="en-US" sz="4000" baseline="30000" dirty="0" smtClean="0">
                <a:sym typeface="Wingdings"/>
              </a:rPr>
              <a:t>-</a:t>
            </a:r>
            <a:r>
              <a:rPr lang="en-US" sz="4000" dirty="0" smtClean="0">
                <a:sym typeface="Wingdings"/>
              </a:rPr>
              <a:t> (</a:t>
            </a:r>
            <a:r>
              <a:rPr lang="en-US" sz="4000" dirty="0" err="1" smtClean="0">
                <a:sym typeface="Wingdings"/>
              </a:rPr>
              <a:t>aq</a:t>
            </a:r>
            <a:r>
              <a:rPr lang="en-US" sz="4000" dirty="0" smtClean="0">
                <a:sym typeface="Wingdings"/>
              </a:rPr>
              <a:t>)</a:t>
            </a:r>
            <a:endParaRPr lang="en-US" sz="4000" dirty="0"/>
          </a:p>
        </p:txBody>
      </p:sp>
    </p:spTree>
    <p:extLst>
      <p:ext uri="{BB962C8B-B14F-4D97-AF65-F5344CB8AC3E}">
        <p14:creationId xmlns:p14="http://schemas.microsoft.com/office/powerpoint/2010/main" val="301278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Dissolving Molecular Compounds</a:t>
            </a:r>
            <a:endParaRPr lang="en-US" dirty="0"/>
          </a:p>
        </p:txBody>
      </p:sp>
      <p:sp>
        <p:nvSpPr>
          <p:cNvPr id="3" name="Content Placeholder 2"/>
          <p:cNvSpPr>
            <a:spLocks noGrp="1"/>
          </p:cNvSpPr>
          <p:nvPr>
            <p:ph idx="1"/>
          </p:nvPr>
        </p:nvSpPr>
        <p:spPr/>
        <p:txBody>
          <a:bodyPr/>
          <a:lstStyle/>
          <a:p>
            <a:r>
              <a:rPr lang="en-US" dirty="0" smtClean="0">
                <a:hlinkClick r:id="rId2"/>
              </a:rPr>
              <a:t>http://www.mhhe.com/physsci/chemistry/animations/chang_7e_esp/clm2s3_4.swf</a:t>
            </a:r>
            <a:r>
              <a:rPr lang="en-US" dirty="0" smtClean="0"/>
              <a:t> </a:t>
            </a:r>
            <a:endParaRPr lang="en-US" dirty="0"/>
          </a:p>
        </p:txBody>
      </p:sp>
    </p:spTree>
    <p:extLst>
      <p:ext uri="{BB962C8B-B14F-4D97-AF65-F5344CB8AC3E}">
        <p14:creationId xmlns:p14="http://schemas.microsoft.com/office/powerpoint/2010/main" val="34370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Dissolves Like</a:t>
            </a:r>
            <a:endParaRPr lang="en-US" dirty="0"/>
          </a:p>
        </p:txBody>
      </p:sp>
      <p:sp>
        <p:nvSpPr>
          <p:cNvPr id="3" name="Content Placeholder 2"/>
          <p:cNvSpPr>
            <a:spLocks noGrp="1"/>
          </p:cNvSpPr>
          <p:nvPr>
            <p:ph idx="1"/>
          </p:nvPr>
        </p:nvSpPr>
        <p:spPr>
          <a:xfrm>
            <a:off x="838200" y="1825625"/>
            <a:ext cx="6756400" cy="4351338"/>
          </a:xfrm>
        </p:spPr>
        <p:txBody>
          <a:bodyPr/>
          <a:lstStyle/>
          <a:p>
            <a:pPr marL="0" indent="0">
              <a:buNone/>
            </a:pPr>
            <a:r>
              <a:rPr lang="en-US" dirty="0" smtClean="0"/>
              <a:t>Water has the ability to dissolve polar solutes due to its polar nature.  However, non-polar solutes like crude oil do not dissolve in water.  This is because the polar nature of water molecules cannot disrupt the bonds between molecules of a non-polar solute. However, non-polar solvents are able to dissolve non-polar solutes.  </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7594600" y="208643"/>
            <a:ext cx="4305300" cy="6324600"/>
          </a:xfrm>
          <a:prstGeom prst="rect">
            <a:avLst/>
          </a:prstGeom>
        </p:spPr>
      </p:pic>
    </p:spTree>
    <p:extLst>
      <p:ext uri="{BB962C8B-B14F-4D97-AF65-F5344CB8AC3E}">
        <p14:creationId xmlns:p14="http://schemas.microsoft.com/office/powerpoint/2010/main" val="1038178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773" y="356192"/>
            <a:ext cx="6230679" cy="4644893"/>
          </a:xfrm>
          <a:prstGeom prst="rect">
            <a:avLst/>
          </a:prstGeom>
        </p:spPr>
      </p:pic>
      <p:sp>
        <p:nvSpPr>
          <p:cNvPr id="6" name="TextBox 5"/>
          <p:cNvSpPr txBox="1"/>
          <p:nvPr/>
        </p:nvSpPr>
        <p:spPr>
          <a:xfrm>
            <a:off x="637953" y="5225908"/>
            <a:ext cx="11205240" cy="1384995"/>
          </a:xfrm>
          <a:prstGeom prst="rect">
            <a:avLst/>
          </a:prstGeom>
          <a:noFill/>
        </p:spPr>
        <p:txBody>
          <a:bodyPr wrap="square" rtlCol="0">
            <a:spAutoFit/>
          </a:bodyPr>
          <a:lstStyle/>
          <a:p>
            <a:r>
              <a:rPr lang="en-US" sz="2800" dirty="0" smtClean="0"/>
              <a:t>A solution is a homogeneous (uniform throughout) mixture of two or more substances.  Samples taken from two different locations in a solution will have the exact same composition. </a:t>
            </a:r>
            <a:endParaRPr lang="en-US" sz="2800" dirty="0"/>
          </a:p>
        </p:txBody>
      </p:sp>
      <p:pic>
        <p:nvPicPr>
          <p:cNvPr id="7" name="Picture 6"/>
          <p:cNvPicPr>
            <a:picLocks noChangeAspect="1"/>
          </p:cNvPicPr>
          <p:nvPr/>
        </p:nvPicPr>
        <p:blipFill>
          <a:blip r:embed="rId3"/>
          <a:stretch>
            <a:fillRect/>
          </a:stretch>
        </p:blipFill>
        <p:spPr>
          <a:xfrm>
            <a:off x="6953693" y="722839"/>
            <a:ext cx="4889500" cy="3911600"/>
          </a:xfrm>
          <a:prstGeom prst="rect">
            <a:avLst/>
          </a:prstGeom>
        </p:spPr>
      </p:pic>
    </p:spTree>
    <p:extLst>
      <p:ext uri="{BB962C8B-B14F-4D97-AF65-F5344CB8AC3E}">
        <p14:creationId xmlns:p14="http://schemas.microsoft.com/office/powerpoint/2010/main" val="1225338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21675</TotalTime>
  <Words>720</Words>
  <Application>Microsoft Macintosh PowerPoint</Application>
  <PresentationFormat>Widescreen</PresentationFormat>
  <Paragraphs>34</Paragraphs>
  <Slides>15</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Calibri Light</vt:lpstr>
      <vt:lpstr>Wingdings</vt:lpstr>
      <vt:lpstr>Arial</vt:lpstr>
      <vt:lpstr>Office Theme</vt:lpstr>
      <vt:lpstr>Properties of Water</vt:lpstr>
      <vt:lpstr>PowerPoint Presentation</vt:lpstr>
      <vt:lpstr>PowerPoint Presentation</vt:lpstr>
      <vt:lpstr>Dissolving Ionic Compounds</vt:lpstr>
      <vt:lpstr>PowerPoint Presentation</vt:lpstr>
      <vt:lpstr>Dissociation</vt:lpstr>
      <vt:lpstr>Dissolving Molecular Compounds</vt:lpstr>
      <vt:lpstr>Like Dissolves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Solutions</dc:title>
  <dc:creator>Eli Fogle</dc:creator>
  <cp:lastModifiedBy>Eli Fogle</cp:lastModifiedBy>
  <cp:revision>36</cp:revision>
  <dcterms:created xsi:type="dcterms:W3CDTF">2016-10-24T18:51:34Z</dcterms:created>
  <dcterms:modified xsi:type="dcterms:W3CDTF">2016-11-11T20:49:22Z</dcterms:modified>
</cp:coreProperties>
</file>