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0"/>
  </p:notesMasterIdLst>
  <p:sldIdLst>
    <p:sldId id="256" r:id="rId3"/>
    <p:sldId id="356" r:id="rId4"/>
    <p:sldId id="354" r:id="rId5"/>
    <p:sldId id="355" r:id="rId6"/>
    <p:sldId id="309" r:id="rId7"/>
    <p:sldId id="357" r:id="rId8"/>
    <p:sldId id="344" r:id="rId9"/>
    <p:sldId id="360" r:id="rId10"/>
    <p:sldId id="358" r:id="rId11"/>
    <p:sldId id="327" r:id="rId12"/>
    <p:sldId id="328" r:id="rId13"/>
    <p:sldId id="348" r:id="rId14"/>
    <p:sldId id="351" r:id="rId15"/>
    <p:sldId id="350" r:id="rId16"/>
    <p:sldId id="349" r:id="rId17"/>
    <p:sldId id="361" r:id="rId18"/>
    <p:sldId id="352" r:id="rId19"/>
    <p:sldId id="353" r:id="rId20"/>
    <p:sldId id="337" r:id="rId21"/>
    <p:sldId id="345" r:id="rId22"/>
    <p:sldId id="346" r:id="rId23"/>
    <p:sldId id="347" r:id="rId24"/>
    <p:sldId id="340" r:id="rId25"/>
    <p:sldId id="362" r:id="rId26"/>
    <p:sldId id="342" r:id="rId27"/>
    <p:sldId id="363" r:id="rId28"/>
    <p:sldId id="35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B72A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062"/>
    <p:restoredTop sz="81225"/>
  </p:normalViewPr>
  <p:slideViewPr>
    <p:cSldViewPr snapToGrid="0" snapToObjects="1">
      <p:cViewPr varScale="1">
        <p:scale>
          <a:sx n="90" d="100"/>
          <a:sy n="90" d="100"/>
        </p:scale>
        <p:origin x="208" y="5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BB642-CC2B-864C-9C78-82E8D50E5A6D}" type="datetimeFigureOut">
              <a:rPr lang="en-US" smtClean="0"/>
              <a:t>3/10/16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9B103-ADFC-104E-BC74-47A9C8CA39BC}" type="slidenum">
              <a:rPr lang="en-US" smtClean="0"/>
              <a:t>‹#›</a:t>
            </a:fld>
            <a:endParaRPr lang="en-US"/>
          </a:p>
        </p:txBody>
      </p:sp>
    </p:spTree>
    <p:extLst>
      <p:ext uri="{BB962C8B-B14F-4D97-AF65-F5344CB8AC3E}">
        <p14:creationId xmlns:p14="http://schemas.microsoft.com/office/powerpoint/2010/main" val="112805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a:t>
            </a:fld>
            <a:endParaRPr lang="en-US"/>
          </a:p>
        </p:txBody>
      </p:sp>
    </p:spTree>
    <p:extLst>
      <p:ext uri="{BB962C8B-B14F-4D97-AF65-F5344CB8AC3E}">
        <p14:creationId xmlns:p14="http://schemas.microsoft.com/office/powerpoint/2010/main" val="1920976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Complete the story</a:t>
            </a:r>
            <a:r>
              <a:rPr lang="en-US" baseline="0" dirty="0" smtClean="0"/>
              <a:t> for students. Offer about five or six sentences. Tell about:</a:t>
            </a:r>
          </a:p>
          <a:p>
            <a:pPr marL="228600" indent="-228600">
              <a:buAutoNum type="arabicParenR"/>
            </a:pPr>
            <a:r>
              <a:rPr lang="en-US" baseline="0" dirty="0" smtClean="0"/>
              <a:t>How old you were</a:t>
            </a:r>
          </a:p>
          <a:p>
            <a:pPr marL="228600" indent="-228600">
              <a:buAutoNum type="arabicParenR"/>
            </a:pPr>
            <a:r>
              <a:rPr lang="en-US" baseline="0" dirty="0" smtClean="0"/>
              <a:t>How you were feeling before</a:t>
            </a:r>
          </a:p>
          <a:p>
            <a:pPr marL="228600" indent="-228600">
              <a:buAutoNum type="arabicParenR"/>
            </a:pPr>
            <a:r>
              <a:rPr lang="en-US" baseline="0" dirty="0" smtClean="0"/>
              <a:t>What happened</a:t>
            </a:r>
          </a:p>
          <a:p>
            <a:pPr marL="228600" indent="-228600">
              <a:buAutoNum type="arabicParenR"/>
            </a:pPr>
            <a:r>
              <a:rPr lang="en-US" baseline="0" dirty="0" smtClean="0"/>
              <a:t>How you were feeling after</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10</a:t>
            </a:fld>
            <a:endParaRPr lang="en-US"/>
          </a:p>
        </p:txBody>
      </p:sp>
    </p:spTree>
    <p:extLst>
      <p:ext uri="{BB962C8B-B14F-4D97-AF65-F5344CB8AC3E}">
        <p14:creationId xmlns:p14="http://schemas.microsoft.com/office/powerpoint/2010/main" val="839261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questions about your experience.</a:t>
            </a:r>
            <a:r>
              <a:rPr lang="en-US" baseline="0" dirty="0" smtClean="0"/>
              <a:t> See if the students understood the story you were telling them.</a:t>
            </a:r>
          </a:p>
          <a:p>
            <a:pPr marL="171450" indent="-171450">
              <a:buFontTx/>
              <a:buChar char="-"/>
            </a:pPr>
            <a:r>
              <a:rPr lang="en-US" baseline="0" dirty="0" smtClean="0"/>
              <a:t>How was I feeling?</a:t>
            </a:r>
          </a:p>
          <a:p>
            <a:pPr marL="171450" indent="-171450">
              <a:buFontTx/>
              <a:buChar char="-"/>
            </a:pPr>
            <a:r>
              <a:rPr lang="en-US" baseline="0" dirty="0" smtClean="0"/>
              <a:t>What happened when I rode the rollercoaster?</a:t>
            </a:r>
          </a:p>
          <a:p>
            <a:pPr marL="171450" indent="-171450">
              <a:buFontTx/>
              <a:buChar char="-"/>
            </a:pPr>
            <a:r>
              <a:rPr lang="en-US" baseline="0" dirty="0" smtClean="0"/>
              <a:t>Who was I with?</a:t>
            </a:r>
          </a:p>
          <a:p>
            <a:pPr marL="171450" indent="-171450">
              <a:buFontTx/>
              <a:buChar char="-"/>
            </a:pPr>
            <a:r>
              <a:rPr lang="en-US" baseline="0" dirty="0" smtClean="0"/>
              <a:t>What was I feeling before I rode the rollercoaster?</a:t>
            </a:r>
          </a:p>
          <a:p>
            <a:pPr marL="171450" indent="-171450">
              <a:buFontTx/>
              <a:buChar char="-"/>
            </a:pPr>
            <a:r>
              <a:rPr lang="en-US" baseline="0" dirty="0" smtClean="0"/>
              <a:t>What was I feeling after I rode the rollercoaster?</a:t>
            </a:r>
          </a:p>
          <a:p>
            <a:pPr marL="171450" indent="-171450">
              <a:buFontTx/>
              <a:buChar char="-"/>
            </a:pPr>
            <a:r>
              <a:rPr lang="en-US" baseline="0" dirty="0" smtClean="0"/>
              <a:t>Etc.</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11</a:t>
            </a:fld>
            <a:endParaRPr lang="en-US"/>
          </a:p>
        </p:txBody>
      </p:sp>
    </p:spTree>
    <p:extLst>
      <p:ext uri="{BB962C8B-B14F-4D97-AF65-F5344CB8AC3E}">
        <p14:creationId xmlns:p14="http://schemas.microsoft.com/office/powerpoint/2010/main" val="667774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Describe the log ride to the students if they don’t know what it is.</a:t>
            </a:r>
          </a:p>
          <a:p>
            <a:pPr marL="171450" indent="-171450">
              <a:buFont typeface="Arial" charset="0"/>
              <a:buChar char="•"/>
            </a:pPr>
            <a:r>
              <a:rPr lang="en-US" dirty="0" smtClean="0"/>
              <a:t>SHOW THE VIDEO OF THE LOG RIDE – IT IS IN  MOODLE RESOURCES</a:t>
            </a:r>
          </a:p>
          <a:p>
            <a:pPr marL="171450" indent="-171450">
              <a:buFont typeface="Arial" charset="0"/>
              <a:buChar char="•"/>
            </a:pPr>
            <a:r>
              <a:rPr lang="en-US" dirty="0" smtClean="0"/>
              <a:t>Ask students if they</a:t>
            </a:r>
            <a:r>
              <a:rPr lang="en-US" baseline="0" dirty="0" smtClean="0"/>
              <a:t> would like to ride the log ride. Have them give reasons why or why not</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12</a:t>
            </a:fld>
            <a:endParaRPr lang="en-US"/>
          </a:p>
        </p:txBody>
      </p:sp>
    </p:spTree>
    <p:extLst>
      <p:ext uri="{BB962C8B-B14F-4D97-AF65-F5344CB8AC3E}">
        <p14:creationId xmlns:p14="http://schemas.microsoft.com/office/powerpoint/2010/main" val="1488415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questions to each of the students about the other</a:t>
            </a:r>
            <a:r>
              <a:rPr lang="en-US" baseline="0" dirty="0" smtClean="0"/>
              <a:t> student responses.</a:t>
            </a:r>
          </a:p>
          <a:p>
            <a:pPr marL="171450" indent="-171450">
              <a:buFontTx/>
              <a:buChar char="-"/>
            </a:pPr>
            <a:r>
              <a:rPr lang="en-US" baseline="0" dirty="0" smtClean="0"/>
              <a:t>What doesn’t [name] want to go on the log ride?</a:t>
            </a:r>
          </a:p>
          <a:p>
            <a:pPr marL="171450" indent="-171450">
              <a:buFontTx/>
              <a:buChar char="-"/>
            </a:pPr>
            <a:r>
              <a:rPr lang="en-US" baseline="0" dirty="0" smtClean="0"/>
              <a:t>What does [name</a:t>
            </a:r>
            <a:r>
              <a:rPr lang="en-US" baseline="0" smtClean="0"/>
              <a:t>] want to go on the log ride</a:t>
            </a:r>
            <a:r>
              <a:rPr lang="en-US" baseline="0" dirty="0" smtClean="0"/>
              <a:t>?</a:t>
            </a:r>
          </a:p>
        </p:txBody>
      </p:sp>
      <p:sp>
        <p:nvSpPr>
          <p:cNvPr id="4" name="Slide Number Placeholder 3"/>
          <p:cNvSpPr>
            <a:spLocks noGrp="1"/>
          </p:cNvSpPr>
          <p:nvPr>
            <p:ph type="sldNum" sz="quarter" idx="10"/>
          </p:nvPr>
        </p:nvSpPr>
        <p:spPr/>
        <p:txBody>
          <a:bodyPr/>
          <a:lstStyle/>
          <a:p>
            <a:fld id="{6729B103-ADFC-104E-BC74-47A9C8CA39BC}" type="slidenum">
              <a:rPr lang="en-US" smtClean="0"/>
              <a:t>13</a:t>
            </a:fld>
            <a:endParaRPr lang="en-US"/>
          </a:p>
        </p:txBody>
      </p:sp>
    </p:spTree>
    <p:extLst>
      <p:ext uri="{BB962C8B-B14F-4D97-AF65-F5344CB8AC3E}">
        <p14:creationId xmlns:p14="http://schemas.microsoft.com/office/powerpoint/2010/main" val="181484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Describe the teacup ride to the students if they don’t know what it is.</a:t>
            </a:r>
          </a:p>
          <a:p>
            <a:pPr marL="171450" indent="-171450">
              <a:buFont typeface="Arial" charset="0"/>
              <a:buChar char="•"/>
            </a:pPr>
            <a:r>
              <a:rPr lang="en-US" dirty="0" smtClean="0"/>
              <a:t>SHOW THE VIDEO OF THE TEACUP</a:t>
            </a:r>
            <a:r>
              <a:rPr lang="en-US" baseline="0" dirty="0" smtClean="0"/>
              <a:t> </a:t>
            </a:r>
            <a:r>
              <a:rPr lang="en-US" dirty="0" smtClean="0"/>
              <a:t>RIDE – IT IS IN  MOODLE RESOURCES</a:t>
            </a:r>
          </a:p>
          <a:p>
            <a:pPr marL="171450" indent="-171450">
              <a:buFont typeface="Arial" charset="0"/>
              <a:buChar char="•"/>
            </a:pPr>
            <a:r>
              <a:rPr lang="en-US" dirty="0" smtClean="0"/>
              <a:t>Ask students what they like or do not like about the ride video.</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14</a:t>
            </a:fld>
            <a:endParaRPr lang="en-US"/>
          </a:p>
        </p:txBody>
      </p:sp>
    </p:spTree>
    <p:extLst>
      <p:ext uri="{BB962C8B-B14F-4D97-AF65-F5344CB8AC3E}">
        <p14:creationId xmlns:p14="http://schemas.microsoft.com/office/powerpoint/2010/main" val="673162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questions to each of the students about the other</a:t>
            </a:r>
            <a:r>
              <a:rPr lang="en-US" baseline="0" dirty="0" smtClean="0"/>
              <a:t> student responses.</a:t>
            </a:r>
          </a:p>
          <a:p>
            <a:pPr marL="171450" indent="-171450">
              <a:buFontTx/>
              <a:buChar char="-"/>
            </a:pPr>
            <a:r>
              <a:rPr lang="en-US" baseline="0" dirty="0" smtClean="0"/>
              <a:t>Why doesn’t [name] like the teacup ride?</a:t>
            </a:r>
          </a:p>
          <a:p>
            <a:pPr marL="171450" indent="-171450">
              <a:buFontTx/>
              <a:buChar char="-"/>
            </a:pPr>
            <a:r>
              <a:rPr lang="en-US" baseline="0" dirty="0" smtClean="0"/>
              <a:t>Why does [name] like the teacup ride?</a:t>
            </a:r>
          </a:p>
        </p:txBody>
      </p:sp>
      <p:sp>
        <p:nvSpPr>
          <p:cNvPr id="4" name="Slide Number Placeholder 3"/>
          <p:cNvSpPr>
            <a:spLocks noGrp="1"/>
          </p:cNvSpPr>
          <p:nvPr>
            <p:ph type="sldNum" sz="quarter" idx="10"/>
          </p:nvPr>
        </p:nvSpPr>
        <p:spPr/>
        <p:txBody>
          <a:bodyPr/>
          <a:lstStyle/>
          <a:p>
            <a:fld id="{6729B103-ADFC-104E-BC74-47A9C8CA39BC}" type="slidenum">
              <a:rPr lang="en-US" smtClean="0"/>
              <a:t>15</a:t>
            </a:fld>
            <a:endParaRPr lang="en-US"/>
          </a:p>
        </p:txBody>
      </p:sp>
    </p:spTree>
    <p:extLst>
      <p:ext uri="{BB962C8B-B14F-4D97-AF65-F5344CB8AC3E}">
        <p14:creationId xmlns:p14="http://schemas.microsoft.com/office/powerpoint/2010/main" val="1479508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 that they just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Explain what they learned if needed.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Congratulate them.</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16</a:t>
            </a:fld>
            <a:endParaRPr lang="en-US"/>
          </a:p>
        </p:txBody>
      </p:sp>
    </p:spTree>
    <p:extLst>
      <p:ext uri="{BB962C8B-B14F-4D97-AF65-F5344CB8AC3E}">
        <p14:creationId xmlns:p14="http://schemas.microsoft.com/office/powerpoint/2010/main" val="688228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 timing slide. Go to the next slide to see the</a:t>
            </a:r>
            <a:r>
              <a:rPr lang="en-US" baseline="0" dirty="0" smtClean="0"/>
              <a:t> letters.</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17</a:t>
            </a:fld>
            <a:endParaRPr lang="en-US"/>
          </a:p>
        </p:txBody>
      </p:sp>
    </p:spTree>
    <p:extLst>
      <p:ext uri="{BB962C8B-B14F-4D97-AF65-F5344CB8AC3E}">
        <p14:creationId xmlns:p14="http://schemas.microsoft.com/office/powerpoint/2010/main" val="795179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if they recognize the letters. </a:t>
            </a:r>
          </a:p>
          <a:p>
            <a:r>
              <a:rPr lang="en-US" dirty="0" smtClean="0"/>
              <a:t>Then ask them if they recognize the logos</a:t>
            </a:r>
            <a:r>
              <a:rPr lang="en-US" baseline="0" dirty="0" smtClean="0"/>
              <a:t> for the companies:</a:t>
            </a:r>
          </a:p>
          <a:p>
            <a:r>
              <a:rPr lang="en-US" baseline="0" dirty="0" smtClean="0"/>
              <a:t>Google, Honda, The Toronto Blue Jays, Special K cereal.</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18</a:t>
            </a:fld>
            <a:endParaRPr lang="en-US"/>
          </a:p>
        </p:txBody>
      </p:sp>
    </p:spTree>
    <p:extLst>
      <p:ext uri="{BB962C8B-B14F-4D97-AF65-F5344CB8AC3E}">
        <p14:creationId xmlns:p14="http://schemas.microsoft.com/office/powerpoint/2010/main" val="165353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garden and gown.</a:t>
            </a:r>
          </a:p>
          <a:p>
            <a:r>
              <a:rPr lang="en-US" dirty="0" smtClean="0"/>
              <a:t>Have the students pronounce the words, then use them in a sentence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19</a:t>
            </a:fld>
            <a:endParaRPr lang="en-US"/>
          </a:p>
        </p:txBody>
      </p:sp>
    </p:spTree>
    <p:extLst>
      <p:ext uri="{BB962C8B-B14F-4D97-AF65-F5344CB8AC3E}">
        <p14:creationId xmlns:p14="http://schemas.microsoft.com/office/powerpoint/2010/main" val="105108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goals if they can. I find that underlining sentences and asking students to read one sentence at a time works</a:t>
            </a:r>
            <a:r>
              <a:rPr lang="en-US" baseline="0" dirty="0" smtClean="0"/>
              <a:t> well.</a:t>
            </a:r>
            <a:endParaRPr lang="en-US" dirty="0" smtClean="0"/>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a:t>
            </a:fld>
            <a:endParaRPr lang="en-US"/>
          </a:p>
        </p:txBody>
      </p:sp>
    </p:spTree>
    <p:extLst>
      <p:ext uri="{BB962C8B-B14F-4D97-AF65-F5344CB8AC3E}">
        <p14:creationId xmlns:p14="http://schemas.microsoft.com/office/powerpoint/2010/main" val="1039428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hospital and helmet</a:t>
            </a:r>
          </a:p>
          <a:p>
            <a:r>
              <a:rPr lang="en-US" dirty="0" smtClean="0"/>
              <a:t>Have the students pronounce the words, then use them in a sentence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20</a:t>
            </a:fld>
            <a:endParaRPr lang="en-US"/>
          </a:p>
        </p:txBody>
      </p:sp>
    </p:spTree>
    <p:extLst>
      <p:ext uri="{BB962C8B-B14F-4D97-AF65-F5344CB8AC3E}">
        <p14:creationId xmlns:p14="http://schemas.microsoft.com/office/powerpoint/2010/main" val="427368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jeep and jungle.</a:t>
            </a:r>
          </a:p>
          <a:p>
            <a:r>
              <a:rPr lang="en-US" dirty="0" smtClean="0"/>
              <a:t>Have the students pronounce the words, then use them in a sentence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21</a:t>
            </a:fld>
            <a:endParaRPr lang="en-US"/>
          </a:p>
        </p:txBody>
      </p:sp>
    </p:spTree>
    <p:extLst>
      <p:ext uri="{BB962C8B-B14F-4D97-AF65-F5344CB8AC3E}">
        <p14:creationId xmlns:p14="http://schemas.microsoft.com/office/powerpoint/2010/main" val="157805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kite </a:t>
            </a:r>
            <a:r>
              <a:rPr lang="en-US" smtClean="0"/>
              <a:t>and kayak.</a:t>
            </a:r>
            <a:endParaRPr lang="en-US" dirty="0" smtClean="0"/>
          </a:p>
          <a:p>
            <a:r>
              <a:rPr lang="en-US" dirty="0" smtClean="0"/>
              <a:t>Have the students pronounce the words, then use them in a sentence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22</a:t>
            </a:fld>
            <a:endParaRPr lang="en-US"/>
          </a:p>
        </p:txBody>
      </p:sp>
    </p:spTree>
    <p:extLst>
      <p:ext uri="{BB962C8B-B14F-4D97-AF65-F5344CB8AC3E}">
        <p14:creationId xmlns:p14="http://schemas.microsoft.com/office/powerpoint/2010/main" val="532381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Read</a:t>
            </a:r>
            <a:r>
              <a:rPr lang="en-US" baseline="0" dirty="0" smtClean="0"/>
              <a:t> this slide to them and explain the game if they do not understand. </a:t>
            </a:r>
          </a:p>
          <a:p>
            <a:pPr marL="171450" indent="-171450">
              <a:buFont typeface="Arial" charset="0"/>
              <a:buChar char="•"/>
            </a:pPr>
            <a:r>
              <a:rPr lang="en-US" baseline="0" dirty="0" smtClean="0"/>
              <a:t>Then run off and grab two items that start with any of these letters yourself. </a:t>
            </a:r>
          </a:p>
          <a:p>
            <a:pPr marL="171450" indent="-171450">
              <a:buFont typeface="Arial" charset="0"/>
              <a:buChar char="•"/>
            </a:pPr>
            <a:r>
              <a:rPr lang="en-US" baseline="0" dirty="0" smtClean="0"/>
              <a:t>Whatever they bring back, write the words on the slide so they can see the spelling.</a:t>
            </a:r>
          </a:p>
        </p:txBody>
      </p:sp>
      <p:sp>
        <p:nvSpPr>
          <p:cNvPr id="4" name="Slide Number Placeholder 3"/>
          <p:cNvSpPr>
            <a:spLocks noGrp="1"/>
          </p:cNvSpPr>
          <p:nvPr>
            <p:ph type="sldNum" sz="quarter" idx="10"/>
          </p:nvPr>
        </p:nvSpPr>
        <p:spPr/>
        <p:txBody>
          <a:bodyPr/>
          <a:lstStyle/>
          <a:p>
            <a:fld id="{6729B103-ADFC-104E-BC74-47A9C8CA39BC}" type="slidenum">
              <a:rPr lang="en-US" smtClean="0"/>
              <a:t>23</a:t>
            </a:fld>
            <a:endParaRPr lang="en-US"/>
          </a:p>
        </p:txBody>
      </p:sp>
    </p:spTree>
    <p:extLst>
      <p:ext uri="{BB962C8B-B14F-4D97-AF65-F5344CB8AC3E}">
        <p14:creationId xmlns:p14="http://schemas.microsoft.com/office/powerpoint/2010/main" val="784984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 that they just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Explain what they learned if needed.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Congratulate them.</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24</a:t>
            </a:fld>
            <a:endParaRPr lang="en-US"/>
          </a:p>
        </p:txBody>
      </p:sp>
    </p:spTree>
    <p:extLst>
      <p:ext uri="{BB962C8B-B14F-4D97-AF65-F5344CB8AC3E}">
        <p14:creationId xmlns:p14="http://schemas.microsoft.com/office/powerpoint/2010/main" val="688722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I have spare time at the end of a class, I like to go to a blank whiteboard and have the students tell me about what they did today. I will write out</a:t>
            </a:r>
            <a:r>
              <a:rPr lang="en-US" baseline="0" dirty="0" smtClean="0"/>
              <a:t> (in words) what they did and ask them to illustrate it.</a:t>
            </a:r>
            <a:r>
              <a:rPr lang="en-US" dirty="0" smtClean="0"/>
              <a:t> Then we read the story and I take a screen shot of it and send</a:t>
            </a:r>
            <a:r>
              <a:rPr lang="en-US" baseline="0" dirty="0" smtClean="0"/>
              <a:t> it to the administrators in China to pass on to the students.</a:t>
            </a:r>
          </a:p>
          <a:p>
            <a:endParaRPr lang="en-US" baseline="0" dirty="0" smtClean="0"/>
          </a:p>
          <a:p>
            <a:r>
              <a:rPr lang="en-US" baseline="0" dirty="0" smtClean="0"/>
              <a:t>ALTERNATIVELY: You can go to the whiteboard and write down all the new words that they learned today.</a:t>
            </a:r>
          </a:p>
          <a:p>
            <a:endParaRPr lang="en-US" baseline="0" dirty="0" smtClean="0"/>
          </a:p>
          <a:p>
            <a:r>
              <a:rPr lang="en-US" baseline="0" dirty="0" smtClean="0"/>
              <a:t>In this second class, I like to get a </a:t>
            </a:r>
            <a:r>
              <a:rPr lang="en-US" baseline="0" dirty="0" err="1" smtClean="0"/>
              <a:t>screencapture</a:t>
            </a:r>
            <a:r>
              <a:rPr lang="en-US" baseline="0" dirty="0" smtClean="0"/>
              <a:t> shot of the students from the first class (before this class) and </a:t>
            </a:r>
            <a:r>
              <a:rPr lang="en-US" baseline="0" dirty="0" err="1" smtClean="0"/>
              <a:t>photoshop</a:t>
            </a:r>
            <a:r>
              <a:rPr lang="en-US" baseline="0" dirty="0" smtClean="0"/>
              <a:t> out the background so it’s just their head. Then I get them to write a story about what we all did today. When they are done, I ask them to draw the setting (e.g., if we were on a rollercoaster, I get them to draw a park and rollercoaster). Then I import their heads and draw a stick figure body into the picture. The kids, and parents love it.</a:t>
            </a:r>
          </a:p>
        </p:txBody>
      </p:sp>
      <p:sp>
        <p:nvSpPr>
          <p:cNvPr id="4" name="Slide Number Placeholder 3"/>
          <p:cNvSpPr>
            <a:spLocks noGrp="1"/>
          </p:cNvSpPr>
          <p:nvPr>
            <p:ph type="sldNum" sz="quarter" idx="10"/>
          </p:nvPr>
        </p:nvSpPr>
        <p:spPr/>
        <p:txBody>
          <a:bodyPr/>
          <a:lstStyle/>
          <a:p>
            <a:fld id="{6729B103-ADFC-104E-BC74-47A9C8CA39BC}" type="slidenum">
              <a:rPr lang="en-US" smtClean="0"/>
              <a:t>25</a:t>
            </a:fld>
            <a:endParaRPr lang="en-US"/>
          </a:p>
        </p:txBody>
      </p:sp>
    </p:spTree>
    <p:extLst>
      <p:ext uri="{BB962C8B-B14F-4D97-AF65-F5344CB8AC3E}">
        <p14:creationId xmlns:p14="http://schemas.microsoft.com/office/powerpoint/2010/main" val="1223801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 review with the students everything that they learned today.</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26</a:t>
            </a:fld>
            <a:endParaRPr lang="en-US"/>
          </a:p>
        </p:txBody>
      </p:sp>
    </p:spTree>
    <p:extLst>
      <p:ext uri="{BB962C8B-B14F-4D97-AF65-F5344CB8AC3E}">
        <p14:creationId xmlns:p14="http://schemas.microsoft.com/office/powerpoint/2010/main" val="762118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27</a:t>
            </a:fld>
            <a:endParaRPr lang="en-US"/>
          </a:p>
        </p:txBody>
      </p:sp>
    </p:spTree>
    <p:extLst>
      <p:ext uri="{BB962C8B-B14F-4D97-AF65-F5344CB8AC3E}">
        <p14:creationId xmlns:p14="http://schemas.microsoft.com/office/powerpoint/2010/main" val="1073811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r>
              <a:rPr lang="en-US" dirty="0" smtClean="0"/>
              <a:t>Review what you saw</a:t>
            </a:r>
            <a:r>
              <a:rPr lang="en-US" baseline="0" dirty="0" smtClean="0"/>
              <a:t> or did last class. </a:t>
            </a:r>
          </a:p>
          <a:p>
            <a:pPr marL="171450" indent="-171450">
              <a:buFont typeface="Arial" charset="0"/>
              <a:buChar char="•"/>
            </a:pPr>
            <a:r>
              <a:rPr lang="en-US" baseline="0" dirty="0" smtClean="0"/>
              <a:t>You might want to bring up the last handout from lesson 1 onto the whiteboard (have it pre completed) to remind them of the vocabulary words that they learned. </a:t>
            </a:r>
          </a:p>
          <a:p>
            <a:pPr marL="628650" lvl="1" indent="-171450">
              <a:buFont typeface="Arial" charset="0"/>
              <a:buChar char="•"/>
            </a:pPr>
            <a:r>
              <a:rPr lang="en-US" baseline="0" dirty="0" smtClean="0"/>
              <a:t>Bear, Robber, Cat, Acorn, Dog, Lid, Fox, Wife.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a:t>
            </a:fld>
            <a:endParaRPr lang="en-US"/>
          </a:p>
        </p:txBody>
      </p:sp>
    </p:spTree>
    <p:extLst>
      <p:ext uri="{BB962C8B-B14F-4D97-AF65-F5344CB8AC3E}">
        <p14:creationId xmlns:p14="http://schemas.microsoft.com/office/powerpoint/2010/main" val="1195380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Talk about the different areas</a:t>
            </a:r>
            <a:r>
              <a:rPr lang="en-US" baseline="0" dirty="0" smtClean="0"/>
              <a:t> that you can go when you are at a carnival. Today, you will go to pie eating contest and the rides.</a:t>
            </a:r>
            <a:endParaRPr lang="en-US" dirty="0" smtClean="0"/>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4</a:t>
            </a:fld>
            <a:endParaRPr lang="en-US"/>
          </a:p>
        </p:txBody>
      </p:sp>
    </p:spTree>
    <p:extLst>
      <p:ext uri="{BB962C8B-B14F-4D97-AF65-F5344CB8AC3E}">
        <p14:creationId xmlns:p14="http://schemas.microsoft.com/office/powerpoint/2010/main" val="823650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Ask them if they know</a:t>
            </a:r>
            <a:r>
              <a:rPr lang="en-US" baseline="0" dirty="0" smtClean="0"/>
              <a:t> what pie is. </a:t>
            </a:r>
          </a:p>
          <a:p>
            <a:pPr marL="171450" indent="-171450">
              <a:buFont typeface="Arial" charset="0"/>
              <a:buChar char="•"/>
            </a:pPr>
            <a:r>
              <a:rPr lang="en-US" baseline="0" dirty="0" smtClean="0"/>
              <a:t>Describe/define what a pie is. </a:t>
            </a:r>
          </a:p>
          <a:p>
            <a:pPr marL="171450" indent="-171450">
              <a:buFont typeface="Arial" charset="0"/>
              <a:buChar char="•"/>
            </a:pPr>
            <a:r>
              <a:rPr lang="en-US" baseline="0" dirty="0" smtClean="0"/>
              <a:t>Talk about the different types of pies. </a:t>
            </a:r>
          </a:p>
          <a:p>
            <a:pPr marL="171450" indent="-171450">
              <a:buFont typeface="Arial" charset="0"/>
              <a:buChar char="•"/>
            </a:pPr>
            <a:r>
              <a:rPr lang="en-US" baseline="0" dirty="0" smtClean="0"/>
              <a:t>See if they can identify (by circling) a blueberry pie.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5</a:t>
            </a:fld>
            <a:endParaRPr lang="en-US"/>
          </a:p>
        </p:txBody>
      </p:sp>
    </p:spTree>
    <p:extLst>
      <p:ext uri="{BB962C8B-B14F-4D97-AF65-F5344CB8AC3E}">
        <p14:creationId xmlns:p14="http://schemas.microsoft.com/office/powerpoint/2010/main" val="2115734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Learning Goal: Locate information in a text using visual cues.</a:t>
            </a:r>
          </a:p>
          <a:p>
            <a:pPr marL="228600" indent="-228600">
              <a:buAutoNum type="arabicPeriod"/>
            </a:pPr>
            <a:r>
              <a:rPr lang="en-US" dirty="0" smtClean="0"/>
              <a:t>Circle</a:t>
            </a:r>
            <a:r>
              <a:rPr lang="en-US" baseline="0" dirty="0" smtClean="0"/>
              <a:t> the pie and ask them to find the word pie in the title – ask them to underline or circle the word.</a:t>
            </a:r>
          </a:p>
          <a:p>
            <a:pPr marL="228600" indent="-228600">
              <a:buAutoNum type="arabicPeriod"/>
            </a:pPr>
            <a:r>
              <a:rPr lang="en-US" baseline="0" dirty="0" smtClean="0"/>
              <a:t>Circle the apples and ask them to use </a:t>
            </a:r>
            <a:r>
              <a:rPr lang="en-US" baseline="0" dirty="0" err="1" smtClean="0"/>
              <a:t>th</a:t>
            </a:r>
            <a:r>
              <a:rPr lang="en-US" baseline="0" dirty="0" smtClean="0"/>
              <a:t> </a:t>
            </a:r>
            <a:r>
              <a:rPr lang="en-US" baseline="0" dirty="0" err="1" smtClean="0"/>
              <a:t>epicture</a:t>
            </a:r>
            <a:r>
              <a:rPr lang="en-US" baseline="0" dirty="0" smtClean="0"/>
              <a:t> to find the word apples in the first line.</a:t>
            </a:r>
          </a:p>
          <a:p>
            <a:pPr marL="228600" indent="-228600">
              <a:buAutoNum type="arabicPeriod"/>
            </a:pPr>
            <a:r>
              <a:rPr lang="en-US" baseline="0" dirty="0" smtClean="0"/>
              <a:t>Circle the number 4 on the clock and ask them to find the word four in the second line</a:t>
            </a:r>
          </a:p>
          <a:p>
            <a:pPr marL="228600" indent="-228600">
              <a:buAutoNum type="arabicPeriod"/>
            </a:pPr>
            <a:r>
              <a:rPr lang="en-US" baseline="0" dirty="0" smtClean="0"/>
              <a:t>Circle the spoon and ask them to find the word spoon</a:t>
            </a:r>
            <a:r>
              <a:rPr lang="is-IS" baseline="0" dirty="0" smtClean="0"/>
              <a:t>….</a:t>
            </a:r>
          </a:p>
          <a:p>
            <a:pPr marL="228600" indent="-228600">
              <a:buAutoNum type="arabicPeriod"/>
            </a:pPr>
            <a:r>
              <a:rPr lang="is-IS" baseline="0" dirty="0" smtClean="0"/>
              <a:t>Circle the moon .....</a:t>
            </a:r>
          </a:p>
          <a:p>
            <a:pPr marL="228600" indent="-228600">
              <a:buAutoNum type="arabicPeriod"/>
            </a:pPr>
            <a:endParaRPr lang="is-IS" baseline="0" dirty="0" smtClean="0"/>
          </a:p>
          <a:p>
            <a:pPr marL="0" indent="0">
              <a:buNone/>
            </a:pPr>
            <a:r>
              <a:rPr lang="is-IS" baseline="0" dirty="0" smtClean="0"/>
              <a:t>THEN, read the poem with them. Do each line many times focus on rhythm and intonation. While you are not teaching these this lesson, it will help them. Click the speaker button to hear the rhythm of the poem.</a:t>
            </a:r>
          </a:p>
          <a:p>
            <a:pPr marL="0" indent="0">
              <a:buNone/>
            </a:pPr>
            <a:endParaRPr lang="is-IS" baseline="0" dirty="0" smtClean="0"/>
          </a:p>
          <a:p>
            <a:pPr marL="0" indent="0">
              <a:buNone/>
            </a:pPr>
            <a:r>
              <a:rPr lang="is-IS" baseline="0" dirty="0" smtClean="0"/>
              <a:t>But wait ... There are actions too.</a:t>
            </a:r>
          </a:p>
          <a:p>
            <a:pPr marL="228600" indent="-228600">
              <a:buAutoNum type="arabicPeriod"/>
            </a:pPr>
            <a:r>
              <a:rPr lang="en-US" baseline="0" dirty="0" smtClean="0"/>
              <a:t>H</a:t>
            </a:r>
            <a:r>
              <a:rPr lang="is-IS" baseline="0" dirty="0" smtClean="0"/>
              <a:t>old your arm like you are carrying a round basket and start picking apples from in front of you and put them into the basket</a:t>
            </a:r>
          </a:p>
          <a:p>
            <a:pPr marL="228600" indent="-228600">
              <a:buAutoNum type="arabicPeriod"/>
            </a:pPr>
            <a:r>
              <a:rPr lang="is-IS" baseline="0" dirty="0" smtClean="0"/>
              <a:t>Bake the pie – put your palms together loosly and start flipping your hands upside down and right side up over and over like you’re kneeding dough</a:t>
            </a:r>
          </a:p>
          <a:p>
            <a:pPr marL="228600" indent="-228600">
              <a:buAutoNum type="arabicPeriod"/>
            </a:pPr>
            <a:r>
              <a:rPr lang="is-IS" baseline="0" dirty="0" smtClean="0"/>
              <a:t>Hold one hand flat like a plate and start shovelling pretend food into your mouth</a:t>
            </a:r>
          </a:p>
          <a:p>
            <a:pPr marL="228600" indent="-228600">
              <a:buAutoNum type="arabicPeriod"/>
            </a:pPr>
            <a:r>
              <a:rPr lang="en-US" baseline="0" dirty="0" smtClean="0"/>
              <a:t>P</a:t>
            </a:r>
            <a:r>
              <a:rPr lang="is-IS" baseline="0" dirty="0" smtClean="0"/>
              <a:t>ut your hands over your head in a big circle like the moon </a:t>
            </a:r>
          </a:p>
          <a:p>
            <a:pPr marL="228600" indent="-228600">
              <a:buAutoNum type="arabicPeriod"/>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 video</a:t>
            </a:r>
            <a:r>
              <a:rPr lang="en-US" baseline="0" dirty="0" smtClean="0"/>
              <a:t> on the resource section of the Moodle Website.</a:t>
            </a:r>
            <a:endParaRPr lang="en-US" dirty="0" smtClean="0"/>
          </a:p>
          <a:p>
            <a:pPr marL="228600" indent="-228600">
              <a:buAutoNum type="arabicPeriod"/>
            </a:pPr>
            <a:endParaRPr lang="is-I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6</a:t>
            </a:fld>
            <a:endParaRPr lang="en-US"/>
          </a:p>
        </p:txBody>
      </p:sp>
    </p:spTree>
    <p:extLst>
      <p:ext uri="{BB962C8B-B14F-4D97-AF65-F5344CB8AC3E}">
        <p14:creationId xmlns:p14="http://schemas.microsoft.com/office/powerpoint/2010/main" val="492187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Read this book with the students – it is in the resources section as a .pdf file. You can share it as a document.</a:t>
            </a:r>
          </a:p>
          <a:p>
            <a:pPr marL="171450" indent="-171450">
              <a:buFont typeface="Arial" charset="0"/>
              <a:buChar char="•"/>
            </a:pPr>
            <a:r>
              <a:rPr lang="en-US" dirty="0" smtClean="0"/>
              <a:t>You can read it and have them repeat it</a:t>
            </a:r>
            <a:r>
              <a:rPr lang="en-US" baseline="0" dirty="0" smtClean="0"/>
              <a:t> or if they have the capability, they can read each page.</a:t>
            </a:r>
          </a:p>
          <a:p>
            <a:pPr marL="171450" indent="-171450">
              <a:buFont typeface="Arial" charset="0"/>
              <a:buChar char="•"/>
            </a:pPr>
            <a:r>
              <a:rPr lang="en-US" baseline="0" dirty="0" smtClean="0"/>
              <a:t>Then locate the different people/things in the pictures. </a:t>
            </a:r>
          </a:p>
          <a:p>
            <a:pPr marL="171450" indent="-171450">
              <a:buFont typeface="Arial" charset="0"/>
              <a:buChar char="•"/>
            </a:pPr>
            <a:r>
              <a:rPr lang="en-US" baseline="0" dirty="0" smtClean="0"/>
              <a:t>Draw their attention to new things (e.g., teapot, towel, etc. and spell these words for the </a:t>
            </a:r>
            <a:r>
              <a:rPr lang="en-US" baseline="0" dirty="0" err="1" smtClean="0"/>
              <a:t>stuents</a:t>
            </a:r>
            <a:r>
              <a:rPr lang="en-US" baseline="0" dirty="0" smtClean="0"/>
              <a:t>)</a:t>
            </a:r>
          </a:p>
          <a:p>
            <a:pPr marL="171450" indent="-171450">
              <a:buFont typeface="Arial" charset="0"/>
              <a:buChar char="•"/>
            </a:pPr>
            <a:r>
              <a:rPr lang="en-US" baseline="0" dirty="0" smtClean="0"/>
              <a:t>Focus on nouns that you can find that start with g, h, j, k (garden, hose, horseshoe, jam, kettle)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7</a:t>
            </a:fld>
            <a:endParaRPr lang="en-US"/>
          </a:p>
        </p:txBody>
      </p:sp>
    </p:spTree>
    <p:extLst>
      <p:ext uri="{BB962C8B-B14F-4D97-AF65-F5344CB8AC3E}">
        <p14:creationId xmlns:p14="http://schemas.microsoft.com/office/powerpoint/2010/main" val="397262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 that they just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Explain what they learned if needed.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Congratulate them.</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8</a:t>
            </a:fld>
            <a:endParaRPr lang="en-US"/>
          </a:p>
        </p:txBody>
      </p:sp>
    </p:spTree>
    <p:extLst>
      <p:ext uri="{BB962C8B-B14F-4D97-AF65-F5344CB8AC3E}">
        <p14:creationId xmlns:p14="http://schemas.microsoft.com/office/powerpoint/2010/main" val="1092912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rides. Today,</a:t>
            </a:r>
            <a:r>
              <a:rPr lang="en-US" baseline="0" dirty="0" smtClean="0"/>
              <a:t> students will go on a roller coaster.</a:t>
            </a:r>
          </a:p>
          <a:p>
            <a:endParaRPr lang="en-US" baseline="0" dirty="0" smtClean="0"/>
          </a:p>
          <a:p>
            <a:r>
              <a:rPr lang="en-US" baseline="0" dirty="0" smtClean="0"/>
              <a:t>SHOW THE VIDEO OF THE ROLER COASTER RIDE.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9</a:t>
            </a:fld>
            <a:endParaRPr lang="en-US"/>
          </a:p>
        </p:txBody>
      </p:sp>
    </p:spTree>
    <p:extLst>
      <p:ext uri="{BB962C8B-B14F-4D97-AF65-F5344CB8AC3E}">
        <p14:creationId xmlns:p14="http://schemas.microsoft.com/office/powerpoint/2010/main" val="1443679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9" y="630940"/>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4" y="1098388"/>
            <a:ext cx="10318419" cy="4394988"/>
          </a:xfrm>
        </p:spPr>
        <p:txBody>
          <a:bodyPr anchor="ctr">
            <a:noAutofit/>
          </a:bodyPr>
          <a:lstStyle>
            <a:lvl1pPr algn="ctr">
              <a:defRPr sz="10000" spc="800" baseline="0"/>
            </a:lvl1pPr>
          </a:lstStyle>
          <a:p>
            <a:r>
              <a:rPr lang="en-CA" smtClean="0"/>
              <a:t>Click to edit Master title style</a:t>
            </a:r>
            <a:endParaRPr lang="en-US" dirty="0"/>
          </a:p>
        </p:txBody>
      </p:sp>
      <p:sp>
        <p:nvSpPr>
          <p:cNvPr id="3" name="Subtitle 2"/>
          <p:cNvSpPr>
            <a:spLocks noGrp="1"/>
          </p:cNvSpPr>
          <p:nvPr>
            <p:ph type="subTitle" idx="1"/>
          </p:nvPr>
        </p:nvSpPr>
        <p:spPr>
          <a:xfrm>
            <a:off x="2215047" y="5979200"/>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dirty="0"/>
          </a:p>
        </p:txBody>
      </p:sp>
      <p:sp>
        <p:nvSpPr>
          <p:cNvPr id="4" name="Date Placeholder 3"/>
          <p:cNvSpPr>
            <a:spLocks noGrp="1"/>
          </p:cNvSpPr>
          <p:nvPr>
            <p:ph type="dt" sz="half" idx="10"/>
          </p:nvPr>
        </p:nvSpPr>
        <p:spPr>
          <a:xfrm>
            <a:off x="1078524" y="6375679"/>
            <a:ext cx="2329723" cy="348462"/>
          </a:xfrm>
        </p:spPr>
        <p:txBody>
          <a:bodyPr/>
          <a:lstStyle>
            <a:lvl1pPr>
              <a:defRPr baseline="0">
                <a:solidFill>
                  <a:schemeClr val="accent1">
                    <a:lumMod val="50000"/>
                  </a:schemeClr>
                </a:solidFill>
              </a:defRPr>
            </a:lvl1pPr>
          </a:lstStyle>
          <a:p>
            <a:fld id="{9334D819-9F07-4261-B09B-9E467E5D9002}" type="datetimeFigureOut">
              <a:rPr lang="en-US" dirty="0"/>
              <a:pPr/>
              <a:t>3/10/16</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20"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3" y="382386"/>
            <a:ext cx="1492132" cy="5600404"/>
          </a:xfrm>
        </p:spPr>
        <p:txBody>
          <a:bodyPr vert="eaVert"/>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1257302" y="382389"/>
            <a:ext cx="8392585" cy="560040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3/10/16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5040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889327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235230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3/10/16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0021148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3/10/16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61189810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3/10/16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665311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3/10/16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083085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3/10/16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13998847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3/10/16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730162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9334D819-9F07-4261-B09B-9E467E5D9002}" type="datetimeFigureOut">
              <a:rPr lang="en-US" smtClean="0"/>
              <a:pPr/>
              <a:t>3/10/16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120620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838436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964434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830783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7965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993756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0812063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75634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31" y="1073892"/>
            <a:ext cx="8187071" cy="4064627"/>
          </a:xfrm>
        </p:spPr>
        <p:txBody>
          <a:bodyPr anchor="b">
            <a:normAutofit/>
          </a:bodyPr>
          <a:lstStyle>
            <a:lvl1pPr>
              <a:defRPr sz="8400" spc="800" baseline="0">
                <a:solidFill>
                  <a:schemeClr val="tx2"/>
                </a:solidFill>
              </a:defRPr>
            </a:lvl1pPr>
          </a:lstStyle>
          <a:p>
            <a:r>
              <a:rPr lang="en-CA" smtClean="0"/>
              <a:t>Click to edit Master title style</a:t>
            </a:r>
            <a:endParaRPr lang="en-US" dirty="0"/>
          </a:p>
        </p:txBody>
      </p:sp>
      <p:sp>
        <p:nvSpPr>
          <p:cNvPr id="3" name="Text Placeholder 2"/>
          <p:cNvSpPr>
            <a:spLocks noGrp="1"/>
          </p:cNvSpPr>
          <p:nvPr>
            <p:ph type="body" idx="1"/>
          </p:nvPr>
        </p:nvSpPr>
        <p:spPr>
          <a:xfrm>
            <a:off x="3242931" y="5159785"/>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3236548" y="6375679"/>
            <a:ext cx="1493947" cy="348462"/>
          </a:xfrm>
        </p:spPr>
        <p:txBody>
          <a:bodyPr/>
          <a:lstStyle>
            <a:lvl1pPr>
              <a:defRPr baseline="0">
                <a:solidFill>
                  <a:schemeClr val="tx2"/>
                </a:solidFill>
              </a:defRPr>
            </a:lvl1pPr>
          </a:lstStyle>
          <a:p>
            <a:fld id="{9334D819-9F07-4261-B09B-9E467E5D9002}" type="datetimeFigureOut">
              <a:rPr lang="en-US" dirty="0"/>
              <a:pPr/>
              <a:t>3/10/16</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5" y="6375679"/>
            <a:ext cx="1487567"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2" y="0"/>
            <a:ext cx="2814639"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3/10/16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30" y="381004"/>
            <a:ext cx="10172700" cy="1493517"/>
          </a:xfrm>
        </p:spPr>
        <p:txBody>
          <a:bodyPr/>
          <a:lstStyle/>
          <a:p>
            <a:r>
              <a:rPr lang="en-CA" smtClean="0"/>
              <a:t>Click to edit Master title style</a:t>
            </a:r>
            <a:endParaRPr lang="en-US" dirty="0"/>
          </a:p>
        </p:txBody>
      </p:sp>
      <p:sp>
        <p:nvSpPr>
          <p:cNvPr id="3" name="Text Placeholder 2"/>
          <p:cNvSpPr>
            <a:spLocks noGrp="1"/>
          </p:cNvSpPr>
          <p:nvPr>
            <p:ph type="body" idx="1"/>
          </p:nvPr>
        </p:nvSpPr>
        <p:spPr>
          <a:xfrm>
            <a:off x="1251679" y="2199637"/>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6633864" y="2199637"/>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3/10/16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3/10/16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3/10/16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4"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5" y="457203"/>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CA" smtClean="0"/>
              <a:t>Click to edit Master title style</a:t>
            </a:r>
            <a:endParaRPr lang="en-US" dirty="0"/>
          </a:p>
        </p:txBody>
      </p:sp>
      <p:sp>
        <p:nvSpPr>
          <p:cNvPr id="3" name="Content Placeholder 2"/>
          <p:cNvSpPr>
            <a:spLocks noGrp="1"/>
          </p:cNvSpPr>
          <p:nvPr>
            <p:ph idx="1"/>
          </p:nvPr>
        </p:nvSpPr>
        <p:spPr>
          <a:xfrm>
            <a:off x="765052" y="920377"/>
            <a:ext cx="6158419"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a:xfrm>
            <a:off x="765053" y="6375679"/>
            <a:ext cx="1233355" cy="348462"/>
          </a:xfrm>
        </p:spPr>
        <p:txBody>
          <a:bodyPr/>
          <a:lstStyle/>
          <a:p>
            <a:fld id="{9334D819-9F07-4261-B09B-9E467E5D9002}" type="datetimeFigureOut">
              <a:rPr lang="en-US" dirty="0"/>
              <a:t>3/10/16</a:t>
            </a:fld>
            <a:endParaRPr lang="en-US" dirty="0"/>
          </a:p>
        </p:txBody>
      </p:sp>
      <p:sp>
        <p:nvSpPr>
          <p:cNvPr id="6" name="Footer Placeholder 5"/>
          <p:cNvSpPr>
            <a:spLocks noGrp="1"/>
          </p:cNvSpPr>
          <p:nvPr>
            <p:ph type="ftr" sz="quarter" idx="11"/>
          </p:nvPr>
        </p:nvSpPr>
        <p:spPr>
          <a:xfrm>
            <a:off x="2103621"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5"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6" y="4"/>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dirty="0"/>
          </a:p>
        </p:txBody>
      </p:sp>
      <p:sp>
        <p:nvSpPr>
          <p:cNvPr id="11" name="Freeform 11" title="right scallop background shape"/>
          <p:cNvSpPr/>
          <p:nvPr/>
        </p:nvSpPr>
        <p:spPr bwMode="auto">
          <a:xfrm>
            <a:off x="7389814"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4"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CA" smtClean="0"/>
              <a:t>Click to edit Master title style</a:t>
            </a:r>
            <a:endParaRPr lang="en-US" dirty="0"/>
          </a:p>
        </p:txBody>
      </p:sp>
      <p:sp>
        <p:nvSpPr>
          <p:cNvPr id="4" name="Text Placeholder 3"/>
          <p:cNvSpPr>
            <a:spLocks noGrp="1"/>
          </p:cNvSpPr>
          <p:nvPr>
            <p:ph type="body" sz="half" idx="2"/>
          </p:nvPr>
        </p:nvSpPr>
        <p:spPr>
          <a:xfrm>
            <a:off x="8337884"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a:xfrm>
            <a:off x="765951" y="6375679"/>
            <a:ext cx="1232456" cy="348462"/>
          </a:xfrm>
        </p:spPr>
        <p:txBody>
          <a:bodyPr/>
          <a:lstStyle/>
          <a:p>
            <a:fld id="{9334D819-9F07-4261-B09B-9E467E5D9002}" type="datetimeFigureOut">
              <a:rPr lang="en-US" dirty="0"/>
              <a:t>3/10/16</a:t>
            </a:fld>
            <a:endParaRPr lang="en-US" dirty="0"/>
          </a:p>
        </p:txBody>
      </p:sp>
      <p:sp>
        <p:nvSpPr>
          <p:cNvPr id="6" name="Footer Placeholder 5"/>
          <p:cNvSpPr>
            <a:spLocks noGrp="1"/>
          </p:cNvSpPr>
          <p:nvPr>
            <p:ph type="ftr" sz="quarter" idx="11"/>
          </p:nvPr>
        </p:nvSpPr>
        <p:spPr>
          <a:xfrm>
            <a:off x="2103621" y="6375679"/>
            <a:ext cx="3482179"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7" y="382385"/>
            <a:ext cx="10178323" cy="1492132"/>
          </a:xfrm>
          <a:prstGeom prst="rect">
            <a:avLst/>
          </a:prstGeom>
        </p:spPr>
        <p:txBody>
          <a:bodyPr vert="horz" lIns="91440" tIns="45720" rIns="91440" bIns="45720" rtlCol="0" anchor="t">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1251677" y="2286005"/>
            <a:ext cx="10178323" cy="3593591"/>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a:off x="1251677" y="6375679"/>
            <a:ext cx="2329723"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3/10/16</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3"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2"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334D819-9F07-4261-B09B-9E467E5D9002}" type="datetimeFigureOut">
              <a:rPr lang="en-US" smtClean="0"/>
              <a:pPr/>
              <a:t>3/10/16</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86279791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6.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4.tiff"/></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7"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tiff"/><Relationship Id="rId5" Type="http://schemas.openxmlformats.org/officeDocument/2006/relationships/image" Target="../media/image39.tiff"/><Relationship Id="rId6" Type="http://schemas.openxmlformats.org/officeDocument/2006/relationships/image" Target="../media/image40.tiff"/><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2.tiff"/><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image" Target="../media/image44.tiff"/><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5.tiff"/><Relationship Id="rId4" Type="http://schemas.openxmlformats.org/officeDocument/2006/relationships/image" Target="../media/image46.pn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7.tiff"/><Relationship Id="rId4" Type="http://schemas.openxmlformats.org/officeDocument/2006/relationships/image" Target="../media/image48.tiff"/><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7"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9.tiff"/><Relationship Id="rId4" Type="http://schemas.openxmlformats.org/officeDocument/2006/relationships/image" Target="../media/image50.tiff"/><Relationship Id="rId5" Type="http://schemas.openxmlformats.org/officeDocument/2006/relationships/image" Target="../media/image51.tif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gif"/><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jpeg"/><Relationship Id="rId9" Type="http://schemas.openxmlformats.org/officeDocument/2006/relationships/image" Target="../media/image11.png"/><Relationship Id="rId10" Type="http://schemas.openxmlformats.org/officeDocument/2006/relationships/image" Target="../media/image12.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slide" Target="slide5.xml"/><Relationship Id="rId5" Type="http://schemas.openxmlformats.org/officeDocument/2006/relationships/image" Target="../media/image14.tiff"/><Relationship Id="rId6" Type="http://schemas.openxmlformats.org/officeDocument/2006/relationships/image" Target="../media/image15.tiff"/><Relationship Id="rId7" Type="http://schemas.openxmlformats.org/officeDocument/2006/relationships/image" Target="../media/image16.tiff"/><Relationship Id="rId8" Type="http://schemas.openxmlformats.org/officeDocument/2006/relationships/image" Target="../media/image17.tiff"/><Relationship Id="rId9" Type="http://schemas.openxmlformats.org/officeDocument/2006/relationships/image" Target="../media/image18.tiff"/><Relationship Id="rId10"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jpeg"/></Relationships>
</file>

<file path=ppt/slides/_rels/slide6.xml.rels><?xml version="1.0" encoding="UTF-8" standalone="yes"?>
<Relationships xmlns="http://schemas.openxmlformats.org/package/2006/relationships"><Relationship Id="rId11" Type="http://schemas.openxmlformats.org/officeDocument/2006/relationships/image" Target="../media/image27.tiff"/><Relationship Id="rId12" Type="http://schemas.openxmlformats.org/officeDocument/2006/relationships/image" Target="../media/image28.png"/><Relationship Id="rId1" Type="http://schemas.microsoft.com/office/2007/relationships/media" Target="../media/media1.m4a"/><Relationship Id="rId2" Type="http://schemas.openxmlformats.org/officeDocument/2006/relationships/audio" Target="../media/media1.m4a"/><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21.tiff"/><Relationship Id="rId6" Type="http://schemas.openxmlformats.org/officeDocument/2006/relationships/image" Target="../media/image22.tiff"/><Relationship Id="rId7" Type="http://schemas.openxmlformats.org/officeDocument/2006/relationships/image" Target="../media/image23.tiff"/><Relationship Id="rId8" Type="http://schemas.openxmlformats.org/officeDocument/2006/relationships/image" Target="../media/image24.tiff"/><Relationship Id="rId9" Type="http://schemas.openxmlformats.org/officeDocument/2006/relationships/image" Target="../media/image25.tiff"/><Relationship Id="rId10" Type="http://schemas.openxmlformats.org/officeDocument/2006/relationships/image" Target="../media/image2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7"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Carnival</a:t>
            </a:r>
            <a:endParaRPr lang="en-US" dirty="0"/>
          </a:p>
        </p:txBody>
      </p:sp>
      <p:sp>
        <p:nvSpPr>
          <p:cNvPr id="3" name="Subtitle 2"/>
          <p:cNvSpPr>
            <a:spLocks noGrp="1"/>
          </p:cNvSpPr>
          <p:nvPr>
            <p:ph type="subTitle" idx="1"/>
          </p:nvPr>
        </p:nvSpPr>
        <p:spPr/>
        <p:txBody>
          <a:bodyPr>
            <a:normAutofit lnSpcReduction="10000"/>
          </a:bodyPr>
          <a:lstStyle/>
          <a:p>
            <a:r>
              <a:rPr lang="en-US" dirty="0" smtClean="0"/>
              <a:t>Rosedale Academy</a:t>
            </a:r>
          </a:p>
          <a:p>
            <a:r>
              <a:rPr lang="en-US" dirty="0" smtClean="0"/>
              <a:t>Introduction to ESL</a:t>
            </a:r>
            <a:endParaRPr lang="en-US" dirty="0"/>
          </a:p>
        </p:txBody>
      </p:sp>
    </p:spTree>
    <p:extLst>
      <p:ext uri="{BB962C8B-B14F-4D97-AF65-F5344CB8AC3E}">
        <p14:creationId xmlns:p14="http://schemas.microsoft.com/office/powerpoint/2010/main" val="1804289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032" y="160584"/>
            <a:ext cx="10178323" cy="1492132"/>
          </a:xfrm>
        </p:spPr>
        <p:txBody>
          <a:bodyPr/>
          <a:lstStyle/>
          <a:p>
            <a:r>
              <a:rPr lang="en-US" dirty="0" smtClean="0"/>
              <a:t>Listening to others:</a:t>
            </a:r>
            <a:endParaRPr lang="en-US" dirty="0"/>
          </a:p>
        </p:txBody>
      </p:sp>
      <p:sp>
        <p:nvSpPr>
          <p:cNvPr id="3" name="TextBox 2"/>
          <p:cNvSpPr txBox="1"/>
          <p:nvPr/>
        </p:nvSpPr>
        <p:spPr>
          <a:xfrm>
            <a:off x="1436280" y="1125091"/>
            <a:ext cx="5021246" cy="461665"/>
          </a:xfrm>
          <a:prstGeom prst="rect">
            <a:avLst/>
          </a:prstGeom>
          <a:noFill/>
        </p:spPr>
        <p:txBody>
          <a:bodyPr wrap="none" rtlCol="0">
            <a:spAutoFit/>
          </a:bodyPr>
          <a:lstStyle/>
          <a:p>
            <a:r>
              <a:rPr lang="en-US" sz="2400" dirty="0" smtClean="0"/>
              <a:t>The first time I rode a rollercoaster </a:t>
            </a:r>
            <a:r>
              <a:rPr lang="is-IS" sz="2400" dirty="0" smtClean="0"/>
              <a:t>…</a:t>
            </a:r>
            <a:endParaRPr lang="en-US" sz="2400" dirty="0"/>
          </a:p>
        </p:txBody>
      </p:sp>
      <p:pic>
        <p:nvPicPr>
          <p:cNvPr id="13" name="Picture 12"/>
          <p:cNvPicPr>
            <a:picLocks noChangeAspect="1"/>
          </p:cNvPicPr>
          <p:nvPr/>
        </p:nvPicPr>
        <p:blipFill>
          <a:blip r:embed="rId3"/>
          <a:stretch>
            <a:fillRect/>
          </a:stretch>
        </p:blipFill>
        <p:spPr>
          <a:xfrm>
            <a:off x="1534509" y="1652716"/>
            <a:ext cx="8886222" cy="4989822"/>
          </a:xfrm>
          <a:prstGeom prst="rect">
            <a:avLst/>
          </a:prstGeom>
        </p:spPr>
      </p:pic>
    </p:spTree>
    <p:extLst>
      <p:ext uri="{BB962C8B-B14F-4D97-AF65-F5344CB8AC3E}">
        <p14:creationId xmlns:p14="http://schemas.microsoft.com/office/powerpoint/2010/main" val="2889951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Listening to others:</a:t>
            </a:r>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88435" y="1424846"/>
            <a:ext cx="6168887" cy="4684405"/>
          </a:xfrm>
          <a:prstGeom prst="rect">
            <a:avLst/>
          </a:prstGeom>
        </p:spPr>
      </p:pic>
      <p:sp>
        <p:nvSpPr>
          <p:cNvPr id="5" name="Oval Callout 4"/>
          <p:cNvSpPr/>
          <p:nvPr/>
        </p:nvSpPr>
        <p:spPr>
          <a:xfrm>
            <a:off x="7527235" y="726942"/>
            <a:ext cx="4022035" cy="1790972"/>
          </a:xfrm>
          <a:prstGeom prst="wedgeEllipseCallout">
            <a:avLst>
              <a:gd name="adj1" fmla="val -58065"/>
              <a:gd name="adj2" fmla="val 6028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t>How old was I when I first rode on a rollercoaster?</a:t>
            </a:r>
            <a:endParaRPr lang="en-US" sz="2400" dirty="0"/>
          </a:p>
        </p:txBody>
      </p:sp>
    </p:spTree>
    <p:extLst>
      <p:ext uri="{BB962C8B-B14F-4D97-AF65-F5344CB8AC3E}">
        <p14:creationId xmlns:p14="http://schemas.microsoft.com/office/powerpoint/2010/main" val="41181894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 ride:</a:t>
            </a:r>
            <a:endParaRPr lang="en-US" dirty="0"/>
          </a:p>
        </p:txBody>
      </p:sp>
      <p:pic>
        <p:nvPicPr>
          <p:cNvPr id="4" name="Picture 3"/>
          <p:cNvPicPr>
            <a:picLocks noChangeAspect="1"/>
          </p:cNvPicPr>
          <p:nvPr/>
        </p:nvPicPr>
        <p:blipFill>
          <a:blip r:embed="rId3"/>
          <a:stretch>
            <a:fillRect/>
          </a:stretch>
        </p:blipFill>
        <p:spPr>
          <a:xfrm>
            <a:off x="1398956" y="1642832"/>
            <a:ext cx="9883764" cy="4426664"/>
          </a:xfrm>
          <a:prstGeom prst="rect">
            <a:avLst/>
          </a:prstGeom>
        </p:spPr>
      </p:pic>
      <p:sp>
        <p:nvSpPr>
          <p:cNvPr id="5" name="Action Button: Movie 4">
            <a:hlinkClick r:id="" action="ppaction://noaction" highlightClick="1"/>
          </p:cNvPr>
          <p:cNvSpPr/>
          <p:nvPr/>
        </p:nvSpPr>
        <p:spPr>
          <a:xfrm>
            <a:off x="10395623" y="269321"/>
            <a:ext cx="1133856" cy="743287"/>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1995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Listening to others:</a:t>
            </a:r>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88435" y="1424846"/>
            <a:ext cx="6168887" cy="4684405"/>
          </a:xfrm>
          <a:prstGeom prst="rect">
            <a:avLst/>
          </a:prstGeom>
        </p:spPr>
      </p:pic>
      <p:sp>
        <p:nvSpPr>
          <p:cNvPr id="5" name="Oval Callout 4"/>
          <p:cNvSpPr/>
          <p:nvPr/>
        </p:nvSpPr>
        <p:spPr>
          <a:xfrm>
            <a:off x="7527235" y="726942"/>
            <a:ext cx="4022035" cy="1790972"/>
          </a:xfrm>
          <a:prstGeom prst="wedgeEllipseCallout">
            <a:avLst>
              <a:gd name="adj1" fmla="val -58065"/>
              <a:gd name="adj2" fmla="val 6028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t>Why does/doesn’t he/she want to go on the log ride?</a:t>
            </a:r>
            <a:endParaRPr lang="en-US" sz="2400" dirty="0"/>
          </a:p>
        </p:txBody>
      </p:sp>
    </p:spTree>
    <p:extLst>
      <p:ext uri="{BB962C8B-B14F-4D97-AF65-F5344CB8AC3E}">
        <p14:creationId xmlns:p14="http://schemas.microsoft.com/office/powerpoint/2010/main" val="9047726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Teacup ride:</a:t>
            </a: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71755" y="1364973"/>
            <a:ext cx="8119167" cy="5012841"/>
          </a:xfrm>
          <a:prstGeom prst="rect">
            <a:avLst/>
          </a:prstGeom>
        </p:spPr>
      </p:pic>
      <p:sp>
        <p:nvSpPr>
          <p:cNvPr id="4" name="Action Button: Movie 3">
            <a:hlinkClick r:id="" action="ppaction://noaction" highlightClick="1"/>
          </p:cNvPr>
          <p:cNvSpPr/>
          <p:nvPr/>
        </p:nvSpPr>
        <p:spPr>
          <a:xfrm>
            <a:off x="10408877" y="240770"/>
            <a:ext cx="1133856" cy="743287"/>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866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Listening to others:</a:t>
            </a:r>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88435" y="1424846"/>
            <a:ext cx="6168887" cy="4684405"/>
          </a:xfrm>
          <a:prstGeom prst="rect">
            <a:avLst/>
          </a:prstGeom>
        </p:spPr>
      </p:pic>
      <p:sp>
        <p:nvSpPr>
          <p:cNvPr id="5" name="Oval Callout 4"/>
          <p:cNvSpPr/>
          <p:nvPr/>
        </p:nvSpPr>
        <p:spPr>
          <a:xfrm>
            <a:off x="7527235" y="726942"/>
            <a:ext cx="4022035" cy="1790972"/>
          </a:xfrm>
          <a:prstGeom prst="wedgeEllipseCallout">
            <a:avLst>
              <a:gd name="adj1" fmla="val -58065"/>
              <a:gd name="adj2" fmla="val 6028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t>Did you like the teacup ride?</a:t>
            </a:r>
            <a:endParaRPr lang="en-US" sz="2400" dirty="0"/>
          </a:p>
        </p:txBody>
      </p:sp>
    </p:spTree>
    <p:extLst>
      <p:ext uri="{BB962C8B-B14F-4D97-AF65-F5344CB8AC3E}">
        <p14:creationId xmlns:p14="http://schemas.microsoft.com/office/powerpoint/2010/main" val="20269538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700979"/>
            <a:ext cx="8097189" cy="3593591"/>
          </a:xfrm>
        </p:spPr>
        <p:txBody>
          <a:bodyPr>
            <a:normAutofit/>
          </a:bodyPr>
          <a:lstStyle/>
          <a:p>
            <a:r>
              <a:rPr lang="en-US" sz="2400" dirty="0" smtClean="0"/>
              <a:t>Find information in text using pictures</a:t>
            </a:r>
          </a:p>
          <a:p>
            <a:r>
              <a:rPr lang="en-US" sz="2400" dirty="0" smtClean="0"/>
              <a:t>Listening in basic conversations</a:t>
            </a:r>
          </a:p>
          <a:p>
            <a:r>
              <a:rPr lang="en-US" sz="2400" dirty="0" smtClean="0"/>
              <a:t>The “g, h, j, k” sounds</a:t>
            </a:r>
          </a:p>
          <a:p>
            <a:pPr marL="0" indent="0">
              <a:buNone/>
            </a:pPr>
            <a:endParaRPr lang="en-US" sz="2400" dirty="0"/>
          </a:p>
        </p:txBody>
      </p:sp>
      <p:pic>
        <p:nvPicPr>
          <p:cNvPr id="4" name="Picture 3" descr="Book_Rapid-eLearn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48866" y="747280"/>
            <a:ext cx="2252375" cy="2445831"/>
          </a:xfrm>
          <a:prstGeom prst="rect">
            <a:avLst/>
          </a:prstGeom>
        </p:spPr>
      </p:pic>
      <p:pic>
        <p:nvPicPr>
          <p:cNvPr id="5" name="Picture 4" descr="imag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51677" y="4089334"/>
            <a:ext cx="3403600" cy="2387600"/>
          </a:xfrm>
          <a:prstGeom prst="rect">
            <a:avLst/>
          </a:prstGeom>
        </p:spPr>
      </p:pic>
      <p:pic>
        <p:nvPicPr>
          <p:cNvPr id="6" name="Picture 5" descr="image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38329" y="4089333"/>
            <a:ext cx="2159290" cy="2445831"/>
          </a:xfrm>
          <a:prstGeom prst="rect">
            <a:avLst/>
          </a:prstGeom>
        </p:spPr>
      </p:pic>
      <p:pic>
        <p:nvPicPr>
          <p:cNvPr id="7" name="Picture 6" descr="images.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23041" y="4122164"/>
            <a:ext cx="3378200" cy="2413000"/>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14273" y="1480543"/>
            <a:ext cx="858020" cy="787948"/>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2818" y="1874517"/>
            <a:ext cx="858020" cy="787948"/>
          </a:xfrm>
          <a:prstGeom prst="rect">
            <a:avLst/>
          </a:prstGeom>
        </p:spPr>
      </p:pic>
    </p:spTree>
    <p:extLst>
      <p:ext uri="{BB962C8B-B14F-4D97-AF65-F5344CB8AC3E}">
        <p14:creationId xmlns:p14="http://schemas.microsoft.com/office/powerpoint/2010/main" val="302991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134" y="150300"/>
            <a:ext cx="8534400" cy="1507067"/>
          </a:xfrm>
        </p:spPr>
        <p:txBody>
          <a:bodyPr/>
          <a:lstStyle/>
          <a:p>
            <a:r>
              <a:rPr lang="en-US" dirty="0" smtClean="0"/>
              <a:t>And Now </a:t>
            </a:r>
            <a:r>
              <a:rPr lang="is-IS" dirty="0" smtClean="0"/>
              <a:t>…</a:t>
            </a:r>
            <a:endParaRPr lang="en-US" dirty="0"/>
          </a:p>
        </p:txBody>
      </p:sp>
      <p:sp>
        <p:nvSpPr>
          <p:cNvPr id="3" name="Content Placeholder 2"/>
          <p:cNvSpPr>
            <a:spLocks noGrp="1"/>
          </p:cNvSpPr>
          <p:nvPr>
            <p:ph idx="1"/>
          </p:nvPr>
        </p:nvSpPr>
        <p:spPr>
          <a:xfrm>
            <a:off x="684212" y="447260"/>
            <a:ext cx="8534400" cy="3615267"/>
          </a:xfrm>
        </p:spPr>
        <p:txBody>
          <a:bodyPr/>
          <a:lstStyle/>
          <a:p>
            <a:pPr marL="0" indent="0">
              <a:buNone/>
            </a:pPr>
            <a:r>
              <a:rPr lang="en-US" sz="4400" b="1" dirty="0">
                <a:solidFill>
                  <a:srgbClr val="000090"/>
                </a:solidFill>
              </a:rPr>
              <a:t>“That Sounds Great!”</a:t>
            </a:r>
          </a:p>
          <a:p>
            <a:pPr marL="0" indent="0">
              <a:buNone/>
            </a:pPr>
            <a:r>
              <a:rPr lang="en-US" dirty="0"/>
              <a:t>	</a:t>
            </a:r>
            <a:r>
              <a:rPr lang="en-US" dirty="0" smtClean="0"/>
              <a:t>	</a:t>
            </a:r>
            <a:r>
              <a:rPr lang="en-US" sz="2800" dirty="0" smtClean="0"/>
              <a:t>      Brought to you today by the letters:</a:t>
            </a:r>
            <a:endParaRPr lang="en-US" sz="2800" dirty="0"/>
          </a:p>
        </p:txBody>
      </p:sp>
    </p:spTree>
    <p:extLst>
      <p:ext uri="{BB962C8B-B14F-4D97-AF65-F5344CB8AC3E}">
        <p14:creationId xmlns:p14="http://schemas.microsoft.com/office/powerpoint/2010/main" val="13694079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134" y="150300"/>
            <a:ext cx="8534400" cy="1507067"/>
          </a:xfrm>
        </p:spPr>
        <p:txBody>
          <a:bodyPr/>
          <a:lstStyle/>
          <a:p>
            <a:r>
              <a:rPr lang="en-US" dirty="0" smtClean="0"/>
              <a:t>And Now </a:t>
            </a:r>
            <a:r>
              <a:rPr lang="is-IS" dirty="0" smtClean="0"/>
              <a:t>…</a:t>
            </a:r>
            <a:endParaRPr lang="en-US" dirty="0"/>
          </a:p>
        </p:txBody>
      </p:sp>
      <p:sp>
        <p:nvSpPr>
          <p:cNvPr id="3" name="Content Placeholder 2"/>
          <p:cNvSpPr>
            <a:spLocks noGrp="1"/>
          </p:cNvSpPr>
          <p:nvPr>
            <p:ph idx="1"/>
          </p:nvPr>
        </p:nvSpPr>
        <p:spPr>
          <a:xfrm>
            <a:off x="684212" y="447260"/>
            <a:ext cx="8534400" cy="3615267"/>
          </a:xfrm>
        </p:spPr>
        <p:txBody>
          <a:bodyPr/>
          <a:lstStyle/>
          <a:p>
            <a:pPr marL="0" indent="0">
              <a:buNone/>
            </a:pPr>
            <a:r>
              <a:rPr lang="en-US" sz="4400" b="1" dirty="0">
                <a:solidFill>
                  <a:srgbClr val="000090"/>
                </a:solidFill>
              </a:rPr>
              <a:t>“That Sounds Great!”</a:t>
            </a:r>
          </a:p>
          <a:p>
            <a:pPr marL="0" indent="0">
              <a:buNone/>
            </a:pPr>
            <a:r>
              <a:rPr lang="en-US" dirty="0"/>
              <a:t>	</a:t>
            </a:r>
            <a:r>
              <a:rPr lang="en-US" dirty="0" smtClean="0"/>
              <a:t>	</a:t>
            </a:r>
            <a:r>
              <a:rPr lang="en-US" sz="2800" dirty="0" smtClean="0"/>
              <a:t>      Brought to you today by the letters:</a:t>
            </a:r>
            <a:endParaRPr lang="en-US" sz="28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148" y="3843131"/>
            <a:ext cx="1855304" cy="1855304"/>
          </a:xfrm>
          <a:prstGeom prst="rect">
            <a:avLst/>
          </a:prstGeom>
        </p:spPr>
      </p:pic>
      <p:pic>
        <p:nvPicPr>
          <p:cNvPr id="7" name="Picture 6"/>
          <p:cNvPicPr>
            <a:picLocks noChangeAspect="1"/>
          </p:cNvPicPr>
          <p:nvPr/>
        </p:nvPicPr>
        <p:blipFill>
          <a:blip r:embed="rId4"/>
          <a:stretch>
            <a:fillRect/>
          </a:stretch>
        </p:blipFill>
        <p:spPr>
          <a:xfrm>
            <a:off x="2602866" y="3591707"/>
            <a:ext cx="2358151" cy="2358151"/>
          </a:xfrm>
          <a:prstGeom prst="rect">
            <a:avLst/>
          </a:prstGeom>
        </p:spPr>
      </p:pic>
      <p:pic>
        <p:nvPicPr>
          <p:cNvPr id="8" name="Picture 7"/>
          <p:cNvPicPr>
            <a:picLocks noChangeAspect="1"/>
          </p:cNvPicPr>
          <p:nvPr/>
        </p:nvPicPr>
        <p:blipFill>
          <a:blip r:embed="rId5"/>
          <a:stretch>
            <a:fillRect/>
          </a:stretch>
        </p:blipFill>
        <p:spPr>
          <a:xfrm>
            <a:off x="5188431" y="3772291"/>
            <a:ext cx="4030181" cy="1926144"/>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82676" y="3061620"/>
            <a:ext cx="2506098" cy="2795473"/>
          </a:xfrm>
          <a:prstGeom prst="rect">
            <a:avLst/>
          </a:prstGeom>
        </p:spPr>
      </p:pic>
    </p:spTree>
    <p:extLst>
      <p:ext uri="{BB962C8B-B14F-4D97-AF65-F5344CB8AC3E}">
        <p14:creationId xmlns:p14="http://schemas.microsoft.com/office/powerpoint/2010/main" val="6333254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cap="none" dirty="0" smtClean="0"/>
              <a:t>g</a:t>
            </a:r>
            <a:r>
              <a:rPr lang="en-US" dirty="0" smtClean="0"/>
              <a:t>” Sound:</a:t>
            </a:r>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5659" y="741675"/>
            <a:ext cx="5028614" cy="3460745"/>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64343" y="741675"/>
            <a:ext cx="3563900" cy="5338124"/>
          </a:xfrm>
          <a:prstGeom prst="rect">
            <a:avLst/>
          </a:prstGeom>
        </p:spPr>
      </p:pic>
    </p:spTree>
    <p:extLst>
      <p:ext uri="{BB962C8B-B14F-4D97-AF65-F5344CB8AC3E}">
        <p14:creationId xmlns:p14="http://schemas.microsoft.com/office/powerpoint/2010/main" val="1653377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700979"/>
            <a:ext cx="8097189" cy="3593591"/>
          </a:xfrm>
        </p:spPr>
        <p:txBody>
          <a:bodyPr>
            <a:normAutofit/>
          </a:bodyPr>
          <a:lstStyle/>
          <a:p>
            <a:r>
              <a:rPr lang="en-US" sz="2400" dirty="0" smtClean="0"/>
              <a:t>Find information in text using pictures</a:t>
            </a:r>
          </a:p>
          <a:p>
            <a:r>
              <a:rPr lang="en-US" sz="2400" dirty="0" smtClean="0"/>
              <a:t>Listening in basic conversations</a:t>
            </a:r>
          </a:p>
          <a:p>
            <a:r>
              <a:rPr lang="en-US" sz="2400" dirty="0" smtClean="0"/>
              <a:t>The “g, h, j, k” sounds</a:t>
            </a:r>
          </a:p>
          <a:p>
            <a:pPr marL="0" indent="0">
              <a:buNone/>
            </a:pPr>
            <a:endParaRPr lang="en-US" sz="2400" dirty="0"/>
          </a:p>
        </p:txBody>
      </p:sp>
      <p:pic>
        <p:nvPicPr>
          <p:cNvPr id="4" name="Picture 3" descr="Book_Rapid-eLearn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48866" y="747280"/>
            <a:ext cx="2252375" cy="2445831"/>
          </a:xfrm>
          <a:prstGeom prst="rect">
            <a:avLst/>
          </a:prstGeom>
        </p:spPr>
      </p:pic>
      <p:pic>
        <p:nvPicPr>
          <p:cNvPr id="5" name="Picture 4" descr="imag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51677" y="4089334"/>
            <a:ext cx="3403600" cy="2387600"/>
          </a:xfrm>
          <a:prstGeom prst="rect">
            <a:avLst/>
          </a:prstGeom>
        </p:spPr>
      </p:pic>
      <p:pic>
        <p:nvPicPr>
          <p:cNvPr id="6" name="Picture 5" descr="image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38329" y="4089333"/>
            <a:ext cx="2159290" cy="2445831"/>
          </a:xfrm>
          <a:prstGeom prst="rect">
            <a:avLst/>
          </a:prstGeom>
        </p:spPr>
      </p:pic>
      <p:pic>
        <p:nvPicPr>
          <p:cNvPr id="7" name="Picture 6" descr="images.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23041" y="4122164"/>
            <a:ext cx="3378200" cy="2413000"/>
          </a:xfrm>
          <a:prstGeom prst="rect">
            <a:avLst/>
          </a:prstGeom>
        </p:spPr>
      </p:pic>
    </p:spTree>
    <p:extLst>
      <p:ext uri="{BB962C8B-B14F-4D97-AF65-F5344CB8AC3E}">
        <p14:creationId xmlns:p14="http://schemas.microsoft.com/office/powerpoint/2010/main" val="2097586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cap="none" dirty="0" smtClean="0"/>
              <a:t>h</a:t>
            </a:r>
            <a:r>
              <a:rPr lang="en-US" dirty="0" smtClean="0"/>
              <a:t>” Sound:</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212" y="278296"/>
            <a:ext cx="4993137" cy="3816626"/>
          </a:xfrm>
          <a:prstGeom prst="rect">
            <a:avLst/>
          </a:prstGeom>
        </p:spPr>
      </p:pic>
      <p:pic>
        <p:nvPicPr>
          <p:cNvPr id="6" name="Picture 5"/>
          <p:cNvPicPr>
            <a:picLocks noChangeAspect="1"/>
          </p:cNvPicPr>
          <p:nvPr/>
        </p:nvPicPr>
        <p:blipFill>
          <a:blip r:embed="rId4"/>
          <a:stretch>
            <a:fillRect/>
          </a:stretch>
        </p:blipFill>
        <p:spPr>
          <a:xfrm>
            <a:off x="6637131" y="1570565"/>
            <a:ext cx="4165600" cy="3670300"/>
          </a:xfrm>
          <a:prstGeom prst="rect">
            <a:avLst/>
          </a:prstGeom>
        </p:spPr>
      </p:pic>
    </p:spTree>
    <p:extLst>
      <p:ext uri="{BB962C8B-B14F-4D97-AF65-F5344CB8AC3E}">
        <p14:creationId xmlns:p14="http://schemas.microsoft.com/office/powerpoint/2010/main" val="1725729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cap="none" dirty="0" smtClean="0"/>
              <a:t>j</a:t>
            </a:r>
            <a:r>
              <a:rPr lang="en-US" dirty="0" smtClean="0"/>
              <a:t>” Sound:</a:t>
            </a:r>
            <a:endParaRPr lang="en-US" dirty="0"/>
          </a:p>
        </p:txBody>
      </p:sp>
      <p:pic>
        <p:nvPicPr>
          <p:cNvPr id="6" name="Picture 5"/>
          <p:cNvPicPr>
            <a:picLocks noChangeAspect="1"/>
          </p:cNvPicPr>
          <p:nvPr/>
        </p:nvPicPr>
        <p:blipFill>
          <a:blip r:embed="rId3"/>
          <a:stretch>
            <a:fillRect/>
          </a:stretch>
        </p:blipFill>
        <p:spPr>
          <a:xfrm>
            <a:off x="684212" y="946865"/>
            <a:ext cx="5231501" cy="331055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96658" y="946865"/>
            <a:ext cx="3830367" cy="3695855"/>
          </a:xfrm>
          <a:prstGeom prst="rect">
            <a:avLst/>
          </a:prstGeom>
        </p:spPr>
      </p:pic>
    </p:spTree>
    <p:extLst>
      <p:ext uri="{BB962C8B-B14F-4D97-AF65-F5344CB8AC3E}">
        <p14:creationId xmlns:p14="http://schemas.microsoft.com/office/powerpoint/2010/main" val="1187149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cap="none" dirty="0" smtClean="0"/>
              <a:t>k</a:t>
            </a:r>
            <a:r>
              <a:rPr lang="en-US" dirty="0" smtClean="0"/>
              <a:t>” Sound:</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774" y="515425"/>
            <a:ext cx="5919304" cy="4439478"/>
          </a:xfrm>
          <a:prstGeom prst="rect">
            <a:avLst/>
          </a:prstGeom>
        </p:spPr>
      </p:pic>
      <p:pic>
        <p:nvPicPr>
          <p:cNvPr id="5" name="Picture 4"/>
          <p:cNvPicPr>
            <a:picLocks noChangeAspect="1"/>
          </p:cNvPicPr>
          <p:nvPr/>
        </p:nvPicPr>
        <p:blipFill>
          <a:blip r:embed="rId4"/>
          <a:stretch>
            <a:fillRect/>
          </a:stretch>
        </p:blipFill>
        <p:spPr>
          <a:xfrm>
            <a:off x="5261114" y="609182"/>
            <a:ext cx="6687930" cy="3243646"/>
          </a:xfrm>
          <a:prstGeom prst="rect">
            <a:avLst/>
          </a:prstGeom>
        </p:spPr>
      </p:pic>
    </p:spTree>
    <p:extLst>
      <p:ext uri="{BB962C8B-B14F-4D97-AF65-F5344CB8AC3E}">
        <p14:creationId xmlns:p14="http://schemas.microsoft.com/office/powerpoint/2010/main" val="1467378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541" y="438990"/>
            <a:ext cx="8534400" cy="1507067"/>
          </a:xfrm>
        </p:spPr>
        <p:txBody>
          <a:bodyPr/>
          <a:lstStyle/>
          <a:p>
            <a:r>
              <a:rPr lang="en-US" dirty="0" smtClean="0"/>
              <a:t>Pick Two:</a:t>
            </a:r>
            <a:endParaRPr lang="en-US" dirty="0"/>
          </a:p>
        </p:txBody>
      </p:sp>
      <p:sp>
        <p:nvSpPr>
          <p:cNvPr id="3" name="Content Placeholder 2"/>
          <p:cNvSpPr>
            <a:spLocks noGrp="1"/>
          </p:cNvSpPr>
          <p:nvPr>
            <p:ph idx="1"/>
          </p:nvPr>
        </p:nvSpPr>
        <p:spPr/>
        <p:txBody>
          <a:bodyPr>
            <a:normAutofit/>
          </a:bodyPr>
          <a:lstStyle/>
          <a:p>
            <a:r>
              <a:rPr lang="en-US" sz="2400" b="1" dirty="0" smtClean="0"/>
              <a:t>Go and pick up any two items in your house that start with any of the following letters and bring them back for us to see!</a:t>
            </a:r>
            <a:endParaRPr lang="en-US" sz="2400" b="1" dirty="0"/>
          </a:p>
        </p:txBody>
      </p:sp>
      <p:sp>
        <p:nvSpPr>
          <p:cNvPr id="4" name="Rectangle 3"/>
          <p:cNvSpPr/>
          <p:nvPr/>
        </p:nvSpPr>
        <p:spPr>
          <a:xfrm flipH="1">
            <a:off x="728541" y="2861319"/>
            <a:ext cx="11383617" cy="31085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CA" sz="19600" b="1" dirty="0" smtClean="0">
                <a:ln/>
                <a:solidFill>
                  <a:srgbClr val="FF0000"/>
                </a:solidFill>
                <a:latin typeface="Arial Rounded MT Bold" charset="0"/>
                <a:ea typeface="Arial Rounded MT Bold" charset="0"/>
                <a:cs typeface="Arial Rounded MT Bold" charset="0"/>
              </a:rPr>
              <a:t>g   h   j   k </a:t>
            </a:r>
            <a:endParaRPr lang="en-CA" sz="19600" b="1" cap="none" spc="0" dirty="0">
              <a:ln/>
              <a:solidFill>
                <a:srgbClr val="FF0000"/>
              </a:solidFill>
              <a:effectLst/>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626276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700979"/>
            <a:ext cx="8097189" cy="3593591"/>
          </a:xfrm>
        </p:spPr>
        <p:txBody>
          <a:bodyPr>
            <a:normAutofit/>
          </a:bodyPr>
          <a:lstStyle/>
          <a:p>
            <a:r>
              <a:rPr lang="en-US" sz="2400" dirty="0" smtClean="0"/>
              <a:t>Find information in text using pictures</a:t>
            </a:r>
          </a:p>
          <a:p>
            <a:r>
              <a:rPr lang="en-US" sz="2400" dirty="0" smtClean="0"/>
              <a:t>Listening in basic conversations</a:t>
            </a:r>
          </a:p>
          <a:p>
            <a:r>
              <a:rPr lang="en-US" sz="2400" dirty="0" smtClean="0"/>
              <a:t>The “g, h, j, k” sounds</a:t>
            </a:r>
          </a:p>
          <a:p>
            <a:pPr marL="0" indent="0">
              <a:buNone/>
            </a:pPr>
            <a:endParaRPr lang="en-US" sz="2400" dirty="0"/>
          </a:p>
        </p:txBody>
      </p:sp>
      <p:pic>
        <p:nvPicPr>
          <p:cNvPr id="4" name="Picture 3" descr="Book_Rapid-eLearn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48866" y="747280"/>
            <a:ext cx="2252375" cy="2445831"/>
          </a:xfrm>
          <a:prstGeom prst="rect">
            <a:avLst/>
          </a:prstGeom>
        </p:spPr>
      </p:pic>
      <p:pic>
        <p:nvPicPr>
          <p:cNvPr id="5" name="Picture 4" descr="imag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51677" y="4089334"/>
            <a:ext cx="3403600" cy="2387600"/>
          </a:xfrm>
          <a:prstGeom prst="rect">
            <a:avLst/>
          </a:prstGeom>
        </p:spPr>
      </p:pic>
      <p:pic>
        <p:nvPicPr>
          <p:cNvPr id="6" name="Picture 5" descr="image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38329" y="4089333"/>
            <a:ext cx="2159290" cy="2445831"/>
          </a:xfrm>
          <a:prstGeom prst="rect">
            <a:avLst/>
          </a:prstGeom>
        </p:spPr>
      </p:pic>
      <p:pic>
        <p:nvPicPr>
          <p:cNvPr id="7" name="Picture 6" descr="images.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23041" y="4122164"/>
            <a:ext cx="3378200" cy="2413000"/>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14273" y="1480543"/>
            <a:ext cx="858020" cy="787948"/>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2818" y="1874517"/>
            <a:ext cx="858020" cy="787948"/>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26267" y="2512996"/>
            <a:ext cx="858020" cy="787948"/>
          </a:xfrm>
          <a:prstGeom prst="rect">
            <a:avLst/>
          </a:prstGeom>
        </p:spPr>
      </p:pic>
    </p:spTree>
    <p:extLst>
      <p:ext uri="{BB962C8B-B14F-4D97-AF65-F5344CB8AC3E}">
        <p14:creationId xmlns:p14="http://schemas.microsoft.com/office/powerpoint/2010/main" val="1942065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 Time:</a:t>
            </a:r>
            <a:endParaRPr lang="en-US" dirty="0"/>
          </a:p>
        </p:txBody>
      </p:sp>
      <p:sp>
        <p:nvSpPr>
          <p:cNvPr id="3" name="Content Placeholder 2"/>
          <p:cNvSpPr>
            <a:spLocks noGrp="1"/>
          </p:cNvSpPr>
          <p:nvPr>
            <p:ph idx="1"/>
          </p:nvPr>
        </p:nvSpPr>
        <p:spPr>
          <a:xfrm>
            <a:off x="1344442" y="1455560"/>
            <a:ext cx="10178323" cy="3593591"/>
          </a:xfrm>
        </p:spPr>
        <p:txBody>
          <a:bodyPr/>
          <a:lstStyle/>
          <a:p>
            <a:r>
              <a:rPr lang="en-US" dirty="0" smtClean="0"/>
              <a:t>Let’s write a story about the fun we had at the carnival.</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0216" y="2158192"/>
            <a:ext cx="5970758" cy="4353797"/>
          </a:xfrm>
          <a:prstGeom prst="rect">
            <a:avLst/>
          </a:prstGeom>
        </p:spPr>
      </p:pic>
      <p:pic>
        <p:nvPicPr>
          <p:cNvPr id="5" name="Picture 4"/>
          <p:cNvPicPr>
            <a:picLocks noChangeAspect="1"/>
          </p:cNvPicPr>
          <p:nvPr/>
        </p:nvPicPr>
        <p:blipFill>
          <a:blip r:embed="rId4"/>
          <a:stretch>
            <a:fillRect/>
          </a:stretch>
        </p:blipFill>
        <p:spPr>
          <a:xfrm>
            <a:off x="8674514" y="303611"/>
            <a:ext cx="2330949" cy="2345517"/>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29543" y="2986911"/>
            <a:ext cx="2675920" cy="3525078"/>
          </a:xfrm>
          <a:prstGeom prst="rect">
            <a:avLst/>
          </a:prstGeom>
        </p:spPr>
      </p:pic>
    </p:spTree>
    <p:extLst>
      <p:ext uri="{BB962C8B-B14F-4D97-AF65-F5344CB8AC3E}">
        <p14:creationId xmlns:p14="http://schemas.microsoft.com/office/powerpoint/2010/main" val="1111783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 I learned today</a:t>
            </a:r>
            <a:r>
              <a:rPr lang="en-US" dirty="0">
                <a:solidFill>
                  <a:srgbClr val="FF0000"/>
                </a:solidFill>
              </a:rPr>
              <a:t>:</a:t>
            </a:r>
          </a:p>
        </p:txBody>
      </p:sp>
      <p:sp>
        <p:nvSpPr>
          <p:cNvPr id="3" name="Content Placeholder 2"/>
          <p:cNvSpPr>
            <a:spLocks noGrp="1"/>
          </p:cNvSpPr>
          <p:nvPr>
            <p:ph idx="1"/>
          </p:nvPr>
        </p:nvSpPr>
        <p:spPr>
          <a:xfrm>
            <a:off x="1251677" y="1700979"/>
            <a:ext cx="8097189" cy="3593591"/>
          </a:xfrm>
        </p:spPr>
        <p:txBody>
          <a:bodyPr>
            <a:normAutofit/>
          </a:bodyPr>
          <a:lstStyle/>
          <a:p>
            <a:r>
              <a:rPr lang="en-US" sz="2400" dirty="0" smtClean="0"/>
              <a:t>How to find information in text using pictures</a:t>
            </a:r>
          </a:p>
          <a:p>
            <a:r>
              <a:rPr lang="en-US" sz="2400" dirty="0" smtClean="0"/>
              <a:t>How to listen in basic conversations</a:t>
            </a:r>
          </a:p>
          <a:p>
            <a:r>
              <a:rPr lang="en-US" sz="2400" dirty="0" smtClean="0"/>
              <a:t>How to use the “g, h, j, k” sounds</a:t>
            </a:r>
          </a:p>
          <a:p>
            <a:pPr marL="0" indent="0">
              <a:buNone/>
            </a:pPr>
            <a:endParaRPr lang="en-US" sz="2400" dirty="0"/>
          </a:p>
        </p:txBody>
      </p:sp>
      <p:pic>
        <p:nvPicPr>
          <p:cNvPr id="4" name="Picture 3" descr="Book_Rapid-eLearn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48866" y="747280"/>
            <a:ext cx="2252375" cy="2445831"/>
          </a:xfrm>
          <a:prstGeom prst="rect">
            <a:avLst/>
          </a:prstGeom>
        </p:spPr>
      </p:pic>
      <p:pic>
        <p:nvPicPr>
          <p:cNvPr id="5" name="Picture 4" descr="imag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51677" y="4089334"/>
            <a:ext cx="3403600" cy="2387600"/>
          </a:xfrm>
          <a:prstGeom prst="rect">
            <a:avLst/>
          </a:prstGeom>
        </p:spPr>
      </p:pic>
      <p:pic>
        <p:nvPicPr>
          <p:cNvPr id="6" name="Picture 5" descr="image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38329" y="4089333"/>
            <a:ext cx="2159290" cy="2445831"/>
          </a:xfrm>
          <a:prstGeom prst="rect">
            <a:avLst/>
          </a:prstGeom>
        </p:spPr>
      </p:pic>
      <p:pic>
        <p:nvPicPr>
          <p:cNvPr id="7" name="Picture 6" descr="images.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23041" y="4122164"/>
            <a:ext cx="3378200" cy="2413000"/>
          </a:xfrm>
          <a:prstGeom prst="rect">
            <a:avLst/>
          </a:prstGeom>
        </p:spPr>
      </p:pic>
    </p:spTree>
    <p:extLst>
      <p:ext uri="{BB962C8B-B14F-4D97-AF65-F5344CB8AC3E}">
        <p14:creationId xmlns:p14="http://schemas.microsoft.com/office/powerpoint/2010/main" val="1727027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nda-303949_64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4150" y="888921"/>
            <a:ext cx="2546002" cy="2653813"/>
          </a:xfrm>
          <a:prstGeom prst="rect">
            <a:avLst/>
          </a:prstGeom>
        </p:spPr>
      </p:pic>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a:xfrm>
            <a:off x="1251677" y="1565243"/>
            <a:ext cx="10178323" cy="3593591"/>
          </a:xfrm>
        </p:spPr>
        <p:txBody>
          <a:bodyPr>
            <a:normAutofit/>
          </a:bodyPr>
          <a:lstStyle/>
          <a:p>
            <a:pPr>
              <a:lnSpc>
                <a:spcPct val="150000"/>
              </a:lnSpc>
            </a:pPr>
            <a:r>
              <a:rPr lang="en-US" sz="2800" dirty="0" smtClean="0"/>
              <a:t>Do you have any questions?</a:t>
            </a:r>
          </a:p>
          <a:p>
            <a:pPr>
              <a:lnSpc>
                <a:spcPct val="150000"/>
              </a:lnSpc>
            </a:pPr>
            <a:r>
              <a:rPr lang="en-US" sz="2800" dirty="0" smtClean="0"/>
              <a:t>What are you taking away from today?</a:t>
            </a:r>
          </a:p>
          <a:p>
            <a:pPr>
              <a:lnSpc>
                <a:spcPct val="150000"/>
              </a:lnSpc>
            </a:pPr>
            <a:r>
              <a:rPr lang="en-US" sz="2800" dirty="0" smtClean="0"/>
              <a:t>Do you understand the handout?</a:t>
            </a:r>
          </a:p>
        </p:txBody>
      </p:sp>
      <p:pic>
        <p:nvPicPr>
          <p:cNvPr id="5" name="Picture 4" descr="thankyou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5680" y="3379269"/>
            <a:ext cx="6290150" cy="3307522"/>
          </a:xfrm>
          <a:prstGeom prst="rect">
            <a:avLst/>
          </a:prstGeom>
        </p:spPr>
      </p:pic>
    </p:spTree>
    <p:extLst>
      <p:ext uri="{BB962C8B-B14F-4D97-AF65-F5344CB8AC3E}">
        <p14:creationId xmlns:p14="http://schemas.microsoft.com/office/powerpoint/2010/main" val="356934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to the Carnival</a:t>
            </a:r>
            <a:endParaRPr lang="en-US" dirty="0"/>
          </a:p>
        </p:txBody>
      </p:sp>
      <p:pic>
        <p:nvPicPr>
          <p:cNvPr id="8" name="Picture 7" descr="ThemePark_Graphi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0431" y="1309411"/>
            <a:ext cx="3535366" cy="2343046"/>
          </a:xfrm>
          <a:prstGeom prst="rect">
            <a:avLst/>
          </a:prstGeom>
        </p:spPr>
      </p:pic>
      <p:pic>
        <p:nvPicPr>
          <p:cNvPr id="9" name="Picture 8" descr="graphics-circus-254087.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11406" y="178699"/>
            <a:ext cx="1624175" cy="2275308"/>
          </a:xfrm>
          <a:prstGeom prst="rect">
            <a:avLst/>
          </a:prstGeom>
        </p:spPr>
      </p:pic>
      <p:pic>
        <p:nvPicPr>
          <p:cNvPr id="10" name="Picture 9" descr="Circus-animals_4f7b367eee3ac-thumb.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70903" y="1278814"/>
            <a:ext cx="3016327" cy="2478286"/>
          </a:xfrm>
          <a:prstGeom prst="rect">
            <a:avLst/>
          </a:prstGeom>
        </p:spPr>
      </p:pic>
      <p:pic>
        <p:nvPicPr>
          <p:cNvPr id="11" name="Picture 10" descr="large_tickettofu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7914" y="3757100"/>
            <a:ext cx="3004114" cy="2855763"/>
          </a:xfrm>
          <a:prstGeom prst="rect">
            <a:avLst/>
          </a:prstGeom>
        </p:spPr>
      </p:pic>
      <p:pic>
        <p:nvPicPr>
          <p:cNvPr id="12" name="Picture 11" descr="large_fun-park-foo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54174" y="1143947"/>
            <a:ext cx="1795141" cy="1795141"/>
          </a:xfrm>
          <a:prstGeom prst="rect">
            <a:avLst/>
          </a:prstGeom>
        </p:spPr>
      </p:pic>
      <p:pic>
        <p:nvPicPr>
          <p:cNvPr id="14" name="Picture 13" descr="Going-to-the-Carnival-circus-and-carnivals-20358672-1440-900.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35204" y="3918625"/>
            <a:ext cx="4310781" cy="2694238"/>
          </a:xfrm>
          <a:prstGeom prst="rect">
            <a:avLst/>
          </a:prstGeom>
        </p:spPr>
      </p:pic>
      <p:pic>
        <p:nvPicPr>
          <p:cNvPr id="15" name="Picture 14" descr="Freeitem_Carnival_Games-icon.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645985" y="3918625"/>
            <a:ext cx="3315442" cy="3315442"/>
          </a:xfrm>
          <a:prstGeom prst="rect">
            <a:avLst/>
          </a:prstGeom>
        </p:spPr>
      </p:pic>
      <p:pic>
        <p:nvPicPr>
          <p:cNvPr id="16" name="Picture 15" descr="circus-ringmaster-clipart-dumbo_ringmaster.gi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049315" y="2454007"/>
            <a:ext cx="1503089" cy="1902910"/>
          </a:xfrm>
          <a:prstGeom prst="rect">
            <a:avLst/>
          </a:prstGeom>
        </p:spPr>
      </p:pic>
    </p:spTree>
    <p:extLst>
      <p:ext uri="{BB962C8B-B14F-4D97-AF65-F5344CB8AC3E}">
        <p14:creationId xmlns:p14="http://schemas.microsoft.com/office/powerpoint/2010/main" val="8656065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34967" y="226031"/>
            <a:ext cx="8647416" cy="6485562"/>
          </a:xfrm>
          <a:prstGeom prst="rect">
            <a:avLst/>
          </a:prstGeom>
        </p:spPr>
      </p:pic>
      <p:sp>
        <p:nvSpPr>
          <p:cNvPr id="8" name="TextBox 7"/>
          <p:cNvSpPr txBox="1"/>
          <p:nvPr/>
        </p:nvSpPr>
        <p:spPr>
          <a:xfrm rot="1850465">
            <a:off x="4794775" y="5549116"/>
            <a:ext cx="2347783" cy="369332"/>
          </a:xfrm>
          <a:prstGeom prst="rect">
            <a:avLst/>
          </a:prstGeom>
          <a:noFill/>
        </p:spPr>
        <p:txBody>
          <a:bodyPr wrap="square" rtlCol="0">
            <a:spAutoFit/>
          </a:bodyPr>
          <a:lstStyle/>
          <a:p>
            <a:r>
              <a:rPr lang="en-US" dirty="0" smtClean="0">
                <a:solidFill>
                  <a:srgbClr val="FFFF00"/>
                </a:solidFill>
              </a:rPr>
              <a:t>GAMES</a:t>
            </a:r>
            <a:endParaRPr lang="en-US" dirty="0">
              <a:solidFill>
                <a:srgbClr val="FFFF00"/>
              </a:solidFill>
            </a:endParaRPr>
          </a:p>
        </p:txBody>
      </p:sp>
      <p:pic>
        <p:nvPicPr>
          <p:cNvPr id="10" name="Picture 9">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30258" y="889859"/>
            <a:ext cx="1080860" cy="1096142"/>
          </a:xfrm>
          <a:prstGeom prst="rect">
            <a:avLst/>
          </a:prstGeom>
        </p:spPr>
      </p:pic>
      <p:pic>
        <p:nvPicPr>
          <p:cNvPr id="11" name="Picture 10">
            <a:hlinkClick r:id="" action="ppaction://noaction"/>
          </p:cNvPr>
          <p:cNvPicPr>
            <a:picLocks noChangeAspect="1"/>
          </p:cNvPicPr>
          <p:nvPr/>
        </p:nvPicPr>
        <p:blipFill>
          <a:blip r:embed="rId6"/>
          <a:stretch>
            <a:fillRect/>
          </a:stretch>
        </p:blipFill>
        <p:spPr>
          <a:xfrm>
            <a:off x="6106460" y="2297385"/>
            <a:ext cx="1973809" cy="1308132"/>
          </a:xfrm>
          <a:prstGeom prst="rect">
            <a:avLst/>
          </a:prstGeom>
        </p:spPr>
      </p:pic>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028407" y="278409"/>
            <a:ext cx="1153092" cy="1332688"/>
          </a:xfrm>
          <a:prstGeom prst="rect">
            <a:avLst/>
          </a:prstGeom>
        </p:spPr>
      </p:pic>
      <p:pic>
        <p:nvPicPr>
          <p:cNvPr id="14" name="Picture 13">
            <a:hlinkClick r:id="" action="ppaction://noaction"/>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713413">
            <a:off x="2910853" y="2864946"/>
            <a:ext cx="1659539" cy="1659538"/>
          </a:xfrm>
          <a:prstGeom prst="rect">
            <a:avLst/>
          </a:prstGeom>
        </p:spPr>
      </p:pic>
      <p:sp>
        <p:nvSpPr>
          <p:cNvPr id="15" name="TextBox 14"/>
          <p:cNvSpPr txBox="1"/>
          <p:nvPr/>
        </p:nvSpPr>
        <p:spPr>
          <a:xfrm rot="1850465">
            <a:off x="3703544" y="2802341"/>
            <a:ext cx="1011251" cy="369332"/>
          </a:xfrm>
          <a:prstGeom prst="rect">
            <a:avLst/>
          </a:prstGeom>
          <a:noFill/>
        </p:spPr>
        <p:txBody>
          <a:bodyPr wrap="square" rtlCol="0">
            <a:spAutoFit/>
          </a:bodyPr>
          <a:lstStyle/>
          <a:p>
            <a:r>
              <a:rPr lang="en-US" dirty="0" smtClean="0">
                <a:solidFill>
                  <a:srgbClr val="FFFF00"/>
                </a:solidFill>
              </a:rPr>
              <a:t>FOOD</a:t>
            </a:r>
            <a:endParaRPr lang="en-US" dirty="0">
              <a:solidFill>
                <a:srgbClr val="FFFF00"/>
              </a:solidFill>
            </a:endParaRPr>
          </a:p>
        </p:txBody>
      </p:sp>
      <p:sp>
        <p:nvSpPr>
          <p:cNvPr id="16" name="TextBox 15"/>
          <p:cNvSpPr txBox="1"/>
          <p:nvPr/>
        </p:nvSpPr>
        <p:spPr>
          <a:xfrm>
            <a:off x="6730165" y="2027071"/>
            <a:ext cx="1011251" cy="369332"/>
          </a:xfrm>
          <a:prstGeom prst="rect">
            <a:avLst/>
          </a:prstGeom>
          <a:noFill/>
        </p:spPr>
        <p:txBody>
          <a:bodyPr wrap="square" rtlCol="0">
            <a:spAutoFit/>
          </a:bodyPr>
          <a:lstStyle/>
          <a:p>
            <a:r>
              <a:rPr lang="en-US" smtClean="0">
                <a:solidFill>
                  <a:srgbClr val="FFFF00"/>
                </a:solidFill>
              </a:rPr>
              <a:t>RIDES</a:t>
            </a:r>
            <a:endParaRPr lang="en-US" dirty="0">
              <a:solidFill>
                <a:srgbClr val="FFFF00"/>
              </a:solidFill>
            </a:endParaRPr>
          </a:p>
        </p:txBody>
      </p:sp>
      <p:sp>
        <p:nvSpPr>
          <p:cNvPr id="17" name="TextBox 16"/>
          <p:cNvSpPr txBox="1"/>
          <p:nvPr/>
        </p:nvSpPr>
        <p:spPr>
          <a:xfrm>
            <a:off x="3162655" y="1558721"/>
            <a:ext cx="2347783" cy="369332"/>
          </a:xfrm>
          <a:prstGeom prst="rect">
            <a:avLst/>
          </a:prstGeom>
          <a:noFill/>
        </p:spPr>
        <p:txBody>
          <a:bodyPr wrap="square" rtlCol="0">
            <a:spAutoFit/>
          </a:bodyPr>
          <a:lstStyle/>
          <a:p>
            <a:r>
              <a:rPr lang="en-US" smtClean="0">
                <a:solidFill>
                  <a:srgbClr val="FFFF00"/>
                </a:solidFill>
              </a:rPr>
              <a:t>SHOW</a:t>
            </a:r>
            <a:endParaRPr lang="en-US" dirty="0">
              <a:solidFill>
                <a:srgbClr val="FFFF00"/>
              </a:solidFill>
            </a:endParaRPr>
          </a:p>
        </p:txBody>
      </p:sp>
      <p:sp>
        <p:nvSpPr>
          <p:cNvPr id="18" name="TextBox 17"/>
          <p:cNvSpPr txBox="1"/>
          <p:nvPr/>
        </p:nvSpPr>
        <p:spPr>
          <a:xfrm>
            <a:off x="9570847" y="1928053"/>
            <a:ext cx="2347783" cy="369332"/>
          </a:xfrm>
          <a:prstGeom prst="rect">
            <a:avLst/>
          </a:prstGeom>
          <a:noFill/>
        </p:spPr>
        <p:txBody>
          <a:bodyPr wrap="square" rtlCol="0">
            <a:spAutoFit/>
          </a:bodyPr>
          <a:lstStyle/>
          <a:p>
            <a:r>
              <a:rPr lang="en-US" dirty="0" smtClean="0">
                <a:solidFill>
                  <a:srgbClr val="FFFF00"/>
                </a:solidFill>
              </a:rPr>
              <a:t>CIRCUS</a:t>
            </a:r>
            <a:endParaRPr lang="en-US" dirty="0">
              <a:solidFill>
                <a:srgbClr val="FFFF00"/>
              </a:solidFill>
            </a:endParaRPr>
          </a:p>
        </p:txBody>
      </p:sp>
      <p:pic>
        <p:nvPicPr>
          <p:cNvPr id="19" name="Picture 18">
            <a:hlinkClick r:id="" action="ppaction://noaction"/>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65779">
            <a:off x="4931995" y="3814851"/>
            <a:ext cx="1937727" cy="1623826"/>
          </a:xfrm>
          <a:prstGeom prst="rect">
            <a:avLst/>
          </a:prstGeom>
        </p:spPr>
      </p:pic>
      <p:sp>
        <p:nvSpPr>
          <p:cNvPr id="20" name="TextBox 19">
            <a:hlinkClick r:id="" action="ppaction://noaction"/>
          </p:cNvPr>
          <p:cNvSpPr txBox="1"/>
          <p:nvPr/>
        </p:nvSpPr>
        <p:spPr>
          <a:xfrm>
            <a:off x="5984588" y="6309475"/>
            <a:ext cx="1086643" cy="369332"/>
          </a:xfrm>
          <a:prstGeom prst="rect">
            <a:avLst/>
          </a:prstGeom>
          <a:noFill/>
        </p:spPr>
        <p:txBody>
          <a:bodyPr wrap="square" rtlCol="0">
            <a:spAutoFit/>
          </a:bodyPr>
          <a:lstStyle/>
          <a:p>
            <a:pPr algn="ctr"/>
            <a:r>
              <a:rPr lang="en-US" dirty="0" smtClean="0">
                <a:solidFill>
                  <a:srgbClr val="FFFF00"/>
                </a:solidFill>
              </a:rPr>
              <a:t>EXIT</a:t>
            </a:r>
            <a:endParaRPr lang="en-US" dirty="0">
              <a:solidFill>
                <a:srgbClr val="FFFF00"/>
              </a:solidFill>
            </a:endParaRPr>
          </a:p>
        </p:txBody>
      </p:sp>
      <p:pic>
        <p:nvPicPr>
          <p:cNvPr id="3" name="Picture 2" descr="pie-clip-art-Rcdrbpzc9.png">
            <a:hlinkClick r:id="rId4" action="ppaction://hlinksldjump"/>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80269" y="5553047"/>
            <a:ext cx="970271" cy="648481"/>
          </a:xfrm>
          <a:prstGeom prst="rect">
            <a:avLst/>
          </a:prstGeom>
        </p:spPr>
      </p:pic>
      <p:sp>
        <p:nvSpPr>
          <p:cNvPr id="21" name="TextBox 20"/>
          <p:cNvSpPr txBox="1"/>
          <p:nvPr/>
        </p:nvSpPr>
        <p:spPr>
          <a:xfrm>
            <a:off x="7784759" y="6136056"/>
            <a:ext cx="2531559" cy="369332"/>
          </a:xfrm>
          <a:prstGeom prst="rect">
            <a:avLst/>
          </a:prstGeom>
          <a:noFill/>
        </p:spPr>
        <p:txBody>
          <a:bodyPr wrap="square" rtlCol="0">
            <a:spAutoFit/>
          </a:bodyPr>
          <a:lstStyle/>
          <a:p>
            <a:r>
              <a:rPr lang="en-US" dirty="0" smtClean="0">
                <a:solidFill>
                  <a:srgbClr val="FFFF00"/>
                </a:solidFill>
              </a:rPr>
              <a:t>PIE EATING CONTEST</a:t>
            </a:r>
            <a:endParaRPr lang="en-US" dirty="0">
              <a:solidFill>
                <a:srgbClr val="FFFF00"/>
              </a:solidFill>
            </a:endParaRPr>
          </a:p>
        </p:txBody>
      </p:sp>
    </p:spTree>
    <p:extLst>
      <p:ext uri="{BB962C8B-B14F-4D97-AF65-F5344CB8AC3E}">
        <p14:creationId xmlns:p14="http://schemas.microsoft.com/office/powerpoint/2010/main" val="17852957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35858"/>
            <a:ext cx="11887200" cy="2296736"/>
          </a:xfrm>
        </p:spPr>
        <p:txBody>
          <a:bodyPr/>
          <a:lstStyle/>
          <a:p>
            <a:r>
              <a:rPr lang="en-US" dirty="0" smtClean="0"/>
              <a:t>Pie eating contest</a:t>
            </a:r>
            <a:endParaRPr lang="en-US" dirty="0"/>
          </a:p>
        </p:txBody>
      </p:sp>
      <p:pic>
        <p:nvPicPr>
          <p:cNvPr id="4" name="Picture 3" descr="tumblr_n41euyFS4G1suggjpo1_128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8339" y="2159642"/>
            <a:ext cx="6840121" cy="4275075"/>
          </a:xfrm>
          <a:prstGeom prst="rect">
            <a:avLst/>
          </a:prstGeom>
        </p:spPr>
      </p:pic>
    </p:spTree>
    <p:extLst>
      <p:ext uri="{BB962C8B-B14F-4D97-AF65-F5344CB8AC3E}">
        <p14:creationId xmlns:p14="http://schemas.microsoft.com/office/powerpoint/2010/main" val="18259963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735" y="269328"/>
            <a:ext cx="10178323" cy="895086"/>
          </a:xfrm>
        </p:spPr>
        <p:txBody>
          <a:bodyPr/>
          <a:lstStyle/>
          <a:p>
            <a:r>
              <a:rPr lang="en-US" dirty="0" smtClean="0"/>
              <a:t>Apple Pie</a:t>
            </a:r>
            <a:endParaRPr lang="en-US" dirty="0"/>
          </a:p>
        </p:txBody>
      </p:sp>
      <p:sp>
        <p:nvSpPr>
          <p:cNvPr id="3" name="Content Placeholder 2"/>
          <p:cNvSpPr>
            <a:spLocks noGrp="1"/>
          </p:cNvSpPr>
          <p:nvPr>
            <p:ph idx="1"/>
          </p:nvPr>
        </p:nvSpPr>
        <p:spPr>
          <a:xfrm>
            <a:off x="982736" y="1775012"/>
            <a:ext cx="10178323" cy="5486400"/>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dirty="0" smtClean="0">
                <a:solidFill>
                  <a:schemeClr val="tx1"/>
                </a:solidFill>
              </a:rPr>
              <a:t>Yesterday I picked the apples at the grocery store.</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smtClean="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smtClean="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sz="2800" dirty="0" smtClean="0">
                <a:solidFill>
                  <a:schemeClr val="tx1"/>
                </a:solidFill>
              </a:rPr>
              <a:t>Today I bake the pie at half past four.</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smtClean="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smtClean="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sz="2800" dirty="0" smtClean="0">
                <a:solidFill>
                  <a:schemeClr val="tx1"/>
                </a:solidFill>
              </a:rPr>
              <a:t>Tomorrow I will eat the pie with a yellow spoon.</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smtClean="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sz="2800" dirty="0" smtClean="0">
                <a:solidFill>
                  <a:schemeClr val="tx1"/>
                </a:solidFill>
              </a:rPr>
              <a:t>And I’ll eat it all up till it looks like the moon.</a:t>
            </a: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88019" y="435055"/>
            <a:ext cx="2477696" cy="1914583"/>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05953" y="2472974"/>
            <a:ext cx="1567513" cy="1559859"/>
          </a:xfrm>
          <a:prstGeom prst="rect">
            <a:avLst/>
          </a:prstGeom>
        </p:spPr>
      </p:pic>
      <p:pic>
        <p:nvPicPr>
          <p:cNvPr id="7" name="Picture 6"/>
          <p:cNvPicPr>
            <a:picLocks noChangeAspect="1"/>
          </p:cNvPicPr>
          <p:nvPr/>
        </p:nvPicPr>
        <p:blipFill>
          <a:blip r:embed="rId7"/>
          <a:stretch>
            <a:fillRect/>
          </a:stretch>
        </p:blipFill>
        <p:spPr>
          <a:xfrm rot="4102073">
            <a:off x="8421413" y="2552083"/>
            <a:ext cx="3189667" cy="3189667"/>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16246" y="4990755"/>
            <a:ext cx="1574445" cy="1806991"/>
          </a:xfrm>
          <a:prstGeom prst="rect">
            <a:avLst/>
          </a:prstGeom>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56848" y="146336"/>
            <a:ext cx="2146406" cy="1565088"/>
          </a:xfrm>
          <a:prstGeom prst="rect">
            <a:avLst/>
          </a:prstGeom>
        </p:spPr>
      </p:pic>
      <p:pic>
        <p:nvPicPr>
          <p:cNvPr id="10" name="Picture 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8005303" y="4944898"/>
            <a:ext cx="1491178" cy="1900412"/>
          </a:xfrm>
          <a:prstGeom prst="rect">
            <a:avLst/>
          </a:prstGeom>
        </p:spPr>
      </p:pic>
      <p:pic>
        <p:nvPicPr>
          <p:cNvPr id="11" name="Picture 10"/>
          <p:cNvPicPr>
            <a:picLocks noChangeAspect="1"/>
          </p:cNvPicPr>
          <p:nvPr/>
        </p:nvPicPr>
        <p:blipFill>
          <a:blip r:embed="rId11"/>
          <a:stretch>
            <a:fillRect/>
          </a:stretch>
        </p:blipFill>
        <p:spPr>
          <a:xfrm>
            <a:off x="8501267" y="2336004"/>
            <a:ext cx="1625600" cy="16256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571" y="5984946"/>
            <a:ext cx="812800" cy="812800"/>
          </a:xfrm>
          <a:prstGeom prst="rect">
            <a:avLst/>
          </a:prstGeom>
        </p:spPr>
      </p:pic>
    </p:spTree>
    <p:extLst>
      <p:ext uri="{BB962C8B-B14F-4D97-AF65-F5344CB8AC3E}">
        <p14:creationId xmlns:p14="http://schemas.microsoft.com/office/powerpoint/2010/main" val="2053088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0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0893" y="857892"/>
            <a:ext cx="6393665" cy="4923122"/>
          </a:xfrm>
          <a:prstGeom prst="rect">
            <a:avLst/>
          </a:prstGeom>
        </p:spPr>
      </p:pic>
    </p:spTree>
    <p:extLst>
      <p:ext uri="{BB962C8B-B14F-4D97-AF65-F5344CB8AC3E}">
        <p14:creationId xmlns:p14="http://schemas.microsoft.com/office/powerpoint/2010/main" val="1938993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700979"/>
            <a:ext cx="8097189" cy="3593591"/>
          </a:xfrm>
        </p:spPr>
        <p:txBody>
          <a:bodyPr>
            <a:normAutofit/>
          </a:bodyPr>
          <a:lstStyle/>
          <a:p>
            <a:r>
              <a:rPr lang="en-US" sz="2400" dirty="0" smtClean="0"/>
              <a:t>Find information in text using pictures</a:t>
            </a:r>
          </a:p>
          <a:p>
            <a:r>
              <a:rPr lang="en-US" sz="2400" dirty="0" smtClean="0"/>
              <a:t>Listening in basic conversations</a:t>
            </a:r>
          </a:p>
          <a:p>
            <a:r>
              <a:rPr lang="en-US" sz="2400" dirty="0" smtClean="0"/>
              <a:t>The “g, h, j, k” sounds</a:t>
            </a:r>
          </a:p>
          <a:p>
            <a:pPr marL="0" indent="0">
              <a:buNone/>
            </a:pPr>
            <a:endParaRPr lang="en-US" sz="2400" dirty="0"/>
          </a:p>
        </p:txBody>
      </p:sp>
      <p:pic>
        <p:nvPicPr>
          <p:cNvPr id="4" name="Picture 3" descr="Book_Rapid-eLearn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48866" y="747280"/>
            <a:ext cx="2252375" cy="2445831"/>
          </a:xfrm>
          <a:prstGeom prst="rect">
            <a:avLst/>
          </a:prstGeom>
        </p:spPr>
      </p:pic>
      <p:pic>
        <p:nvPicPr>
          <p:cNvPr id="5" name="Picture 4" descr="imag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51677" y="4089334"/>
            <a:ext cx="3403600" cy="2387600"/>
          </a:xfrm>
          <a:prstGeom prst="rect">
            <a:avLst/>
          </a:prstGeom>
        </p:spPr>
      </p:pic>
      <p:pic>
        <p:nvPicPr>
          <p:cNvPr id="6" name="Picture 5" descr="image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38329" y="4089333"/>
            <a:ext cx="2159290" cy="2445831"/>
          </a:xfrm>
          <a:prstGeom prst="rect">
            <a:avLst/>
          </a:prstGeom>
        </p:spPr>
      </p:pic>
      <p:pic>
        <p:nvPicPr>
          <p:cNvPr id="7" name="Picture 6" descr="images.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23041" y="4122164"/>
            <a:ext cx="3378200" cy="2413000"/>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14273" y="1480543"/>
            <a:ext cx="858020" cy="787948"/>
          </a:xfrm>
          <a:prstGeom prst="rect">
            <a:avLst/>
          </a:prstGeom>
        </p:spPr>
      </p:pic>
    </p:spTree>
    <p:extLst>
      <p:ext uri="{BB962C8B-B14F-4D97-AF65-F5344CB8AC3E}">
        <p14:creationId xmlns:p14="http://schemas.microsoft.com/office/powerpoint/2010/main" val="470909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8521" y="541344"/>
            <a:ext cx="10318419" cy="1665833"/>
          </a:xfrm>
        </p:spPr>
        <p:txBody>
          <a:bodyPr/>
          <a:lstStyle/>
          <a:p>
            <a:r>
              <a:rPr lang="en-US" dirty="0" smtClean="0"/>
              <a:t>Carnival rides</a:t>
            </a:r>
            <a:endParaRPr lang="en-US" dirty="0"/>
          </a:p>
        </p:txBody>
      </p:sp>
      <p:pic>
        <p:nvPicPr>
          <p:cNvPr id="4" name="Picture 3"/>
          <p:cNvPicPr>
            <a:picLocks noChangeAspect="1"/>
          </p:cNvPicPr>
          <p:nvPr/>
        </p:nvPicPr>
        <p:blipFill>
          <a:blip r:embed="rId3"/>
          <a:stretch>
            <a:fillRect/>
          </a:stretch>
        </p:blipFill>
        <p:spPr>
          <a:xfrm>
            <a:off x="4010112" y="2074786"/>
            <a:ext cx="4159838" cy="2756912"/>
          </a:xfrm>
          <a:prstGeom prst="rect">
            <a:avLst/>
          </a:prstGeom>
        </p:spPr>
      </p:pic>
      <p:pic>
        <p:nvPicPr>
          <p:cNvPr id="7" name="Picture 6" descr="rid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3380" y="3093463"/>
            <a:ext cx="3190882" cy="3190882"/>
          </a:xfrm>
          <a:prstGeom prst="rect">
            <a:avLst/>
          </a:prstGeom>
        </p:spPr>
      </p:pic>
      <p:pic>
        <p:nvPicPr>
          <p:cNvPr id="8" name="Picture 7" descr="Log-Flume-370x34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92023" y="3038606"/>
            <a:ext cx="3521770" cy="3245739"/>
          </a:xfrm>
          <a:prstGeom prst="rect">
            <a:avLst/>
          </a:prstGeom>
        </p:spPr>
      </p:pic>
      <p:sp>
        <p:nvSpPr>
          <p:cNvPr id="3" name="Action Button: Movie 2">
            <a:hlinkClick r:id="" action="ppaction://noaction" highlightClick="1"/>
          </p:cNvPr>
          <p:cNvSpPr/>
          <p:nvPr/>
        </p:nvSpPr>
        <p:spPr>
          <a:xfrm>
            <a:off x="10779937" y="5912701"/>
            <a:ext cx="1133856" cy="743287"/>
          </a:xfrm>
          <a:prstGeom prst="actionButtonMovi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25975879"/>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2841</TotalTime>
  <Words>1631</Words>
  <Application>Microsoft Macintosh PowerPoint</Application>
  <PresentationFormat>Widescreen</PresentationFormat>
  <Paragraphs>187</Paragraphs>
  <Slides>27</Slides>
  <Notes>27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Arial Rounded MT Bold</vt:lpstr>
      <vt:lpstr>Calibri</vt:lpstr>
      <vt:lpstr>Century Gothic</vt:lpstr>
      <vt:lpstr>Gill Sans MT</vt:lpstr>
      <vt:lpstr>Impact</vt:lpstr>
      <vt:lpstr>Wingdings 3</vt:lpstr>
      <vt:lpstr>Badge</vt:lpstr>
      <vt:lpstr>Slice</vt:lpstr>
      <vt:lpstr>The Carnival</vt:lpstr>
      <vt:lpstr>What will I learn today?</vt:lpstr>
      <vt:lpstr>Welcome to the Carnival</vt:lpstr>
      <vt:lpstr>PowerPoint Presentation</vt:lpstr>
      <vt:lpstr>Pie eating contest</vt:lpstr>
      <vt:lpstr>Apple Pie</vt:lpstr>
      <vt:lpstr>PowerPoint Presentation</vt:lpstr>
      <vt:lpstr>What will I learn today?</vt:lpstr>
      <vt:lpstr>Carnival rides</vt:lpstr>
      <vt:lpstr>Listening to others:</vt:lpstr>
      <vt:lpstr>Listening to others:</vt:lpstr>
      <vt:lpstr>Log ride:</vt:lpstr>
      <vt:lpstr>Listening to others:</vt:lpstr>
      <vt:lpstr>Teacup ride:</vt:lpstr>
      <vt:lpstr>Listening to others:</vt:lpstr>
      <vt:lpstr>What will I learn today?</vt:lpstr>
      <vt:lpstr>And Now …</vt:lpstr>
      <vt:lpstr>And Now …</vt:lpstr>
      <vt:lpstr>The “g” Sound:</vt:lpstr>
      <vt:lpstr>The “h” Sound:</vt:lpstr>
      <vt:lpstr>The “j” Sound:</vt:lpstr>
      <vt:lpstr>The “k” Sound:</vt:lpstr>
      <vt:lpstr>Pick Two:</vt:lpstr>
      <vt:lpstr>What will I learn today?</vt:lpstr>
      <vt:lpstr>Story Time:</vt:lpstr>
      <vt:lpstr>What I learned today:</vt:lpstr>
      <vt:lpstr>Final Thoughts?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Carnival</dc:title>
  <dc:creator>Microsoft Office User</dc:creator>
  <cp:lastModifiedBy>Microsoft Office User</cp:lastModifiedBy>
  <cp:revision>105</cp:revision>
  <dcterms:created xsi:type="dcterms:W3CDTF">2016-01-10T19:10:08Z</dcterms:created>
  <dcterms:modified xsi:type="dcterms:W3CDTF">2016-03-11T01:48:08Z</dcterms:modified>
</cp:coreProperties>
</file>