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91" r:id="rId11"/>
    <p:sldId id="292" r:id="rId12"/>
    <p:sldId id="293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68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Thompson" initials="B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D2E88"/>
    <a:srgbClr val="C30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39" d="100"/>
          <a:sy n="39" d="100"/>
        </p:scale>
        <p:origin x="2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0D68B-CCCB-42FE-BA09-B0FF1B508B59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90A44-EDB2-4B92-87CA-36607410C4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800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6472-643C-4DE7-A973-26D01FEA49E4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BD38-479C-4276-9F6A-076A9CF493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46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E798-C310-7740-8BA6-69E1A071AA3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79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838200" y="1122362"/>
            <a:ext cx="10515600" cy="413543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 userDrawn="1"/>
        </p:nvSpPr>
        <p:spPr>
          <a:xfrm>
            <a:off x="1524000" y="1749287"/>
            <a:ext cx="9144000" cy="298174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8214" y="244150"/>
            <a:ext cx="149974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3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55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56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28889" y="1354667"/>
            <a:ext cx="9891890" cy="3654778"/>
          </a:xfrm>
          <a:prstGeom prst="roundRect">
            <a:avLst/>
          </a:prstGeom>
          <a:noFill/>
          <a:ln w="762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214" y="244150"/>
            <a:ext cx="149974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10800000">
            <a:off x="0" y="0"/>
            <a:ext cx="12192000" cy="1690688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8889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10153916" y="478628"/>
            <a:ext cx="1611264" cy="7745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927" y="616913"/>
            <a:ext cx="149974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71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237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11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167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74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17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10800000">
            <a:off x="0" y="0"/>
            <a:ext cx="12192000" cy="1119116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888896" cy="111911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ounded Rectangle 8"/>
          <p:cNvSpPr/>
          <p:nvPr userDrawn="1"/>
        </p:nvSpPr>
        <p:spPr>
          <a:xfrm>
            <a:off x="10461200" y="205668"/>
            <a:ext cx="1303979" cy="626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8943" y="343953"/>
            <a:ext cx="1213729" cy="4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8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883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748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89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25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0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5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210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28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49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48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A39A-5383-448B-9CA1-B8D555353B55}" type="datetimeFigureOut">
              <a:rPr lang="en-CA" smtClean="0"/>
              <a:t>2017-03-15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6F65-359F-48CC-B387-31CF6B640C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133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A39A-5383-448B-9CA1-B8D555353B55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6F65-359F-48CC-B387-31CF6B640C17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7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bryan.thompson@rosedaleacademy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9517" y="2004611"/>
            <a:ext cx="9130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>
                <a:latin typeface="Arial Rounded MT Bold" panose="020F0704030504030204" pitchFamily="34" charset="0"/>
              </a:rPr>
              <a:t>Welcome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5208" y="3452388"/>
            <a:ext cx="550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ESL Live Introduction Session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5683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ESL Live Plus</a:t>
            </a:r>
          </a:p>
        </p:txBody>
      </p:sp>
      <p:pic>
        <p:nvPicPr>
          <p:cNvPr id="5" name="Picture 4" descr="Screen Shot 2017-03-01 at 3.2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" y="1207174"/>
            <a:ext cx="6144872" cy="5539986"/>
          </a:xfrm>
          <a:prstGeom prst="rect">
            <a:avLst/>
          </a:prstGeom>
        </p:spPr>
      </p:pic>
      <p:sp>
        <p:nvSpPr>
          <p:cNvPr id="3" name="Arrow: Right 2"/>
          <p:cNvSpPr/>
          <p:nvPr/>
        </p:nvSpPr>
        <p:spPr>
          <a:xfrm flipH="1">
            <a:off x="6483926" y="1207174"/>
            <a:ext cx="3837708" cy="954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Introduces the class</a:t>
            </a:r>
          </a:p>
        </p:txBody>
      </p:sp>
      <p:sp>
        <p:nvSpPr>
          <p:cNvPr id="6" name="Arrow: Right 5"/>
          <p:cNvSpPr/>
          <p:nvPr/>
        </p:nvSpPr>
        <p:spPr>
          <a:xfrm flipH="1">
            <a:off x="6483926" y="2689610"/>
            <a:ext cx="3837709" cy="954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Checks the Level of the students</a:t>
            </a:r>
          </a:p>
        </p:txBody>
      </p:sp>
      <p:sp>
        <p:nvSpPr>
          <p:cNvPr id="7" name="Arrow: Right 6"/>
          <p:cNvSpPr/>
          <p:nvPr/>
        </p:nvSpPr>
        <p:spPr>
          <a:xfrm flipH="1">
            <a:off x="6483926" y="4032587"/>
            <a:ext cx="3837708" cy="954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Builds Understanding</a:t>
            </a:r>
          </a:p>
        </p:txBody>
      </p:sp>
      <p:sp>
        <p:nvSpPr>
          <p:cNvPr id="8" name="Arrow: Right 7"/>
          <p:cNvSpPr/>
          <p:nvPr/>
        </p:nvSpPr>
        <p:spPr>
          <a:xfrm flipH="1">
            <a:off x="6483926" y="5086446"/>
            <a:ext cx="3837708" cy="954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Helps students with assignments</a:t>
            </a:r>
          </a:p>
        </p:txBody>
      </p:sp>
      <p:sp>
        <p:nvSpPr>
          <p:cNvPr id="9" name="Arrow: Right 8"/>
          <p:cNvSpPr/>
          <p:nvPr/>
        </p:nvSpPr>
        <p:spPr>
          <a:xfrm flipH="1">
            <a:off x="6608617" y="6124618"/>
            <a:ext cx="3837708" cy="62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Introduces the class’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8654" y="338624"/>
            <a:ext cx="22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1.5 Hour Lessons</a:t>
            </a:r>
          </a:p>
        </p:txBody>
      </p:sp>
    </p:spTree>
    <p:extLst>
      <p:ext uri="{BB962C8B-B14F-4D97-AF65-F5344CB8AC3E}">
        <p14:creationId xmlns:p14="http://schemas.microsoft.com/office/powerpoint/2010/main" val="9020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 Steps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495486"/>
              </p:ext>
            </p:extLst>
          </p:nvPr>
        </p:nvGraphicFramePr>
        <p:xfrm>
          <a:off x="838200" y="1520830"/>
          <a:ext cx="10515600" cy="23861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084797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2137440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8918828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623444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69899014"/>
                    </a:ext>
                  </a:extLst>
                </a:gridCol>
              </a:tblGrid>
              <a:tr h="398602">
                <a:tc>
                  <a:txBody>
                    <a:bodyPr/>
                    <a:lstStyle/>
                    <a:p>
                      <a:r>
                        <a:rPr lang="en-CA" dirty="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Module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Module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Module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Module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28975"/>
                  </a:ext>
                </a:extLst>
              </a:tr>
              <a:tr h="398602">
                <a:tc>
                  <a:txBody>
                    <a:bodyPr/>
                    <a:lstStyle/>
                    <a:p>
                      <a:r>
                        <a:rPr lang="en-CA" dirty="0"/>
                        <a:t>ESLAO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193363"/>
                  </a:ext>
                </a:extLst>
              </a:tr>
              <a:tr h="398602">
                <a:tc>
                  <a:txBody>
                    <a:bodyPr/>
                    <a:lstStyle/>
                    <a:p>
                      <a:r>
                        <a:rPr lang="en-CA" dirty="0"/>
                        <a:t>ESLBO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56461"/>
                  </a:ext>
                </a:extLst>
              </a:tr>
              <a:tr h="398602">
                <a:tc>
                  <a:txBody>
                    <a:bodyPr/>
                    <a:lstStyle/>
                    <a:p>
                      <a:r>
                        <a:rPr lang="en-CA" dirty="0"/>
                        <a:t>ESLCO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35140"/>
                  </a:ext>
                </a:extLst>
              </a:tr>
              <a:tr h="398602">
                <a:tc>
                  <a:txBody>
                    <a:bodyPr/>
                    <a:lstStyle/>
                    <a:p>
                      <a:r>
                        <a:rPr lang="en-CA" dirty="0"/>
                        <a:t>ESLDO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2 Units</a:t>
                      </a:r>
                      <a:r>
                        <a:rPr lang="en-CA" baseline="0" dirty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301847"/>
                  </a:ext>
                </a:extLst>
              </a:tr>
              <a:tr h="393141">
                <a:tc>
                  <a:txBody>
                    <a:bodyPr/>
                    <a:lstStyle/>
                    <a:p>
                      <a:r>
                        <a:rPr lang="en-CA" dirty="0"/>
                        <a:t>ESLEO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38654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142509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More Automatically Graded Quizzes and Assignments (as little grading as possible)</a:t>
            </a:r>
          </a:p>
          <a:p>
            <a:endParaRPr lang="en-CA" dirty="0"/>
          </a:p>
          <a:p>
            <a:r>
              <a:rPr lang="en-CA" dirty="0"/>
              <a:t>Revised and Improved Assignment Instructions</a:t>
            </a:r>
          </a:p>
          <a:p>
            <a:endParaRPr lang="en-CA" dirty="0"/>
          </a:p>
          <a:p>
            <a:r>
              <a:rPr lang="en-CA" dirty="0"/>
              <a:t>Better geared to a more general audience</a:t>
            </a:r>
          </a:p>
          <a:p>
            <a:endParaRPr lang="en-CA" dirty="0"/>
          </a:p>
          <a:p>
            <a:r>
              <a:rPr lang="en-CA" dirty="0"/>
              <a:t>Down the road </a:t>
            </a:r>
            <a:r>
              <a:rPr lang="en-CA" dirty="0">
                <a:sym typeface="Wingdings" panose="05000000000000000000" pitchFamily="2" charset="2"/>
              </a:rPr>
              <a:t> New Format / Look / Feel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345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709" y="2355272"/>
            <a:ext cx="9144000" cy="1514909"/>
          </a:xfrm>
        </p:spPr>
        <p:txBody>
          <a:bodyPr/>
          <a:lstStyle/>
          <a:p>
            <a:r>
              <a:rPr lang="en-CA" dirty="0"/>
              <a:t>Let’s take a look at how we do things differently?</a:t>
            </a:r>
          </a:p>
        </p:txBody>
      </p:sp>
    </p:spTree>
    <p:extLst>
      <p:ext uri="{BB962C8B-B14F-4D97-AF65-F5344CB8AC3E}">
        <p14:creationId xmlns:p14="http://schemas.microsoft.com/office/powerpoint/2010/main" val="116438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5405" y="2202162"/>
            <a:ext cx="9130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Welcome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3430" y="3748717"/>
            <a:ext cx="550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prstClr val="black"/>
                </a:solidFill>
                <a:latin typeface="Calibri"/>
              </a:rPr>
              <a:t>ESLBO Trial Lesson</a:t>
            </a:r>
          </a:p>
        </p:txBody>
      </p:sp>
    </p:spTree>
    <p:extLst>
      <p:ext uri="{BB962C8B-B14F-4D97-AF65-F5344CB8AC3E}">
        <p14:creationId xmlns:p14="http://schemas.microsoft.com/office/powerpoint/2010/main" val="151204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4780843" y="5472289"/>
            <a:ext cx="4622961" cy="1100666"/>
          </a:xfrm>
          <a:prstGeom prst="wedgeEllipseCallout">
            <a:avLst>
              <a:gd name="adj1" fmla="val 50647"/>
              <a:gd name="adj2" fmla="val 4455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241777" y="4953001"/>
            <a:ext cx="3513667" cy="1100666"/>
          </a:xfrm>
          <a:prstGeom prst="wedgeEllipseCallout">
            <a:avLst>
              <a:gd name="adj1" fmla="val -45331"/>
              <a:gd name="adj2" fmla="val 5480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we’ll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7041"/>
          </a:xfrm>
        </p:spPr>
        <p:txBody>
          <a:bodyPr>
            <a:normAutofit/>
          </a:bodyPr>
          <a:lstStyle/>
          <a:p>
            <a:r>
              <a:rPr lang="en-US" sz="3200" b="1" dirty="0"/>
              <a:t>If you were an animal?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3200" b="1" dirty="0"/>
              <a:t>Easy Questions - Making a sentence into a question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6887" y="5164665"/>
            <a:ext cx="629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ngravers MT"/>
                <a:cs typeface="Engravers MT"/>
              </a:rPr>
              <a:t>Is it easy?</a:t>
            </a:r>
            <a:endParaRPr lang="en-US" sz="4800" b="1" dirty="0">
              <a:solidFill>
                <a:srgbClr val="C00000"/>
              </a:solidFill>
              <a:latin typeface="Engravers MT"/>
              <a:cs typeface="Engraver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7176" y="5726288"/>
            <a:ext cx="453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ngravers MT"/>
                <a:cs typeface="Engravers MT"/>
              </a:rPr>
              <a:t>Yes, It is easy.</a:t>
            </a:r>
            <a:endParaRPr lang="en-US" sz="4800" b="1" dirty="0">
              <a:solidFill>
                <a:srgbClr val="C00000"/>
              </a:solidFill>
              <a:latin typeface="Engravers MT"/>
              <a:cs typeface="Engravers MT"/>
            </a:endParaRPr>
          </a:p>
        </p:txBody>
      </p:sp>
      <p:pic>
        <p:nvPicPr>
          <p:cNvPr id="15" name="Picture 14" descr="shutterstock_438714148 [Converted]-0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849" y="2505728"/>
            <a:ext cx="1746169" cy="1173966"/>
          </a:xfrm>
          <a:prstGeom prst="rect">
            <a:avLst/>
          </a:prstGeom>
        </p:spPr>
      </p:pic>
      <p:pic>
        <p:nvPicPr>
          <p:cNvPr id="16" name="Picture 15" descr="shutterstock_459861376 [Converted]-0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421" y="2483556"/>
            <a:ext cx="1536309" cy="1321109"/>
          </a:xfrm>
          <a:prstGeom prst="rect">
            <a:avLst/>
          </a:prstGeom>
        </p:spPr>
      </p:pic>
      <p:pic>
        <p:nvPicPr>
          <p:cNvPr id="17" name="Picture 16" descr="shutterstock_459861376 [Converted]-02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9"/>
          <a:stretch/>
        </p:blipFill>
        <p:spPr>
          <a:xfrm>
            <a:off x="3226097" y="2432081"/>
            <a:ext cx="1529347" cy="1315122"/>
          </a:xfrm>
          <a:prstGeom prst="rect">
            <a:avLst/>
          </a:prstGeom>
        </p:spPr>
      </p:pic>
      <p:pic>
        <p:nvPicPr>
          <p:cNvPr id="18" name="Picture 17" descr="shutterstock_484552843 [Converted]-03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275" y="1943895"/>
            <a:ext cx="2392567" cy="20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3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I were an animal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556" y="1792111"/>
            <a:ext cx="45861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/>
              </a:rPr>
              <a:t>Choose an animal.</a:t>
            </a:r>
          </a:p>
          <a:p>
            <a:endParaRPr lang="en-US" sz="2000" b="1" dirty="0">
              <a:solidFill>
                <a:srgbClr val="C00000"/>
              </a:solidFill>
              <a:latin typeface="Calibri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libri"/>
              </a:rPr>
              <a:t>How are you like that animal?</a:t>
            </a:r>
          </a:p>
        </p:txBody>
      </p:sp>
      <p:pic>
        <p:nvPicPr>
          <p:cNvPr id="18" name="Picture 17" descr="shutterstock_438714148 [Converted]-0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8849" y="1814284"/>
            <a:ext cx="1746169" cy="1173966"/>
          </a:xfrm>
          <a:prstGeom prst="rect">
            <a:avLst/>
          </a:prstGeom>
        </p:spPr>
      </p:pic>
      <p:pic>
        <p:nvPicPr>
          <p:cNvPr id="19" name="Picture 18" descr="shutterstock_438714148 [Converted]-0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00662" y="1763889"/>
            <a:ext cx="1671014" cy="1123438"/>
          </a:xfrm>
          <a:prstGeom prst="rect">
            <a:avLst/>
          </a:prstGeom>
        </p:spPr>
      </p:pic>
      <p:pic>
        <p:nvPicPr>
          <p:cNvPr id="20" name="Picture 19" descr="shutterstock_438714148 [Converted]-0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46608" y="3076222"/>
            <a:ext cx="1978537" cy="1683388"/>
          </a:xfrm>
          <a:prstGeom prst="rect">
            <a:avLst/>
          </a:prstGeom>
        </p:spPr>
      </p:pic>
      <p:pic>
        <p:nvPicPr>
          <p:cNvPr id="21" name="Picture 20" descr="shutterstock_458536024 [Converted]-02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703" y="3560266"/>
            <a:ext cx="2123635" cy="1428868"/>
          </a:xfrm>
          <a:prstGeom prst="rect">
            <a:avLst/>
          </a:prstGeom>
        </p:spPr>
      </p:pic>
      <p:pic>
        <p:nvPicPr>
          <p:cNvPr id="22" name="Picture 21" descr="shutterstock_458536024 [Converted]-02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6537" y="3017424"/>
            <a:ext cx="2123635" cy="1428868"/>
          </a:xfrm>
          <a:prstGeom prst="rect">
            <a:avLst/>
          </a:prstGeom>
        </p:spPr>
      </p:pic>
      <p:pic>
        <p:nvPicPr>
          <p:cNvPr id="23" name="Picture 22" descr="shutterstock_458536024 [Converted]-03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7673" y="2789439"/>
            <a:ext cx="2674082" cy="3481447"/>
          </a:xfrm>
          <a:prstGeom prst="rect">
            <a:avLst/>
          </a:prstGeom>
        </p:spPr>
      </p:pic>
      <p:pic>
        <p:nvPicPr>
          <p:cNvPr id="24" name="Picture 23" descr="shutterstock_458536024 [Converted]-03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051" y="4501443"/>
            <a:ext cx="2006572" cy="2027689"/>
          </a:xfrm>
          <a:prstGeom prst="rect">
            <a:avLst/>
          </a:prstGeom>
        </p:spPr>
      </p:pic>
      <p:pic>
        <p:nvPicPr>
          <p:cNvPr id="25" name="Picture 24" descr="shutterstock_458536024 [Converted]-03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6819" y="4842276"/>
            <a:ext cx="1825540" cy="1530930"/>
          </a:xfrm>
          <a:prstGeom prst="rect">
            <a:avLst/>
          </a:prstGeom>
        </p:spPr>
      </p:pic>
      <p:pic>
        <p:nvPicPr>
          <p:cNvPr id="26" name="Picture 25" descr="shutterstock_459861376 [Converted]-02.pn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310" y="1731251"/>
            <a:ext cx="1213249" cy="1043302"/>
          </a:xfrm>
          <a:prstGeom prst="rect">
            <a:avLst/>
          </a:prstGeom>
        </p:spPr>
      </p:pic>
      <p:pic>
        <p:nvPicPr>
          <p:cNvPr id="27" name="Picture 26" descr="shutterstock_459861376 [Converted]-02.p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9"/>
          <a:stretch/>
        </p:blipFill>
        <p:spPr>
          <a:xfrm>
            <a:off x="7981542" y="2276859"/>
            <a:ext cx="1213249" cy="1043302"/>
          </a:xfrm>
          <a:prstGeom prst="rect">
            <a:avLst/>
          </a:prstGeom>
        </p:spPr>
      </p:pic>
      <p:pic>
        <p:nvPicPr>
          <p:cNvPr id="28" name="Picture 27" descr="shutterstock_459861376 [Converted]-02.pn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6202" y="5002270"/>
            <a:ext cx="1748524" cy="12360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765079" y="2800883"/>
            <a:ext cx="91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fox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5065" y="4719226"/>
            <a:ext cx="1162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moose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0548" y="2877291"/>
            <a:ext cx="958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wolf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64019" y="2674248"/>
            <a:ext cx="91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monkey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3593" y="3118873"/>
            <a:ext cx="91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snake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78754" y="6253440"/>
            <a:ext cx="1117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zebra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24923" y="6174058"/>
            <a:ext cx="221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elephant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42056" y="4344229"/>
            <a:ext cx="119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cheetah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27753" y="4778645"/>
            <a:ext cx="119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rhino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69323" y="6197970"/>
            <a:ext cx="1469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lion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4524" y="5981275"/>
            <a:ext cx="119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giraffe</a:t>
            </a:r>
          </a:p>
        </p:txBody>
      </p:sp>
      <p:pic>
        <p:nvPicPr>
          <p:cNvPr id="40" name="Picture 39" descr="shutterstock_469657109 [Converted]-03.pn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238" y="2847828"/>
            <a:ext cx="1388539" cy="162016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32996" y="4302869"/>
            <a:ext cx="76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owl</a:t>
            </a:r>
          </a:p>
        </p:txBody>
      </p:sp>
      <p:pic>
        <p:nvPicPr>
          <p:cNvPr id="42" name="Picture 41" descr="shutterstock_484552843 [Converted]-03.pn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386" y="2296673"/>
            <a:ext cx="2392567" cy="207873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825868" y="3937162"/>
            <a:ext cx="1126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rabbit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1333" y="3951111"/>
            <a:ext cx="2046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Friendly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Creative 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Silly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Smart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A good listener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sneaky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2778" y="3273777"/>
            <a:ext cx="22154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/>
              </a:rPr>
              <a:t>I am</a:t>
            </a:r>
            <a:r>
              <a:rPr lang="is-IS" sz="3200" b="1" dirty="0">
                <a:solidFill>
                  <a:prstClr val="black"/>
                </a:solidFill>
                <a:latin typeface="Calibri"/>
              </a:rPr>
              <a:t>…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73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</a:t>
            </a:r>
            <a:r>
              <a:rPr lang="en-US" dirty="0">
                <a:sym typeface="Wingdings"/>
              </a:rPr>
              <a:t> Question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35750"/>
              </p:ext>
            </p:extLst>
          </p:nvPr>
        </p:nvGraphicFramePr>
        <p:xfrm>
          <a:off x="2186411" y="2187623"/>
          <a:ext cx="43611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police 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officer.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7444" y="2295270"/>
            <a:ext cx="176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Sentence: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444" y="1827389"/>
            <a:ext cx="3203222" cy="4804833"/>
          </a:xfrm>
          <a:prstGeom prst="roundRect">
            <a:avLst/>
          </a:prstGeom>
        </p:spPr>
      </p:pic>
      <p:sp>
        <p:nvSpPr>
          <p:cNvPr id="8" name="Arc 7"/>
          <p:cNvSpPr/>
          <p:nvPr/>
        </p:nvSpPr>
        <p:spPr>
          <a:xfrm rot="5400000">
            <a:off x="2758721" y="2659946"/>
            <a:ext cx="493890" cy="649111"/>
          </a:xfrm>
          <a:prstGeom prst="arc">
            <a:avLst>
              <a:gd name="adj1" fmla="val 16200000"/>
              <a:gd name="adj2" fmla="val 5399995"/>
            </a:avLst>
          </a:prstGeom>
          <a:ln w="19050" cmpd="sng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89139"/>
              </p:ext>
            </p:extLst>
          </p:nvPr>
        </p:nvGraphicFramePr>
        <p:xfrm>
          <a:off x="2183589" y="3737024"/>
          <a:ext cx="43611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10006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10006"/>
                          </a:solidFill>
                        </a:rPr>
                        <a:t>he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police 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officer</a:t>
                      </a:r>
                      <a:r>
                        <a:rPr lang="en-US" b="0" dirty="0">
                          <a:solidFill>
                            <a:srgbClr val="C10006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4622" y="3844671"/>
            <a:ext cx="176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Question: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9768"/>
              </p:ext>
            </p:extLst>
          </p:nvPr>
        </p:nvGraphicFramePr>
        <p:xfrm>
          <a:off x="2194879" y="4580868"/>
          <a:ext cx="21315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10006"/>
                          </a:solidFill>
                        </a:rPr>
                        <a:t>Yes,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10006"/>
                          </a:solidFill>
                        </a:rPr>
                        <a:t>he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is.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0890" y="4688515"/>
            <a:ext cx="158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230072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</a:t>
            </a:r>
            <a:r>
              <a:rPr lang="en-US" dirty="0">
                <a:sym typeface="Wingdings"/>
              </a:rPr>
              <a:t> Question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33370"/>
              </p:ext>
            </p:extLst>
          </p:nvPr>
        </p:nvGraphicFramePr>
        <p:xfrm>
          <a:off x="183444" y="1933220"/>
          <a:ext cx="7958668" cy="445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Sentence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 are a farmer.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____________________________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____________________________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</a:t>
                      </a:r>
                      <a:r>
                        <a:rPr lang="en-US" baseline="0" dirty="0"/>
                        <a:t> it a spider?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</a:t>
                      </a:r>
                      <a:r>
                        <a:rPr lang="en-US" baseline="0" dirty="0"/>
                        <a:t> apple is green.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____________________________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Was</a:t>
                      </a:r>
                      <a:r>
                        <a:rPr lang="en-US" baseline="0" dirty="0"/>
                        <a:t> the celebration big?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party is on Friday.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____________________________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____________________________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Was the movie fun?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</a:t>
                      </a:r>
                      <a:r>
                        <a:rPr lang="en-US" baseline="0" dirty="0"/>
                        <a:t> are in China.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____________________________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38445" y="2667000"/>
            <a:ext cx="3400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is / are / was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7221" y="1905000"/>
            <a:ext cx="3217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10006"/>
                </a:solidFill>
                <a:latin typeface="Calibri"/>
              </a:rPr>
              <a:t>Only use: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554" y="3422584"/>
            <a:ext cx="2053167" cy="1742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511" y="4614734"/>
            <a:ext cx="1301044" cy="14812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667" y="5037667"/>
            <a:ext cx="1820333" cy="18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3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 flipH="1">
            <a:off x="2666997" y="-2667003"/>
            <a:ext cx="6857999" cy="1219200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4444" y="550333"/>
            <a:ext cx="5358986" cy="2990314"/>
            <a:chOff x="564444" y="550333"/>
            <a:chExt cx="5358986" cy="2990314"/>
          </a:xfrm>
        </p:grpSpPr>
        <p:sp>
          <p:nvSpPr>
            <p:cNvPr id="6" name="Oval 5"/>
            <p:cNvSpPr/>
            <p:nvPr/>
          </p:nvSpPr>
          <p:spPr>
            <a:xfrm>
              <a:off x="832556" y="804333"/>
              <a:ext cx="4783666" cy="2469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44" y="550333"/>
              <a:ext cx="5358986" cy="299031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58088" y="1367014"/>
            <a:ext cx="4763911" cy="1325563"/>
          </a:xfrm>
        </p:spPr>
        <p:txBody>
          <a:bodyPr/>
          <a:lstStyle/>
          <a:p>
            <a:pPr algn="ctr"/>
            <a:r>
              <a:rPr lang="en-US" dirty="0"/>
              <a:t>Eye spy!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421" y="3949348"/>
            <a:ext cx="4919135" cy="2217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prstClr val="white"/>
                </a:solidFill>
              </a:rPr>
              <a:t>From the picture, choose one thing. Then say “ I spy something that is </a:t>
            </a:r>
            <a:r>
              <a:rPr lang="en-US" sz="3200" dirty="0">
                <a:solidFill>
                  <a:srgbClr val="5B9BD5">
                    <a:lumMod val="40000"/>
                    <a:lumOff val="60000"/>
                  </a:srgbClr>
                </a:solidFill>
              </a:rPr>
              <a:t>blue</a:t>
            </a:r>
            <a:r>
              <a:rPr lang="en-US" sz="3200" dirty="0">
                <a:solidFill>
                  <a:prstClr val="white"/>
                </a:solidFill>
              </a:rPr>
              <a:t>.”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557" y="3206229"/>
            <a:ext cx="5062232" cy="3369548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75223" y="5715000"/>
            <a:ext cx="12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Strawberry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6845" y="5980289"/>
            <a:ext cx="12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Blueberry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29222" y="4289778"/>
            <a:ext cx="12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Blackberry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75888" y="4727221"/>
            <a:ext cx="12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Cranberry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265333" y="2695222"/>
            <a:ext cx="1947334" cy="1114778"/>
          </a:xfrm>
          <a:prstGeom prst="wedgeEllipseCallout">
            <a:avLst>
              <a:gd name="adj1" fmla="val -43690"/>
              <a:gd name="adj2" fmla="val 549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Is it a cranberry?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683954" y="4752622"/>
            <a:ext cx="1992490" cy="959556"/>
          </a:xfrm>
          <a:prstGeom prst="wedgeEllipseCallout">
            <a:avLst>
              <a:gd name="adj1" fmla="val -43690"/>
              <a:gd name="adj2" fmla="val 549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Is it a blueberry?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124221" y="5573888"/>
            <a:ext cx="1566335" cy="663223"/>
          </a:xfrm>
          <a:prstGeom prst="wedgeEllipseCallout">
            <a:avLst>
              <a:gd name="adj1" fmla="val 42004"/>
              <a:gd name="adj2" fmla="val 5931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Yes, it is.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615287" y="3680176"/>
            <a:ext cx="1682046" cy="663223"/>
          </a:xfrm>
          <a:prstGeom prst="wedgeEllipseCallout">
            <a:avLst>
              <a:gd name="adj1" fmla="val 42004"/>
              <a:gd name="adj2" fmla="val 5931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No, it isn’t.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46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347" y="0"/>
            <a:ext cx="8759430" cy="6858000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>
          <a:xfrm rot="5400000" flipH="1">
            <a:off x="-1778001" y="1777997"/>
            <a:ext cx="6857999" cy="3302005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365125"/>
            <a:ext cx="3042356" cy="1325563"/>
          </a:xfrm>
        </p:spPr>
        <p:txBody>
          <a:bodyPr/>
          <a:lstStyle/>
          <a:p>
            <a:r>
              <a:rPr lang="en-US" dirty="0"/>
              <a:t>Eye spy!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77" y="1905000"/>
            <a:ext cx="255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I’m thinking of something in the picture. Guess what it is by asking questions. </a:t>
            </a: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8247945" y="2913944"/>
            <a:ext cx="6857999" cy="1030111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0" y="0"/>
            <a:ext cx="3143955" cy="6858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0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41415"/>
            <a:ext cx="5999922" cy="1433384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/>
              <a:t>Bryan Thompson</a:t>
            </a:r>
          </a:p>
          <a:p>
            <a:pPr marL="0" indent="0">
              <a:buNone/>
            </a:pPr>
            <a:r>
              <a:rPr lang="en-CA" sz="3200" b="1" dirty="0"/>
              <a:t>ESL / English Program Manager</a:t>
            </a:r>
          </a:p>
        </p:txBody>
      </p:sp>
      <p:pic>
        <p:nvPicPr>
          <p:cNvPr id="6" name="Picture 4" descr="Image result for canada map  pixabay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/>
          <a:stretch/>
        </p:blipFill>
        <p:spPr bwMode="auto">
          <a:xfrm>
            <a:off x="6953250" y="1716374"/>
            <a:ext cx="2921000" cy="19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2433" y="4085166"/>
            <a:ext cx="1181100" cy="2159000"/>
          </a:xfrm>
          <a:prstGeom prst="rect">
            <a:avLst/>
          </a:prstGeom>
        </p:spPr>
      </p:pic>
      <p:pic>
        <p:nvPicPr>
          <p:cNvPr id="8" name="Picture 2" descr="Image result for china map black and whit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807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98" y="4158107"/>
            <a:ext cx="2997930" cy="20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5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8247945" y="2913944"/>
            <a:ext cx="6857999" cy="1030111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313" y="0"/>
            <a:ext cx="8136466" cy="6858000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>
          <a:xfrm rot="5400000" flipH="1">
            <a:off x="-1778001" y="1777997"/>
            <a:ext cx="6857999" cy="3302005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365125"/>
            <a:ext cx="3042356" cy="1325563"/>
          </a:xfrm>
        </p:spPr>
        <p:txBody>
          <a:bodyPr/>
          <a:lstStyle/>
          <a:p>
            <a:r>
              <a:rPr lang="en-US" dirty="0"/>
              <a:t>Eye spy!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77" y="1905000"/>
            <a:ext cx="255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I’m thinking of something in the picture. Guess what it is by asking questions.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1668" y="0"/>
            <a:ext cx="2530549" cy="685800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4667" y="2130778"/>
            <a:ext cx="17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parrot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9511" y="4752623"/>
            <a:ext cx="17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tiger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4622" y="6488668"/>
            <a:ext cx="17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butterfly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98289" y="5810956"/>
            <a:ext cx="17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frog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72512" y="3129844"/>
            <a:ext cx="17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toucan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1135" y="1165578"/>
            <a:ext cx="17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monkey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79667" y="4834466"/>
            <a:ext cx="83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flower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8800" y="3917244"/>
            <a:ext cx="17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panther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8357" y="6488668"/>
            <a:ext cx="17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leaves</a:t>
            </a:r>
          </a:p>
        </p:txBody>
      </p:sp>
    </p:spTree>
    <p:extLst>
      <p:ext uri="{BB962C8B-B14F-4D97-AF65-F5344CB8AC3E}">
        <p14:creationId xmlns:p14="http://schemas.microsoft.com/office/powerpoint/2010/main" val="393277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8389056" y="3055053"/>
            <a:ext cx="6857999" cy="747889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34" y="0"/>
            <a:ext cx="10281980" cy="6858000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>
          <a:xfrm rot="5400000" flipH="1">
            <a:off x="-2159001" y="2158995"/>
            <a:ext cx="6857999" cy="2540007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88" y="365125"/>
            <a:ext cx="23085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Eye spy!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77" y="1905000"/>
            <a:ext cx="2003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I’m thinking of something in the picture. Guess what it is by asking questions. </a:t>
            </a:r>
          </a:p>
        </p:txBody>
      </p:sp>
    </p:spTree>
    <p:extLst>
      <p:ext uri="{BB962C8B-B14F-4D97-AF65-F5344CB8AC3E}">
        <p14:creationId xmlns:p14="http://schemas.microsoft.com/office/powerpoint/2010/main" val="249933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8008056" y="2674052"/>
            <a:ext cx="6857999" cy="1509889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0"/>
            <a:ext cx="10315222" cy="6872517"/>
          </a:xfrm>
          <a:prstGeom prst="roundRect">
            <a:avLst>
              <a:gd name="adj" fmla="val 6812"/>
            </a:avLst>
          </a:prstGeom>
        </p:spPr>
      </p:pic>
      <p:sp>
        <p:nvSpPr>
          <p:cNvPr id="7" name="Round Same Side Corner Rectangle 6"/>
          <p:cNvSpPr/>
          <p:nvPr/>
        </p:nvSpPr>
        <p:spPr>
          <a:xfrm rot="5400000" flipH="1">
            <a:off x="-2159001" y="2158995"/>
            <a:ext cx="6857999" cy="2540007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88" y="365125"/>
            <a:ext cx="23085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Eye spy!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777" y="1905000"/>
            <a:ext cx="2003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I’m thinking of something in the picture. Guess what it is by asking questions. </a:t>
            </a:r>
          </a:p>
        </p:txBody>
      </p:sp>
    </p:spTree>
    <p:extLst>
      <p:ext uri="{BB962C8B-B14F-4D97-AF65-F5344CB8AC3E}">
        <p14:creationId xmlns:p14="http://schemas.microsoft.com/office/powerpoint/2010/main" val="3210093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4780843" y="5472289"/>
            <a:ext cx="4622961" cy="1100666"/>
          </a:xfrm>
          <a:prstGeom prst="wedgeEllipseCallout">
            <a:avLst>
              <a:gd name="adj1" fmla="val 50647"/>
              <a:gd name="adj2" fmla="val 4455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241777" y="4953001"/>
            <a:ext cx="3513667" cy="1100666"/>
          </a:xfrm>
          <a:prstGeom prst="wedgeEllipseCallout">
            <a:avLst>
              <a:gd name="adj1" fmla="val -45331"/>
              <a:gd name="adj2" fmla="val 5480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7041"/>
          </a:xfrm>
        </p:spPr>
        <p:txBody>
          <a:bodyPr>
            <a:normAutofit/>
          </a:bodyPr>
          <a:lstStyle/>
          <a:p>
            <a:r>
              <a:rPr lang="en-US" sz="3200" b="1" dirty="0"/>
              <a:t>If you were an animal?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3200" b="1" dirty="0"/>
              <a:t>Easy Questions - Making a sentence into a question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6887" y="5164665"/>
            <a:ext cx="629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ngravers MT"/>
                <a:cs typeface="Engravers MT"/>
              </a:rPr>
              <a:t>Is it easy?</a:t>
            </a:r>
            <a:endParaRPr lang="en-US" sz="4800" b="1" dirty="0">
              <a:solidFill>
                <a:srgbClr val="C00000"/>
              </a:solidFill>
              <a:latin typeface="Engravers MT"/>
              <a:cs typeface="Engraver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7176" y="5726288"/>
            <a:ext cx="453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ngravers MT"/>
                <a:cs typeface="Engravers MT"/>
              </a:rPr>
              <a:t>Yes, It is easy.</a:t>
            </a:r>
            <a:endParaRPr lang="en-US" sz="4800" b="1" dirty="0">
              <a:solidFill>
                <a:srgbClr val="C00000"/>
              </a:solidFill>
              <a:latin typeface="Engravers MT"/>
              <a:cs typeface="Engravers MT"/>
            </a:endParaRPr>
          </a:p>
        </p:txBody>
      </p:sp>
      <p:pic>
        <p:nvPicPr>
          <p:cNvPr id="15" name="Picture 14" descr="shutterstock_438714148 [Converted]-0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849" y="2505728"/>
            <a:ext cx="1746169" cy="1173966"/>
          </a:xfrm>
          <a:prstGeom prst="rect">
            <a:avLst/>
          </a:prstGeom>
        </p:spPr>
      </p:pic>
      <p:pic>
        <p:nvPicPr>
          <p:cNvPr id="16" name="Picture 15" descr="shutterstock_459861376 [Converted]-0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421" y="2483556"/>
            <a:ext cx="1536309" cy="1321109"/>
          </a:xfrm>
          <a:prstGeom prst="rect">
            <a:avLst/>
          </a:prstGeom>
        </p:spPr>
      </p:pic>
      <p:pic>
        <p:nvPicPr>
          <p:cNvPr id="17" name="Picture 16" descr="shutterstock_459861376 [Converted]-02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9"/>
          <a:stretch/>
        </p:blipFill>
        <p:spPr>
          <a:xfrm>
            <a:off x="3226097" y="2432081"/>
            <a:ext cx="1529347" cy="1315122"/>
          </a:xfrm>
          <a:prstGeom prst="rect">
            <a:avLst/>
          </a:prstGeom>
        </p:spPr>
      </p:pic>
      <p:pic>
        <p:nvPicPr>
          <p:cNvPr id="18" name="Picture 17" descr="shutterstock_484552843 [Converted]-03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275" y="1943895"/>
            <a:ext cx="2392567" cy="20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11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7810"/>
            <a:ext cx="9144000" cy="2387600"/>
          </a:xfrm>
        </p:spPr>
        <p:txBody>
          <a:bodyPr/>
          <a:lstStyle/>
          <a:p>
            <a:r>
              <a:rPr lang="en-CA" dirty="0"/>
              <a:t>Thanks for joining us.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83003"/>
            <a:ext cx="9144000" cy="1250244"/>
          </a:xfrm>
        </p:spPr>
        <p:txBody>
          <a:bodyPr/>
          <a:lstStyle/>
          <a:p>
            <a:r>
              <a:rPr lang="en-CA" dirty="0"/>
              <a:t>We look forward to seeing you in our next class.</a:t>
            </a:r>
          </a:p>
        </p:txBody>
      </p:sp>
    </p:spTree>
    <p:extLst>
      <p:ext uri="{BB962C8B-B14F-4D97-AF65-F5344CB8AC3E}">
        <p14:creationId xmlns:p14="http://schemas.microsoft.com/office/powerpoint/2010/main" val="227014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5477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856509"/>
            <a:ext cx="9144000" cy="1233055"/>
          </a:xfrm>
        </p:spPr>
        <p:txBody>
          <a:bodyPr/>
          <a:lstStyle/>
          <a:p>
            <a:r>
              <a:rPr lang="en-CA" dirty="0"/>
              <a:t>Thank you for joining us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449638"/>
            <a:ext cx="9144000" cy="997671"/>
          </a:xfrm>
        </p:spPr>
        <p:txBody>
          <a:bodyPr/>
          <a:lstStyle/>
          <a:p>
            <a:r>
              <a:rPr lang="en-CA" dirty="0"/>
              <a:t>Further questions? </a:t>
            </a:r>
          </a:p>
          <a:p>
            <a:r>
              <a:rPr lang="en-CA" dirty="0"/>
              <a:t>Email: </a:t>
            </a:r>
            <a:r>
              <a:rPr lang="en-CA" dirty="0">
                <a:hlinkClick r:id="rId2"/>
              </a:rPr>
              <a:t>bryan.thompson@rosedaleacademy.com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86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ESL Live?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19" y="1879238"/>
            <a:ext cx="7248709" cy="4050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9965" y="1919453"/>
            <a:ext cx="3783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Fully online</a:t>
            </a:r>
          </a:p>
          <a:p>
            <a:endParaRPr lang="en-CA" sz="2800" b="1" dirty="0"/>
          </a:p>
          <a:p>
            <a:r>
              <a:rPr lang="en-CA" sz="2800" b="1" dirty="0"/>
              <a:t>Easy to access</a:t>
            </a:r>
          </a:p>
          <a:p>
            <a:endParaRPr lang="en-CA" sz="2800" b="1" dirty="0"/>
          </a:p>
          <a:p>
            <a:r>
              <a:rPr lang="en-CA" sz="2800" b="1" dirty="0"/>
              <a:t>Personalized Learning</a:t>
            </a:r>
          </a:p>
          <a:p>
            <a:endParaRPr lang="en-CA" sz="2800" b="1" dirty="0"/>
          </a:p>
          <a:p>
            <a:r>
              <a:rPr lang="en-CA" sz="2800" b="1" dirty="0"/>
              <a:t>Quality Education</a:t>
            </a:r>
          </a:p>
          <a:p>
            <a:endParaRPr lang="en-CA" sz="2800" b="1" dirty="0"/>
          </a:p>
          <a:p>
            <a:r>
              <a:rPr lang="en-CA" sz="2800" b="1" dirty="0"/>
              <a:t>Course Credit</a:t>
            </a:r>
          </a:p>
        </p:txBody>
      </p:sp>
    </p:spTree>
    <p:extLst>
      <p:ext uri="{BB962C8B-B14F-4D97-AF65-F5344CB8AC3E}">
        <p14:creationId xmlns:p14="http://schemas.microsoft.com/office/powerpoint/2010/main" val="178847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Fully Online Live Classes</a:t>
            </a:r>
          </a:p>
        </p:txBody>
      </p:sp>
      <p:sp>
        <p:nvSpPr>
          <p:cNvPr id="7" name="Oval 6"/>
          <p:cNvSpPr/>
          <p:nvPr/>
        </p:nvSpPr>
        <p:spPr>
          <a:xfrm>
            <a:off x="838200" y="1772173"/>
            <a:ext cx="2643809" cy="2643809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757531" y="1772173"/>
            <a:ext cx="2643809" cy="2643809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676861" y="1772173"/>
            <a:ext cx="2643809" cy="2643809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709356"/>
            <a:ext cx="264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Ready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7531" y="2709356"/>
            <a:ext cx="264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6861" y="2709356"/>
            <a:ext cx="264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Go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195" y="4568335"/>
            <a:ext cx="3077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Basic Language Skills when and where the student is through our online platform. </a:t>
            </a:r>
            <a:endParaRPr lang="en-C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34289" y="4568335"/>
            <a:ext cx="3490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Live class with a professional Canadian teacher focused on real communication skills</a:t>
            </a:r>
            <a:endParaRPr lang="en-C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44728" y="4568335"/>
            <a:ext cx="3308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Creative and realistic language activities that help to build skills and demonstrate proficiency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34283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Easy to Access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2615046"/>
            <a:ext cx="9698181" cy="42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291" y="1655619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/>
          <a:srcRect l="35871" t="18424" r="22092" b="10174"/>
          <a:stretch/>
        </p:blipFill>
        <p:spPr>
          <a:xfrm rot="800647">
            <a:off x="10258086" y="4981086"/>
            <a:ext cx="1723908" cy="16462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89451">
            <a:off x="835583" y="2425038"/>
            <a:ext cx="1339917" cy="1339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Personalized Learning</a:t>
            </a:r>
          </a:p>
        </p:txBody>
      </p:sp>
      <p:sp>
        <p:nvSpPr>
          <p:cNvPr id="5" name="Oval 4"/>
          <p:cNvSpPr/>
          <p:nvPr/>
        </p:nvSpPr>
        <p:spPr>
          <a:xfrm>
            <a:off x="367145" y="1440873"/>
            <a:ext cx="942109" cy="94210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2436" y="1681094"/>
            <a:ext cx="322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Diagnostic Assessment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9739" y="2142759"/>
            <a:ext cx="353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600" dirty="0"/>
              <a:t>Basic Grammar Knowledge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 dirty="0"/>
              <a:t>Speaking Assessment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 dirty="0"/>
              <a:t>Reading and Writing Assessment</a:t>
            </a:r>
          </a:p>
        </p:txBody>
      </p:sp>
      <p:sp>
        <p:nvSpPr>
          <p:cNvPr id="10" name="Oval 9"/>
          <p:cNvSpPr/>
          <p:nvPr/>
        </p:nvSpPr>
        <p:spPr>
          <a:xfrm>
            <a:off x="1330245" y="3928979"/>
            <a:ext cx="942109" cy="94210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8867" y="4169200"/>
            <a:ext cx="322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Leveled Courses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4052" flipH="1">
            <a:off x="1672280" y="4966788"/>
            <a:ext cx="1298312" cy="112592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150545" y="4464257"/>
            <a:ext cx="4586915" cy="2037299"/>
            <a:chOff x="2220793" y="4281232"/>
            <a:chExt cx="4586915" cy="203729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220793" y="4281232"/>
              <a:ext cx="2861980" cy="179041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17806" y="5949199"/>
              <a:ext cx="2024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accent5"/>
                  </a:solidFill>
                </a:rPr>
                <a:t>ESLAO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27215" y="5621202"/>
              <a:ext cx="2024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accent5"/>
                  </a:solidFill>
                </a:rPr>
                <a:t>ESLBO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11931" y="5251870"/>
              <a:ext cx="2024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accent5"/>
                  </a:solidFill>
                </a:rPr>
                <a:t>ESLCO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71477" y="4882538"/>
              <a:ext cx="2024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accent6"/>
                  </a:solidFill>
                </a:rPr>
                <a:t>ESLDO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3099" y="4515063"/>
              <a:ext cx="2024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accent6"/>
                  </a:solidFill>
                </a:rPr>
                <a:t>ESLEO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6125838" y="1992422"/>
            <a:ext cx="942109" cy="94210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3218" y="2231502"/>
            <a:ext cx="369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Differentiated Instruction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60521" y="2693167"/>
            <a:ext cx="3532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600" dirty="0"/>
              <a:t>Activities based on student Interests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 dirty="0"/>
              <a:t>Assignments where students can express their ideas, opinions and prior knowledge</a:t>
            </a:r>
          </a:p>
        </p:txBody>
      </p:sp>
      <p:sp>
        <p:nvSpPr>
          <p:cNvPr id="26" name="Oval 25"/>
          <p:cNvSpPr/>
          <p:nvPr/>
        </p:nvSpPr>
        <p:spPr>
          <a:xfrm>
            <a:off x="5767354" y="4355658"/>
            <a:ext cx="942109" cy="94210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4734" y="4594738"/>
            <a:ext cx="369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Descriptive Feedback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2037" y="5056403"/>
            <a:ext cx="3431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600" dirty="0"/>
              <a:t>Detailed support for students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 dirty="0"/>
              <a:t>Clear, actionable feedback based on rubrics and personalized for students.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6819">
            <a:off x="7812890" y="1307364"/>
            <a:ext cx="652327" cy="8848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510">
            <a:off x="9104857" y="1317860"/>
            <a:ext cx="640599" cy="86891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3333">
            <a:off x="10702430" y="1645373"/>
            <a:ext cx="595396" cy="8060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364">
            <a:off x="10885365" y="2903593"/>
            <a:ext cx="656467" cy="88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4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Quality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891" y="1548534"/>
            <a:ext cx="10515600" cy="73746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Designed by ESL and Education Technology Experts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2891" y="2881670"/>
            <a:ext cx="6504709" cy="737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Based on the Ontario Education System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2891" y="4214807"/>
            <a:ext cx="5451764" cy="171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Based on Education research from around the world.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096" y="2508249"/>
            <a:ext cx="4259903" cy="4072467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778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Credit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9928" y="1551709"/>
            <a:ext cx="692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Ontario Accredited School </a:t>
            </a:r>
            <a:endParaRPr lang="en-CA" b="1" dirty="0"/>
          </a:p>
        </p:txBody>
      </p:sp>
      <p:pic>
        <p:nvPicPr>
          <p:cNvPr id="6" name="Picture 2" descr="Image result for china map black and whit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07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0" y="2744700"/>
            <a:ext cx="5025457" cy="34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anada map  pixab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/>
          <a:stretch/>
        </p:blipFill>
        <p:spPr bwMode="auto">
          <a:xfrm>
            <a:off x="6631122" y="2746040"/>
            <a:ext cx="5560878" cy="37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340376">
            <a:off x="3270251" y="4544305"/>
            <a:ext cx="6883296" cy="2146852"/>
          </a:xfrm>
          <a:prstGeom prst="arc">
            <a:avLst>
              <a:gd name="adj1" fmla="val 10932156"/>
              <a:gd name="adj2" fmla="val 0"/>
            </a:avLst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046525" y="5263080"/>
            <a:ext cx="282754" cy="2827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0131907" y="6025080"/>
            <a:ext cx="282754" cy="2827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508" t="8438" r="75967" b="54816"/>
          <a:stretch/>
        </p:blipFill>
        <p:spPr>
          <a:xfrm>
            <a:off x="5334394" y="2932720"/>
            <a:ext cx="1089690" cy="10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1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ESL Live Plus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38201" y="1434424"/>
            <a:ext cx="1540671" cy="1529327"/>
            <a:chOff x="838201" y="1204755"/>
            <a:chExt cx="1834991" cy="1821480"/>
          </a:xfrm>
        </p:grpSpPr>
        <p:sp>
          <p:nvSpPr>
            <p:cNvPr id="7" name="Oval 6"/>
            <p:cNvSpPr/>
            <p:nvPr/>
          </p:nvSpPr>
          <p:spPr>
            <a:xfrm>
              <a:off x="838201" y="1204755"/>
              <a:ext cx="1821480" cy="182148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1711" y="1809956"/>
              <a:ext cx="182148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 b="1" dirty="0"/>
                <a:t>Ready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9339" y="3136681"/>
            <a:ext cx="1540671" cy="1529327"/>
            <a:chOff x="4757532" y="1772174"/>
            <a:chExt cx="1834991" cy="1821480"/>
          </a:xfrm>
        </p:grpSpPr>
        <p:sp>
          <p:nvSpPr>
            <p:cNvPr id="8" name="Oval 7"/>
            <p:cNvSpPr/>
            <p:nvPr/>
          </p:nvSpPr>
          <p:spPr>
            <a:xfrm>
              <a:off x="4757532" y="1772174"/>
              <a:ext cx="1821480" cy="1821480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1042" y="2377374"/>
              <a:ext cx="182148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 b="1" dirty="0"/>
                <a:t>Set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0474" y="4820361"/>
            <a:ext cx="1540671" cy="1529327"/>
            <a:chOff x="8676862" y="1772174"/>
            <a:chExt cx="1834991" cy="1821480"/>
          </a:xfrm>
        </p:grpSpPr>
        <p:sp>
          <p:nvSpPr>
            <p:cNvPr id="9" name="Oval 8"/>
            <p:cNvSpPr/>
            <p:nvPr/>
          </p:nvSpPr>
          <p:spPr>
            <a:xfrm>
              <a:off x="8676862" y="1772174"/>
              <a:ext cx="1821480" cy="1821480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90372" y="2409556"/>
              <a:ext cx="182148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200" b="1" dirty="0"/>
                <a:t>Go</a:t>
              </a:r>
            </a:p>
          </p:txBody>
        </p:sp>
      </p:grpSp>
      <p:pic>
        <p:nvPicPr>
          <p:cNvPr id="15" name="Picture 14" descr="H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46" y="4700861"/>
            <a:ext cx="1134355" cy="1144483"/>
          </a:xfrm>
          <a:prstGeom prst="rect">
            <a:avLst/>
          </a:prstGeom>
        </p:spPr>
      </p:pic>
      <p:pic>
        <p:nvPicPr>
          <p:cNvPr id="16" name="Picture 15" descr="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04" y="3132662"/>
            <a:ext cx="1219200" cy="1219200"/>
          </a:xfrm>
          <a:prstGeom prst="rect">
            <a:avLst/>
          </a:prstGeom>
        </p:spPr>
      </p:pic>
      <p:pic>
        <p:nvPicPr>
          <p:cNvPr id="17" name="Picture 16" descr="L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05" y="1579016"/>
            <a:ext cx="1219200" cy="1219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31243" y="1958946"/>
            <a:ext cx="3823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Lesson Plan Support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35022" y="3421813"/>
            <a:ext cx="3823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Lesson PowerPoint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79333" y="4979249"/>
            <a:ext cx="3823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Supporting Materials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41996" y="2539875"/>
            <a:ext cx="364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Instructions of the teacher to support student understanding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45775" y="4056783"/>
            <a:ext cx="364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PowerPoint to guide the instruction in class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9554" y="5627730"/>
            <a:ext cx="364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for learning activities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2526560" y="1364507"/>
            <a:ext cx="1080881" cy="5052730"/>
          </a:xfrm>
          <a:prstGeom prst="rightBrace">
            <a:avLst>
              <a:gd name="adj1" fmla="val 37081"/>
              <a:gd name="adj2" fmla="val 50000"/>
            </a:avLst>
          </a:prstGeom>
          <a:ln w="762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94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673</Words>
  <Application>Microsoft Office PowerPoint</Application>
  <PresentationFormat>Widescreen</PresentationFormat>
  <Paragraphs>219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Engravers MT</vt:lpstr>
      <vt:lpstr>Wingdings</vt:lpstr>
      <vt:lpstr>Office Theme</vt:lpstr>
      <vt:lpstr>1_Office Theme</vt:lpstr>
      <vt:lpstr>PowerPoint Presentation</vt:lpstr>
      <vt:lpstr>Who are we?</vt:lpstr>
      <vt:lpstr>What is ESL Live?</vt:lpstr>
      <vt:lpstr>Fully Online Live Classes</vt:lpstr>
      <vt:lpstr>Easy to Access</vt:lpstr>
      <vt:lpstr>Personalized Learning</vt:lpstr>
      <vt:lpstr>Quality Education</vt:lpstr>
      <vt:lpstr>Course Credit</vt:lpstr>
      <vt:lpstr>ESL Live Plus</vt:lpstr>
      <vt:lpstr>ESL Live Plus</vt:lpstr>
      <vt:lpstr>Next  Steps</vt:lpstr>
      <vt:lpstr>Let’s take a look at how we do things differently?</vt:lpstr>
      <vt:lpstr>PowerPoint Presentation</vt:lpstr>
      <vt:lpstr>What we’ll learn</vt:lpstr>
      <vt:lpstr>If I were an animal…</vt:lpstr>
      <vt:lpstr>Sentence  Question</vt:lpstr>
      <vt:lpstr>Sentence  Question</vt:lpstr>
      <vt:lpstr>Eye spy!</vt:lpstr>
      <vt:lpstr>Eye spy!</vt:lpstr>
      <vt:lpstr>Eye spy!</vt:lpstr>
      <vt:lpstr>Eye spy!</vt:lpstr>
      <vt:lpstr>Eye spy!</vt:lpstr>
      <vt:lpstr>What we learned</vt:lpstr>
      <vt:lpstr>Thanks for joining us.</vt:lpstr>
      <vt:lpstr>Questions?</vt:lpstr>
      <vt:lpstr>Thank you for joining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Bryan Thompson</cp:lastModifiedBy>
  <cp:revision>160</cp:revision>
  <dcterms:created xsi:type="dcterms:W3CDTF">2016-10-16T01:00:38Z</dcterms:created>
  <dcterms:modified xsi:type="dcterms:W3CDTF">2017-03-16T02:05:01Z</dcterms:modified>
</cp:coreProperties>
</file>