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sldIdLst>
    <p:sldId id="259" r:id="rId2"/>
    <p:sldId id="257" r:id="rId3"/>
    <p:sldId id="263" r:id="rId4"/>
    <p:sldId id="264" r:id="rId5"/>
    <p:sldId id="265" r:id="rId6"/>
    <p:sldId id="266" r:id="rId7"/>
    <p:sldId id="275" r:id="rId8"/>
    <p:sldId id="274" r:id="rId9"/>
    <p:sldId id="268" r:id="rId10"/>
    <p:sldId id="270" r:id="rId11"/>
    <p:sldId id="276" r:id="rId12"/>
    <p:sldId id="277" r:id="rId13"/>
    <p:sldId id="271" r:id="rId14"/>
    <p:sldId id="272" r:id="rId15"/>
    <p:sldId id="273" r:id="rId16"/>
    <p:sldId id="281" r:id="rId17"/>
    <p:sldId id="278" r:id="rId18"/>
    <p:sldId id="279" r:id="rId19"/>
    <p:sldId id="280" r:id="rId20"/>
    <p:sldId id="282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-104" y="-3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CA" smtClean="0"/>
              <a:t>Click to edit Master subtitle style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9" y="175101"/>
            <a:ext cx="1163193" cy="3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6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BCDB-7C57-EA4D-AE08-43A0F6898783}" type="datetimeFigureOut">
              <a:rPr lang="en-US" smtClean="0"/>
              <a:t>17-04-18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C1C6-773C-DD47-9B0B-963495D5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8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214" y="281215"/>
            <a:ext cx="742950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 smtClean="0">
                <a:latin typeface="Arial Rounded MT Bold"/>
                <a:cs typeface="Arial Rounded MT Bold"/>
              </a:rPr>
              <a:t>Lesson</a:t>
            </a:r>
            <a:r>
              <a:rPr lang="en-US" sz="2100" baseline="0" dirty="0" smtClean="0">
                <a:latin typeface="Arial Rounded MT Bold"/>
                <a:cs typeface="Arial Rounded MT Bold"/>
              </a:rPr>
              <a:t> Expectations</a:t>
            </a:r>
            <a:endParaRPr lang="en-US" sz="2100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038225"/>
            <a:ext cx="33147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smtClean="0"/>
              <a:t>Learning Goals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7235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84151" y="228487"/>
            <a:ext cx="7426778" cy="497228"/>
          </a:xfrm>
        </p:spPr>
        <p:txBody>
          <a:bodyPr>
            <a:normAutofit/>
          </a:bodyPr>
          <a:lstStyle>
            <a:lvl1pPr>
              <a:defRPr sz="2100">
                <a:latin typeface="Arial Rounded MT Bold"/>
                <a:cs typeface="Arial Rounded MT Bold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7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214" y="281215"/>
            <a:ext cx="742950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 smtClean="0">
                <a:latin typeface="Arial Rounded MT Bold"/>
                <a:cs typeface="Arial Rounded MT Bold"/>
              </a:rPr>
              <a:t>Vocabulary</a:t>
            </a:r>
            <a:endParaRPr lang="en-US" sz="2100" dirty="0">
              <a:latin typeface="Arial Rounded MT Bold"/>
              <a:cs typeface="Arial Rounded MT Bold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0158" y="1647370"/>
            <a:ext cx="1767756" cy="1346200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0" name="Rounded Rectangle 9"/>
          <p:cNvSpPr/>
          <p:nvPr/>
        </p:nvSpPr>
        <p:spPr>
          <a:xfrm>
            <a:off x="2389415" y="1643742"/>
            <a:ext cx="1767756" cy="1346200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1" name="Rounded Rectangle 10"/>
          <p:cNvSpPr/>
          <p:nvPr/>
        </p:nvSpPr>
        <p:spPr>
          <a:xfrm>
            <a:off x="4428673" y="1643742"/>
            <a:ext cx="1767756" cy="1346200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81000" y="2730700"/>
            <a:ext cx="1724054" cy="24654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400300" y="2727071"/>
            <a:ext cx="1724054" cy="24654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4450443" y="2727071"/>
            <a:ext cx="1724054" cy="24654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37457" y="3185883"/>
            <a:ext cx="1767756" cy="1346200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28" name="Rounded Rectangle 27"/>
          <p:cNvSpPr/>
          <p:nvPr/>
        </p:nvSpPr>
        <p:spPr>
          <a:xfrm>
            <a:off x="2376715" y="3182255"/>
            <a:ext cx="1767756" cy="1346200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29" name="Rounded Rectangle 28"/>
          <p:cNvSpPr/>
          <p:nvPr/>
        </p:nvSpPr>
        <p:spPr>
          <a:xfrm>
            <a:off x="4415972" y="3182255"/>
            <a:ext cx="1767756" cy="1346200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68299" y="4269214"/>
            <a:ext cx="1724054" cy="24654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387599" y="4265584"/>
            <a:ext cx="1724054" cy="24654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437742" y="4265584"/>
            <a:ext cx="1724054" cy="24654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6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214" y="281215"/>
            <a:ext cx="742950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 smtClean="0">
                <a:latin typeface="Arial Rounded MT Bold"/>
                <a:cs typeface="Arial Rounded MT Bold"/>
              </a:rPr>
              <a:t>Phonics</a:t>
            </a:r>
            <a:endParaRPr lang="en-US" sz="2100" dirty="0">
              <a:latin typeface="Arial Rounded MT Bold"/>
              <a:cs typeface="Arial Rounded MT Bold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8729" y="910400"/>
            <a:ext cx="2235200" cy="17021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22" name="Rounded Rectangle 21"/>
          <p:cNvSpPr/>
          <p:nvPr/>
        </p:nvSpPr>
        <p:spPr>
          <a:xfrm>
            <a:off x="2829379" y="906772"/>
            <a:ext cx="2235200" cy="17021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23" name="Rounded Rectangle 22"/>
          <p:cNvSpPr/>
          <p:nvPr/>
        </p:nvSpPr>
        <p:spPr>
          <a:xfrm>
            <a:off x="5490029" y="906772"/>
            <a:ext cx="2235200" cy="17021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24" name="Rounded Rectangle 23"/>
          <p:cNvSpPr/>
          <p:nvPr/>
        </p:nvSpPr>
        <p:spPr>
          <a:xfrm>
            <a:off x="165100" y="2902486"/>
            <a:ext cx="2235200" cy="17021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25" name="Rounded Rectangle 24"/>
          <p:cNvSpPr/>
          <p:nvPr/>
        </p:nvSpPr>
        <p:spPr>
          <a:xfrm>
            <a:off x="2825751" y="2898857"/>
            <a:ext cx="2235200" cy="17021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26" name="Rounded Rectangle 25"/>
          <p:cNvSpPr/>
          <p:nvPr/>
        </p:nvSpPr>
        <p:spPr>
          <a:xfrm>
            <a:off x="5486401" y="2898857"/>
            <a:ext cx="2235200" cy="17021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695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G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6850" y="832198"/>
            <a:ext cx="8699500" cy="4057301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971899"/>
            <a:ext cx="8483599" cy="3917601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317499" y="139700"/>
            <a:ext cx="8483599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CA" sz="4100" dirty="0">
                <a:solidFill>
                  <a:schemeClr val="bg1"/>
                </a:solidFill>
              </a:rPr>
              <a:t>Learning Goals</a:t>
            </a:r>
          </a:p>
        </p:txBody>
      </p:sp>
    </p:spTree>
    <p:extLst>
      <p:ext uri="{BB962C8B-B14F-4D97-AF65-F5344CB8AC3E}">
        <p14:creationId xmlns:p14="http://schemas.microsoft.com/office/powerpoint/2010/main" val="261701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ce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6850" y="273844"/>
            <a:ext cx="8699500" cy="4615656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3844"/>
            <a:ext cx="7429499" cy="105965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333500"/>
            <a:ext cx="8483599" cy="35560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7835899" y="457199"/>
            <a:ext cx="876300" cy="876300"/>
          </a:xfrm>
          <a:prstGeom prst="rect">
            <a:avLst/>
          </a:prstGeom>
          <a:solidFill>
            <a:srgbClr val="91D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CA" sz="1200" dirty="0"/>
              <a:t>Icebreaker</a:t>
            </a:r>
          </a:p>
        </p:txBody>
      </p:sp>
    </p:spTree>
    <p:extLst>
      <p:ext uri="{BB962C8B-B14F-4D97-AF65-F5344CB8AC3E}">
        <p14:creationId xmlns:p14="http://schemas.microsoft.com/office/powerpoint/2010/main" val="4291606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gno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6850" y="273844"/>
            <a:ext cx="8699500" cy="4615656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3844"/>
            <a:ext cx="7429499" cy="105965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333500"/>
            <a:ext cx="8483599" cy="35560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7835899" y="457199"/>
            <a:ext cx="876300" cy="876300"/>
          </a:xfrm>
          <a:prstGeom prst="rect">
            <a:avLst/>
          </a:prstGeom>
          <a:solidFill>
            <a:srgbClr val="91D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CA" sz="1200" dirty="0"/>
              <a:t>Diagnostic</a:t>
            </a:r>
          </a:p>
        </p:txBody>
      </p:sp>
    </p:spTree>
    <p:extLst>
      <p:ext uri="{BB962C8B-B14F-4D97-AF65-F5344CB8AC3E}">
        <p14:creationId xmlns:p14="http://schemas.microsoft.com/office/powerpoint/2010/main" val="1232488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ctiv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6850" y="273844"/>
            <a:ext cx="8699500" cy="4615656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3844"/>
            <a:ext cx="7429499" cy="105965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333500"/>
            <a:ext cx="8483599" cy="35560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7835899" y="457199"/>
            <a:ext cx="876300" cy="876300"/>
          </a:xfrm>
          <a:prstGeom prst="rect">
            <a:avLst/>
          </a:prstGeom>
          <a:solidFill>
            <a:srgbClr val="91D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CA" sz="1400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424886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ssessment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6850" y="273844"/>
            <a:ext cx="8699500" cy="4615656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3844"/>
            <a:ext cx="7423148" cy="105965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333500"/>
            <a:ext cx="8483599" cy="35560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7835899" y="457199"/>
            <a:ext cx="876300" cy="876300"/>
          </a:xfrm>
          <a:prstGeom prst="rect">
            <a:avLst/>
          </a:prstGeom>
          <a:solidFill>
            <a:srgbClr val="91D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CA" sz="1200" dirty="0"/>
              <a:t>Assessment Support</a:t>
            </a:r>
          </a:p>
        </p:txBody>
      </p:sp>
    </p:spTree>
    <p:extLst>
      <p:ext uri="{BB962C8B-B14F-4D97-AF65-F5344CB8AC3E}">
        <p14:creationId xmlns:p14="http://schemas.microsoft.com/office/powerpoint/2010/main" val="308173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t Ready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6850" y="273844"/>
            <a:ext cx="8699500" cy="4615656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3844"/>
            <a:ext cx="7429499" cy="105965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333500"/>
            <a:ext cx="8483599" cy="35560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7835899" y="457199"/>
            <a:ext cx="876300" cy="876300"/>
          </a:xfrm>
          <a:prstGeom prst="rect">
            <a:avLst/>
          </a:prstGeom>
          <a:solidFill>
            <a:srgbClr val="91D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CA" sz="1400" dirty="0"/>
              <a:t>Get</a:t>
            </a:r>
            <a:r>
              <a:rPr lang="en-CA" sz="1400" baseline="0" dirty="0"/>
              <a:t> Ready!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666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6850" y="273844"/>
            <a:ext cx="8699500" cy="4615656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3844"/>
            <a:ext cx="8483599" cy="105965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333500"/>
            <a:ext cx="8483599" cy="35560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337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8650" y="1844628"/>
            <a:ext cx="5346700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CA" sz="4500" b="1" dirty="0">
                <a:solidFill>
                  <a:schemeClr val="bg1"/>
                </a:solidFill>
              </a:rPr>
              <a:t>Thank you for joining our class</a:t>
            </a:r>
          </a:p>
        </p:txBody>
      </p:sp>
    </p:spTree>
    <p:extLst>
      <p:ext uri="{BB962C8B-B14F-4D97-AF65-F5344CB8AC3E}">
        <p14:creationId xmlns:p14="http://schemas.microsoft.com/office/powerpoint/2010/main" val="254397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0BCDB-7C57-EA4D-AE08-43A0F6898783}" type="datetimeFigureOut">
              <a:rPr lang="en-US" smtClean="0"/>
              <a:t>17-04-18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7C1C6-773C-DD47-9B0B-963495D5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>
            <a:lvl1pPr algn="ctr">
              <a:defRPr sz="6000">
                <a:latin typeface="Arial Rounded MT Bold" panose="020F0704030504030204" pitchFamily="34" charset="0"/>
              </a:defRPr>
            </a:lvl1pPr>
          </a:lstStyle>
          <a:p>
            <a:r>
              <a:rPr lang="en-CA" dirty="0" smtClean="0"/>
              <a:t>Lesson 1</a:t>
            </a:r>
            <a:endParaRPr lang="en-CA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143000" y="2450279"/>
            <a:ext cx="6858000" cy="975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baseline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5400" b="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Welcome</a:t>
            </a:r>
            <a:endParaRPr lang="en-CA" b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9572" y="997857"/>
            <a:ext cx="451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72357" y="1016001"/>
            <a:ext cx="4381500" cy="2879725"/>
          </a:xfrm>
          <a:prstGeom prst="roundRect">
            <a:avLst>
              <a:gd name="adj" fmla="val 983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837747"/>
              </p:ext>
            </p:extLst>
          </p:nvPr>
        </p:nvGraphicFramePr>
        <p:xfrm>
          <a:off x="281212" y="1147532"/>
          <a:ext cx="4100288" cy="344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859"/>
                <a:gridCol w="3356429"/>
              </a:tblGrid>
              <a:tr h="43032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Ken: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Hi, I’m Ken. what’s your name?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032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Jane: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I’m Jane.</a:t>
                      </a:r>
                      <a:r>
                        <a:rPr lang="en-US" sz="1200" b="0" baseline="0" dirty="0" smtClean="0">
                          <a:solidFill>
                            <a:srgbClr val="000000"/>
                          </a:solidFill>
                        </a:rPr>
                        <a:t> How are you feeling?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032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Ken: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I’m happy.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032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Jane: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Why are you happy?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032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Ken: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I played video</a:t>
                      </a:r>
                      <a:r>
                        <a:rPr lang="en-US" sz="1200" b="0" baseline="0" dirty="0" smtClean="0">
                          <a:solidFill>
                            <a:srgbClr val="000000"/>
                          </a:solidFill>
                        </a:rPr>
                        <a:t> games. How are you?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032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Jane: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Tired, I studied for English. 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0326">
                <a:tc>
                  <a:txBody>
                    <a:bodyPr/>
                    <a:lstStyle/>
                    <a:p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0326">
                <a:tc>
                  <a:txBody>
                    <a:bodyPr/>
                    <a:lstStyle/>
                    <a:p>
                      <a:endParaRPr lang="en-US" sz="1100" b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1581150"/>
            <a:ext cx="3186822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3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 Flashcards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946594"/>
              </p:ext>
            </p:extLst>
          </p:nvPr>
        </p:nvGraphicFramePr>
        <p:xfrm>
          <a:off x="508000" y="2068627"/>
          <a:ext cx="5321300" cy="291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3" imgW="9017000" imgH="6578600" progId="Word.Document.12">
                  <p:embed/>
                </p:oleObj>
              </mc:Choice>
              <mc:Fallback>
                <p:oleObj name="Document" r:id="rId3" imgW="9017000" imgH="6578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8000" y="2068627"/>
                        <a:ext cx="5321300" cy="291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8001" y="897472"/>
            <a:ext cx="7102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with your partner!</a:t>
            </a:r>
          </a:p>
          <a:p>
            <a:r>
              <a:rPr lang="en-US" dirty="0" smtClean="0"/>
              <a:t>Cut up the flashcards.</a:t>
            </a:r>
          </a:p>
          <a:p>
            <a:r>
              <a:rPr lang="en-US" dirty="0" smtClean="0"/>
              <a:t>Put two cards together to make a conversation with your partner. </a:t>
            </a:r>
          </a:p>
          <a:p>
            <a:r>
              <a:rPr lang="en-US" dirty="0" smtClean="0"/>
              <a:t>Repeat until you have used all of the cards.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78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Charades!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30301"/>
            <a:ext cx="701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In a group of six, divide into two teams of three.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Take turns. Player one from Team A will choose a sentence strip from the ones your teacher gave you.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You cannot say anything!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Act out the sentence. Your team has ten seconds to guess.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If they guess correctly, your team gets a point.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Now player one from Team B will go.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Play until the sentences are all gone.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Make sure you answer in full sentences.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3113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1" y="2322286"/>
            <a:ext cx="2195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Rounded MT Bold"/>
                <a:cs typeface="Arial Rounded MT Bold"/>
              </a:rPr>
              <a:t>c</a:t>
            </a:r>
            <a:r>
              <a:rPr lang="en-US" sz="1400" u="sng" dirty="0" smtClean="0">
                <a:latin typeface="Arial Rounded MT Bold"/>
                <a:cs typeface="Arial Rounded MT Bold"/>
              </a:rPr>
              <a:t>a</a:t>
            </a:r>
            <a:r>
              <a:rPr lang="en-US" sz="1400" dirty="0" smtClean="0">
                <a:latin typeface="Arial Rounded MT Bold"/>
                <a:cs typeface="Arial Rounded MT Bold"/>
              </a:rPr>
              <a:t>t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3872" y="2309586"/>
            <a:ext cx="2195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Rounded MT Bold"/>
                <a:cs typeface="Arial Rounded MT Bold"/>
              </a:rPr>
              <a:t>h</a:t>
            </a:r>
            <a:r>
              <a:rPr lang="en-US" sz="1400" u="sng" dirty="0" smtClean="0">
                <a:latin typeface="Arial Rounded MT Bold"/>
                <a:cs typeface="Arial Rounded MT Bold"/>
              </a:rPr>
              <a:t>a</a:t>
            </a:r>
            <a:r>
              <a:rPr lang="en-US" sz="1400" dirty="0" smtClean="0">
                <a:latin typeface="Arial Rounded MT Bold"/>
                <a:cs typeface="Arial Rounded MT Bold"/>
              </a:rPr>
              <a:t>t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72" y="2315029"/>
            <a:ext cx="2195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Rounded MT Bold"/>
                <a:cs typeface="Arial Rounded MT Bold"/>
              </a:rPr>
              <a:t>p</a:t>
            </a:r>
            <a:r>
              <a:rPr lang="en-US" sz="1400" u="sng" dirty="0" smtClean="0">
                <a:latin typeface="Arial Rounded MT Bold"/>
                <a:cs typeface="Arial Rounded MT Bold"/>
              </a:rPr>
              <a:t>a</a:t>
            </a:r>
            <a:r>
              <a:rPr lang="en-US" sz="1400" dirty="0" smtClean="0">
                <a:latin typeface="Arial Rounded MT Bold"/>
                <a:cs typeface="Arial Rounded MT Bold"/>
              </a:rPr>
              <a:t>n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686" y="4307114"/>
            <a:ext cx="2195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Rounded MT Bold"/>
                <a:cs typeface="Arial Rounded MT Bold"/>
              </a:rPr>
              <a:t>s</a:t>
            </a:r>
            <a:r>
              <a:rPr lang="en-US" sz="1400" u="sng" dirty="0" smtClean="0">
                <a:latin typeface="Arial Rounded MT Bold"/>
                <a:cs typeface="Arial Rounded MT Bold"/>
              </a:rPr>
              <a:t>a</a:t>
            </a:r>
            <a:r>
              <a:rPr lang="en-US" sz="1400" dirty="0" smtClean="0">
                <a:latin typeface="Arial Rounded MT Bold"/>
                <a:cs typeface="Arial Rounded MT Bold"/>
              </a:rPr>
              <a:t>d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2058" y="4303486"/>
            <a:ext cx="2195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Rounded MT Bold"/>
                <a:cs typeface="Arial Rounded MT Bold"/>
              </a:rPr>
              <a:t>f</a:t>
            </a:r>
            <a:r>
              <a:rPr lang="en-US" sz="1400" u="sng" dirty="0" smtClean="0">
                <a:latin typeface="Arial Rounded MT Bold"/>
                <a:cs typeface="Arial Rounded MT Bold"/>
              </a:rPr>
              <a:t>a</a:t>
            </a:r>
            <a:r>
              <a:rPr lang="en-US" sz="1400" dirty="0" smtClean="0">
                <a:latin typeface="Arial Rounded MT Bold"/>
                <a:cs typeface="Arial Rounded MT Bold"/>
              </a:rPr>
              <a:t>n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8215" y="4299857"/>
            <a:ext cx="2195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Rounded MT Bold"/>
                <a:cs typeface="Arial Rounded MT Bold"/>
              </a:rPr>
              <a:t>b</a:t>
            </a:r>
            <a:r>
              <a:rPr lang="en-US" sz="1400" u="sng" dirty="0" smtClean="0">
                <a:latin typeface="Arial Rounded MT Bold"/>
                <a:cs typeface="Arial Rounded MT Bold"/>
              </a:rPr>
              <a:t>a</a:t>
            </a:r>
            <a:r>
              <a:rPr lang="en-US" sz="1400" dirty="0" smtClean="0">
                <a:latin typeface="Arial Rounded MT Bold"/>
                <a:cs typeface="Arial Rounded MT Bold"/>
              </a:rPr>
              <a:t>g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pic>
        <p:nvPicPr>
          <p:cNvPr id="8" name="Picture 7" descr="kittens-555822__18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1" r="5426"/>
          <a:stretch/>
        </p:blipFill>
        <p:spPr>
          <a:xfrm>
            <a:off x="252413" y="971550"/>
            <a:ext cx="2082221" cy="1276350"/>
          </a:xfrm>
          <a:prstGeom prst="roundRect">
            <a:avLst/>
          </a:prstGeom>
        </p:spPr>
      </p:pic>
      <p:pic>
        <p:nvPicPr>
          <p:cNvPr id="9" name="Picture 8" descr="hats-829509__1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"/>
          <a:stretch/>
        </p:blipFill>
        <p:spPr>
          <a:xfrm>
            <a:off x="2886075" y="971550"/>
            <a:ext cx="2114550" cy="1276350"/>
          </a:xfrm>
          <a:prstGeom prst="roundRect">
            <a:avLst/>
          </a:prstGeom>
        </p:spPr>
      </p:pic>
      <p:pic>
        <p:nvPicPr>
          <p:cNvPr id="10" name="Picture 9" descr="palace-of-the-fans-1195360__18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t="9357" r="3119" b="1336"/>
          <a:stretch/>
        </p:blipFill>
        <p:spPr>
          <a:xfrm>
            <a:off x="5601652" y="975360"/>
            <a:ext cx="2037398" cy="1272540"/>
          </a:xfrm>
          <a:prstGeom prst="roundRect">
            <a:avLst/>
          </a:prstGeom>
        </p:spPr>
      </p:pic>
      <p:pic>
        <p:nvPicPr>
          <p:cNvPr id="11" name="Picture 10" descr="despair-513529__1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7" r="152" b="669"/>
          <a:stretch/>
        </p:blipFill>
        <p:spPr>
          <a:xfrm>
            <a:off x="233362" y="2949695"/>
            <a:ext cx="2090738" cy="1298456"/>
          </a:xfrm>
          <a:prstGeom prst="roundRect">
            <a:avLst/>
          </a:prstGeom>
        </p:spPr>
      </p:pic>
      <p:pic>
        <p:nvPicPr>
          <p:cNvPr id="12" name="Picture 11" descr="air-2260__18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t="6716" r="6965" b="6716"/>
          <a:stretch/>
        </p:blipFill>
        <p:spPr>
          <a:xfrm>
            <a:off x="3086101" y="3000375"/>
            <a:ext cx="1628775" cy="1188289"/>
          </a:xfrm>
          <a:prstGeom prst="rect">
            <a:avLst/>
          </a:prstGeom>
        </p:spPr>
      </p:pic>
      <p:pic>
        <p:nvPicPr>
          <p:cNvPr id="13" name="Picture 12" descr="bag-1431462_960_72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7" y="3067050"/>
            <a:ext cx="1782585" cy="1028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5762" y="347307"/>
            <a:ext cx="317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Short /a/ sound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709987" y="366356"/>
            <a:ext cx="258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Listen and Repeat</a:t>
            </a:r>
            <a:endParaRPr lang="en-US" sz="20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11654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1" y="2216458"/>
            <a:ext cx="219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/>
                <a:cs typeface="Arial Rounded MT Bold"/>
              </a:rPr>
              <a:t>m</a:t>
            </a:r>
            <a:r>
              <a:rPr lang="en-US" dirty="0" smtClean="0">
                <a:latin typeface="Arial Rounded MT Bold"/>
                <a:cs typeface="Arial Rounded MT Bold"/>
              </a:rPr>
              <a:t>ap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3872" y="2203758"/>
            <a:ext cx="219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man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72" y="2209201"/>
            <a:ext cx="219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nap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686" y="4201286"/>
            <a:ext cx="219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rat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2058" y="4197658"/>
            <a:ext cx="219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tag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8215" y="4194029"/>
            <a:ext cx="219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bat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562" y="304801"/>
            <a:ext cx="317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Short /a/ sound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3787" y="323850"/>
            <a:ext cx="258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Listen and Repeat</a:t>
            </a:r>
            <a:endParaRPr lang="en-US" sz="20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5" name="Picture 14" descr="treasure-map-153425__1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6" y="1038225"/>
            <a:ext cx="1314449" cy="1028700"/>
          </a:xfrm>
          <a:prstGeom prst="rect">
            <a:avLst/>
          </a:prstGeom>
        </p:spPr>
      </p:pic>
      <p:pic>
        <p:nvPicPr>
          <p:cNvPr id="17" name="Picture 16" descr="people-106556__1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9" b="18454"/>
          <a:stretch/>
        </p:blipFill>
        <p:spPr>
          <a:xfrm>
            <a:off x="5553076" y="971550"/>
            <a:ext cx="2105025" cy="1304926"/>
          </a:xfrm>
          <a:prstGeom prst="roundRect">
            <a:avLst/>
          </a:prstGeom>
        </p:spPr>
      </p:pic>
      <p:pic>
        <p:nvPicPr>
          <p:cNvPr id="18" name="Picture 17" descr="rat-440987__1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" r="462" b="2777"/>
          <a:stretch/>
        </p:blipFill>
        <p:spPr>
          <a:xfrm>
            <a:off x="228600" y="2962275"/>
            <a:ext cx="2106386" cy="1314450"/>
          </a:xfrm>
          <a:prstGeom prst="roundRect">
            <a:avLst/>
          </a:prstGeom>
        </p:spPr>
      </p:pic>
      <p:pic>
        <p:nvPicPr>
          <p:cNvPr id="19" name="Picture 18" descr="bat-1143405__1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1" y="3014662"/>
            <a:ext cx="1952625" cy="976313"/>
          </a:xfrm>
          <a:prstGeom prst="rect">
            <a:avLst/>
          </a:prstGeom>
        </p:spPr>
      </p:pic>
      <p:pic>
        <p:nvPicPr>
          <p:cNvPr id="20" name="Picture 19" descr="price-tag-1673586__1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6" y="2981325"/>
            <a:ext cx="901171" cy="1247775"/>
          </a:xfrm>
          <a:prstGeom prst="rect">
            <a:avLst/>
          </a:prstGeom>
        </p:spPr>
      </p:pic>
      <p:pic>
        <p:nvPicPr>
          <p:cNvPr id="21" name="Picture 20" descr="man-156584__18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1000125"/>
            <a:ext cx="1488122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3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748" y="1639480"/>
            <a:ext cx="2409825" cy="243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1" y="419100"/>
            <a:ext cx="6096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Homework:</a:t>
            </a:r>
          </a:p>
          <a:p>
            <a:endParaRPr lang="en-US" dirty="0"/>
          </a:p>
          <a:p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3600" dirty="0" smtClean="0"/>
              <a:t>Practice Quiz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3600" dirty="0" smtClean="0"/>
              <a:t>Vocabulary Flash Cards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3600" dirty="0" smtClean="0"/>
              <a:t>Conversation Practice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54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8 at 9.13.3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2"/>
          <a:stretch/>
        </p:blipFill>
        <p:spPr>
          <a:xfrm>
            <a:off x="522277" y="714408"/>
            <a:ext cx="7206920" cy="33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64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Practice</a:t>
            </a:r>
            <a:endParaRPr lang="en-US" dirty="0"/>
          </a:p>
        </p:txBody>
      </p:sp>
      <p:pic>
        <p:nvPicPr>
          <p:cNvPr id="4" name="Picture 3" descr="Screen Shot 2017-04-18 at 9.13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3" y="1333499"/>
            <a:ext cx="7511605" cy="315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0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 Quiz</a:t>
            </a:r>
            <a:endParaRPr lang="en-US" dirty="0"/>
          </a:p>
        </p:txBody>
      </p:sp>
      <p:pic>
        <p:nvPicPr>
          <p:cNvPr id="4" name="Picture 3" descr="Screen Shot 2017-04-18 at 9.12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2" y="1672230"/>
            <a:ext cx="7659480" cy="266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8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Phonics Check</a:t>
            </a:r>
            <a:endParaRPr lang="en-US" dirty="0"/>
          </a:p>
        </p:txBody>
      </p:sp>
      <p:pic>
        <p:nvPicPr>
          <p:cNvPr id="4" name="Picture 3" descr="Screen Shot 2017-04-18 at 9.13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042" y="469846"/>
            <a:ext cx="4748967" cy="422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14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541" y="1431691"/>
            <a:ext cx="2701120" cy="220981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7485" y="1554173"/>
            <a:ext cx="4699000" cy="504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12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Conversation - Ask about Names</a:t>
            </a:r>
            <a:endParaRPr lang="en-US" kern="12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7485" y="2139777"/>
            <a:ext cx="4699000" cy="504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12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Conversation - Ask about moods</a:t>
            </a:r>
            <a:endParaRPr lang="en-US" sz="1600" b="1" kern="12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7485" y="2768198"/>
            <a:ext cx="4699000" cy="504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12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Reading - Short /a/ sound</a:t>
            </a:r>
            <a:endParaRPr lang="en-US" sz="1600" b="1" kern="12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7214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02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Conversation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896511"/>
              </p:ext>
            </p:extLst>
          </p:nvPr>
        </p:nvGraphicFramePr>
        <p:xfrm>
          <a:off x="669472" y="944789"/>
          <a:ext cx="3038928" cy="777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732"/>
                <a:gridCol w="759732"/>
                <a:gridCol w="759732"/>
                <a:gridCol w="759732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My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name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Peter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His / Her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196179"/>
              </p:ext>
            </p:extLst>
          </p:nvPr>
        </p:nvGraphicFramePr>
        <p:xfrm>
          <a:off x="4422775" y="940253"/>
          <a:ext cx="3115128" cy="76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782"/>
                <a:gridCol w="778782"/>
                <a:gridCol w="778782"/>
                <a:gridCol w="778782"/>
              </a:tblGrid>
              <a:tr h="27813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What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your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Name?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0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his/her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45154" y="1020988"/>
            <a:ext cx="57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Q: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0628" y="1027337"/>
            <a:ext cx="538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A:</a:t>
            </a:r>
            <a:endParaRPr lang="en-US" sz="2800" b="1" dirty="0"/>
          </a:p>
        </p:txBody>
      </p:sp>
      <p:sp>
        <p:nvSpPr>
          <p:cNvPr id="8" name="Oval Callout 7"/>
          <p:cNvSpPr/>
          <p:nvPr/>
        </p:nvSpPr>
        <p:spPr>
          <a:xfrm>
            <a:off x="4000954" y="2778132"/>
            <a:ext cx="3609975" cy="2009775"/>
          </a:xfrm>
          <a:prstGeom prst="wedgeEllipseCallout">
            <a:avLst>
              <a:gd name="adj1" fmla="val 55157"/>
              <a:gd name="adj2" fmla="val 60604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My name is </a:t>
            </a:r>
            <a:r>
              <a:rPr lang="en-US" sz="2000" b="1" dirty="0" smtClean="0">
                <a:solidFill>
                  <a:srgbClr val="0000FF"/>
                </a:solidFill>
              </a:rPr>
              <a:t>Peter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1172029" y="1825632"/>
            <a:ext cx="3609975" cy="2009775"/>
          </a:xfrm>
          <a:prstGeom prst="wedgeEllipseCallout">
            <a:avLst>
              <a:gd name="adj1" fmla="val -54078"/>
              <a:gd name="adj2" fmla="val 63922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What’s your name?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0982" y="228487"/>
            <a:ext cx="2581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BALL TOSS!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5972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Conversation Review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75328"/>
              </p:ext>
            </p:extLst>
          </p:nvPr>
        </p:nvGraphicFramePr>
        <p:xfrm>
          <a:off x="3848554" y="3929743"/>
          <a:ext cx="227919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732"/>
                <a:gridCol w="759732"/>
                <a:gridCol w="759732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He/She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happy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9054" y="3589565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Grammar</a:t>
            </a:r>
            <a:endParaRPr lang="en-US" dirty="0">
              <a:latin typeface="Arial Rounded MT Bold"/>
              <a:cs typeface="Arial Rounded MT Bold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80542"/>
              </p:ext>
            </p:extLst>
          </p:nvPr>
        </p:nvGraphicFramePr>
        <p:xfrm>
          <a:off x="724353" y="3935185"/>
          <a:ext cx="233634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782"/>
                <a:gridCol w="778782"/>
                <a:gridCol w="778782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How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are</a:t>
                      </a: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you?</a:t>
                      </a: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he/she?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4151" y="4015920"/>
            <a:ext cx="627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Q: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09710" y="4012292"/>
            <a:ext cx="538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A:</a:t>
            </a:r>
            <a:endParaRPr lang="en-US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842" y="753382"/>
            <a:ext cx="4107950" cy="29744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80506" y="1170825"/>
            <a:ext cx="1279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How are you?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63521" y="1103697"/>
            <a:ext cx="113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 am sad.</a:t>
            </a:r>
          </a:p>
        </p:txBody>
      </p:sp>
    </p:spTree>
    <p:extLst>
      <p:ext uri="{BB962C8B-B14F-4D97-AF65-F5344CB8AC3E}">
        <p14:creationId xmlns:p14="http://schemas.microsoft.com/office/powerpoint/2010/main" val="6038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1929" y="2705555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h</a:t>
            </a:r>
            <a:r>
              <a:rPr lang="en-US" sz="1400" dirty="0" smtClean="0">
                <a:latin typeface="Arial Rounded MT Bold"/>
                <a:cs typeface="Arial Rounded MT Bold"/>
              </a:rPr>
              <a:t>appy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9371" y="2701926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s</a:t>
            </a:r>
            <a:r>
              <a:rPr lang="en-US" sz="1400" dirty="0" smtClean="0">
                <a:latin typeface="Arial Rounded MT Bold"/>
                <a:cs typeface="Arial Rounded MT Bold"/>
              </a:rPr>
              <a:t>ad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5886" y="2707369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a</a:t>
            </a:r>
            <a:r>
              <a:rPr lang="en-US" sz="1400" dirty="0" smtClean="0">
                <a:latin typeface="Arial Rounded MT Bold"/>
                <a:cs typeface="Arial Rounded MT Bold"/>
              </a:rPr>
              <a:t>ngry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115" y="4245883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t</a:t>
            </a:r>
            <a:r>
              <a:rPr lang="en-US" sz="1400" dirty="0" smtClean="0">
                <a:latin typeface="Arial Rounded MT Bold"/>
                <a:cs typeface="Arial Rounded MT Bold"/>
              </a:rPr>
              <a:t>ired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7557" y="4251326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h</a:t>
            </a:r>
            <a:r>
              <a:rPr lang="en-US" sz="1400" dirty="0" smtClean="0">
                <a:latin typeface="Arial Rounded MT Bold"/>
                <a:cs typeface="Arial Rounded MT Bold"/>
              </a:rPr>
              <a:t>ungry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5928" y="4247697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Rounded MT Bold"/>
                <a:cs typeface="Arial Rounded MT Bold"/>
              </a:rPr>
              <a:t>thirsty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944618"/>
              </p:ext>
            </p:extLst>
          </p:nvPr>
        </p:nvGraphicFramePr>
        <p:xfrm>
          <a:off x="4123871" y="553357"/>
          <a:ext cx="227919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732"/>
                <a:gridCol w="759732"/>
                <a:gridCol w="759732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He/She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happy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436981"/>
              </p:ext>
            </p:extLst>
          </p:nvPr>
        </p:nvGraphicFramePr>
        <p:xfrm>
          <a:off x="999671" y="558799"/>
          <a:ext cx="233634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782"/>
                <a:gridCol w="778782"/>
                <a:gridCol w="778782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How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are</a:t>
                      </a: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you?</a:t>
                      </a: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he/she?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86443" y="639534"/>
            <a:ext cx="61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Q: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85029" y="635906"/>
            <a:ext cx="53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A:</a:t>
            </a:r>
            <a:endParaRPr lang="en-US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9" y="1706185"/>
            <a:ext cx="1539875" cy="1026584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841" y="1715257"/>
            <a:ext cx="1539875" cy="1026584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859" y="1725840"/>
            <a:ext cx="1523999" cy="1025072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43" y="3267982"/>
            <a:ext cx="1471871" cy="9797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998" y="3267984"/>
            <a:ext cx="1614716" cy="997856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858" y="3277866"/>
            <a:ext cx="1524000" cy="9990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23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3844"/>
            <a:ext cx="7429499" cy="887071"/>
          </a:xfrm>
        </p:spPr>
        <p:txBody>
          <a:bodyPr>
            <a:normAutofit/>
          </a:bodyPr>
          <a:lstStyle/>
          <a:p>
            <a:r>
              <a:rPr lang="en-US" dirty="0" smtClean="0"/>
              <a:t>Speed Conversation Visual Support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6608" y="1022311"/>
            <a:ext cx="708432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ONE</a:t>
            </a:r>
          </a:p>
          <a:p>
            <a:r>
              <a:rPr lang="en-US" dirty="0" smtClean="0"/>
              <a:t>1   2   3    4   5   6   7   8   9</a:t>
            </a:r>
          </a:p>
          <a:p>
            <a:r>
              <a:rPr lang="en-US" dirty="0" smtClean="0"/>
              <a:t>A   B   C   D   E   F   G   H  I</a:t>
            </a:r>
          </a:p>
          <a:p>
            <a:endParaRPr lang="en-US" sz="1000" dirty="0" smtClean="0"/>
          </a:p>
          <a:p>
            <a:r>
              <a:rPr lang="en-US" dirty="0" smtClean="0"/>
              <a:t>STEP </a:t>
            </a:r>
            <a:r>
              <a:rPr lang="en-US" dirty="0" smtClean="0"/>
              <a:t>TWO</a:t>
            </a:r>
            <a:endParaRPr lang="en-US" dirty="0"/>
          </a:p>
          <a:p>
            <a:r>
              <a:rPr lang="en-US" dirty="0" smtClean="0"/>
              <a:t>I    1   2   3    4   5   6   7   8   </a:t>
            </a:r>
          </a:p>
          <a:p>
            <a:r>
              <a:rPr lang="en-US" dirty="0" smtClean="0"/>
              <a:t>A   B   C   D   E   F   G   H  9</a:t>
            </a:r>
          </a:p>
          <a:p>
            <a:endParaRPr lang="en-US" sz="1000" dirty="0" smtClean="0"/>
          </a:p>
          <a:p>
            <a:r>
              <a:rPr lang="en-US" dirty="0" smtClean="0"/>
              <a:t>STEP </a:t>
            </a:r>
            <a:r>
              <a:rPr lang="en-US" dirty="0" smtClean="0"/>
              <a:t>THREE</a:t>
            </a:r>
            <a:endParaRPr lang="en-US" dirty="0"/>
          </a:p>
          <a:p>
            <a:r>
              <a:rPr lang="en-US" dirty="0" smtClean="0"/>
              <a:t>H   I    1   2   3    4   5   6   7   </a:t>
            </a:r>
          </a:p>
          <a:p>
            <a:r>
              <a:rPr lang="en-US" dirty="0" smtClean="0"/>
              <a:t>A   B   C   D   E   F   G   9   8</a:t>
            </a:r>
          </a:p>
          <a:p>
            <a:endParaRPr lang="en-US" sz="1000" dirty="0" smtClean="0"/>
          </a:p>
          <a:p>
            <a:r>
              <a:rPr lang="en-US" dirty="0" smtClean="0"/>
              <a:t>STEP </a:t>
            </a:r>
            <a:r>
              <a:rPr lang="en-US" dirty="0" smtClean="0"/>
              <a:t>FOUR</a:t>
            </a:r>
            <a:endParaRPr lang="en-US" dirty="0"/>
          </a:p>
          <a:p>
            <a:r>
              <a:rPr lang="en-US" dirty="0" smtClean="0"/>
              <a:t>G   H   I    1   2   3    4   5   6   </a:t>
            </a:r>
          </a:p>
          <a:p>
            <a:r>
              <a:rPr lang="en-US" dirty="0" smtClean="0"/>
              <a:t>A   B   C   D   E   F    9   8   </a:t>
            </a:r>
            <a:r>
              <a:rPr lang="en-US" dirty="0" smtClean="0"/>
              <a:t>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481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Attainment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4151" y="1041400"/>
            <a:ext cx="7859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Your teacher will help you practice what you have learned.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9353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1929" y="2705555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h</a:t>
            </a:r>
            <a:r>
              <a:rPr lang="en-US" sz="1400" dirty="0" smtClean="0">
                <a:latin typeface="Arial Rounded MT Bold"/>
                <a:cs typeface="Arial Rounded MT Bold"/>
              </a:rPr>
              <a:t>appy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9371" y="2701926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s</a:t>
            </a:r>
            <a:r>
              <a:rPr lang="en-US" sz="1400" dirty="0" smtClean="0">
                <a:latin typeface="Arial Rounded MT Bold"/>
                <a:cs typeface="Arial Rounded MT Bold"/>
              </a:rPr>
              <a:t>ad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5886" y="2707369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a</a:t>
            </a:r>
            <a:r>
              <a:rPr lang="en-US" sz="1400" dirty="0" smtClean="0">
                <a:latin typeface="Arial Rounded MT Bold"/>
                <a:cs typeface="Arial Rounded MT Bold"/>
              </a:rPr>
              <a:t>ngry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115" y="4245883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t</a:t>
            </a:r>
            <a:r>
              <a:rPr lang="en-US" sz="1400" dirty="0" smtClean="0">
                <a:latin typeface="Arial Rounded MT Bold"/>
                <a:cs typeface="Arial Rounded MT Bold"/>
              </a:rPr>
              <a:t>ired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7557" y="4251326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h</a:t>
            </a:r>
            <a:r>
              <a:rPr lang="en-US" sz="1400" dirty="0" smtClean="0">
                <a:latin typeface="Arial Rounded MT Bold"/>
                <a:cs typeface="Arial Rounded MT Bold"/>
              </a:rPr>
              <a:t>ungry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5928" y="4247697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Rounded MT Bold"/>
                <a:cs typeface="Arial Rounded MT Bold"/>
              </a:rPr>
              <a:t>thirsty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8845"/>
              </p:ext>
            </p:extLst>
          </p:nvPr>
        </p:nvGraphicFramePr>
        <p:xfrm>
          <a:off x="4123871" y="558799"/>
          <a:ext cx="227919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732"/>
                <a:gridCol w="759732"/>
                <a:gridCol w="759732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He/She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happy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210662"/>
              </p:ext>
            </p:extLst>
          </p:nvPr>
        </p:nvGraphicFramePr>
        <p:xfrm>
          <a:off x="999671" y="564241"/>
          <a:ext cx="233634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782"/>
                <a:gridCol w="778782"/>
                <a:gridCol w="778782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How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are</a:t>
                      </a: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you?</a:t>
                      </a: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he/she?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21719" y="644976"/>
            <a:ext cx="57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Q: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85029" y="641348"/>
            <a:ext cx="53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A:</a:t>
            </a:r>
            <a:endParaRPr lang="en-US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9" y="1706185"/>
            <a:ext cx="1539875" cy="1026584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841" y="1715257"/>
            <a:ext cx="1539875" cy="1026584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859" y="1725840"/>
            <a:ext cx="1523999" cy="1025072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43" y="3267982"/>
            <a:ext cx="1471871" cy="9797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998" y="3267984"/>
            <a:ext cx="1614716" cy="997856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858" y="3277866"/>
            <a:ext cx="1524000" cy="9990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1929" y="2705555"/>
            <a:ext cx="1714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/>
                <a:cs typeface="Arial Rounded MT Bold"/>
              </a:rPr>
              <a:t>p</a:t>
            </a:r>
            <a:r>
              <a:rPr lang="en-US" sz="1200" dirty="0" smtClean="0">
                <a:latin typeface="Arial Rounded MT Bold"/>
                <a:cs typeface="Arial Rounded MT Bold"/>
              </a:rPr>
              <a:t>layed video games</a:t>
            </a:r>
            <a:endParaRPr lang="en-US" sz="1600" dirty="0"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9371" y="2701927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w</a:t>
            </a:r>
            <a:r>
              <a:rPr lang="en-US" sz="1400" dirty="0" smtClean="0">
                <a:latin typeface="Arial Rounded MT Bold"/>
                <a:cs typeface="Arial Rounded MT Bold"/>
              </a:rPr>
              <a:t>ent shopping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5886" y="2707369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Rounded MT Bold"/>
                <a:cs typeface="Arial Rounded MT Bold"/>
              </a:rPr>
              <a:t>studied for English 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115" y="4245883"/>
            <a:ext cx="1714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Rounded MT Bold"/>
                <a:cs typeface="Arial Rounded MT Bold"/>
              </a:rPr>
              <a:t>f</a:t>
            </a:r>
            <a:r>
              <a:rPr lang="en-US" sz="1200" dirty="0" smtClean="0">
                <a:latin typeface="Arial Rounded MT Bold"/>
                <a:cs typeface="Arial Rounded MT Bold"/>
              </a:rPr>
              <a:t>orgot my homework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7557" y="4251326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Rounded MT Bold"/>
                <a:cs typeface="Arial Rounded MT Bold"/>
              </a:rPr>
              <a:t>went to school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5928" y="4247698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l</a:t>
            </a:r>
            <a:r>
              <a:rPr lang="en-US" sz="1400" dirty="0" smtClean="0">
                <a:latin typeface="Arial Rounded MT Bold"/>
                <a:cs typeface="Arial Rounded MT Bold"/>
              </a:rPr>
              <a:t>istened to music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734181"/>
              </p:ext>
            </p:extLst>
          </p:nvPr>
        </p:nvGraphicFramePr>
        <p:xfrm>
          <a:off x="4610554" y="938893"/>
          <a:ext cx="2952296" cy="55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099"/>
                <a:gridCol w="1968197"/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3366FF"/>
                          </a:solidFill>
                        </a:rPr>
                        <a:t>forgot my homework.</a:t>
                      </a:r>
                      <a:endParaRPr lang="en-US" sz="1400" b="0" dirty="0">
                        <a:solidFill>
                          <a:srgbClr val="3366FF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402706"/>
              </p:ext>
            </p:extLst>
          </p:nvPr>
        </p:nvGraphicFramePr>
        <p:xfrm>
          <a:off x="752928" y="944335"/>
          <a:ext cx="3076124" cy="55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031"/>
                <a:gridCol w="769031"/>
                <a:gridCol w="769031"/>
                <a:gridCol w="769031"/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Why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are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you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</a:rPr>
                        <a:t>sad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64624" y="1025070"/>
            <a:ext cx="5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Q: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927467" y="1021442"/>
            <a:ext cx="57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A: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937" b="9375"/>
          <a:stretch/>
        </p:blipFill>
        <p:spPr>
          <a:xfrm>
            <a:off x="4505326" y="1714500"/>
            <a:ext cx="1618827" cy="97155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1728268"/>
            <a:ext cx="838200" cy="995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" r="-589" b="10589"/>
          <a:stretch/>
        </p:blipFill>
        <p:spPr>
          <a:xfrm>
            <a:off x="4495801" y="3235326"/>
            <a:ext cx="1628775" cy="96520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208" t="11429" r="4812" b="5299"/>
          <a:stretch/>
        </p:blipFill>
        <p:spPr>
          <a:xfrm>
            <a:off x="2438400" y="3238500"/>
            <a:ext cx="1638300" cy="971550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25" y="3267075"/>
            <a:ext cx="1536554" cy="971550"/>
          </a:xfrm>
          <a:prstGeom prst="roundRect">
            <a:avLst/>
          </a:prstGeom>
        </p:spPr>
      </p:pic>
      <p:sp>
        <p:nvSpPr>
          <p:cNvPr id="30" name="&quot;No&quot; Symbol 29"/>
          <p:cNvSpPr/>
          <p:nvPr/>
        </p:nvSpPr>
        <p:spPr>
          <a:xfrm>
            <a:off x="723900" y="3257550"/>
            <a:ext cx="971550" cy="971550"/>
          </a:xfrm>
          <a:prstGeom prst="noSmoking">
            <a:avLst>
              <a:gd name="adj" fmla="val 547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t="5435" b="2716"/>
          <a:stretch/>
        </p:blipFill>
        <p:spPr>
          <a:xfrm>
            <a:off x="447676" y="1691555"/>
            <a:ext cx="1571625" cy="9659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6594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LAO Templat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CC6B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1-1 Set.pptx</Template>
  <TotalTime>143</TotalTime>
  <Words>488</Words>
  <Application>Microsoft Macintosh PowerPoint</Application>
  <PresentationFormat>On-screen Show (16:9)</PresentationFormat>
  <Paragraphs>157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ESLAO Template</vt:lpstr>
      <vt:lpstr>Document</vt:lpstr>
      <vt:lpstr>Lesson 1</vt:lpstr>
      <vt:lpstr>PowerPoint Presentation</vt:lpstr>
      <vt:lpstr>Conversation</vt:lpstr>
      <vt:lpstr>Conversation Review</vt:lpstr>
      <vt:lpstr>PowerPoint Presentation</vt:lpstr>
      <vt:lpstr>Speed Conversation Visual Support</vt:lpstr>
      <vt:lpstr>Concept Attainment</vt:lpstr>
      <vt:lpstr>PowerPoint Presentation</vt:lpstr>
      <vt:lpstr>PowerPoint Presentation</vt:lpstr>
      <vt:lpstr>Conversation</vt:lpstr>
      <vt:lpstr>Partner Flashcards</vt:lpstr>
      <vt:lpstr>Charades!</vt:lpstr>
      <vt:lpstr>PowerPoint Presentation</vt:lpstr>
      <vt:lpstr>PowerPoint Presentation</vt:lpstr>
      <vt:lpstr>PowerPoint Presentation</vt:lpstr>
      <vt:lpstr>PowerPoint Presentation</vt:lpstr>
      <vt:lpstr>Vocabulary Practice</vt:lpstr>
      <vt:lpstr>Grammar Quiz</vt:lpstr>
      <vt:lpstr>Phonics Check</vt:lpstr>
      <vt:lpstr>PowerPoint Presentation</vt:lpstr>
    </vt:vector>
  </TitlesOfParts>
  <Company>Fitzpatrick Immigration Consulting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Unit 1 Lesson 1</dc:title>
  <dc:creator>Katie Stevenson Fitzpatrick</dc:creator>
  <cp:lastModifiedBy>Bryan Thompson</cp:lastModifiedBy>
  <cp:revision>10</cp:revision>
  <dcterms:created xsi:type="dcterms:W3CDTF">2016-11-08T01:25:35Z</dcterms:created>
  <dcterms:modified xsi:type="dcterms:W3CDTF">2017-04-18T13:16:56Z</dcterms:modified>
</cp:coreProperties>
</file>