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1" r:id="rId3"/>
    <p:sldId id="279" r:id="rId4"/>
    <p:sldId id="281" r:id="rId5"/>
    <p:sldId id="270" r:id="rId6"/>
    <p:sldId id="285" r:id="rId7"/>
    <p:sldId id="278" r:id="rId8"/>
    <p:sldId id="286" r:id="rId9"/>
    <p:sldId id="268" r:id="rId10"/>
    <p:sldId id="262" r:id="rId11"/>
    <p:sldId id="283" r:id="rId12"/>
    <p:sldId id="288" r:id="rId13"/>
    <p:sldId id="289" r:id="rId14"/>
    <p:sldId id="290" r:id="rId15"/>
    <p:sldId id="291" r:id="rId16"/>
    <p:sldId id="287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0FF"/>
    <a:srgbClr val="9BC1FF"/>
    <a:srgbClr val="FF9A99"/>
    <a:srgbClr val="C8B0ED"/>
    <a:srgbClr val="FFB977"/>
    <a:srgbClr val="95E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>
        <p:scale>
          <a:sx n="59" d="100"/>
          <a:sy n="59" d="100"/>
        </p:scale>
        <p:origin x="-2848" y="-1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8" y="233467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17-04-18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2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Picture 3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5" name="Rounded Rectangle 14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7" name="Picture 1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1109597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95865"/>
            <a:ext cx="11311465" cy="522346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23332" y="186267"/>
            <a:ext cx="1131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chemeClr val="bg1"/>
                </a:solidFill>
              </a:rPr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26170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91D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429160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91D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123248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91D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24886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91D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308173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91D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Get</a:t>
            </a:r>
            <a:r>
              <a:rPr lang="en-CA" sz="1800" baseline="0" dirty="0"/>
              <a:t> Ready!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666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37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1533" y="2459504"/>
            <a:ext cx="7128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>
                <a:solidFill>
                  <a:schemeClr val="bg1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54397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3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50" r:id="rId15"/>
    <p:sldLayoutId id="2147483660" r:id="rId16"/>
    <p:sldLayoutId id="2147483662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g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CA" dirty="0" smtClean="0"/>
              <a:t>Lesson 2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289331"/>
            <a:ext cx="9144000" cy="1300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54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 the classroom</a:t>
            </a:r>
            <a:endParaRPr lang="en-CA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99" y="3096381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b</a:t>
            </a:r>
            <a:r>
              <a:rPr lang="en-US" u="sng" dirty="0" smtClean="0">
                <a:latin typeface="Arial Rounded MT Bold"/>
                <a:cs typeface="Arial Rounded MT Bold"/>
              </a:rPr>
              <a:t>e</a:t>
            </a:r>
            <a:r>
              <a:rPr lang="en-US" dirty="0" smtClean="0">
                <a:latin typeface="Arial Rounded MT Bold"/>
                <a:cs typeface="Arial Rounded MT Bold"/>
              </a:rPr>
              <a:t>d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5161" y="307944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g</a:t>
            </a:r>
            <a:r>
              <a:rPr lang="en-US" u="sng" dirty="0" smtClean="0">
                <a:latin typeface="Arial Rounded MT Bold"/>
                <a:cs typeface="Arial Rounded MT Bold"/>
              </a:rPr>
              <a:t>e</a:t>
            </a:r>
            <a:r>
              <a:rPr lang="en-US" dirty="0" smtClean="0">
                <a:latin typeface="Arial Rounded MT Bold"/>
                <a:cs typeface="Arial Rounded MT Bold"/>
              </a:rPr>
              <a:t>m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4228" y="3086705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h</a:t>
            </a:r>
            <a:r>
              <a:rPr lang="en-US" u="sng" dirty="0" smtClean="0">
                <a:latin typeface="Arial Rounded MT Bold"/>
                <a:cs typeface="Arial Rounded MT Bold"/>
              </a:rPr>
              <a:t>e</a:t>
            </a:r>
            <a:r>
              <a:rPr lang="en-US" dirty="0" smtClean="0">
                <a:latin typeface="Arial Rounded MT Bold"/>
                <a:cs typeface="Arial Rounded MT Bold"/>
              </a:rPr>
              <a:t>n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80" y="5742819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j</a:t>
            </a:r>
            <a:r>
              <a:rPr lang="en-US" u="sng" dirty="0" smtClean="0">
                <a:latin typeface="Arial Rounded MT Bold"/>
                <a:cs typeface="Arial Rounded MT Bold"/>
              </a:rPr>
              <a:t>e</a:t>
            </a:r>
            <a:r>
              <a:rPr lang="en-US" dirty="0" smtClean="0">
                <a:latin typeface="Arial Rounded MT Bold"/>
                <a:cs typeface="Arial Rounded MT Bold"/>
              </a:rPr>
              <a:t>t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2742" y="5737981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m</a:t>
            </a:r>
            <a:r>
              <a:rPr lang="en-US" u="sng" dirty="0" smtClean="0">
                <a:latin typeface="Arial Rounded MT Bold"/>
                <a:cs typeface="Arial Rounded MT Bold"/>
              </a:rPr>
              <a:t>e</a:t>
            </a:r>
            <a:r>
              <a:rPr lang="en-US" dirty="0" smtClean="0">
                <a:latin typeface="Arial Rounded MT Bold"/>
                <a:cs typeface="Arial Rounded MT Bold"/>
              </a:rPr>
              <a:t>n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7618" y="5733143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n</a:t>
            </a:r>
            <a:r>
              <a:rPr lang="en-US" u="sng" dirty="0" smtClean="0">
                <a:latin typeface="Arial Rounded MT Bold"/>
                <a:cs typeface="Arial Rounded MT Bold"/>
              </a:rPr>
              <a:t>e</a:t>
            </a:r>
            <a:r>
              <a:rPr lang="en-US" dirty="0" smtClean="0">
                <a:latin typeface="Arial Rounded MT Bold"/>
                <a:cs typeface="Arial Rounded MT Bold"/>
              </a:rPr>
              <a:t>t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558" y="578590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Short /e/ sound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0695" y="647038"/>
            <a:ext cx="3904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Review the Short /e/ </a:t>
            </a:r>
            <a:r>
              <a:rPr lang="en-US" sz="20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Sound</a:t>
            </a:r>
            <a:endParaRPr lang="en-US" sz="20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5" name="Picture 14" descr="bed-1575460__18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11" y="1293670"/>
            <a:ext cx="2778934" cy="1638473"/>
          </a:xfrm>
          <a:prstGeom prst="round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121" y="1391967"/>
            <a:ext cx="1698691" cy="15872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2"/>
          <a:stretch/>
        </p:blipFill>
        <p:spPr>
          <a:xfrm>
            <a:off x="7456764" y="1305429"/>
            <a:ext cx="2671552" cy="1611034"/>
          </a:xfrm>
          <a:prstGeom prst="roundRect">
            <a:avLst/>
          </a:prstGeom>
        </p:spPr>
      </p:pic>
      <p:pic>
        <p:nvPicPr>
          <p:cNvPr id="19" name="Picture 18" descr="aircraft-1043836__18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49" y="3982695"/>
            <a:ext cx="2775096" cy="1560992"/>
          </a:xfrm>
          <a:prstGeom prst="roundRect">
            <a:avLst/>
          </a:prstGeom>
        </p:spPr>
      </p:pic>
      <p:pic>
        <p:nvPicPr>
          <p:cNvPr id="20" name="Picture 19" descr="businessmen-152572__1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570" y="3998376"/>
            <a:ext cx="2334444" cy="1597718"/>
          </a:xfrm>
          <a:prstGeom prst="rect">
            <a:avLst/>
          </a:prstGeom>
        </p:spPr>
      </p:pic>
      <p:pic>
        <p:nvPicPr>
          <p:cNvPr id="21" name="Picture 20" descr="fishing-net-1583687__180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1614" y="3982697"/>
            <a:ext cx="2759418" cy="155231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/e/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948" y="2136339"/>
            <a:ext cx="99021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/>
              <a:t>Short vowel story – Circle the short /E/ words.</a:t>
            </a:r>
          </a:p>
          <a:p>
            <a:r>
              <a:rPr lang="en-CA" sz="2800" dirty="0"/>
              <a:t> </a:t>
            </a:r>
          </a:p>
          <a:p>
            <a:r>
              <a:rPr lang="en-CA" sz="2800" dirty="0"/>
              <a:t>Sam likes to go to the beach a lot. He can surf on his surfboard. He likes to catch the big waves. He is wet when he gets out of the water. After he has a swim, Sam looks for shells. He is happy when he finds a pretty shell. Sam takes a net to catch a fish, and he finds crabs to cook in a pot. He takes a shovel with him so he can dig in the sand. Sam always has fun at the beach. He goes home before he gets too hot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903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18 at 9.32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1" y="2130850"/>
            <a:ext cx="10931159" cy="35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7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Practice</a:t>
            </a:r>
            <a:endParaRPr lang="en-US" dirty="0"/>
          </a:p>
        </p:txBody>
      </p:sp>
      <p:pic>
        <p:nvPicPr>
          <p:cNvPr id="4" name="Picture 3" descr="Screen Shot 2017-04-18 at 10.11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6" y="2862657"/>
            <a:ext cx="11026355" cy="32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44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Practice</a:t>
            </a:r>
            <a:endParaRPr lang="en-US" dirty="0"/>
          </a:p>
        </p:txBody>
      </p:sp>
      <p:pic>
        <p:nvPicPr>
          <p:cNvPr id="4" name="Picture 3" descr="Screen Shot 2017-04-18 at 10.11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2" y="2905704"/>
            <a:ext cx="11354241" cy="33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8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Phonics Check</a:t>
            </a:r>
            <a:endParaRPr lang="en-US" dirty="0"/>
          </a:p>
        </p:txBody>
      </p:sp>
      <p:pic>
        <p:nvPicPr>
          <p:cNvPr id="4" name="Picture 3" descr="Screen Shot 2017-04-18 at 10.11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00" y="430475"/>
            <a:ext cx="5788197" cy="60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38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18 at 10.13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5" y="494498"/>
            <a:ext cx="6846772" cy="5889980"/>
          </a:xfrm>
          <a:prstGeom prst="rect">
            <a:avLst/>
          </a:prstGeom>
        </p:spPr>
      </p:pic>
      <p:pic>
        <p:nvPicPr>
          <p:cNvPr id="5" name="Picture 4" descr="Screen Shot 2017-04-18 at 10.15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01" y="3981892"/>
            <a:ext cx="6131218" cy="22384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Arc 5"/>
          <p:cNvSpPr/>
          <p:nvPr/>
        </p:nvSpPr>
        <p:spPr>
          <a:xfrm>
            <a:off x="4477486" y="2604372"/>
            <a:ext cx="4499012" cy="2776562"/>
          </a:xfrm>
          <a:prstGeom prst="arc">
            <a:avLst>
              <a:gd name="adj1" fmla="val 16200000"/>
              <a:gd name="adj2" fmla="val 157026"/>
            </a:avLst>
          </a:prstGeom>
          <a:ln w="1270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07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1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59" y="1849252"/>
            <a:ext cx="46990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Ask about objects in the classroom</a:t>
            </a:r>
            <a:endParaRPr lang="en-US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8559" y="2763652"/>
            <a:ext cx="46990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Use plurals in speaking</a:t>
            </a:r>
            <a:endParaRPr lang="en-US" sz="1600" b="1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8559" y="3690752"/>
            <a:ext cx="46990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Short /</a:t>
            </a:r>
            <a:r>
              <a:rPr lang="en-US" b="1" dirty="0">
                <a:solidFill>
                  <a:schemeClr val="tx1"/>
                </a:solidFill>
                <a:latin typeface="Arial Rounded MT Bold"/>
                <a:cs typeface="Arial Rounded MT Bold"/>
              </a:rPr>
              <a:t>e</a:t>
            </a:r>
            <a:r>
              <a:rPr lang="en-US" b="1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/ sound</a:t>
            </a:r>
            <a:endParaRPr lang="en-US" sz="1600" b="1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775" y="1524000"/>
            <a:ext cx="3856934" cy="38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vocabulary!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1369" y="1506661"/>
            <a:ext cx="10052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teacher has given you a list of many words from your lesson. Beside each words draw a picture or pictures to match. </a:t>
            </a:r>
            <a:endParaRPr lang="en-US" dirty="0"/>
          </a:p>
          <a:p>
            <a:r>
              <a:rPr lang="en-US" dirty="0" smtClean="0"/>
              <a:t>Label each picture using “this is….” or “these are…”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21598">
            <a:off x="1738883" y="3273083"/>
            <a:ext cx="1524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8529" y="5875980"/>
            <a:ext cx="2436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These are pencils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475" y="2776562"/>
            <a:ext cx="221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5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Plurals T-Chart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36742"/>
              </p:ext>
            </p:extLst>
          </p:nvPr>
        </p:nvGraphicFramePr>
        <p:xfrm>
          <a:off x="990211" y="3852748"/>
          <a:ext cx="10289608" cy="200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804"/>
                <a:gridCol w="5144804"/>
              </a:tblGrid>
              <a:tr h="6672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PLURALS T-CHART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13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This/That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These/Those</a:t>
                      </a:r>
                      <a:endParaRPr lang="en-US" sz="2800" dirty="0"/>
                    </a:p>
                  </a:txBody>
                  <a:tcPr/>
                </a:tc>
              </a:tr>
              <a:tr h="6713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This is a pen.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These are pens.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370" y="1087350"/>
            <a:ext cx="990774" cy="198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333" y="365126"/>
            <a:ext cx="9905999" cy="861728"/>
          </a:xfrm>
        </p:spPr>
        <p:txBody>
          <a:bodyPr/>
          <a:lstStyle/>
          <a:p>
            <a:r>
              <a:rPr lang="en-US" dirty="0" smtClean="0"/>
              <a:t>Conversation: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674816" y="2826899"/>
            <a:ext cx="2446509" cy="1563943"/>
          </a:xfrm>
          <a:prstGeom prst="wedgeEllipseCallout">
            <a:avLst>
              <a:gd name="adj1" fmla="val -43788"/>
              <a:gd name="adj2" fmla="val 77666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What do you want?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576348" y="3880337"/>
            <a:ext cx="2492137" cy="1414503"/>
          </a:xfrm>
          <a:prstGeom prst="wedgeEllipseCallout">
            <a:avLst>
              <a:gd name="adj1" fmla="val 51463"/>
              <a:gd name="adj2" fmla="val 59183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 want _________.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43180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Supported Plurals T-chart </a:t>
            </a:r>
            <a:endParaRPr lang="en-US" sz="2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633696"/>
              </p:ext>
            </p:extLst>
          </p:nvPr>
        </p:nvGraphicFramePr>
        <p:xfrm>
          <a:off x="5899654" y="920272"/>
          <a:ext cx="4009162" cy="118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477"/>
                <a:gridCol w="793231"/>
                <a:gridCol w="793231"/>
                <a:gridCol w="1380223"/>
              </a:tblGrid>
              <a:tr h="118910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He/She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need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want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(a)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scissors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pencil.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pencil</a:t>
                      </a:r>
                      <a:r>
                        <a:rPr lang="en-US" b="1" u="sng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52760"/>
              </p:ext>
            </p:extLst>
          </p:nvPr>
        </p:nvGraphicFramePr>
        <p:xfrm>
          <a:off x="1122589" y="1185817"/>
          <a:ext cx="389453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457"/>
                <a:gridCol w="805574"/>
                <a:gridCol w="875021"/>
                <a:gridCol w="1444481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What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do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does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he/she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need?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want?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4285" y="1293464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Q: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81196" y="1288626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A: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54" b="19399"/>
          <a:stretch/>
        </p:blipFill>
        <p:spPr>
          <a:xfrm>
            <a:off x="8721663" y="2573190"/>
            <a:ext cx="2450526" cy="15694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924" y="4640294"/>
            <a:ext cx="1475519" cy="10098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725" y="4196844"/>
            <a:ext cx="2093724" cy="1401005"/>
          </a:xfrm>
          <a:prstGeom prst="rect">
            <a:avLst/>
          </a:prstGeom>
        </p:spPr>
      </p:pic>
      <p:pic>
        <p:nvPicPr>
          <p:cNvPr id="22" name="Picture 21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93" y="4697551"/>
            <a:ext cx="2091243" cy="1171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008" y="3197256"/>
            <a:ext cx="2011217" cy="12792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16441">
            <a:off x="5711616" y="2768515"/>
            <a:ext cx="2011217" cy="12792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331" y="2752718"/>
            <a:ext cx="1882478" cy="10137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09966">
            <a:off x="3955731" y="2905118"/>
            <a:ext cx="1882478" cy="10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1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Plurals T-Chart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164337"/>
              </p:ext>
            </p:extLst>
          </p:nvPr>
        </p:nvGraphicFramePr>
        <p:xfrm>
          <a:off x="1407736" y="3572940"/>
          <a:ext cx="8128000" cy="138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63850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PLURALS T-CHART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This/That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These/Those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This is a pen.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These are pens.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416" y="1108874"/>
            <a:ext cx="990774" cy="198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9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6095" y="1330476"/>
            <a:ext cx="602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9809" y="1354667"/>
            <a:ext cx="5842000" cy="5037882"/>
          </a:xfrm>
          <a:prstGeom prst="roundRect">
            <a:avLst>
              <a:gd name="adj" fmla="val 9838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00452"/>
              </p:ext>
            </p:extLst>
          </p:nvPr>
        </p:nvGraphicFramePr>
        <p:xfrm>
          <a:off x="374950" y="1530043"/>
          <a:ext cx="5467050" cy="459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471"/>
                <a:gridCol w="3960579"/>
              </a:tblGrid>
              <a:tr h="5737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Mike: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What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is that?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7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Matt: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Where?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7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Mike: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That!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7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Matt: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That’s a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backpack.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7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Mike: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Do you need a backpack?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7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Matt: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Yes, I do. 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7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Mike: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Do you want that backpack?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7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Matt: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No, not really.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240212" y="1345343"/>
            <a:ext cx="4107603" cy="698500"/>
          </a:xfrm>
          <a:prstGeom prst="roundRect">
            <a:avLst/>
          </a:prstGeom>
          <a:solidFill>
            <a:srgbClr val="D9B2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>
                <a:solidFill>
                  <a:schemeClr val="tx1"/>
                </a:solidFill>
              </a:rPr>
              <a:t>Grammar Note: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It is  =  It’s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8900" y="431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Plurals T-Chart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217" y="242799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6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Plurals Conversation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473474"/>
              </p:ext>
            </p:extLst>
          </p:nvPr>
        </p:nvGraphicFramePr>
        <p:xfrm>
          <a:off x="947160" y="3572938"/>
          <a:ext cx="10074342" cy="2216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171"/>
                <a:gridCol w="5037171"/>
              </a:tblGrid>
              <a:tr h="9115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PLURALS T-CHART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70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This/That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These/Those</a:t>
                      </a:r>
                      <a:endParaRPr lang="en-US" sz="2800" dirty="0"/>
                    </a:p>
                  </a:txBody>
                  <a:tcPr/>
                </a:tc>
              </a:tr>
              <a:tr h="65270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This is a pen.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These are pens.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416" y="1108874"/>
            <a:ext cx="990774" cy="198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4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018" y="3825898"/>
            <a:ext cx="2903221" cy="2721770"/>
          </a:xfrm>
          <a:prstGeom prst="rect">
            <a:avLst/>
          </a:prstGeom>
        </p:spPr>
      </p:pic>
      <p:pic>
        <p:nvPicPr>
          <p:cNvPr id="3" name="Picture 2" descr="shutterstock_204775159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905" y="4061759"/>
            <a:ext cx="3825556" cy="2796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6095" y="1330476"/>
            <a:ext cx="602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9809" y="1354667"/>
            <a:ext cx="5842000" cy="4368500"/>
          </a:xfrm>
          <a:prstGeom prst="roundRect">
            <a:avLst>
              <a:gd name="adj" fmla="val 9838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178591"/>
              </p:ext>
            </p:extLst>
          </p:nvPr>
        </p:nvGraphicFramePr>
        <p:xfrm>
          <a:off x="374950" y="1530043"/>
          <a:ext cx="5467050" cy="459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471"/>
                <a:gridCol w="3960579"/>
              </a:tblGrid>
              <a:tr h="5737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Salesperson: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Hello,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what’s your name?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7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Jane: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My name is Jane.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 Nice to meet you.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7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Salesperson: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Nice to meet you too.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7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Jane: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What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is it?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7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Salesperson: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It’s a computer. What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do you need?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7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Jane: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I need backpacks. 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7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Salesperson: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Backpacks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are right here.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376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240212" y="1345343"/>
            <a:ext cx="4107603" cy="698500"/>
          </a:xfrm>
          <a:prstGeom prst="roundRect">
            <a:avLst/>
          </a:prstGeom>
          <a:solidFill>
            <a:srgbClr val="D9B2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>
                <a:solidFill>
                  <a:schemeClr val="tx1"/>
                </a:solidFill>
              </a:rPr>
              <a:t>Grammar Note: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It is  =  It’s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8282" y="431800"/>
            <a:ext cx="302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Plurals Conversation</a:t>
            </a:r>
            <a:endParaRPr lang="en-US" sz="2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946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LAO Templat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CC6B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1-1 Set.pptx</Template>
  <TotalTime>4203</TotalTime>
  <Words>358</Words>
  <Application>Microsoft Macintosh PowerPoint</Application>
  <PresentationFormat>Custom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ESLAO Template</vt:lpstr>
      <vt:lpstr>Lesson 2</vt:lpstr>
      <vt:lpstr>PowerPoint Presentation</vt:lpstr>
      <vt:lpstr>Test your vocabulary!</vt:lpstr>
      <vt:lpstr>Supported Plurals T-Chart</vt:lpstr>
      <vt:lpstr>Conversation:</vt:lpstr>
      <vt:lpstr>Plurals T-Chart</vt:lpstr>
      <vt:lpstr>Conversation:</vt:lpstr>
      <vt:lpstr>Plurals Conversation</vt:lpstr>
      <vt:lpstr>Conversation:</vt:lpstr>
      <vt:lpstr>PowerPoint Presentation</vt:lpstr>
      <vt:lpstr>Short /e/ Practice</vt:lpstr>
      <vt:lpstr>PowerPoint Presentation</vt:lpstr>
      <vt:lpstr>Vocabulary Practice</vt:lpstr>
      <vt:lpstr>Grammar Practice</vt:lpstr>
      <vt:lpstr>Phonics Check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Thompson</dc:creator>
  <cp:lastModifiedBy>Bryan Thompson</cp:lastModifiedBy>
  <cp:revision>80</cp:revision>
  <dcterms:created xsi:type="dcterms:W3CDTF">2016-09-08T15:30:25Z</dcterms:created>
  <dcterms:modified xsi:type="dcterms:W3CDTF">2017-04-18T14:23:26Z</dcterms:modified>
</cp:coreProperties>
</file>