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sldIdLst>
    <p:sldId id="256" r:id="rId2"/>
    <p:sldId id="261" r:id="rId3"/>
    <p:sldId id="281" r:id="rId4"/>
    <p:sldId id="282" r:id="rId5"/>
    <p:sldId id="278" r:id="rId6"/>
    <p:sldId id="280" r:id="rId7"/>
    <p:sldId id="270" r:id="rId8"/>
    <p:sldId id="262" r:id="rId9"/>
    <p:sldId id="283" r:id="rId10"/>
    <p:sldId id="285" r:id="rId11"/>
    <p:sldId id="286" r:id="rId12"/>
    <p:sldId id="287" r:id="rId13"/>
    <p:sldId id="288" r:id="rId14"/>
    <p:sldId id="290" r:id="rId15"/>
    <p:sldId id="289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C0FF"/>
    <a:srgbClr val="9BC1FF"/>
    <a:srgbClr val="FF9A99"/>
    <a:srgbClr val="C8B0ED"/>
    <a:srgbClr val="FFB977"/>
    <a:srgbClr val="95EE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1" autoAdjust="0"/>
    <p:restoredTop sz="94660"/>
  </p:normalViewPr>
  <p:slideViewPr>
    <p:cSldViewPr snapToGrid="0">
      <p:cViewPr>
        <p:scale>
          <a:sx n="99" d="100"/>
          <a:sy n="99" d="100"/>
        </p:scale>
        <p:origin x="-16" y="-4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/>
                </a:solidFill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CA" smtClean="0"/>
              <a:t>Click to edit Master subtitle style</a:t>
            </a:r>
            <a:endParaRPr lang="en-CA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18" y="233467"/>
            <a:ext cx="1550924" cy="431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0667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16283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smtClean="0"/>
              <a:t>Click to edit Master title style</a:t>
            </a:r>
            <a:endParaRPr lang="en-US" dirty="0"/>
          </a:p>
        </p:txBody>
      </p:sp>
      <p:sp>
        <p:nvSpPr>
          <p:cNvPr id="3" name="Rounded Rectangle 2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4" name="Picture 3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15" name="Rounded Rectangle 14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7" name="Picture 1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TextBox 19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9" name="Rounded Rectangle 8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10" name="Picture 9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12" name="Rounded Rectangle 11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3" name="Rounded Rectangle 12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4" name="Rounded Rectangle 13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5" name="Rounded Rectangle 14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Rounded Rectangle 15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7" name="Rounded Rectangle 16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rgbClr val="A9A57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5" name="Picture 4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Lesson</a:t>
            </a:r>
            <a:r>
              <a:rPr lang="en-US" sz="2800" baseline="0" dirty="0" smtClean="0">
                <a:latin typeface="Arial Rounded MT Bold"/>
                <a:cs typeface="Arial Rounded MT Bold"/>
              </a:rPr>
              <a:t> Expectations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06400" y="1384300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Learning Goals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72353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245534" y="304650"/>
            <a:ext cx="9902371" cy="662970"/>
          </a:xfrm>
        </p:spPr>
        <p:txBody>
          <a:bodyPr>
            <a:normAutofit/>
          </a:bodyPr>
          <a:lstStyle>
            <a:lvl1pPr>
              <a:defRPr sz="2800">
                <a:latin typeface="Arial Rounded MT Bold"/>
                <a:cs typeface="Arial Rounded MT Bold"/>
              </a:defRPr>
            </a:lvl1pPr>
          </a:lstStyle>
          <a:p>
            <a:r>
              <a:rPr lang="en-CA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5275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Vocabulary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9" name="Rounded Rectangle 8"/>
          <p:cNvSpPr/>
          <p:nvPr userDrawn="1"/>
        </p:nvSpPr>
        <p:spPr>
          <a:xfrm>
            <a:off x="466877" y="2196493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318588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1" name="Rounded Rectangle 10"/>
          <p:cNvSpPr/>
          <p:nvPr userDrawn="1"/>
        </p:nvSpPr>
        <p:spPr>
          <a:xfrm>
            <a:off x="5904897" y="2191655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/>
          </p:nvPr>
        </p:nvSpPr>
        <p:spPr>
          <a:xfrm>
            <a:off x="508000" y="3640933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3200400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/>
          </p:nvPr>
        </p:nvSpPr>
        <p:spPr>
          <a:xfrm>
            <a:off x="5933924" y="363609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27" name="Rounded Rectangle 26"/>
          <p:cNvSpPr/>
          <p:nvPr userDrawn="1"/>
        </p:nvSpPr>
        <p:spPr>
          <a:xfrm>
            <a:off x="449943" y="4247844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8" name="Rounded Rectangle 27"/>
          <p:cNvSpPr/>
          <p:nvPr userDrawn="1"/>
        </p:nvSpPr>
        <p:spPr>
          <a:xfrm>
            <a:off x="316895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9" name="Rounded Rectangle 28"/>
          <p:cNvSpPr/>
          <p:nvPr userDrawn="1"/>
        </p:nvSpPr>
        <p:spPr>
          <a:xfrm>
            <a:off x="5887963" y="4243006"/>
            <a:ext cx="2357008" cy="1794933"/>
          </a:xfrm>
          <a:prstGeom prst="roundRect">
            <a:avLst/>
          </a:prstGeom>
          <a:solidFill>
            <a:srgbClr val="FFFFFF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30" name="Text Placeholder 15"/>
          <p:cNvSpPr>
            <a:spLocks noGrp="1"/>
          </p:cNvSpPr>
          <p:nvPr>
            <p:ph type="body" sz="quarter" idx="13"/>
          </p:nvPr>
        </p:nvSpPr>
        <p:spPr>
          <a:xfrm>
            <a:off x="491066" y="5692284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1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3183466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  <p:sp>
        <p:nvSpPr>
          <p:cNvPr id="32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5916990" y="5687445"/>
            <a:ext cx="2298738" cy="32872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latin typeface="Arial Rounded MT Bold"/>
                <a:cs typeface="Arial Rounded MT Bold"/>
              </a:defRPr>
            </a:lvl1pPr>
          </a:lstStyle>
          <a:p>
            <a:pPr lvl="0"/>
            <a:r>
              <a:rPr lang="en-CA" dirty="0" smtClean="0"/>
              <a:t>Click</a:t>
            </a:r>
          </a:p>
        </p:txBody>
      </p:sp>
    </p:spTree>
    <p:extLst>
      <p:ext uri="{BB962C8B-B14F-4D97-AF65-F5344CB8AC3E}">
        <p14:creationId xmlns:p14="http://schemas.microsoft.com/office/powerpoint/2010/main" val="17616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 userDrawn="1"/>
        </p:nvSpPr>
        <p:spPr>
          <a:xfrm>
            <a:off x="145144" y="214798"/>
            <a:ext cx="10138712" cy="825393"/>
          </a:xfrm>
          <a:prstGeom prst="round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pic>
        <p:nvPicPr>
          <p:cNvPr id="7" name="Picture 6" descr="Rosedale Academy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98667" y="354805"/>
            <a:ext cx="1497610" cy="55150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 userDrawn="1"/>
        </p:nvSpPr>
        <p:spPr>
          <a:xfrm>
            <a:off x="205619" y="374953"/>
            <a:ext cx="9906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 Rounded MT Bold"/>
                <a:cs typeface="Arial Rounded MT Bold"/>
              </a:rPr>
              <a:t>Phonics</a:t>
            </a:r>
            <a:endParaRPr lang="en-US" sz="2800" dirty="0">
              <a:latin typeface="Arial Rounded MT Bold"/>
              <a:cs typeface="Arial Rounded MT Bold"/>
            </a:endParaRPr>
          </a:p>
        </p:txBody>
      </p:sp>
      <p:sp>
        <p:nvSpPr>
          <p:cNvPr id="21" name="Rounded Rectangle 20"/>
          <p:cNvSpPr/>
          <p:nvPr userDrawn="1"/>
        </p:nvSpPr>
        <p:spPr>
          <a:xfrm>
            <a:off x="224972" y="1213866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2" name="Rounded Rectangle 21"/>
          <p:cNvSpPr/>
          <p:nvPr userDrawn="1"/>
        </p:nvSpPr>
        <p:spPr>
          <a:xfrm>
            <a:off x="3772506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3" name="Rounded Rectangle 22"/>
          <p:cNvSpPr/>
          <p:nvPr userDrawn="1"/>
        </p:nvSpPr>
        <p:spPr>
          <a:xfrm>
            <a:off x="7320039" y="1209028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4" name="Rounded Rectangle 23"/>
          <p:cNvSpPr/>
          <p:nvPr userDrawn="1"/>
        </p:nvSpPr>
        <p:spPr>
          <a:xfrm>
            <a:off x="220134" y="3869980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5" name="Rounded Rectangle 24"/>
          <p:cNvSpPr/>
          <p:nvPr userDrawn="1"/>
        </p:nvSpPr>
        <p:spPr>
          <a:xfrm>
            <a:off x="3767668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26" name="Rounded Rectangle 25"/>
          <p:cNvSpPr/>
          <p:nvPr userDrawn="1"/>
        </p:nvSpPr>
        <p:spPr>
          <a:xfrm>
            <a:off x="7315201" y="3865142"/>
            <a:ext cx="2980266" cy="2269563"/>
          </a:xfrm>
          <a:prstGeom prst="roundRect">
            <a:avLst/>
          </a:prstGeom>
          <a:solidFill>
            <a:schemeClr val="bg1"/>
          </a:solidFill>
          <a:ln w="57150" cmpd="sng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6695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arning Go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1109597"/>
            <a:ext cx="11599333" cy="5409735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295865"/>
            <a:ext cx="11311465" cy="5223468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423332" y="186267"/>
            <a:ext cx="113114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5400" dirty="0">
                <a:solidFill>
                  <a:schemeClr val="bg1"/>
                </a:solidFill>
              </a:rPr>
              <a:t>Learning Goals</a:t>
            </a:r>
          </a:p>
        </p:txBody>
      </p:sp>
    </p:spTree>
    <p:extLst>
      <p:ext uri="{BB962C8B-B14F-4D97-AF65-F5344CB8AC3E}">
        <p14:creationId xmlns:p14="http://schemas.microsoft.com/office/powerpoint/2010/main" val="2617019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cebrea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Icebreaker</a:t>
            </a:r>
          </a:p>
        </p:txBody>
      </p:sp>
    </p:spTree>
    <p:extLst>
      <p:ext uri="{BB962C8B-B14F-4D97-AF65-F5344CB8AC3E}">
        <p14:creationId xmlns:p14="http://schemas.microsoft.com/office/powerpoint/2010/main" val="42916067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iagnost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Diagnostic</a:t>
            </a:r>
          </a:p>
        </p:txBody>
      </p:sp>
    </p:spTree>
    <p:extLst>
      <p:ext uri="{BB962C8B-B14F-4D97-AF65-F5344CB8AC3E}">
        <p14:creationId xmlns:p14="http://schemas.microsoft.com/office/powerpoint/2010/main" val="1232488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ctiv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dirty="0"/>
              <a:t>Activities</a:t>
            </a:r>
          </a:p>
        </p:txBody>
      </p:sp>
    </p:spTree>
    <p:extLst>
      <p:ext uri="{BB962C8B-B14F-4D97-AF65-F5344CB8AC3E}">
        <p14:creationId xmlns:p14="http://schemas.microsoft.com/office/powerpoint/2010/main" val="42488657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ssessment 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897531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600" dirty="0"/>
              <a:t>Assessment Support</a:t>
            </a:r>
          </a:p>
        </p:txBody>
      </p:sp>
    </p:spTree>
    <p:extLst>
      <p:ext uri="{BB962C8B-B14F-4D97-AF65-F5344CB8AC3E}">
        <p14:creationId xmlns:p14="http://schemas.microsoft.com/office/powerpoint/2010/main" val="30817343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et Ready!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  <p:sp>
        <p:nvSpPr>
          <p:cNvPr id="10" name="Rectangle 9"/>
          <p:cNvSpPr/>
          <p:nvPr/>
        </p:nvSpPr>
        <p:spPr>
          <a:xfrm>
            <a:off x="10447865" y="609598"/>
            <a:ext cx="1168400" cy="1168400"/>
          </a:xfrm>
          <a:prstGeom prst="rect">
            <a:avLst/>
          </a:prstGeom>
          <a:solidFill>
            <a:srgbClr val="91D3C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800" dirty="0"/>
              <a:t>Get</a:t>
            </a:r>
            <a:r>
              <a:rPr lang="en-CA" sz="1800" baseline="0" dirty="0"/>
              <a:t> Ready!</a:t>
            </a:r>
            <a:endParaRPr lang="en-CA" sz="1800" dirty="0"/>
          </a:p>
        </p:txBody>
      </p:sp>
    </p:spTree>
    <p:extLst>
      <p:ext uri="{BB962C8B-B14F-4D97-AF65-F5344CB8AC3E}">
        <p14:creationId xmlns:p14="http://schemas.microsoft.com/office/powerpoint/2010/main" val="6669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: Rounded Corners 6"/>
          <p:cNvSpPr/>
          <p:nvPr/>
        </p:nvSpPr>
        <p:spPr>
          <a:xfrm>
            <a:off x="262466" y="365125"/>
            <a:ext cx="11599333" cy="6154208"/>
          </a:xfrm>
          <a:prstGeom prst="roundRect">
            <a:avLst>
              <a:gd name="adj" fmla="val 3248"/>
            </a:avLst>
          </a:prstGeom>
          <a:solidFill>
            <a:schemeClr val="bg1"/>
          </a:solidFill>
          <a:ln>
            <a:solidFill>
              <a:srgbClr val="BFBFB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11311465" cy="1412873"/>
          </a:xfrm>
        </p:spPr>
        <p:txBody>
          <a:bodyPr/>
          <a:lstStyle>
            <a:lvl1pPr>
              <a:defRPr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CA" smtClean="0"/>
              <a:t>Click to edit Master title style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3333" y="1777999"/>
            <a:ext cx="11311465" cy="4741333"/>
          </a:xfrm>
        </p:spPr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03377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31533" y="2459504"/>
            <a:ext cx="71289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b="1" dirty="0">
                <a:solidFill>
                  <a:schemeClr val="bg1"/>
                </a:solidFill>
              </a:rPr>
              <a:t>Thank you for joining our class</a:t>
            </a:r>
          </a:p>
        </p:txBody>
      </p:sp>
    </p:spTree>
    <p:extLst>
      <p:ext uri="{BB962C8B-B14F-4D97-AF65-F5344CB8AC3E}">
        <p14:creationId xmlns:p14="http://schemas.microsoft.com/office/powerpoint/2010/main" val="2543978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BB847-FA42-4BAC-AACA-90706FE4E929}" type="datetimeFigureOut">
              <a:rPr lang="en-CA" smtClean="0"/>
              <a:t>17-04-18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D1A893-A41E-4746-8E91-CA59722228F3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113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50" r:id="rId15"/>
    <p:sldLayoutId id="2147483660" r:id="rId16"/>
    <p:sldLayoutId id="2147483662" r:id="rId17"/>
    <p:sldLayoutId id="214748366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6" Type="http://schemas.openxmlformats.org/officeDocument/2006/relationships/image" Target="../media/image14.png"/><Relationship Id="rId7" Type="http://schemas.openxmlformats.org/officeDocument/2006/relationships/image" Target="../media/image15.png"/><Relationship Id="rId8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>
            <a:lvl1pPr algn="ctr">
              <a:defRPr sz="6000">
                <a:latin typeface="Arial Rounded MT Bold" panose="020F0704030504030204" pitchFamily="34" charset="0"/>
              </a:defRPr>
            </a:lvl1pPr>
          </a:lstStyle>
          <a:p>
            <a:r>
              <a:rPr lang="en-CA" dirty="0" smtClean="0"/>
              <a:t>Lesson 3</a:t>
            </a:r>
            <a:endParaRPr lang="en-CA" dirty="0"/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1459857" y="3161684"/>
            <a:ext cx="9144000" cy="1300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1" kern="1200" baseline="0">
                <a:solidFill>
                  <a:schemeClr val="tx1"/>
                </a:solidFill>
                <a:latin typeface="Arial Rounded MT Bold" panose="020F070403050403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5400" b="0" dirty="0" smtClean="0">
                <a:solidFill>
                  <a:schemeClr val="accent6">
                    <a:lumMod val="20000"/>
                    <a:lumOff val="80000"/>
                  </a:schemeClr>
                </a:solidFill>
              </a:rPr>
              <a:t>What can you do?</a:t>
            </a:r>
            <a:endParaRPr lang="en-CA" b="0" dirty="0">
              <a:solidFill>
                <a:schemeClr val="accent6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207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Shot 2017-04-18 at 9.3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551" y="2130850"/>
            <a:ext cx="10931159" cy="3508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1034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 Practice</a:t>
            </a:r>
            <a:endParaRPr lang="en-US" dirty="0"/>
          </a:p>
        </p:txBody>
      </p:sp>
      <p:pic>
        <p:nvPicPr>
          <p:cNvPr id="4" name="Picture 3" descr="Screen Shot 2017-04-18 at 10.11.18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86" y="2862657"/>
            <a:ext cx="11026355" cy="327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5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Grammar Practice</a:t>
            </a:r>
            <a:endParaRPr lang="en-US" dirty="0"/>
          </a:p>
        </p:txBody>
      </p:sp>
      <p:pic>
        <p:nvPicPr>
          <p:cNvPr id="4" name="Picture 3" descr="Screen Shot 2017-04-18 at 10.11.05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52" y="2905704"/>
            <a:ext cx="11354241" cy="334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9530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Phonics Check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504" y="430475"/>
            <a:ext cx="4846389" cy="6048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7543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55" y="510786"/>
            <a:ext cx="6846772" cy="58574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93" y="3981892"/>
            <a:ext cx="6085834" cy="2238468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Arc 5"/>
          <p:cNvSpPr/>
          <p:nvPr/>
        </p:nvSpPr>
        <p:spPr>
          <a:xfrm>
            <a:off x="4477486" y="2604372"/>
            <a:ext cx="4499012" cy="2776562"/>
          </a:xfrm>
          <a:prstGeom prst="arc">
            <a:avLst>
              <a:gd name="adj1" fmla="val 16200000"/>
              <a:gd name="adj2" fmla="val 157026"/>
            </a:avLst>
          </a:prstGeom>
          <a:ln w="127000" cmpd="sng"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947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563834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23151" y="1892300"/>
            <a:ext cx="46990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Describe what you can do</a:t>
            </a:r>
            <a:endParaRPr lang="en-US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23151" y="2806700"/>
            <a:ext cx="46990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Use simple present and present continuous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3151" y="3733800"/>
            <a:ext cx="4699000" cy="6731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Short /</a:t>
            </a:r>
            <a:r>
              <a:rPr lang="en-US" dirty="0">
                <a:solidFill>
                  <a:schemeClr val="tx1"/>
                </a:solidFill>
                <a:latin typeface="Arial Rounded MT Bold"/>
                <a:cs typeface="Arial Rounded MT Bold"/>
              </a:rPr>
              <a:t>e</a:t>
            </a:r>
            <a:r>
              <a:rPr lang="en-US" dirty="0" smtClean="0">
                <a:solidFill>
                  <a:schemeClr val="tx1"/>
                </a:solidFill>
                <a:latin typeface="Arial Rounded MT Bold"/>
                <a:cs typeface="Arial Rounded MT Bold"/>
              </a:rPr>
              <a:t>/ sound</a:t>
            </a:r>
            <a:endParaRPr lang="en-US" sz="1600" dirty="0">
              <a:solidFill>
                <a:schemeClr val="tx1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16074" y="1626622"/>
            <a:ext cx="4203700" cy="420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1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Fish!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1504583"/>
              </p:ext>
            </p:extLst>
          </p:nvPr>
        </p:nvGraphicFramePr>
        <p:xfrm>
          <a:off x="518222" y="1822848"/>
          <a:ext cx="8128000" cy="24739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28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On</a:t>
                      </a:r>
                      <a:r>
                        <a:rPr lang="en-US" baseline="0" dirty="0" smtClean="0"/>
                        <a:t> a piece of paper, right down three things you can do.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Walk around the classroom</a:t>
                      </a:r>
                      <a:r>
                        <a:rPr lang="en-US" baseline="0" dirty="0" smtClean="0"/>
                        <a:t>. Ask your classmates if they can do the things you wrote on your list. 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If someone can do the same thing you can do, write</a:t>
                      </a:r>
                      <a:r>
                        <a:rPr lang="en-US" baseline="0" dirty="0" smtClean="0"/>
                        <a:t> their name on your paper. </a:t>
                      </a:r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endParaRPr lang="en-US" i="1" baseline="0" dirty="0" smtClean="0"/>
                    </a:p>
                    <a:p>
                      <a:r>
                        <a:rPr lang="en-US" i="1" baseline="0" dirty="0" smtClean="0"/>
                        <a:t>Example on the next slide.</a:t>
                      </a:r>
                      <a:endParaRPr lang="en-US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32952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968210"/>
              </p:ext>
            </p:extLst>
          </p:nvPr>
        </p:nvGraphicFramePr>
        <p:xfrm>
          <a:off x="5061220" y="5329161"/>
          <a:ext cx="3039523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88"/>
                <a:gridCol w="865875"/>
                <a:gridCol w="113526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Yes,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No,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can.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cannot.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1905" y="4887686"/>
            <a:ext cx="34834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Rounded MT Bold"/>
                <a:cs typeface="Arial Rounded MT Bold"/>
              </a:rPr>
              <a:t>Grammar</a:t>
            </a:r>
            <a:endParaRPr lang="en-US" dirty="0">
              <a:latin typeface="Arial Rounded MT Bold"/>
              <a:cs typeface="Arial Rounded MT Bold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284324"/>
              </p:ext>
            </p:extLst>
          </p:nvPr>
        </p:nvGraphicFramePr>
        <p:xfrm>
          <a:off x="902304" y="5348513"/>
          <a:ext cx="311512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76"/>
                <a:gridCol w="1038376"/>
                <a:gridCol w="1038376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Can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Send</a:t>
                      </a:r>
                      <a:r>
                        <a:rPr lang="en-US" b="1" baseline="0" dirty="0" smtClean="0">
                          <a:solidFill>
                            <a:srgbClr val="0000FF"/>
                          </a:solidFill>
                        </a:rPr>
                        <a:t> an email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4000" y="5456160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4342761" y="5439226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4075" y="980032"/>
            <a:ext cx="5363709" cy="423503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89475" y="1770426"/>
            <a:ext cx="169326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Can you send an email?</a:t>
            </a:r>
            <a:endParaRPr lang="en-US" sz="2000" b="1" dirty="0"/>
          </a:p>
        </p:txBody>
      </p:sp>
      <p:sp>
        <p:nvSpPr>
          <p:cNvPr id="28" name="TextBox 27"/>
          <p:cNvSpPr txBox="1"/>
          <p:nvPr/>
        </p:nvSpPr>
        <p:spPr>
          <a:xfrm>
            <a:off x="3923767" y="1826607"/>
            <a:ext cx="16932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</a:rPr>
              <a:t>Yes, I can.</a:t>
            </a:r>
            <a:endParaRPr lang="en-US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950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1135714"/>
          </a:xfrm>
        </p:spPr>
        <p:txBody>
          <a:bodyPr/>
          <a:lstStyle/>
          <a:p>
            <a:r>
              <a:rPr lang="en-US" dirty="0" smtClean="0"/>
              <a:t>Vocabulary – Introduce your classmates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02747"/>
              </p:ext>
            </p:extLst>
          </p:nvPr>
        </p:nvGraphicFramePr>
        <p:xfrm>
          <a:off x="5343434" y="1461127"/>
          <a:ext cx="3039523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88"/>
                <a:gridCol w="865875"/>
                <a:gridCol w="1135260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Yes,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No,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can.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cannot.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2430512"/>
              </p:ext>
            </p:extLst>
          </p:nvPr>
        </p:nvGraphicFramePr>
        <p:xfrm>
          <a:off x="1184518" y="1480479"/>
          <a:ext cx="3115128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376"/>
                <a:gridCol w="1038376"/>
                <a:gridCol w="1038376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Can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he</a:t>
                      </a: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she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swim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536214" y="1588126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4624975" y="1571192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25" y="2398772"/>
            <a:ext cx="11267751" cy="4007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845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3333" y="365125"/>
            <a:ext cx="9905999" cy="943299"/>
          </a:xfrm>
        </p:spPr>
        <p:txBody>
          <a:bodyPr/>
          <a:lstStyle/>
          <a:p>
            <a:r>
              <a:rPr lang="en-US" dirty="0" smtClean="0"/>
              <a:t>Conversation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693371" y="1711412"/>
            <a:ext cx="5826354" cy="4385111"/>
          </a:xfrm>
          <a:prstGeom prst="roundRect">
            <a:avLst/>
          </a:prstGeom>
          <a:solidFill>
            <a:schemeClr val="accent2">
              <a:lumMod val="10000"/>
              <a:lumOff val="9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My partner’s name is: ______</a:t>
            </a:r>
          </a:p>
          <a:p>
            <a:pPr algn="ctr"/>
            <a:endParaRPr lang="en-US" sz="2800" b="1" dirty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She/he can:</a:t>
            </a:r>
          </a:p>
          <a:p>
            <a:pPr algn="ctr"/>
            <a:endParaRPr lang="en-US" sz="28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2.</a:t>
            </a:r>
          </a:p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3.	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362887" y="1128723"/>
            <a:ext cx="4999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Tell the group what your partner can do.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790162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23333" y="365126"/>
            <a:ext cx="9905999" cy="815022"/>
          </a:xfrm>
        </p:spPr>
        <p:txBody>
          <a:bodyPr/>
          <a:lstStyle/>
          <a:p>
            <a:r>
              <a:rPr lang="en-US" dirty="0" smtClean="0"/>
              <a:t>Review - Adding “</a:t>
            </a:r>
            <a:r>
              <a:rPr lang="en-US" dirty="0" err="1" smtClean="0"/>
              <a:t>ing</a:t>
            </a:r>
            <a:r>
              <a:rPr lang="en-US" dirty="0" smtClean="0"/>
              <a:t>”: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705600" y="431800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FFFF"/>
                </a:solidFill>
                <a:latin typeface="Arial Rounded MT Bold"/>
                <a:cs typeface="Arial Rounded MT Bold"/>
              </a:rPr>
              <a:t>Simon Says/Charades</a:t>
            </a:r>
            <a:endParaRPr lang="en-US" sz="2000" dirty="0">
              <a:solidFill>
                <a:srgbClr val="FFFFFF"/>
              </a:solidFill>
              <a:latin typeface="Arial Rounded MT Bold"/>
              <a:cs typeface="Arial Rounded MT Bold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925141"/>
              </p:ext>
            </p:extLst>
          </p:nvPr>
        </p:nvGraphicFramePr>
        <p:xfrm>
          <a:off x="6688552" y="1211292"/>
          <a:ext cx="353324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0499"/>
                <a:gridCol w="1138959"/>
                <a:gridCol w="1473782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</a:t>
                      </a:r>
                    </a:p>
                    <a:p>
                      <a:pPr algn="ctr"/>
                      <a:r>
                        <a:rPr lang="en-US" b="0" dirty="0" err="1" smtClean="0">
                          <a:solidFill>
                            <a:schemeClr val="tx1"/>
                          </a:solidFill>
                        </a:rPr>
                        <a:t>He/She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solidFill>
                            <a:srgbClr val="0000FF"/>
                          </a:solidFill>
                        </a:rPr>
                        <a:t>swim</a:t>
                      </a:r>
                      <a:r>
                        <a:rPr lang="en-US" b="1" u="sng" dirty="0" smtClean="0">
                          <a:solidFill>
                            <a:srgbClr val="0000FF"/>
                          </a:solidFill>
                        </a:rPr>
                        <a:t>ming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324986"/>
              </p:ext>
            </p:extLst>
          </p:nvPr>
        </p:nvGraphicFramePr>
        <p:xfrm>
          <a:off x="1138979" y="1205721"/>
          <a:ext cx="439624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99062"/>
                <a:gridCol w="1099062"/>
                <a:gridCol w="1099062"/>
                <a:gridCol w="1099062"/>
              </a:tblGrid>
              <a:tr h="741680"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What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he/she</a:t>
                      </a: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doing?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490675" y="1313368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Q: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970094" y="1321357"/>
            <a:ext cx="5684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A:</a:t>
            </a:r>
            <a:endParaRPr lang="en-US" sz="2800" b="1" dirty="0"/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6057898"/>
              </p:ext>
            </p:extLst>
          </p:nvPr>
        </p:nvGraphicFramePr>
        <p:xfrm>
          <a:off x="1089159" y="2297656"/>
          <a:ext cx="4914242" cy="4072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7121"/>
                <a:gridCol w="2457121"/>
              </a:tblGrid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run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</a:rPr>
                        <a:t>running</a:t>
                      </a:r>
                      <a:endParaRPr lang="en-US" sz="2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talk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talking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jump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jumping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write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writing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talk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talking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walk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walking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sleep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sleeping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9004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play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/>
                        <a:t>playing</a:t>
                      </a:r>
                      <a:endParaRPr lang="en-US" sz="2400" b="1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7171927" y="2029692"/>
            <a:ext cx="3237816" cy="4430675"/>
            <a:chOff x="8653533" y="2183625"/>
            <a:chExt cx="3237816" cy="4430675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53533" y="2183625"/>
              <a:ext cx="3237816" cy="2154619"/>
            </a:xfrm>
            <a:prstGeom prst="round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675741" y="4483798"/>
              <a:ext cx="3203776" cy="2116817"/>
            </a:xfrm>
            <a:prstGeom prst="round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8812683" y="3944974"/>
              <a:ext cx="2039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 smtClean="0"/>
                <a:t>sleeping</a:t>
              </a:r>
              <a:endParaRPr lang="en-US" sz="2000" b="1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811150" y="6214190"/>
              <a:ext cx="203961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bg1"/>
                  </a:solidFill>
                </a:rPr>
                <a:t>p</a:t>
              </a:r>
              <a:r>
                <a:rPr lang="en-US" sz="2000" b="1" dirty="0" smtClean="0">
                  <a:solidFill>
                    <a:schemeClr val="bg1"/>
                  </a:solidFill>
                </a:rPr>
                <a:t>laying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3851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3999" y="30963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p</a:t>
            </a:r>
            <a:r>
              <a:rPr lang="en-US" u="sng" dirty="0" smtClean="0">
                <a:latin typeface="Arial Rounded MT Bold"/>
                <a:cs typeface="Arial Rounded MT Bold"/>
              </a:rPr>
              <a:t>i</a:t>
            </a:r>
            <a:r>
              <a:rPr lang="en-US" dirty="0" smtClean="0">
                <a:latin typeface="Arial Rounded MT Bold"/>
                <a:cs typeface="Arial Rounded MT Bold"/>
              </a:rPr>
              <a:t>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05161" y="3079448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d</a:t>
            </a:r>
            <a:r>
              <a:rPr lang="en-US" u="sng" dirty="0" smtClean="0">
                <a:latin typeface="Arial Rounded MT Bold"/>
                <a:cs typeface="Arial Rounded MT Bold"/>
              </a:rPr>
              <a:t>i</a:t>
            </a:r>
            <a:r>
              <a:rPr lang="en-US" dirty="0" smtClean="0">
                <a:latin typeface="Arial Rounded MT Bold"/>
                <a:cs typeface="Arial Rounded MT Bold"/>
              </a:rPr>
              <a:t>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344228" y="3086705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k</a:t>
            </a:r>
            <a:r>
              <a:rPr lang="en-US" u="sng" dirty="0" smtClean="0">
                <a:latin typeface="Arial Rounded MT Bold"/>
                <a:cs typeface="Arial Rounded MT Bold"/>
              </a:rPr>
              <a:t>i</a:t>
            </a:r>
            <a:r>
              <a:rPr lang="en-US" dirty="0" smtClean="0">
                <a:latin typeface="Arial Rounded MT Bold"/>
                <a:cs typeface="Arial Rounded MT Bold"/>
              </a:rPr>
              <a:t>d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1580" y="5742819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t</a:t>
            </a:r>
            <a:r>
              <a:rPr lang="en-US" u="sng" dirty="0" smtClean="0">
                <a:latin typeface="Arial Rounded MT Bold"/>
                <a:cs typeface="Arial Rounded MT Bold"/>
              </a:rPr>
              <a:t>i</a:t>
            </a:r>
            <a:r>
              <a:rPr lang="en-US" dirty="0" smtClean="0">
                <a:latin typeface="Arial Rounded MT Bold"/>
                <a:cs typeface="Arial Rounded MT Bold"/>
              </a:rPr>
              <a:t>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02742" y="5737981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p</a:t>
            </a:r>
            <a:r>
              <a:rPr lang="en-US" u="sng" dirty="0" smtClean="0">
                <a:latin typeface="Arial Rounded MT Bold"/>
                <a:cs typeface="Arial Rounded MT Bold"/>
              </a:rPr>
              <a:t>i</a:t>
            </a:r>
            <a:r>
              <a:rPr lang="en-US" dirty="0" smtClean="0">
                <a:latin typeface="Arial Rounded MT Bold"/>
                <a:cs typeface="Arial Rounded MT Bold"/>
              </a:rPr>
              <a:t>n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317618" y="5733143"/>
            <a:ext cx="29270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Arial Rounded MT Bold"/>
                <a:cs typeface="Arial Rounded MT Bold"/>
              </a:rPr>
              <a:t>b</a:t>
            </a:r>
            <a:r>
              <a:rPr lang="en-US" u="sng" dirty="0" smtClean="0">
                <a:latin typeface="Arial Rounded MT Bold"/>
                <a:cs typeface="Arial Rounded MT Bold"/>
              </a:rPr>
              <a:t>i</a:t>
            </a:r>
            <a:r>
              <a:rPr lang="en-US" dirty="0" smtClean="0">
                <a:latin typeface="Arial Rounded MT Bold"/>
                <a:cs typeface="Arial Rounded MT Bold"/>
              </a:rPr>
              <a:t>g</a:t>
            </a:r>
            <a:endParaRPr lang="en-US" dirty="0">
              <a:latin typeface="Arial Rounded MT Bold"/>
              <a:cs typeface="Arial Rounded MT Bold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4465" y="509022"/>
            <a:ext cx="422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Short /</a:t>
            </a:r>
            <a:r>
              <a:rPr lang="en-US" sz="2400" dirty="0" err="1" smtClean="0">
                <a:solidFill>
                  <a:srgbClr val="000000"/>
                </a:solidFill>
              </a:rPr>
              <a:t>i</a:t>
            </a:r>
            <a:r>
              <a:rPr lang="en-US" sz="2400" dirty="0" smtClean="0">
                <a:solidFill>
                  <a:srgbClr val="000000"/>
                </a:solidFill>
              </a:rPr>
              <a:t>/ sound</a:t>
            </a:r>
            <a:endParaRPr lang="en-US" sz="2400" dirty="0">
              <a:solidFill>
                <a:srgbClr val="0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6765" y="534422"/>
            <a:ext cx="3441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000000"/>
                </a:solidFill>
                <a:latin typeface="Arial Rounded MT Bold"/>
                <a:cs typeface="Arial Rounded MT Bold"/>
              </a:rPr>
              <a:t>Review </a:t>
            </a:r>
            <a:endParaRPr lang="en-US" sz="2000" dirty="0">
              <a:solidFill>
                <a:srgbClr val="000000"/>
              </a:solidFill>
              <a:latin typeface="Arial Rounded MT Bold"/>
              <a:cs typeface="Arial Rounded MT Bold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43308" y="4193804"/>
            <a:ext cx="1754775" cy="13556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966" y="5440302"/>
            <a:ext cx="459708" cy="286323"/>
          </a:xfrm>
          <a:prstGeom prst="rect">
            <a:avLst/>
          </a:prstGeom>
        </p:spPr>
      </p:pic>
      <p:sp>
        <p:nvSpPr>
          <p:cNvPr id="10" name="Right Arrow 9"/>
          <p:cNvSpPr/>
          <p:nvPr/>
        </p:nvSpPr>
        <p:spPr>
          <a:xfrm rot="1133650">
            <a:off x="7951410" y="4205445"/>
            <a:ext cx="462840" cy="461958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6484" y="1289332"/>
            <a:ext cx="2682183" cy="1674209"/>
          </a:xfrm>
          <a:prstGeom prst="round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1908" y="1266268"/>
            <a:ext cx="1698458" cy="174698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21681" y="1309839"/>
            <a:ext cx="2757159" cy="1595971"/>
          </a:xfrm>
          <a:prstGeom prst="round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459" y="4035771"/>
            <a:ext cx="2530241" cy="16868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81984" y="3928739"/>
            <a:ext cx="2756391" cy="151724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911654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Short /</a:t>
            </a:r>
            <a:r>
              <a:rPr lang="en-US" dirty="0" err="1" smtClean="0"/>
              <a:t>i</a:t>
            </a:r>
            <a:r>
              <a:rPr lang="en-US" dirty="0" smtClean="0"/>
              <a:t>/ Practice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87487" y="1680426"/>
            <a:ext cx="994218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Short vowel story – Circle the short </a:t>
            </a:r>
            <a:r>
              <a:rPr lang="en-CA" dirty="0" smtClean="0"/>
              <a:t>/I/ </a:t>
            </a:r>
            <a:r>
              <a:rPr lang="en-CA" dirty="0"/>
              <a:t>words.</a:t>
            </a:r>
          </a:p>
          <a:p>
            <a:r>
              <a:rPr lang="en-CA" dirty="0"/>
              <a:t> </a:t>
            </a:r>
          </a:p>
          <a:p>
            <a:r>
              <a:rPr lang="en-CA" dirty="0"/>
              <a:t>Sam likes to go to the beach a lot. He can surf on his surfboard. He likes to catch the big waves. He is wet when he gets out of the water. After he has a swim, Sam looks for shells. He is happy when he finds a pretty shell. Sam takes a net to catch a fish, and he finds crabs to cook in a pot. He takes a shovel with him so he can dig in the sand. Sam always has fun at the beach. He goes home before he gets too hot.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641706"/>
      </p:ext>
    </p:extLst>
  </p:cSld>
  <p:clrMapOvr>
    <a:masterClrMapping/>
  </p:clrMapOvr>
</p:sld>
</file>

<file path=ppt/theme/theme1.xml><?xml version="1.0" encoding="utf-8"?>
<a:theme xmlns:a="http://schemas.openxmlformats.org/drawingml/2006/main" name="ESLAO Template">
  <a:themeElements>
    <a:clrScheme name="Custom 4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CC6B6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Lesson 1-1 Set.pptx</Template>
  <TotalTime>2343</TotalTime>
  <Words>254</Words>
  <Application>Microsoft Macintosh PowerPoint</Application>
  <PresentationFormat>Custom</PresentationFormat>
  <Paragraphs>99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ESLAO Template</vt:lpstr>
      <vt:lpstr>Lesson 3</vt:lpstr>
      <vt:lpstr>PowerPoint Presentation</vt:lpstr>
      <vt:lpstr>Go Fish!</vt:lpstr>
      <vt:lpstr>Conversation</vt:lpstr>
      <vt:lpstr>Vocabulary – Introduce your classmates</vt:lpstr>
      <vt:lpstr>Conversation</vt:lpstr>
      <vt:lpstr>Review - Adding “ing”:</vt:lpstr>
      <vt:lpstr>PowerPoint Presentation</vt:lpstr>
      <vt:lpstr>Short /i/ Practice</vt:lpstr>
      <vt:lpstr>PowerPoint Presentation</vt:lpstr>
      <vt:lpstr>Vocabulary Practice</vt:lpstr>
      <vt:lpstr>Grammar Practice</vt:lpstr>
      <vt:lpstr>Phonics Check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 Thompson</dc:creator>
  <cp:lastModifiedBy>Bryan Thompson</cp:lastModifiedBy>
  <cp:revision>86</cp:revision>
  <dcterms:created xsi:type="dcterms:W3CDTF">2016-09-08T15:30:25Z</dcterms:created>
  <dcterms:modified xsi:type="dcterms:W3CDTF">2017-04-18T14:36:10Z</dcterms:modified>
</cp:coreProperties>
</file>