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56" r:id="rId2"/>
    <p:sldId id="261" r:id="rId3"/>
    <p:sldId id="269" r:id="rId4"/>
    <p:sldId id="282" r:id="rId5"/>
    <p:sldId id="265" r:id="rId6"/>
    <p:sldId id="279" r:id="rId7"/>
    <p:sldId id="283" r:id="rId8"/>
    <p:sldId id="285" r:id="rId9"/>
    <p:sldId id="266" r:id="rId10"/>
    <p:sldId id="274" r:id="rId11"/>
    <p:sldId id="276" r:id="rId12"/>
    <p:sldId id="284" r:id="rId13"/>
    <p:sldId id="262" r:id="rId14"/>
    <p:sldId id="287" r:id="rId15"/>
    <p:sldId id="288" r:id="rId16"/>
    <p:sldId id="289" r:id="rId17"/>
    <p:sldId id="290" r:id="rId18"/>
    <p:sldId id="291" r:id="rId19"/>
    <p:sldId id="294" r:id="rId20"/>
    <p:sldId id="292" r:id="rId21"/>
    <p:sldId id="29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C0FF"/>
    <a:srgbClr val="9BC1FF"/>
    <a:srgbClr val="FF9A99"/>
    <a:srgbClr val="C8B0ED"/>
    <a:srgbClr val="FFB977"/>
    <a:srgbClr val="95EE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15" autoAdjust="0"/>
    <p:restoredTop sz="94660"/>
  </p:normalViewPr>
  <p:slideViewPr>
    <p:cSldViewPr snapToGrid="0">
      <p:cViewPr>
        <p:scale>
          <a:sx n="73" d="100"/>
          <a:sy n="73" d="100"/>
        </p:scale>
        <p:origin x="-1344" y="-10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smtClean="0"/>
              <a:t>Click to edit Master subtitle style</a:t>
            </a:r>
            <a:endParaRPr lang="en-CA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18" y="233467"/>
            <a:ext cx="1550924" cy="43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066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BB847-FA42-4BAC-AACA-90706FE4E929}" type="datetimeFigureOut">
              <a:rPr lang="en-CA" smtClean="0"/>
              <a:t>17-04-18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A893-A41E-4746-8E91-CA59722228F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6283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619" y="374953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Rounded MT Bold"/>
                <a:cs typeface="Arial Rounded MT Bold"/>
              </a:rPr>
              <a:t>Lesson</a:t>
            </a:r>
            <a:r>
              <a:rPr lang="en-US" sz="2800" baseline="0" dirty="0" smtClean="0">
                <a:latin typeface="Arial Rounded MT Bold"/>
                <a:cs typeface="Arial Rounded MT Bold"/>
              </a:rPr>
              <a:t> Expectations</a:t>
            </a:r>
            <a:endParaRPr lang="en-US" sz="2800" dirty="0">
              <a:latin typeface="Arial Rounded MT Bold"/>
              <a:cs typeface="Arial Rounded MT Bol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6400" y="138430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Learning Goals</a:t>
            </a:r>
            <a:endParaRPr lang="en-US"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145144" y="214798"/>
            <a:ext cx="10138712" cy="825393"/>
          </a:xfrm>
          <a:prstGeom prst="roundRect">
            <a:avLst/>
          </a:prstGeom>
          <a:solidFill>
            <a:schemeClr val="accent1"/>
          </a:solidFill>
          <a:ln>
            <a:solidFill>
              <a:srgbClr val="A9A5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205619" y="374953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Rounded MT Bold"/>
                <a:cs typeface="Arial Rounded MT Bold"/>
              </a:rPr>
              <a:t>Lesson</a:t>
            </a:r>
            <a:r>
              <a:rPr lang="en-US" sz="2800" baseline="0" dirty="0" smtClean="0">
                <a:latin typeface="Arial Rounded MT Bold"/>
                <a:cs typeface="Arial Rounded MT Bold"/>
              </a:rPr>
              <a:t> Expectations</a:t>
            </a:r>
            <a:endParaRPr lang="en-US" sz="2800" dirty="0">
              <a:latin typeface="Arial Rounded MT Bold"/>
              <a:cs typeface="Arial Rounded MT Bol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6400" y="138430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Learning Goals</a:t>
            </a:r>
            <a:endParaRPr lang="en-US" sz="2400" dirty="0"/>
          </a:p>
        </p:txBody>
      </p:sp>
      <p:sp>
        <p:nvSpPr>
          <p:cNvPr id="9" name="Rounded Rectangle 8"/>
          <p:cNvSpPr/>
          <p:nvPr userDrawn="1"/>
        </p:nvSpPr>
        <p:spPr>
          <a:xfrm>
            <a:off x="145144" y="214798"/>
            <a:ext cx="10138712" cy="825393"/>
          </a:xfrm>
          <a:prstGeom prst="roundRect">
            <a:avLst/>
          </a:prstGeom>
          <a:solidFill>
            <a:schemeClr val="accent1"/>
          </a:solidFill>
          <a:ln>
            <a:solidFill>
              <a:srgbClr val="A9A5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0" name="Picture 9" descr="Rosedale Academy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8667" y="354805"/>
            <a:ext cx="1497610" cy="55150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 userDrawn="1"/>
        </p:nvSpPr>
        <p:spPr>
          <a:xfrm>
            <a:off x="205619" y="374953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Rounded MT Bold"/>
                <a:cs typeface="Arial Rounded MT Bold"/>
              </a:rPr>
              <a:t>Lesson</a:t>
            </a:r>
            <a:r>
              <a:rPr lang="en-US" sz="2800" baseline="0" dirty="0" smtClean="0">
                <a:latin typeface="Arial Rounded MT Bold"/>
                <a:cs typeface="Arial Rounded MT Bold"/>
              </a:rPr>
              <a:t> Expectations</a:t>
            </a:r>
            <a:endParaRPr lang="en-US" sz="2800" dirty="0">
              <a:latin typeface="Arial Rounded MT Bold"/>
              <a:cs typeface="Arial Rounded MT Bold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406400" y="138430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Learning Goals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72353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245534" y="304650"/>
            <a:ext cx="9902371" cy="662970"/>
          </a:xfrm>
        </p:spPr>
        <p:txBody>
          <a:bodyPr>
            <a:normAutofit/>
          </a:bodyPr>
          <a:lstStyle>
            <a:lvl1pPr>
              <a:defRPr sz="2800">
                <a:latin typeface="Arial Rounded MT Bold"/>
                <a:cs typeface="Arial Rounded MT Bold"/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145144" y="214798"/>
            <a:ext cx="10138712" cy="82539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4" name="Rounded Rectangle 3"/>
          <p:cNvSpPr/>
          <p:nvPr userDrawn="1"/>
        </p:nvSpPr>
        <p:spPr>
          <a:xfrm>
            <a:off x="145144" y="214798"/>
            <a:ext cx="10138712" cy="82539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5" name="Picture 4" descr="Rosedale Academy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8667" y="354805"/>
            <a:ext cx="1497610" cy="5515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5275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05619" y="374953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Rounded MT Bold"/>
                <a:cs typeface="Arial Rounded MT Bold"/>
              </a:rPr>
              <a:t>Vocabulary</a:t>
            </a:r>
            <a:endParaRPr lang="en-US" sz="2800" dirty="0">
              <a:latin typeface="Arial Rounded MT Bold"/>
              <a:cs typeface="Arial Rounded MT Bold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66877" y="2196493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0" name="Rounded Rectangle 9"/>
          <p:cNvSpPr/>
          <p:nvPr/>
        </p:nvSpPr>
        <p:spPr>
          <a:xfrm>
            <a:off x="3185887" y="2191655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1" name="Rounded Rectangle 10"/>
          <p:cNvSpPr/>
          <p:nvPr/>
        </p:nvSpPr>
        <p:spPr>
          <a:xfrm>
            <a:off x="5904897" y="2191655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508000" y="3640933"/>
            <a:ext cx="2298738" cy="32872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3200400" y="3636094"/>
            <a:ext cx="2298738" cy="32872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5933924" y="3636094"/>
            <a:ext cx="2298738" cy="32872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49943" y="4247844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8" name="Rounded Rectangle 27"/>
          <p:cNvSpPr/>
          <p:nvPr/>
        </p:nvSpPr>
        <p:spPr>
          <a:xfrm>
            <a:off x="3168953" y="4243006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9" name="Rounded Rectangle 28"/>
          <p:cNvSpPr/>
          <p:nvPr/>
        </p:nvSpPr>
        <p:spPr>
          <a:xfrm>
            <a:off x="5887963" y="4243006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0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91066" y="5692284"/>
            <a:ext cx="2298738" cy="32872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31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183466" y="5687445"/>
            <a:ext cx="2298738" cy="32872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32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5916990" y="5687445"/>
            <a:ext cx="2298738" cy="32872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45144" y="214798"/>
            <a:ext cx="10138712" cy="82539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0" name="TextBox 19"/>
          <p:cNvSpPr txBox="1"/>
          <p:nvPr/>
        </p:nvSpPr>
        <p:spPr>
          <a:xfrm>
            <a:off x="205619" y="374953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Rounded MT Bold"/>
                <a:cs typeface="Arial Rounded MT Bold"/>
              </a:rPr>
              <a:t>Vocabulary</a:t>
            </a:r>
            <a:endParaRPr lang="en-US" sz="2800" dirty="0">
              <a:latin typeface="Arial Rounded MT Bold"/>
              <a:cs typeface="Arial Rounded MT Bold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66877" y="2196493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2" name="Rounded Rectangle 21"/>
          <p:cNvSpPr/>
          <p:nvPr/>
        </p:nvSpPr>
        <p:spPr>
          <a:xfrm>
            <a:off x="3185887" y="2191655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3" name="Rounded Rectangle 22"/>
          <p:cNvSpPr/>
          <p:nvPr/>
        </p:nvSpPr>
        <p:spPr>
          <a:xfrm>
            <a:off x="5904897" y="2191655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4" name="Rounded Rectangle 23"/>
          <p:cNvSpPr/>
          <p:nvPr/>
        </p:nvSpPr>
        <p:spPr>
          <a:xfrm>
            <a:off x="449943" y="4247844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5" name="Rounded Rectangle 24"/>
          <p:cNvSpPr/>
          <p:nvPr/>
        </p:nvSpPr>
        <p:spPr>
          <a:xfrm>
            <a:off x="3168953" y="4243006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6" name="Rounded Rectangle 25"/>
          <p:cNvSpPr/>
          <p:nvPr/>
        </p:nvSpPr>
        <p:spPr>
          <a:xfrm>
            <a:off x="5887963" y="4243006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3" name="Rounded Rectangle 32"/>
          <p:cNvSpPr/>
          <p:nvPr userDrawn="1"/>
        </p:nvSpPr>
        <p:spPr>
          <a:xfrm>
            <a:off x="145144" y="214798"/>
            <a:ext cx="10138712" cy="82539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34" name="Picture 33" descr="Rosedale Academy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8667" y="354805"/>
            <a:ext cx="1497610" cy="551509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TextBox 34"/>
          <p:cNvSpPr txBox="1"/>
          <p:nvPr userDrawn="1"/>
        </p:nvSpPr>
        <p:spPr>
          <a:xfrm>
            <a:off x="205619" y="374953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Rounded MT Bold"/>
                <a:cs typeface="Arial Rounded MT Bold"/>
              </a:rPr>
              <a:t>Vocabulary</a:t>
            </a:r>
            <a:endParaRPr lang="en-US" sz="2800" dirty="0">
              <a:latin typeface="Arial Rounded MT Bold"/>
              <a:cs typeface="Arial Rounded MT Bold"/>
            </a:endParaRPr>
          </a:p>
        </p:txBody>
      </p:sp>
      <p:sp>
        <p:nvSpPr>
          <p:cNvPr id="36" name="Rounded Rectangle 35"/>
          <p:cNvSpPr/>
          <p:nvPr userDrawn="1"/>
        </p:nvSpPr>
        <p:spPr>
          <a:xfrm>
            <a:off x="466877" y="2196493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7" name="Rounded Rectangle 36"/>
          <p:cNvSpPr/>
          <p:nvPr userDrawn="1"/>
        </p:nvSpPr>
        <p:spPr>
          <a:xfrm>
            <a:off x="3185887" y="2191655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8" name="Rounded Rectangle 37"/>
          <p:cNvSpPr/>
          <p:nvPr userDrawn="1"/>
        </p:nvSpPr>
        <p:spPr>
          <a:xfrm>
            <a:off x="5904897" y="2191655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9" name="Rounded Rectangle 38"/>
          <p:cNvSpPr/>
          <p:nvPr userDrawn="1"/>
        </p:nvSpPr>
        <p:spPr>
          <a:xfrm>
            <a:off x="449943" y="4247844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40" name="Rounded Rectangle 39"/>
          <p:cNvSpPr/>
          <p:nvPr userDrawn="1"/>
        </p:nvSpPr>
        <p:spPr>
          <a:xfrm>
            <a:off x="3168953" y="4243006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41" name="Rounded Rectangle 40"/>
          <p:cNvSpPr/>
          <p:nvPr userDrawn="1"/>
        </p:nvSpPr>
        <p:spPr>
          <a:xfrm>
            <a:off x="5887963" y="4243006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6168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05619" y="374953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Rounded MT Bold"/>
                <a:cs typeface="Arial Rounded MT Bold"/>
              </a:rPr>
              <a:t>Phonics</a:t>
            </a:r>
            <a:endParaRPr lang="en-US" sz="2800" dirty="0">
              <a:latin typeface="Arial Rounded MT Bold"/>
              <a:cs typeface="Arial Rounded MT Bold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24972" y="1213866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2" name="Rounded Rectangle 21"/>
          <p:cNvSpPr/>
          <p:nvPr/>
        </p:nvSpPr>
        <p:spPr>
          <a:xfrm>
            <a:off x="3772506" y="1209028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3" name="Rounded Rectangle 22"/>
          <p:cNvSpPr/>
          <p:nvPr/>
        </p:nvSpPr>
        <p:spPr>
          <a:xfrm>
            <a:off x="7320039" y="1209028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4" name="Rounded Rectangle 23"/>
          <p:cNvSpPr/>
          <p:nvPr/>
        </p:nvSpPr>
        <p:spPr>
          <a:xfrm>
            <a:off x="220134" y="3869980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5" name="Rounded Rectangle 24"/>
          <p:cNvSpPr/>
          <p:nvPr/>
        </p:nvSpPr>
        <p:spPr>
          <a:xfrm>
            <a:off x="3767668" y="3865142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6" name="Rounded Rectangle 25"/>
          <p:cNvSpPr/>
          <p:nvPr/>
        </p:nvSpPr>
        <p:spPr>
          <a:xfrm>
            <a:off x="7315201" y="3865142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9" name="Rounded Rectangle 8"/>
          <p:cNvSpPr/>
          <p:nvPr/>
        </p:nvSpPr>
        <p:spPr>
          <a:xfrm>
            <a:off x="145144" y="214798"/>
            <a:ext cx="10138712" cy="82539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0" name="Picture 9" descr="Rosedale Academ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8667" y="354805"/>
            <a:ext cx="1497610" cy="55150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205619" y="374953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Rounded MT Bold"/>
                <a:cs typeface="Arial Rounded MT Bold"/>
              </a:rPr>
              <a:t>Phonics</a:t>
            </a:r>
            <a:endParaRPr lang="en-US" sz="2800" dirty="0">
              <a:latin typeface="Arial Rounded MT Bold"/>
              <a:cs typeface="Arial Rounded MT Bold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24972" y="1213866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3" name="Rounded Rectangle 12"/>
          <p:cNvSpPr/>
          <p:nvPr/>
        </p:nvSpPr>
        <p:spPr>
          <a:xfrm>
            <a:off x="3772506" y="1209028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4" name="Rounded Rectangle 13"/>
          <p:cNvSpPr/>
          <p:nvPr/>
        </p:nvSpPr>
        <p:spPr>
          <a:xfrm>
            <a:off x="7320039" y="1209028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5" name="Rounded Rectangle 14"/>
          <p:cNvSpPr/>
          <p:nvPr/>
        </p:nvSpPr>
        <p:spPr>
          <a:xfrm>
            <a:off x="220134" y="3869980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6" name="Rounded Rectangle 15"/>
          <p:cNvSpPr/>
          <p:nvPr/>
        </p:nvSpPr>
        <p:spPr>
          <a:xfrm>
            <a:off x="3767668" y="3865142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7" name="Rounded Rectangle 16"/>
          <p:cNvSpPr/>
          <p:nvPr/>
        </p:nvSpPr>
        <p:spPr>
          <a:xfrm>
            <a:off x="7315201" y="3865142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8" name="Rounded Rectangle 17"/>
          <p:cNvSpPr/>
          <p:nvPr userDrawn="1"/>
        </p:nvSpPr>
        <p:spPr>
          <a:xfrm>
            <a:off x="145144" y="214798"/>
            <a:ext cx="10138712" cy="82539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9" name="Picture 18" descr="Rosedale Academy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8667" y="354805"/>
            <a:ext cx="1497610" cy="551509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Box 19"/>
          <p:cNvSpPr txBox="1"/>
          <p:nvPr userDrawn="1"/>
        </p:nvSpPr>
        <p:spPr>
          <a:xfrm>
            <a:off x="205619" y="374953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Rounded MT Bold"/>
                <a:cs typeface="Arial Rounded MT Bold"/>
              </a:rPr>
              <a:t>Phonics</a:t>
            </a:r>
            <a:endParaRPr lang="en-US" sz="2800" dirty="0">
              <a:latin typeface="Arial Rounded MT Bold"/>
              <a:cs typeface="Arial Rounded MT Bold"/>
            </a:endParaRPr>
          </a:p>
        </p:txBody>
      </p:sp>
      <p:sp>
        <p:nvSpPr>
          <p:cNvPr id="27" name="Rounded Rectangle 26"/>
          <p:cNvSpPr/>
          <p:nvPr userDrawn="1"/>
        </p:nvSpPr>
        <p:spPr>
          <a:xfrm>
            <a:off x="224972" y="1213866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8" name="Rounded Rectangle 27"/>
          <p:cNvSpPr/>
          <p:nvPr userDrawn="1"/>
        </p:nvSpPr>
        <p:spPr>
          <a:xfrm>
            <a:off x="3772506" y="1209028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9" name="Rounded Rectangle 28"/>
          <p:cNvSpPr/>
          <p:nvPr userDrawn="1"/>
        </p:nvSpPr>
        <p:spPr>
          <a:xfrm>
            <a:off x="7320039" y="1209028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0" name="Rounded Rectangle 29"/>
          <p:cNvSpPr/>
          <p:nvPr userDrawn="1"/>
        </p:nvSpPr>
        <p:spPr>
          <a:xfrm>
            <a:off x="220134" y="3869980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1" name="Rounded Rectangle 30"/>
          <p:cNvSpPr/>
          <p:nvPr userDrawn="1"/>
        </p:nvSpPr>
        <p:spPr>
          <a:xfrm>
            <a:off x="3767668" y="3865142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2" name="Rounded Rectangle 31"/>
          <p:cNvSpPr/>
          <p:nvPr userDrawn="1"/>
        </p:nvSpPr>
        <p:spPr>
          <a:xfrm>
            <a:off x="7315201" y="3865142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66954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45144" y="214798"/>
            <a:ext cx="10138712" cy="825393"/>
          </a:xfrm>
          <a:prstGeom prst="roundRect">
            <a:avLst/>
          </a:prstGeom>
          <a:solidFill>
            <a:schemeClr val="accent1"/>
          </a:solidFill>
          <a:ln>
            <a:solidFill>
              <a:srgbClr val="A9A5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205619" y="374953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Rounded MT Bold"/>
                <a:cs typeface="Arial Rounded MT Bold"/>
              </a:rPr>
              <a:t>Lesson</a:t>
            </a:r>
            <a:r>
              <a:rPr lang="en-US" sz="2800" baseline="0" dirty="0" smtClean="0">
                <a:latin typeface="Arial Rounded MT Bold"/>
                <a:cs typeface="Arial Rounded MT Bold"/>
              </a:rPr>
              <a:t> Expectations</a:t>
            </a:r>
            <a:endParaRPr lang="en-US" sz="2800" dirty="0">
              <a:latin typeface="Arial Rounded MT Bold"/>
              <a:cs typeface="Arial Rounded MT Bol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6400" y="138430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Learning Goals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72353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45144" y="214798"/>
            <a:ext cx="10138712" cy="82539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245534" y="304650"/>
            <a:ext cx="9902371" cy="662970"/>
          </a:xfrm>
        </p:spPr>
        <p:txBody>
          <a:bodyPr>
            <a:normAutofit/>
          </a:bodyPr>
          <a:lstStyle>
            <a:lvl1pPr>
              <a:defRPr sz="2800">
                <a:latin typeface="Arial Rounded MT Bold"/>
                <a:cs typeface="Arial Rounded MT Bold"/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275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45144" y="214798"/>
            <a:ext cx="10138712" cy="82539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205619" y="374953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Rounded MT Bold"/>
                <a:cs typeface="Arial Rounded MT Bold"/>
              </a:rPr>
              <a:t>Vocabulary</a:t>
            </a:r>
            <a:endParaRPr lang="en-US" sz="2800" dirty="0">
              <a:latin typeface="Arial Rounded MT Bold"/>
              <a:cs typeface="Arial Rounded MT Bold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66877" y="2196493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0" name="Rounded Rectangle 9"/>
          <p:cNvSpPr/>
          <p:nvPr/>
        </p:nvSpPr>
        <p:spPr>
          <a:xfrm>
            <a:off x="3185887" y="2191655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1" name="Rounded Rectangle 10"/>
          <p:cNvSpPr/>
          <p:nvPr/>
        </p:nvSpPr>
        <p:spPr>
          <a:xfrm>
            <a:off x="5904897" y="2191655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508000" y="3640933"/>
            <a:ext cx="2298738" cy="32872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3200400" y="3636094"/>
            <a:ext cx="2298738" cy="32872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5933924" y="3636094"/>
            <a:ext cx="2298738" cy="32872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49943" y="4247844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8" name="Rounded Rectangle 27"/>
          <p:cNvSpPr/>
          <p:nvPr/>
        </p:nvSpPr>
        <p:spPr>
          <a:xfrm>
            <a:off x="3168953" y="4243006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9" name="Rounded Rectangle 28"/>
          <p:cNvSpPr/>
          <p:nvPr/>
        </p:nvSpPr>
        <p:spPr>
          <a:xfrm>
            <a:off x="5887963" y="4243006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0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91066" y="5692284"/>
            <a:ext cx="2298738" cy="32872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31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183466" y="5687445"/>
            <a:ext cx="2298738" cy="32872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32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5916990" y="5687445"/>
            <a:ext cx="2298738" cy="32872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168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45144" y="214798"/>
            <a:ext cx="10138712" cy="82539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205619" y="374953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Rounded MT Bold"/>
                <a:cs typeface="Arial Rounded MT Bold"/>
              </a:rPr>
              <a:t>Phonics</a:t>
            </a:r>
            <a:endParaRPr lang="en-US" sz="2800" dirty="0">
              <a:latin typeface="Arial Rounded MT Bold"/>
              <a:cs typeface="Arial Rounded MT Bold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24972" y="1213866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2" name="Rounded Rectangle 21"/>
          <p:cNvSpPr/>
          <p:nvPr/>
        </p:nvSpPr>
        <p:spPr>
          <a:xfrm>
            <a:off x="3772506" y="1209028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3" name="Rounded Rectangle 22"/>
          <p:cNvSpPr/>
          <p:nvPr/>
        </p:nvSpPr>
        <p:spPr>
          <a:xfrm>
            <a:off x="7320039" y="1209028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4" name="Rounded Rectangle 23"/>
          <p:cNvSpPr/>
          <p:nvPr/>
        </p:nvSpPr>
        <p:spPr>
          <a:xfrm>
            <a:off x="220134" y="3869980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5" name="Rounded Rectangle 24"/>
          <p:cNvSpPr/>
          <p:nvPr/>
        </p:nvSpPr>
        <p:spPr>
          <a:xfrm>
            <a:off x="3767668" y="3865142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6" name="Rounded Rectangle 25"/>
          <p:cNvSpPr/>
          <p:nvPr/>
        </p:nvSpPr>
        <p:spPr>
          <a:xfrm>
            <a:off x="7315201" y="3865142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66954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145144" y="214798"/>
            <a:ext cx="10138712" cy="825393"/>
          </a:xfrm>
          <a:prstGeom prst="roundRect">
            <a:avLst/>
          </a:prstGeom>
          <a:solidFill>
            <a:schemeClr val="accent1"/>
          </a:solidFill>
          <a:ln>
            <a:solidFill>
              <a:srgbClr val="A9A5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5" name="Picture 4" descr="Rosedale Academy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8667" y="354805"/>
            <a:ext cx="1497610" cy="55150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 userDrawn="1"/>
        </p:nvSpPr>
        <p:spPr>
          <a:xfrm>
            <a:off x="205619" y="374953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Rounded MT Bold"/>
                <a:cs typeface="Arial Rounded MT Bold"/>
              </a:rPr>
              <a:t>Lesson</a:t>
            </a:r>
            <a:r>
              <a:rPr lang="en-US" sz="2800" baseline="0" dirty="0" smtClean="0">
                <a:latin typeface="Arial Rounded MT Bold"/>
                <a:cs typeface="Arial Rounded MT Bold"/>
              </a:rPr>
              <a:t> Expectations</a:t>
            </a:r>
            <a:endParaRPr lang="en-US" sz="2800" dirty="0">
              <a:latin typeface="Arial Rounded MT Bold"/>
              <a:cs typeface="Arial Rounded MT Bold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06400" y="138430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Learning Goals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72353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arning Go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262466" y="1109597"/>
            <a:ext cx="11599333" cy="5409735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3" y="1295865"/>
            <a:ext cx="11311465" cy="522346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423332" y="186267"/>
            <a:ext cx="113114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dirty="0">
                <a:solidFill>
                  <a:schemeClr val="bg1"/>
                </a:solidFill>
              </a:rPr>
              <a:t>Learning Goals</a:t>
            </a:r>
          </a:p>
        </p:txBody>
      </p:sp>
    </p:spTree>
    <p:extLst>
      <p:ext uri="{BB962C8B-B14F-4D97-AF65-F5344CB8AC3E}">
        <p14:creationId xmlns:p14="http://schemas.microsoft.com/office/powerpoint/2010/main" val="26170199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 userDrawn="1"/>
        </p:nvSpPr>
        <p:spPr>
          <a:xfrm>
            <a:off x="145144" y="214798"/>
            <a:ext cx="10138712" cy="82539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7" name="Picture 6" descr="Rosedale Academy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8667" y="354805"/>
            <a:ext cx="1497610" cy="55150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245534" y="304650"/>
            <a:ext cx="9902371" cy="662970"/>
          </a:xfrm>
        </p:spPr>
        <p:txBody>
          <a:bodyPr>
            <a:normAutofit/>
          </a:bodyPr>
          <a:lstStyle>
            <a:lvl1pPr>
              <a:defRPr sz="2800">
                <a:latin typeface="Arial Rounded MT Bold"/>
                <a:cs typeface="Arial Rounded MT Bold"/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275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 userDrawn="1"/>
        </p:nvSpPr>
        <p:spPr>
          <a:xfrm>
            <a:off x="145144" y="214798"/>
            <a:ext cx="10138712" cy="82539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7" name="Picture 6" descr="Rosedale Academy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8667" y="354805"/>
            <a:ext cx="1497610" cy="55150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 userDrawn="1"/>
        </p:nvSpPr>
        <p:spPr>
          <a:xfrm>
            <a:off x="205619" y="374953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Rounded MT Bold"/>
                <a:cs typeface="Arial Rounded MT Bold"/>
              </a:rPr>
              <a:t>Vocabulary</a:t>
            </a:r>
            <a:endParaRPr lang="en-US" sz="2800" dirty="0">
              <a:latin typeface="Arial Rounded MT Bold"/>
              <a:cs typeface="Arial Rounded MT Bold"/>
            </a:endParaRPr>
          </a:p>
        </p:txBody>
      </p:sp>
      <p:sp>
        <p:nvSpPr>
          <p:cNvPr id="9" name="Rounded Rectangle 8"/>
          <p:cNvSpPr/>
          <p:nvPr userDrawn="1"/>
        </p:nvSpPr>
        <p:spPr>
          <a:xfrm>
            <a:off x="466877" y="2196493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0" name="Rounded Rectangle 9"/>
          <p:cNvSpPr/>
          <p:nvPr userDrawn="1"/>
        </p:nvSpPr>
        <p:spPr>
          <a:xfrm>
            <a:off x="3185887" y="2191655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1" name="Rounded Rectangle 10"/>
          <p:cNvSpPr/>
          <p:nvPr userDrawn="1"/>
        </p:nvSpPr>
        <p:spPr>
          <a:xfrm>
            <a:off x="5904897" y="2191655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508000" y="3640933"/>
            <a:ext cx="2298738" cy="32872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CA" dirty="0" smtClean="0"/>
              <a:t>Click</a:t>
            </a:r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3200400" y="3636094"/>
            <a:ext cx="2298738" cy="32872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CA" dirty="0" smtClean="0"/>
              <a:t>Click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5933924" y="3636094"/>
            <a:ext cx="2298738" cy="32872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CA" dirty="0" smtClean="0"/>
              <a:t>Click</a:t>
            </a:r>
          </a:p>
        </p:txBody>
      </p:sp>
      <p:sp>
        <p:nvSpPr>
          <p:cNvPr id="27" name="Rounded Rectangle 26"/>
          <p:cNvSpPr/>
          <p:nvPr userDrawn="1"/>
        </p:nvSpPr>
        <p:spPr>
          <a:xfrm>
            <a:off x="449943" y="4247844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8" name="Rounded Rectangle 27"/>
          <p:cNvSpPr/>
          <p:nvPr userDrawn="1"/>
        </p:nvSpPr>
        <p:spPr>
          <a:xfrm>
            <a:off x="3168953" y="4243006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9" name="Rounded Rectangle 28"/>
          <p:cNvSpPr/>
          <p:nvPr userDrawn="1"/>
        </p:nvSpPr>
        <p:spPr>
          <a:xfrm>
            <a:off x="5887963" y="4243006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0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91066" y="5692284"/>
            <a:ext cx="2298738" cy="32872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CA" dirty="0" smtClean="0"/>
              <a:t>Click</a:t>
            </a:r>
          </a:p>
        </p:txBody>
      </p:sp>
      <p:sp>
        <p:nvSpPr>
          <p:cNvPr id="31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183466" y="5687445"/>
            <a:ext cx="2298738" cy="32872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CA" dirty="0" smtClean="0"/>
              <a:t>Click</a:t>
            </a:r>
          </a:p>
        </p:txBody>
      </p:sp>
      <p:sp>
        <p:nvSpPr>
          <p:cNvPr id="32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5916990" y="5687445"/>
            <a:ext cx="2298738" cy="32872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CA" dirty="0" smtClean="0"/>
              <a:t>Click</a:t>
            </a:r>
          </a:p>
        </p:txBody>
      </p:sp>
    </p:spTree>
    <p:extLst>
      <p:ext uri="{BB962C8B-B14F-4D97-AF65-F5344CB8AC3E}">
        <p14:creationId xmlns:p14="http://schemas.microsoft.com/office/powerpoint/2010/main" val="176168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 userDrawn="1"/>
        </p:nvSpPr>
        <p:spPr>
          <a:xfrm>
            <a:off x="145144" y="214798"/>
            <a:ext cx="10138712" cy="82539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7" name="Picture 6" descr="Rosedale Academy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8667" y="354805"/>
            <a:ext cx="1497610" cy="55150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 userDrawn="1"/>
        </p:nvSpPr>
        <p:spPr>
          <a:xfrm>
            <a:off x="205619" y="374953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Rounded MT Bold"/>
                <a:cs typeface="Arial Rounded MT Bold"/>
              </a:rPr>
              <a:t>Phonics</a:t>
            </a:r>
            <a:endParaRPr lang="en-US" sz="2800" dirty="0">
              <a:latin typeface="Arial Rounded MT Bold"/>
              <a:cs typeface="Arial Rounded MT Bold"/>
            </a:endParaRPr>
          </a:p>
        </p:txBody>
      </p:sp>
      <p:sp>
        <p:nvSpPr>
          <p:cNvPr id="21" name="Rounded Rectangle 20"/>
          <p:cNvSpPr/>
          <p:nvPr userDrawn="1"/>
        </p:nvSpPr>
        <p:spPr>
          <a:xfrm>
            <a:off x="224972" y="1213866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2" name="Rounded Rectangle 21"/>
          <p:cNvSpPr/>
          <p:nvPr userDrawn="1"/>
        </p:nvSpPr>
        <p:spPr>
          <a:xfrm>
            <a:off x="3772506" y="1209028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3" name="Rounded Rectangle 22"/>
          <p:cNvSpPr/>
          <p:nvPr userDrawn="1"/>
        </p:nvSpPr>
        <p:spPr>
          <a:xfrm>
            <a:off x="7320039" y="1209028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4" name="Rounded Rectangle 23"/>
          <p:cNvSpPr/>
          <p:nvPr userDrawn="1"/>
        </p:nvSpPr>
        <p:spPr>
          <a:xfrm>
            <a:off x="220134" y="3869980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5" name="Rounded Rectangle 24"/>
          <p:cNvSpPr/>
          <p:nvPr userDrawn="1"/>
        </p:nvSpPr>
        <p:spPr>
          <a:xfrm>
            <a:off x="3767668" y="3865142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6" name="Rounded Rectangle 25"/>
          <p:cNvSpPr/>
          <p:nvPr userDrawn="1"/>
        </p:nvSpPr>
        <p:spPr>
          <a:xfrm>
            <a:off x="7315201" y="3865142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66954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cebr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262466" y="365125"/>
            <a:ext cx="11599333" cy="6154208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rgbClr val="BFBFB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3" y="365125"/>
            <a:ext cx="9905999" cy="141287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CA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3" y="1777999"/>
            <a:ext cx="11311465" cy="4741333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10447865" y="609598"/>
            <a:ext cx="1168400" cy="1168400"/>
          </a:xfrm>
          <a:prstGeom prst="rect">
            <a:avLst/>
          </a:prstGeom>
          <a:solidFill>
            <a:srgbClr val="91D3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Icebreaker</a:t>
            </a:r>
          </a:p>
        </p:txBody>
      </p:sp>
    </p:spTree>
    <p:extLst>
      <p:ext uri="{BB962C8B-B14F-4D97-AF65-F5344CB8AC3E}">
        <p14:creationId xmlns:p14="http://schemas.microsoft.com/office/powerpoint/2010/main" val="4291606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agnos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262466" y="365125"/>
            <a:ext cx="11599333" cy="6154208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rgbClr val="BFBFB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3" y="365125"/>
            <a:ext cx="9905999" cy="141287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CA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3" y="1777999"/>
            <a:ext cx="11311465" cy="4741333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10447865" y="609598"/>
            <a:ext cx="1168400" cy="1168400"/>
          </a:xfrm>
          <a:prstGeom prst="rect">
            <a:avLst/>
          </a:prstGeom>
          <a:solidFill>
            <a:srgbClr val="91D3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Diagnostic</a:t>
            </a:r>
          </a:p>
        </p:txBody>
      </p:sp>
    </p:spTree>
    <p:extLst>
      <p:ext uri="{BB962C8B-B14F-4D97-AF65-F5344CB8AC3E}">
        <p14:creationId xmlns:p14="http://schemas.microsoft.com/office/powerpoint/2010/main" val="1232488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ctivi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262466" y="365125"/>
            <a:ext cx="11599333" cy="6154208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rgbClr val="BFBFB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3" y="365125"/>
            <a:ext cx="9905999" cy="141287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CA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3" y="1777999"/>
            <a:ext cx="11311465" cy="4741333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10447865" y="609598"/>
            <a:ext cx="1168400" cy="1168400"/>
          </a:xfrm>
          <a:prstGeom prst="rect">
            <a:avLst/>
          </a:prstGeom>
          <a:solidFill>
            <a:srgbClr val="91D3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Activities</a:t>
            </a:r>
          </a:p>
        </p:txBody>
      </p:sp>
    </p:spTree>
    <p:extLst>
      <p:ext uri="{BB962C8B-B14F-4D97-AF65-F5344CB8AC3E}">
        <p14:creationId xmlns:p14="http://schemas.microsoft.com/office/powerpoint/2010/main" val="4248865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ssessment Sup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262466" y="365125"/>
            <a:ext cx="11599333" cy="6154208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rgbClr val="BFBFB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3" y="365125"/>
            <a:ext cx="9897531" cy="141287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CA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3" y="1777999"/>
            <a:ext cx="11311465" cy="4741333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10447865" y="609598"/>
            <a:ext cx="1168400" cy="1168400"/>
          </a:xfrm>
          <a:prstGeom prst="rect">
            <a:avLst/>
          </a:prstGeom>
          <a:solidFill>
            <a:srgbClr val="91D3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/>
              <a:t>Assessment Support</a:t>
            </a:r>
          </a:p>
        </p:txBody>
      </p:sp>
    </p:spTree>
    <p:extLst>
      <p:ext uri="{BB962C8B-B14F-4D97-AF65-F5344CB8AC3E}">
        <p14:creationId xmlns:p14="http://schemas.microsoft.com/office/powerpoint/2010/main" val="3081734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et Ready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262466" y="365125"/>
            <a:ext cx="11599333" cy="6154208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rgbClr val="BFBFB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3" y="365125"/>
            <a:ext cx="9905999" cy="141287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CA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3" y="1777999"/>
            <a:ext cx="11311465" cy="4741333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10447865" y="609598"/>
            <a:ext cx="1168400" cy="1168400"/>
          </a:xfrm>
          <a:prstGeom prst="rect">
            <a:avLst/>
          </a:prstGeom>
          <a:solidFill>
            <a:srgbClr val="91D3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800" dirty="0"/>
              <a:t>Get</a:t>
            </a:r>
            <a:r>
              <a:rPr lang="en-CA" sz="1800" baseline="0" dirty="0"/>
              <a:t> Ready!</a:t>
            </a:r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6669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262466" y="365125"/>
            <a:ext cx="11599333" cy="6154208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rgbClr val="BFBFB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3" y="365125"/>
            <a:ext cx="11311465" cy="141287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CA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3" y="1777999"/>
            <a:ext cx="11311465" cy="4741333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03377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31533" y="2459504"/>
            <a:ext cx="71289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6000" b="1" dirty="0">
                <a:solidFill>
                  <a:schemeClr val="bg1"/>
                </a:solidFill>
              </a:rPr>
              <a:t>Thank you for joining our class</a:t>
            </a:r>
          </a:p>
        </p:txBody>
      </p:sp>
    </p:spTree>
    <p:extLst>
      <p:ext uri="{BB962C8B-B14F-4D97-AF65-F5344CB8AC3E}">
        <p14:creationId xmlns:p14="http://schemas.microsoft.com/office/powerpoint/2010/main" val="2543978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theme" Target="../theme/theme1.xml"/><Relationship Id="rId24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BB847-FA42-4BAC-AACA-90706FE4E929}" type="datetimeFigureOut">
              <a:rPr lang="en-CA" smtClean="0"/>
              <a:t>17-04-18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1A893-A41E-4746-8E91-CA59722228F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11379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50" r:id="rId19"/>
    <p:sldLayoutId id="2147483660" r:id="rId20"/>
    <p:sldLayoutId id="2147483662" r:id="rId21"/>
    <p:sldLayoutId id="2147483661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1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3.png"/><Relationship Id="rId5" Type="http://schemas.openxmlformats.org/officeDocument/2006/relationships/image" Target="../media/image7.png"/><Relationship Id="rId6" Type="http://schemas.openxmlformats.org/officeDocument/2006/relationships/image" Target="../media/image6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>
            <a:lvl1pPr algn="ctr">
              <a:defRPr sz="6000">
                <a:latin typeface="Arial Rounded MT Bold" panose="020F0704030504030204" pitchFamily="34" charset="0"/>
              </a:defRPr>
            </a:lvl1pPr>
          </a:lstStyle>
          <a:p>
            <a:r>
              <a:rPr lang="en-CA" dirty="0" smtClean="0"/>
              <a:t>Lesson </a:t>
            </a:r>
            <a:r>
              <a:rPr lang="en-CA" dirty="0"/>
              <a:t>4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06601" y="3151386"/>
            <a:ext cx="9144000" cy="1300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5400" b="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Likes and Dislikes</a:t>
            </a:r>
            <a:endParaRPr lang="en-CA" b="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07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9652" y="2188841"/>
            <a:ext cx="2377915" cy="1644907"/>
          </a:xfrm>
          <a:prstGeom prst="round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5862" y="4408874"/>
            <a:ext cx="2343660" cy="1662036"/>
          </a:xfrm>
          <a:prstGeom prst="round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36790" y="4414025"/>
            <a:ext cx="2346924" cy="1653883"/>
          </a:xfrm>
          <a:prstGeom prst="round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32326" y="2239238"/>
            <a:ext cx="2321565" cy="1636644"/>
          </a:xfrm>
          <a:prstGeom prst="round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Vocabulary</a:t>
            </a:r>
            <a:endParaRPr lang="en-CA" dirty="0"/>
          </a:p>
        </p:txBody>
      </p:sp>
      <p:sp>
        <p:nvSpPr>
          <p:cNvPr id="31" name="TextBox 30"/>
          <p:cNvSpPr txBox="1"/>
          <p:nvPr/>
        </p:nvSpPr>
        <p:spPr>
          <a:xfrm>
            <a:off x="4238415" y="3883585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  <a:latin typeface="Arial Rounded MT Bold"/>
                <a:cs typeface="Arial Rounded MT Bold"/>
              </a:rPr>
              <a:t>Food</a:t>
            </a:r>
            <a:endParaRPr lang="en-US" sz="2400" dirty="0">
              <a:solidFill>
                <a:srgbClr val="0070C0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485861" y="4377062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Arial Rounded MT Bold"/>
                <a:cs typeface="Arial Rounded MT Bold"/>
              </a:rPr>
              <a:t>hamburgers</a:t>
            </a:r>
            <a:endParaRPr lang="en-US" sz="2000" dirty="0">
              <a:solidFill>
                <a:schemeClr val="bg1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919652" y="2154437"/>
            <a:ext cx="1117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 Rounded MT Bold"/>
                <a:cs typeface="Arial Rounded MT Bold"/>
              </a:rPr>
              <a:t>p</a:t>
            </a:r>
            <a:r>
              <a:rPr lang="en-US" sz="2000" dirty="0" smtClean="0">
                <a:solidFill>
                  <a:schemeClr val="bg1"/>
                </a:solidFill>
                <a:latin typeface="Arial Rounded MT Bold"/>
                <a:cs typeface="Arial Rounded MT Bold"/>
              </a:rPr>
              <a:t>izza</a:t>
            </a:r>
            <a:endParaRPr lang="en-US" sz="2000" dirty="0">
              <a:solidFill>
                <a:schemeClr val="bg1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259889" y="3472793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Arial Rounded MT Bold"/>
                <a:cs typeface="Arial Rounded MT Bold"/>
              </a:rPr>
              <a:t>sushi</a:t>
            </a:r>
            <a:endParaRPr lang="en-US" sz="2000" dirty="0">
              <a:solidFill>
                <a:schemeClr val="bg1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199861" y="4527031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Arial Rounded MT Bold"/>
                <a:cs typeface="Arial Rounded MT Bold"/>
              </a:rPr>
              <a:t>noodles</a:t>
            </a:r>
            <a:endParaRPr lang="en-US" sz="2000" dirty="0">
              <a:solidFill>
                <a:schemeClr val="bg1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05600" y="431800"/>
            <a:ext cx="3441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Respond and Share</a:t>
            </a:r>
            <a:endParaRPr lang="en-US" sz="2000" dirty="0">
              <a:solidFill>
                <a:srgbClr val="FFFFFF"/>
              </a:solidFill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508631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8795" y="4513245"/>
            <a:ext cx="2347088" cy="1662036"/>
          </a:xfrm>
          <a:prstGeom prst="round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8647" y="2306044"/>
            <a:ext cx="2299526" cy="1597090"/>
          </a:xfrm>
          <a:prstGeom prst="round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45081" y="4513684"/>
            <a:ext cx="2288467" cy="1647742"/>
          </a:xfrm>
          <a:prstGeom prst="round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19723" y="2254049"/>
            <a:ext cx="2333068" cy="1691412"/>
          </a:xfrm>
          <a:prstGeom prst="round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Vocabulary</a:t>
            </a:r>
            <a:endParaRPr lang="en-CA" dirty="0"/>
          </a:p>
        </p:txBody>
      </p:sp>
      <p:sp>
        <p:nvSpPr>
          <p:cNvPr id="31" name="TextBox 30"/>
          <p:cNvSpPr txBox="1"/>
          <p:nvPr/>
        </p:nvSpPr>
        <p:spPr>
          <a:xfrm>
            <a:off x="5021348" y="3987955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  <a:latin typeface="Arial Rounded MT Bold"/>
                <a:cs typeface="Arial Rounded MT Bold"/>
              </a:rPr>
              <a:t>seasons</a:t>
            </a:r>
            <a:endParaRPr lang="en-US" sz="2400" dirty="0">
              <a:solidFill>
                <a:srgbClr val="0070C0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236717" y="5773064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 Rounded MT Bold"/>
                <a:cs typeface="Arial Rounded MT Bold"/>
              </a:rPr>
              <a:t>winter</a:t>
            </a:r>
            <a:endParaRPr lang="en-US" sz="2000" dirty="0">
              <a:latin typeface="Arial Rounded MT Bold"/>
              <a:cs typeface="Arial Rounded MT Bold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524885" y="3371731"/>
            <a:ext cx="1117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Arial Rounded MT Bold"/>
                <a:cs typeface="Arial Rounded MT Bold"/>
              </a:rPr>
              <a:t>fall</a:t>
            </a:r>
            <a:endParaRPr lang="en-US" sz="2000" dirty="0">
              <a:solidFill>
                <a:schemeClr val="bg1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787558" y="2311557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 Rounded MT Bold"/>
                <a:cs typeface="Arial Rounded MT Bold"/>
              </a:rPr>
              <a:t>summer</a:t>
            </a:r>
            <a:endParaRPr lang="en-US" sz="2000" dirty="0">
              <a:latin typeface="Arial Rounded MT Bold"/>
              <a:cs typeface="Arial Rounded MT Bold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90032" y="5376542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Arial Rounded MT Bold"/>
                <a:cs typeface="Arial Rounded MT Bold"/>
              </a:rPr>
              <a:t>spring</a:t>
            </a:r>
            <a:endParaRPr lang="en-US" sz="2000" dirty="0">
              <a:solidFill>
                <a:schemeClr val="bg1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05600" y="431800"/>
            <a:ext cx="3441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Respond and Share</a:t>
            </a:r>
            <a:endParaRPr lang="en-US" sz="2000" dirty="0">
              <a:solidFill>
                <a:srgbClr val="FFFFFF"/>
              </a:solidFill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3860967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Truths and a Lie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52691" y="1565555"/>
            <a:ext cx="885583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Example: </a:t>
            </a:r>
          </a:p>
          <a:p>
            <a:endParaRPr lang="en-US" sz="3600" dirty="0" smtClean="0"/>
          </a:p>
          <a:p>
            <a:pPr marL="285750" indent="-285750">
              <a:buFont typeface="Wingdings" charset="2"/>
              <a:buChar char="ü"/>
            </a:pPr>
            <a:r>
              <a:rPr lang="en-US" sz="3600" dirty="0" smtClean="0"/>
              <a:t>My </a:t>
            </a:r>
            <a:r>
              <a:rPr lang="en-US" sz="3600" dirty="0" err="1" smtClean="0"/>
              <a:t>favourite</a:t>
            </a:r>
            <a:r>
              <a:rPr lang="en-US" sz="3600" dirty="0" smtClean="0"/>
              <a:t> food is pizza.</a:t>
            </a:r>
          </a:p>
          <a:p>
            <a:pPr marL="285750" indent="-285750">
              <a:buFont typeface="Wingdings" charset="2"/>
              <a:buChar char="ü"/>
            </a:pPr>
            <a:r>
              <a:rPr lang="en-US" sz="3600" dirty="0" smtClean="0"/>
              <a:t>I like basketball.</a:t>
            </a:r>
          </a:p>
          <a:p>
            <a:r>
              <a:rPr lang="en-US" sz="3600" dirty="0"/>
              <a:t> </a:t>
            </a:r>
            <a:r>
              <a:rPr lang="en-US" sz="3600" dirty="0" smtClean="0"/>
              <a:t>   </a:t>
            </a:r>
            <a:r>
              <a:rPr lang="en-US" sz="3600" b="1" dirty="0" smtClean="0">
                <a:solidFill>
                  <a:srgbClr val="FF0000"/>
                </a:solidFill>
              </a:rPr>
              <a:t> I dislike noodles.</a:t>
            </a:r>
          </a:p>
          <a:p>
            <a:pPr marL="285750" indent="-285750">
              <a:buFont typeface="Wingdings" charset="2"/>
              <a:buChar char="ü"/>
            </a:pPr>
            <a:r>
              <a:rPr lang="en-US" sz="3600" dirty="0" smtClean="0"/>
              <a:t>My </a:t>
            </a:r>
            <a:r>
              <a:rPr lang="en-US" sz="3600" dirty="0" err="1" smtClean="0"/>
              <a:t>favourite</a:t>
            </a:r>
            <a:r>
              <a:rPr lang="en-US" sz="3600" dirty="0" smtClean="0"/>
              <a:t> season is summer.</a:t>
            </a:r>
          </a:p>
          <a:p>
            <a:pPr marL="285750" indent="-285750">
              <a:buFont typeface="Wingdings" charset="2"/>
              <a:buChar char="ü"/>
            </a:pPr>
            <a:r>
              <a:rPr lang="en-US" sz="3600" dirty="0" smtClean="0"/>
              <a:t>I dislike dogs.</a:t>
            </a:r>
          </a:p>
        </p:txBody>
      </p:sp>
    </p:spTree>
    <p:extLst>
      <p:ext uri="{BB962C8B-B14F-4D97-AF65-F5344CB8AC3E}">
        <p14:creationId xmlns:p14="http://schemas.microsoft.com/office/powerpoint/2010/main" val="1547105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999" y="3096381"/>
            <a:ext cx="2927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Rounded MT Bold"/>
                <a:cs typeface="Arial Rounded MT Bold"/>
              </a:rPr>
              <a:t>dog</a:t>
            </a:r>
            <a:endParaRPr lang="en-US" dirty="0">
              <a:latin typeface="Arial Rounded MT Bold"/>
              <a:cs typeface="Arial Rounded MT Bol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05161" y="3079448"/>
            <a:ext cx="2927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Rounded MT Bold"/>
                <a:cs typeface="Arial Rounded MT Bold"/>
              </a:rPr>
              <a:t>hot</a:t>
            </a:r>
            <a:endParaRPr lang="en-US" dirty="0">
              <a:latin typeface="Arial Rounded MT Bold"/>
              <a:cs typeface="Arial Rounded MT Bol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44228" y="3086705"/>
            <a:ext cx="2927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Rounded MT Bold"/>
                <a:cs typeface="Arial Rounded MT Bold"/>
              </a:rPr>
              <a:t>mop</a:t>
            </a:r>
            <a:endParaRPr lang="en-US" dirty="0">
              <a:latin typeface="Arial Rounded MT Bold"/>
              <a:cs typeface="Arial Rounded MT Bol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80" y="5742819"/>
            <a:ext cx="2927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Rounded MT Bold"/>
                <a:cs typeface="Arial Rounded MT Bold"/>
              </a:rPr>
              <a:t>cop</a:t>
            </a:r>
            <a:endParaRPr lang="en-US" dirty="0">
              <a:latin typeface="Arial Rounded MT Bold"/>
              <a:cs typeface="Arial Rounded MT Bol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02742" y="5737981"/>
            <a:ext cx="2927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Rounded MT Bold"/>
                <a:cs typeface="Arial Rounded MT Bold"/>
              </a:rPr>
              <a:t>dot</a:t>
            </a:r>
            <a:endParaRPr lang="en-US" dirty="0">
              <a:latin typeface="Arial Rounded MT Bold"/>
              <a:cs typeface="Arial Rounded MT Bol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17618" y="5733143"/>
            <a:ext cx="2927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Rounded MT Bold"/>
                <a:cs typeface="Arial Rounded MT Bold"/>
              </a:rPr>
              <a:t>log</a:t>
            </a:r>
            <a:endParaRPr lang="en-US" dirty="0">
              <a:latin typeface="Arial Rounded MT Bold"/>
              <a:cs typeface="Arial Rounded MT Bold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3044" y="615140"/>
            <a:ext cx="4229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Short /</a:t>
            </a:r>
            <a:r>
              <a:rPr lang="en-US" sz="2400" dirty="0">
                <a:solidFill>
                  <a:srgbClr val="000000"/>
                </a:solidFill>
              </a:rPr>
              <a:t>o</a:t>
            </a:r>
            <a:r>
              <a:rPr lang="en-US" sz="2400" dirty="0" smtClean="0">
                <a:solidFill>
                  <a:srgbClr val="000000"/>
                </a:solidFill>
              </a:rPr>
              <a:t>/ sound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35344" y="640540"/>
            <a:ext cx="3441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000000"/>
                </a:solidFill>
                <a:latin typeface="Arial Rounded MT Bold"/>
                <a:cs typeface="Arial Rounded MT Bold"/>
              </a:rPr>
              <a:t>Listen and Repeat</a:t>
            </a:r>
            <a:endParaRPr lang="en-US" sz="2000" dirty="0">
              <a:solidFill>
                <a:srgbClr val="000000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713727" y="5178219"/>
            <a:ext cx="167857" cy="16514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TextBox 14"/>
          <p:cNvSpPr txBox="1"/>
          <p:nvPr/>
        </p:nvSpPr>
        <p:spPr>
          <a:xfrm>
            <a:off x="4042584" y="4947386"/>
            <a:ext cx="1755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/>
              <a:t>This is a dog</a:t>
            </a:r>
            <a:endParaRPr lang="en-CA" sz="2400" b="1" dirty="0"/>
          </a:p>
        </p:txBody>
      </p:sp>
      <p:sp>
        <p:nvSpPr>
          <p:cNvPr id="17" name="Down Arrow 16"/>
          <p:cNvSpPr/>
          <p:nvPr/>
        </p:nvSpPr>
        <p:spPr>
          <a:xfrm rot="1925263">
            <a:off x="5854523" y="4718045"/>
            <a:ext cx="316088" cy="3730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629" y="1349821"/>
            <a:ext cx="2280949" cy="1517868"/>
          </a:xfrm>
          <a:prstGeom prst="round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42584" y="1359160"/>
            <a:ext cx="2459816" cy="1424381"/>
          </a:xfrm>
          <a:prstGeom prst="roundRect">
            <a:avLst/>
          </a:prstGeom>
        </p:spPr>
      </p:pic>
      <p:pic>
        <p:nvPicPr>
          <p:cNvPr id="1026" name="Picture 2" descr="Image result for mo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0746" y="1359160"/>
            <a:ext cx="1451654" cy="176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24456" y="3999145"/>
            <a:ext cx="2578236" cy="1533570"/>
          </a:xfrm>
          <a:prstGeom prst="round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8799" y="3999145"/>
            <a:ext cx="2678501" cy="1510741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911654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/e/ Practice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65948" y="2136339"/>
            <a:ext cx="99021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800" dirty="0"/>
              <a:t>Short vowel story – Circle the short </a:t>
            </a:r>
            <a:r>
              <a:rPr lang="en-CA" sz="2800" dirty="0" smtClean="0"/>
              <a:t>/O/ </a:t>
            </a:r>
            <a:r>
              <a:rPr lang="en-CA" sz="2800" dirty="0"/>
              <a:t>words.</a:t>
            </a:r>
          </a:p>
          <a:p>
            <a:r>
              <a:rPr lang="en-CA" sz="2800" dirty="0"/>
              <a:t> </a:t>
            </a:r>
          </a:p>
          <a:p>
            <a:r>
              <a:rPr lang="en-CA" sz="2800" dirty="0"/>
              <a:t>Sam likes to go to the beach a lot. He can surf on his surfboard. He likes to catch the big waves. He is wet when he gets out of the water. After he has a swim, Sam looks for shells. He is happy when he finds a pretty shell. Sam takes a net to catch a fish, and he finds crabs to cook in a pot. He takes a shovel with him so he can dig in the sand. Sam always has fun at the beach. He goes home before he gets too hot</a:t>
            </a:r>
            <a:r>
              <a:rPr lang="en-CA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55232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04-18 at 9.32.4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51" y="2130850"/>
            <a:ext cx="10931159" cy="350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3921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 Practice</a:t>
            </a:r>
            <a:endParaRPr lang="en-US" dirty="0"/>
          </a:p>
        </p:txBody>
      </p:sp>
      <p:pic>
        <p:nvPicPr>
          <p:cNvPr id="4" name="Picture 3" descr="Screen Shot 2017-04-18 at 10.11.1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86" y="2862657"/>
            <a:ext cx="11026355" cy="327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604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Grammar Practice</a:t>
            </a:r>
            <a:endParaRPr lang="en-US" dirty="0"/>
          </a:p>
        </p:txBody>
      </p:sp>
      <p:pic>
        <p:nvPicPr>
          <p:cNvPr id="4" name="Picture 3" descr="Screen Shot 2017-04-18 at 10.11.0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52" y="2905704"/>
            <a:ext cx="11354241" cy="334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7852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Phonics Check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519" y="507827"/>
            <a:ext cx="5419530" cy="582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7098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</a:t>
            </a:r>
            <a:endParaRPr lang="en-US" dirty="0"/>
          </a:p>
        </p:txBody>
      </p:sp>
      <p:pic>
        <p:nvPicPr>
          <p:cNvPr id="4" name="Picture 3" descr="Screen Shot 2017-04-18 at 11.06.3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410" y="619510"/>
            <a:ext cx="7720698" cy="587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392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57776" y="1561794"/>
            <a:ext cx="4902200" cy="6731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Arial Rounded MT Bold"/>
                <a:cs typeface="Arial Rounded MT Bold"/>
              </a:rPr>
              <a:t>Describe your likes and dislikes</a:t>
            </a:r>
            <a:endParaRPr lang="en-US" dirty="0">
              <a:solidFill>
                <a:schemeClr val="tx1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57776" y="2476194"/>
            <a:ext cx="4902200" cy="6731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Arial Rounded MT Bold"/>
                <a:cs typeface="Arial Rounded MT Bold"/>
              </a:rPr>
              <a:t>Describe your </a:t>
            </a:r>
            <a:r>
              <a:rPr lang="en-US" dirty="0" err="1" smtClean="0">
                <a:solidFill>
                  <a:schemeClr val="tx1"/>
                </a:solidFill>
                <a:latin typeface="Arial Rounded MT Bold"/>
                <a:cs typeface="Arial Rounded MT Bold"/>
              </a:rPr>
              <a:t>favourite</a:t>
            </a:r>
            <a:r>
              <a:rPr lang="en-US" dirty="0" smtClean="0">
                <a:solidFill>
                  <a:schemeClr val="tx1"/>
                </a:solidFill>
                <a:latin typeface="Arial Rounded MT Bold"/>
                <a:cs typeface="Arial Rounded MT Bold"/>
              </a:rPr>
              <a:t> things</a:t>
            </a:r>
            <a:endParaRPr lang="en-US" sz="1600" dirty="0">
              <a:solidFill>
                <a:schemeClr val="tx1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57776" y="3390594"/>
            <a:ext cx="4902200" cy="6731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Arial Rounded MT Bold"/>
                <a:cs typeface="Arial Rounded MT Bold"/>
              </a:rPr>
              <a:t>Short /o/ sound</a:t>
            </a:r>
            <a:endParaRPr lang="en-US" sz="1600" dirty="0">
              <a:solidFill>
                <a:schemeClr val="tx1"/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1803" y="1541395"/>
            <a:ext cx="4203700" cy="420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21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4-18 at 11.03.4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36" y="582198"/>
            <a:ext cx="6578351" cy="56843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122" y="3981892"/>
            <a:ext cx="6081976" cy="223846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Arc 5"/>
          <p:cNvSpPr/>
          <p:nvPr/>
        </p:nvSpPr>
        <p:spPr>
          <a:xfrm>
            <a:off x="4477486" y="2604372"/>
            <a:ext cx="4499012" cy="2776562"/>
          </a:xfrm>
          <a:prstGeom prst="arc">
            <a:avLst>
              <a:gd name="adj1" fmla="val 16200000"/>
              <a:gd name="adj2" fmla="val 157026"/>
            </a:avLst>
          </a:prstGeom>
          <a:ln w="127000" cmpd="sng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9707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9220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 Fish!</a:t>
            </a:r>
            <a:endParaRPr lang="en-US" dirty="0"/>
          </a:p>
        </p:txBody>
      </p:sp>
      <p:sp>
        <p:nvSpPr>
          <p:cNvPr id="4" name="Oval Callout 3"/>
          <p:cNvSpPr/>
          <p:nvPr/>
        </p:nvSpPr>
        <p:spPr>
          <a:xfrm>
            <a:off x="942841" y="2597911"/>
            <a:ext cx="3305491" cy="1919076"/>
          </a:xfrm>
          <a:prstGeom prst="wedgeEllipseCallout">
            <a:avLst>
              <a:gd name="adj1" fmla="val -60240"/>
              <a:gd name="adj2" fmla="val 82938"/>
            </a:avLst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What do you like?</a:t>
            </a:r>
            <a:endParaRPr lang="en-US" sz="1200" dirty="0"/>
          </a:p>
        </p:txBody>
      </p:sp>
      <p:sp>
        <p:nvSpPr>
          <p:cNvPr id="12" name="Oval Callout 11"/>
          <p:cNvSpPr/>
          <p:nvPr/>
        </p:nvSpPr>
        <p:spPr>
          <a:xfrm>
            <a:off x="2872647" y="3898860"/>
            <a:ext cx="3305491" cy="1919076"/>
          </a:xfrm>
          <a:prstGeom prst="wedgeEllipseCallout">
            <a:avLst>
              <a:gd name="adj1" fmla="val 56083"/>
              <a:gd name="adj2" fmla="val 50307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What do you dislike?</a:t>
            </a:r>
            <a:endParaRPr lang="en-US" sz="1200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642214"/>
              </p:ext>
            </p:extLst>
          </p:nvPr>
        </p:nvGraphicFramePr>
        <p:xfrm>
          <a:off x="1146023" y="1555069"/>
          <a:ext cx="405069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4576"/>
                <a:gridCol w="929640"/>
                <a:gridCol w="1203960"/>
                <a:gridCol w="1112520"/>
              </a:tblGrid>
              <a:tr h="74168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Do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you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like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pizza?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97719" y="1662716"/>
            <a:ext cx="568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Q:</a:t>
            </a:r>
            <a:endParaRPr lang="en-US" sz="2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290495" y="1664299"/>
            <a:ext cx="568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A:</a:t>
            </a:r>
            <a:endParaRPr lang="en-US" sz="2800" b="1" dirty="0"/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842808"/>
              </p:ext>
            </p:extLst>
          </p:nvPr>
        </p:nvGraphicFramePr>
        <p:xfrm>
          <a:off x="5876369" y="1546909"/>
          <a:ext cx="4377252" cy="7832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5395"/>
                <a:gridCol w="1246956"/>
                <a:gridCol w="1634901"/>
              </a:tblGrid>
              <a:tr h="783277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I</a:t>
                      </a:r>
                    </a:p>
                  </a:txBody>
                  <a:tcPr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like</a:t>
                      </a:r>
                    </a:p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dislike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pizza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23942" y="330506"/>
            <a:ext cx="3317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Write down three things you like.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Now ask your classmates!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725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Mini-Poster Likes/Dislikes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0135960"/>
              </p:ext>
            </p:extLst>
          </p:nvPr>
        </p:nvGraphicFramePr>
        <p:xfrm>
          <a:off x="570526" y="1624209"/>
          <a:ext cx="8302710" cy="4324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1355"/>
                <a:gridCol w="4151355"/>
              </a:tblGrid>
              <a:tr h="472631">
                <a:tc>
                  <a:txBody>
                    <a:bodyPr/>
                    <a:lstStyle/>
                    <a:p>
                      <a:r>
                        <a:rPr lang="en-US" dirty="0" smtClean="0"/>
                        <a:t>I </a:t>
                      </a:r>
                      <a:r>
                        <a:rPr lang="en-US" dirty="0" smtClean="0"/>
                        <a:t>like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/>
                        <a:t>movies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 like</a:t>
                      </a:r>
                      <a:r>
                        <a:rPr lang="en-US" baseline="0" dirty="0" smtClean="0"/>
                        <a:t> travel.</a:t>
                      </a:r>
                      <a:endParaRPr lang="en-US" dirty="0"/>
                    </a:p>
                  </a:txBody>
                  <a:tcPr/>
                </a:tc>
              </a:tr>
              <a:tr h="151501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2631"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r>
                        <a:rPr lang="en-US" baseline="0" dirty="0" smtClean="0"/>
                        <a:t> dislike sports.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 dislike</a:t>
                      </a:r>
                      <a:r>
                        <a:rPr lang="en-US" baseline="0" dirty="0" smtClean="0"/>
                        <a:t> board games. </a:t>
                      </a:r>
                      <a:endParaRPr lang="en-US" dirty="0"/>
                    </a:p>
                  </a:txBody>
                  <a:tcPr/>
                </a:tc>
              </a:tr>
              <a:tr h="1864628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1324" y="2303970"/>
            <a:ext cx="2136905" cy="1202009"/>
          </a:xfrm>
          <a:prstGeom prst="roundRect">
            <a:avLst/>
          </a:prstGeom>
        </p:spPr>
      </p:pic>
      <p:pic>
        <p:nvPicPr>
          <p:cNvPr id="5" name="Picture 4" descr="Image result for sport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2173" y="4141382"/>
            <a:ext cx="1528047" cy="152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71650" y="4431127"/>
            <a:ext cx="2157937" cy="1226879"/>
          </a:xfrm>
          <a:prstGeom prst="round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74739" y="2274140"/>
            <a:ext cx="2116965" cy="1226879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96228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9292" y="1722110"/>
            <a:ext cx="3946329" cy="30163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670" y="1522125"/>
            <a:ext cx="5273459" cy="32182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Conversation Review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5405" y="4786086"/>
            <a:ext cx="3483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Rounded MT Bold"/>
                <a:cs typeface="Arial Rounded MT Bold"/>
              </a:rPr>
              <a:t>Grammar</a:t>
            </a:r>
            <a:endParaRPr lang="en-US" dirty="0">
              <a:latin typeface="Arial Rounded MT Bold"/>
              <a:cs typeface="Arial Rounded MT Bold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8121138"/>
              </p:ext>
            </p:extLst>
          </p:nvPr>
        </p:nvGraphicFramePr>
        <p:xfrm>
          <a:off x="965804" y="5246913"/>
          <a:ext cx="439624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418"/>
                <a:gridCol w="475989"/>
                <a:gridCol w="901874"/>
                <a:gridCol w="1093905"/>
                <a:gridCol w="1099062"/>
              </a:tblGrid>
              <a:tr h="74168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What 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is</a:t>
                      </a:r>
                    </a:p>
                  </a:txBody>
                  <a:tcPr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your</a:t>
                      </a:r>
                    </a:p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his/her</a:t>
                      </a:r>
                    </a:p>
                  </a:txBody>
                  <a:tcPr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favourite</a:t>
                      </a:r>
                      <a:endParaRPr lang="en-US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sport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17500" y="5354560"/>
            <a:ext cx="568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Q: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702158" y="5356143"/>
            <a:ext cx="568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A:</a:t>
            </a:r>
            <a:endParaRPr lang="en-US" sz="2800" b="1" dirty="0"/>
          </a:p>
        </p:txBody>
      </p:sp>
      <p:sp>
        <p:nvSpPr>
          <p:cNvPr id="13" name="Oval Callout 12"/>
          <p:cNvSpPr/>
          <p:nvPr/>
        </p:nvSpPr>
        <p:spPr>
          <a:xfrm>
            <a:off x="305405" y="1450452"/>
            <a:ext cx="2463102" cy="806689"/>
          </a:xfrm>
          <a:prstGeom prst="wedgeEllipseCallout">
            <a:avLst>
              <a:gd name="adj1" fmla="val -52714"/>
              <a:gd name="adj2" fmla="val 87868"/>
            </a:avLst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What is your </a:t>
            </a:r>
            <a:r>
              <a:rPr lang="en-US" dirty="0" err="1" smtClean="0">
                <a:solidFill>
                  <a:schemeClr val="tx1"/>
                </a:solidFill>
              </a:rPr>
              <a:t>favourite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food</a:t>
            </a:r>
            <a:r>
              <a:rPr lang="en-US" dirty="0" smtClean="0">
                <a:solidFill>
                  <a:schemeClr val="tx1"/>
                </a:solidFill>
              </a:rPr>
              <a:t>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Callout 15"/>
          <p:cNvSpPr/>
          <p:nvPr/>
        </p:nvSpPr>
        <p:spPr>
          <a:xfrm>
            <a:off x="2656456" y="1183119"/>
            <a:ext cx="2251583" cy="731264"/>
          </a:xfrm>
          <a:prstGeom prst="wedgeEllipseCallout">
            <a:avLst>
              <a:gd name="adj1" fmla="val 13137"/>
              <a:gd name="adj2" fmla="val 107783"/>
            </a:avLst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My </a:t>
            </a:r>
            <a:r>
              <a:rPr lang="en-US" dirty="0" err="1" smtClean="0">
                <a:solidFill>
                  <a:schemeClr val="tx1"/>
                </a:solidFill>
              </a:rPr>
              <a:t>favourite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food</a:t>
            </a:r>
            <a:r>
              <a:rPr lang="en-US" dirty="0" smtClean="0">
                <a:solidFill>
                  <a:schemeClr val="tx1"/>
                </a:solidFill>
              </a:rPr>
              <a:t> is </a:t>
            </a:r>
            <a:r>
              <a:rPr lang="en-US" b="1" dirty="0" smtClean="0">
                <a:solidFill>
                  <a:srgbClr val="FF0000"/>
                </a:solidFill>
              </a:rPr>
              <a:t>pizza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946531"/>
              </p:ext>
            </p:extLst>
          </p:nvPr>
        </p:nvGraphicFramePr>
        <p:xfrm>
          <a:off x="6379291" y="5246913"/>
          <a:ext cx="439624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118"/>
                <a:gridCol w="1114816"/>
                <a:gridCol w="713984"/>
                <a:gridCol w="551145"/>
                <a:gridCol w="980185"/>
              </a:tblGrid>
              <a:tr h="74168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My</a:t>
                      </a:r>
                    </a:p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His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/ Her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favourite</a:t>
                      </a:r>
                      <a:endParaRPr lang="en-US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sport</a:t>
                      </a:r>
                    </a:p>
                  </a:txBody>
                  <a:tcPr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is</a:t>
                      </a:r>
                    </a:p>
                  </a:txBody>
                  <a:tcPr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soccer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Oval Callout 14"/>
          <p:cNvSpPr/>
          <p:nvPr/>
        </p:nvSpPr>
        <p:spPr>
          <a:xfrm>
            <a:off x="7877813" y="573895"/>
            <a:ext cx="2463102" cy="806689"/>
          </a:xfrm>
          <a:prstGeom prst="wedgeEllipseCallout">
            <a:avLst>
              <a:gd name="adj1" fmla="val -32146"/>
              <a:gd name="adj2" fmla="val 91835"/>
            </a:avLst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What is your </a:t>
            </a:r>
            <a:r>
              <a:rPr lang="en-US" dirty="0" err="1" smtClean="0">
                <a:solidFill>
                  <a:schemeClr val="tx1"/>
                </a:solidFill>
              </a:rPr>
              <a:t>favourite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sport</a:t>
            </a:r>
            <a:r>
              <a:rPr lang="en-US" dirty="0" smtClean="0">
                <a:solidFill>
                  <a:schemeClr val="tx1"/>
                </a:solidFill>
              </a:rPr>
              <a:t>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Oval Callout 19"/>
          <p:cNvSpPr/>
          <p:nvPr/>
        </p:nvSpPr>
        <p:spPr>
          <a:xfrm>
            <a:off x="9284717" y="2854285"/>
            <a:ext cx="2251583" cy="731264"/>
          </a:xfrm>
          <a:prstGeom prst="wedgeEllipseCallout">
            <a:avLst>
              <a:gd name="adj1" fmla="val -31369"/>
              <a:gd name="adj2" fmla="val -118324"/>
            </a:avLst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My </a:t>
            </a:r>
            <a:r>
              <a:rPr lang="en-US" dirty="0" err="1" smtClean="0">
                <a:solidFill>
                  <a:schemeClr val="tx1"/>
                </a:solidFill>
              </a:rPr>
              <a:t>favourite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sport</a:t>
            </a:r>
            <a:r>
              <a:rPr lang="en-US" dirty="0" smtClean="0">
                <a:solidFill>
                  <a:schemeClr val="tx1"/>
                </a:solidFill>
              </a:rPr>
              <a:t> is </a:t>
            </a:r>
            <a:r>
              <a:rPr lang="en-US" b="1" dirty="0" smtClean="0">
                <a:solidFill>
                  <a:srgbClr val="FF0000"/>
                </a:solidFill>
              </a:rPr>
              <a:t>soccer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83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Likes and Dislikes - Bingo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05600" y="431800"/>
            <a:ext cx="3441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Respond and Share</a:t>
            </a:r>
            <a:endParaRPr lang="en-US" sz="2000" dirty="0">
              <a:solidFill>
                <a:srgbClr val="FFFFFF"/>
              </a:solidFill>
              <a:latin typeface="Arial Rounded MT Bold"/>
              <a:cs typeface="Arial Rounded MT Bold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1702413"/>
              </p:ext>
            </p:extLst>
          </p:nvPr>
        </p:nvGraphicFramePr>
        <p:xfrm>
          <a:off x="637956" y="1478579"/>
          <a:ext cx="9383581" cy="4965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Document" r:id="rId3" imgW="8445500" imgH="4902200" progId="Word.Document.12">
                  <p:embed/>
                </p:oleObj>
              </mc:Choice>
              <mc:Fallback>
                <p:oleObj name="Document" r:id="rId3" imgW="8445500" imgH="4902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7956" y="1478579"/>
                        <a:ext cx="9383581" cy="4965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5409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Favourites</a:t>
            </a:r>
            <a:r>
              <a:rPr lang="en-US" dirty="0" smtClean="0"/>
              <a:t>- Bingo</a:t>
            </a:r>
            <a:endParaRPr lang="en-US" dirty="0"/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9702034"/>
              </p:ext>
            </p:extLst>
          </p:nvPr>
        </p:nvGraphicFramePr>
        <p:xfrm>
          <a:off x="487157" y="2035219"/>
          <a:ext cx="10250885" cy="40957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0177"/>
                <a:gridCol w="2050177"/>
                <a:gridCol w="1971723"/>
                <a:gridCol w="2128631"/>
                <a:gridCol w="2050177"/>
              </a:tblGrid>
              <a:tr h="457531"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>
                          <a:solidFill>
                            <a:srgbClr val="FFFF00"/>
                          </a:solidFill>
                        </a:rPr>
                        <a:t>Food</a:t>
                      </a:r>
                      <a:endParaRPr lang="en-CA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>
                          <a:solidFill>
                            <a:srgbClr val="FFFF00"/>
                          </a:solidFill>
                        </a:rPr>
                        <a:t>Seasons</a:t>
                      </a:r>
                      <a:endParaRPr lang="en-CA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>
                          <a:solidFill>
                            <a:srgbClr val="FFFF00"/>
                          </a:solidFill>
                        </a:rPr>
                        <a:t>Sports</a:t>
                      </a:r>
                      <a:endParaRPr lang="en-CA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>
                          <a:solidFill>
                            <a:srgbClr val="FFFF00"/>
                          </a:solidFill>
                        </a:rPr>
                        <a:t>Animals</a:t>
                      </a:r>
                      <a:endParaRPr lang="en-CA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>
                          <a:solidFill>
                            <a:srgbClr val="FFFF00"/>
                          </a:solidFill>
                        </a:rPr>
                        <a:t>Activities</a:t>
                      </a:r>
                      <a:endParaRPr lang="en-CA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909544">
                <a:tc>
                  <a:txBody>
                    <a:bodyPr/>
                    <a:lstStyle/>
                    <a:p>
                      <a:pPr algn="ctr"/>
                      <a:endParaRPr lang="en-CA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909544">
                <a:tc>
                  <a:txBody>
                    <a:bodyPr/>
                    <a:lstStyle/>
                    <a:p>
                      <a:pPr algn="ctr"/>
                      <a:endParaRPr lang="en-CA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9095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909544">
                <a:tc>
                  <a:txBody>
                    <a:bodyPr/>
                    <a:lstStyle/>
                    <a:p>
                      <a:pPr algn="ctr"/>
                      <a:endParaRPr lang="en-CA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514217" y="553566"/>
            <a:ext cx="3441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000000"/>
                </a:solidFill>
                <a:latin typeface="Arial Rounded MT Bold"/>
                <a:cs typeface="Arial Rounded MT Bold"/>
              </a:rPr>
              <a:t>Fill in your Bingo card, then as your classmates!</a:t>
            </a:r>
            <a:endParaRPr lang="en-US" sz="2000" dirty="0">
              <a:solidFill>
                <a:srgbClr val="000000"/>
              </a:solidFill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928395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23055" y="3387351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 Rounded MT Bold"/>
                <a:cs typeface="Arial Rounded MT Bold"/>
              </a:rPr>
              <a:t>b</a:t>
            </a:r>
            <a:r>
              <a:rPr lang="en-US" dirty="0" smtClean="0">
                <a:latin typeface="Arial Rounded MT Bold"/>
                <a:cs typeface="Arial Rounded MT Bold"/>
              </a:rPr>
              <a:t>oard games</a:t>
            </a:r>
            <a:endParaRPr lang="en-US" dirty="0">
              <a:latin typeface="Arial Rounded MT Bold"/>
              <a:cs typeface="Arial Rounded MT Bol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39645" y="3382513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Rounded MT Bold"/>
                <a:cs typeface="Arial Rounded MT Bold"/>
              </a:rPr>
              <a:t>travel</a:t>
            </a:r>
            <a:endParaRPr lang="en-US" dirty="0">
              <a:latin typeface="Arial Rounded MT Bold"/>
              <a:cs typeface="Arial Rounded MT Bol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68331" y="338977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Rounded MT Bold"/>
                <a:cs typeface="Arial Rounded MT Bold"/>
              </a:rPr>
              <a:t>art</a:t>
            </a:r>
            <a:endParaRPr lang="en-US" dirty="0">
              <a:latin typeface="Arial Rounded MT Bold"/>
              <a:cs typeface="Arial Rounded MT Bol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20636" y="5441122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Rounded MT Bold"/>
                <a:cs typeface="Arial Rounded MT Bold"/>
              </a:rPr>
              <a:t>sports</a:t>
            </a:r>
            <a:endParaRPr lang="en-US" dirty="0">
              <a:latin typeface="Arial Rounded MT Bold"/>
              <a:cs typeface="Arial Rounded MT Bold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37226" y="5448379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Rounded MT Bold"/>
                <a:cs typeface="Arial Rounded MT Bold"/>
              </a:rPr>
              <a:t>movies</a:t>
            </a:r>
            <a:endParaRPr lang="en-US" dirty="0">
              <a:latin typeface="Arial Rounded MT Bold"/>
              <a:cs typeface="Arial Rounded MT Bold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41721" y="5443541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Rounded MT Bold"/>
                <a:cs typeface="Arial Rounded MT Bold"/>
              </a:rPr>
              <a:t>music</a:t>
            </a:r>
            <a:endParaRPr lang="en-US" dirty="0">
              <a:latin typeface="Arial Rounded MT Bold"/>
              <a:cs typeface="Arial Rounded MT Bold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9271" y="2144483"/>
            <a:ext cx="2157937" cy="1226879"/>
          </a:xfrm>
          <a:prstGeom prst="round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5921" y="2144483"/>
            <a:ext cx="2116965" cy="1226879"/>
          </a:xfrm>
          <a:prstGeom prst="round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317"/>
          <a:stretch/>
        </p:blipFill>
        <p:spPr>
          <a:xfrm>
            <a:off x="7819213" y="2144482"/>
            <a:ext cx="2020583" cy="1232767"/>
          </a:xfrm>
          <a:prstGeom prst="roundRect">
            <a:avLst/>
          </a:prstGeom>
        </p:spPr>
      </p:pic>
      <p:pic>
        <p:nvPicPr>
          <p:cNvPr id="1026" name="Picture 2" descr="Image result for sport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9612" y="4086843"/>
            <a:ext cx="1528047" cy="152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2065" y="4179540"/>
            <a:ext cx="2136905" cy="1202009"/>
          </a:xfrm>
          <a:prstGeom prst="round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1331" y="4395838"/>
            <a:ext cx="995804" cy="100575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98450" y="4395838"/>
            <a:ext cx="1086271" cy="9420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847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Vocabulary</a:t>
            </a:r>
            <a:endParaRPr lang="en-CA" dirty="0"/>
          </a:p>
        </p:txBody>
      </p:sp>
      <p:grpSp>
        <p:nvGrpSpPr>
          <p:cNvPr id="6" name="Group 5"/>
          <p:cNvGrpSpPr/>
          <p:nvPr/>
        </p:nvGrpSpPr>
        <p:grpSpPr>
          <a:xfrm>
            <a:off x="3636940" y="2080806"/>
            <a:ext cx="4930000" cy="3882731"/>
            <a:chOff x="1128603" y="2030158"/>
            <a:chExt cx="4930000" cy="388273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90862" y="4264319"/>
              <a:ext cx="2357513" cy="1648570"/>
            </a:xfrm>
            <a:prstGeom prst="round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701"/>
            <a:stretch/>
          </p:blipFill>
          <p:spPr>
            <a:xfrm>
              <a:off x="3690862" y="2030158"/>
              <a:ext cx="2367741" cy="1648571"/>
            </a:xfrm>
            <a:prstGeom prst="roundRect">
              <a:avLst/>
            </a:prstGeom>
          </p:spPr>
        </p:pic>
        <p:pic>
          <p:nvPicPr>
            <p:cNvPr id="4100" name="Picture 4" descr="Image result for basketbal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47496" y="4264319"/>
              <a:ext cx="2355790" cy="1648570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8" name="Picture 2" descr="Image result for soccer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8603" y="2030158"/>
              <a:ext cx="2374683" cy="1648571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2443416" y="3728566"/>
              <a:ext cx="2286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70C0"/>
                  </a:solidFill>
                  <a:latin typeface="Arial Rounded MT Bold"/>
                  <a:cs typeface="Arial Rounded MT Bold"/>
                </a:rPr>
                <a:t>Sports</a:t>
              </a:r>
              <a:endParaRPr lang="en-US" sz="2400" dirty="0">
                <a:solidFill>
                  <a:srgbClr val="0070C0"/>
                </a:solidFill>
                <a:latin typeface="Arial Rounded MT Bold"/>
                <a:cs typeface="Arial Rounded MT Bold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252038" y="4271661"/>
              <a:ext cx="2286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  <a:latin typeface="Arial Rounded MT Bold"/>
                  <a:cs typeface="Arial Rounded MT Bold"/>
                </a:rPr>
                <a:t>baseball</a:t>
              </a:r>
              <a:endParaRPr lang="en-US" sz="2000" dirty="0">
                <a:solidFill>
                  <a:schemeClr val="bg1"/>
                </a:solidFill>
                <a:latin typeface="Arial Rounded MT Bold"/>
                <a:cs typeface="Arial Rounded MT Bold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141790" y="3302870"/>
              <a:ext cx="23614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  <a:latin typeface="Arial Rounded MT Bold"/>
                  <a:cs typeface="Arial Rounded MT Bold"/>
                </a:rPr>
                <a:t>soccer</a:t>
              </a:r>
              <a:endParaRPr lang="en-US" sz="2000" dirty="0">
                <a:solidFill>
                  <a:schemeClr val="bg1"/>
                </a:solidFill>
                <a:latin typeface="Arial Rounded MT Bold"/>
                <a:cs typeface="Arial Rounded MT Bold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100011" y="2212557"/>
              <a:ext cx="2286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Arial Rounded MT Bold"/>
                  <a:cs typeface="Arial Rounded MT Bold"/>
                </a:rPr>
                <a:t>hockey</a:t>
              </a:r>
              <a:endParaRPr lang="en-US" sz="2000" dirty="0">
                <a:latin typeface="Arial Rounded MT Bold"/>
                <a:cs typeface="Arial Rounded MT Bold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404862" y="4372012"/>
              <a:ext cx="2286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  <a:latin typeface="Arial Rounded MT Bold"/>
                  <a:cs typeface="Arial Rounded MT Bold"/>
                </a:rPr>
                <a:t>basketball</a:t>
              </a:r>
              <a:endParaRPr lang="en-US" sz="2000" dirty="0">
                <a:solidFill>
                  <a:schemeClr val="bg1"/>
                </a:solidFill>
                <a:latin typeface="Arial Rounded MT Bold"/>
                <a:cs typeface="Arial Rounded MT Bold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705600" y="431800"/>
            <a:ext cx="3441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Respond and Share</a:t>
            </a:r>
            <a:endParaRPr lang="en-US" sz="2000" dirty="0">
              <a:solidFill>
                <a:srgbClr val="FFFFFF"/>
              </a:solidFill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5238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SLAO Template">
  <a:themeElements>
    <a:clrScheme name="Custom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CC6B6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Lesson 1-2 Set.pptx</Template>
  <TotalTime>1659</TotalTime>
  <Words>265</Words>
  <Application>Microsoft Macintosh PowerPoint</Application>
  <PresentationFormat>Custom</PresentationFormat>
  <Paragraphs>112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ESLAO Template</vt:lpstr>
      <vt:lpstr>Document</vt:lpstr>
      <vt:lpstr>Lesson 4</vt:lpstr>
      <vt:lpstr>PowerPoint Presentation</vt:lpstr>
      <vt:lpstr>Go Fish!</vt:lpstr>
      <vt:lpstr>Mini-Poster Likes/Dislikes</vt:lpstr>
      <vt:lpstr>Conversation Review</vt:lpstr>
      <vt:lpstr>Likes and Dislikes - Bingo</vt:lpstr>
      <vt:lpstr>Favourites- Bingo</vt:lpstr>
      <vt:lpstr>Vocabulary</vt:lpstr>
      <vt:lpstr>Vocabulary</vt:lpstr>
      <vt:lpstr>Vocabulary</vt:lpstr>
      <vt:lpstr>Vocabulary</vt:lpstr>
      <vt:lpstr>Four Truths and a Lie</vt:lpstr>
      <vt:lpstr>PowerPoint Presentation</vt:lpstr>
      <vt:lpstr>Short /e/ Practice</vt:lpstr>
      <vt:lpstr>PowerPoint Presentation</vt:lpstr>
      <vt:lpstr>Vocabulary Practice</vt:lpstr>
      <vt:lpstr>Grammar Practice</vt:lpstr>
      <vt:lpstr>Phonics Check</vt:lpstr>
      <vt:lpstr>Test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Thompson</dc:creator>
  <cp:lastModifiedBy>Bryan Thompson</cp:lastModifiedBy>
  <cp:revision>106</cp:revision>
  <dcterms:created xsi:type="dcterms:W3CDTF">2016-09-08T15:30:25Z</dcterms:created>
  <dcterms:modified xsi:type="dcterms:W3CDTF">2017-04-18T15:07:38Z</dcterms:modified>
</cp:coreProperties>
</file>