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61" r:id="rId3"/>
    <p:sldId id="264" r:id="rId4"/>
    <p:sldId id="278" r:id="rId5"/>
    <p:sldId id="285" r:id="rId6"/>
    <p:sldId id="284" r:id="rId7"/>
    <p:sldId id="279" r:id="rId8"/>
    <p:sldId id="288" r:id="rId9"/>
    <p:sldId id="289" r:id="rId10"/>
    <p:sldId id="262" r:id="rId11"/>
    <p:sldId id="290" r:id="rId12"/>
    <p:sldId id="292" r:id="rId13"/>
    <p:sldId id="293" r:id="rId14"/>
    <p:sldId id="294" r:id="rId15"/>
    <p:sldId id="295" r:id="rId16"/>
    <p:sldId id="296" r:id="rId17"/>
    <p:sldId id="29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FAFF"/>
    <a:srgbClr val="8DB7FF"/>
    <a:srgbClr val="9BC0FF"/>
    <a:srgbClr val="9BC1FF"/>
    <a:srgbClr val="FF9A99"/>
    <a:srgbClr val="C8B0ED"/>
    <a:srgbClr val="FFB977"/>
    <a:srgbClr val="95EE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15" autoAdjust="0"/>
    <p:restoredTop sz="94660"/>
  </p:normalViewPr>
  <p:slideViewPr>
    <p:cSldViewPr snapToGrid="0">
      <p:cViewPr>
        <p:scale>
          <a:sx n="94" d="100"/>
          <a:sy n="94" d="100"/>
        </p:scale>
        <p:origin x="-536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888" y="1008474"/>
            <a:ext cx="5266267" cy="1776942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888" y="2797587"/>
            <a:ext cx="5266267" cy="1655762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smtClean="0"/>
              <a:t>Click to edit Master subtitle style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18" y="233467"/>
            <a:ext cx="1550924" cy="43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6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B847-FA42-4BAC-AACA-90706FE4E929}" type="datetimeFigureOut">
              <a:rPr lang="en-CA" smtClean="0"/>
              <a:t>17-04-18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6283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rgbClr val="A9A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Lesson</a:t>
            </a:r>
            <a:r>
              <a:rPr lang="en-US" sz="2800" baseline="0" dirty="0" smtClean="0">
                <a:latin typeface="Arial Rounded MT Bold"/>
                <a:cs typeface="Arial Rounded MT Bold"/>
              </a:rPr>
              <a:t> Expectations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400" y="13843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Learning Goals</a:t>
            </a:r>
            <a:endParaRPr lang="en-US" sz="2400" dirty="0"/>
          </a:p>
        </p:txBody>
      </p:sp>
      <p:sp>
        <p:nvSpPr>
          <p:cNvPr id="5" name="Rounded Rectangle 4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rgbClr val="A9A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Lesson</a:t>
            </a:r>
            <a:r>
              <a:rPr lang="en-US" sz="2800" baseline="0" dirty="0" smtClean="0">
                <a:latin typeface="Arial Rounded MT Bold"/>
                <a:cs typeface="Arial Rounded MT Bold"/>
              </a:rPr>
              <a:t> Expectations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06400" y="13843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Learning Goals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2353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Phonics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24972" y="1213866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2" name="Rounded Rectangle 21"/>
          <p:cNvSpPr/>
          <p:nvPr/>
        </p:nvSpPr>
        <p:spPr>
          <a:xfrm>
            <a:off x="3772506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3" name="Rounded Rectangle 22"/>
          <p:cNvSpPr/>
          <p:nvPr/>
        </p:nvSpPr>
        <p:spPr>
          <a:xfrm>
            <a:off x="7320039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4" name="Rounded Rectangle 23"/>
          <p:cNvSpPr/>
          <p:nvPr/>
        </p:nvSpPr>
        <p:spPr>
          <a:xfrm>
            <a:off x="220134" y="3869980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5" name="Rounded Rectangle 24"/>
          <p:cNvSpPr/>
          <p:nvPr/>
        </p:nvSpPr>
        <p:spPr>
          <a:xfrm>
            <a:off x="3767668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6" name="Rounded Rectangle 25"/>
          <p:cNvSpPr/>
          <p:nvPr/>
        </p:nvSpPr>
        <p:spPr>
          <a:xfrm>
            <a:off x="7315201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1" name="Picture 10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Phonics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224972" y="1213866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Rounded Rectangle 13"/>
          <p:cNvSpPr/>
          <p:nvPr userDrawn="1"/>
        </p:nvSpPr>
        <p:spPr>
          <a:xfrm>
            <a:off x="3772506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Rounded Rectangle 14"/>
          <p:cNvSpPr/>
          <p:nvPr userDrawn="1"/>
        </p:nvSpPr>
        <p:spPr>
          <a:xfrm>
            <a:off x="7320039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Rounded Rectangle 15"/>
          <p:cNvSpPr/>
          <p:nvPr userDrawn="1"/>
        </p:nvSpPr>
        <p:spPr>
          <a:xfrm>
            <a:off x="220134" y="3869980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3767668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8" name="Rounded Rectangle 17"/>
          <p:cNvSpPr/>
          <p:nvPr userDrawn="1"/>
        </p:nvSpPr>
        <p:spPr>
          <a:xfrm>
            <a:off x="7315201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66954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Vocabulary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6877" y="2196493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ounded Rectangle 9"/>
          <p:cNvSpPr/>
          <p:nvPr/>
        </p:nvSpPr>
        <p:spPr>
          <a:xfrm>
            <a:off x="318588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ounded Rectangle 10"/>
          <p:cNvSpPr/>
          <p:nvPr/>
        </p:nvSpPr>
        <p:spPr>
          <a:xfrm>
            <a:off x="590489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508000" y="3640933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200400" y="363609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5933924" y="363609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49943" y="4247844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8" name="Rounded Rectangle 27"/>
          <p:cNvSpPr/>
          <p:nvPr/>
        </p:nvSpPr>
        <p:spPr>
          <a:xfrm>
            <a:off x="316895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9" name="Rounded Rectangle 28"/>
          <p:cNvSpPr/>
          <p:nvPr/>
        </p:nvSpPr>
        <p:spPr>
          <a:xfrm>
            <a:off x="588796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0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91066" y="569228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183466" y="5687445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32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5916990" y="5687445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7" name="Rounded Rectangle 16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0" name="Picture 19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Vocabulary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466877" y="2196493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3" name="Rounded Rectangle 22"/>
          <p:cNvSpPr/>
          <p:nvPr userDrawn="1"/>
        </p:nvSpPr>
        <p:spPr>
          <a:xfrm>
            <a:off x="318588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4" name="Rounded Rectangle 23"/>
          <p:cNvSpPr/>
          <p:nvPr userDrawn="1"/>
        </p:nvSpPr>
        <p:spPr>
          <a:xfrm>
            <a:off x="590489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5" name="Rounded Rectangle 24"/>
          <p:cNvSpPr/>
          <p:nvPr userDrawn="1"/>
        </p:nvSpPr>
        <p:spPr>
          <a:xfrm>
            <a:off x="449943" y="4247844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6" name="Rounded Rectangle 25"/>
          <p:cNvSpPr/>
          <p:nvPr userDrawn="1"/>
        </p:nvSpPr>
        <p:spPr>
          <a:xfrm>
            <a:off x="316895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3" name="Rounded Rectangle 32"/>
          <p:cNvSpPr/>
          <p:nvPr userDrawn="1"/>
        </p:nvSpPr>
        <p:spPr>
          <a:xfrm>
            <a:off x="588796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168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rgbClr val="A9A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Picture 4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Lesson</a:t>
            </a:r>
            <a:r>
              <a:rPr lang="en-US" sz="2800" baseline="0" dirty="0" smtClean="0">
                <a:latin typeface="Arial Rounded MT Bold"/>
                <a:cs typeface="Arial Rounded MT Bold"/>
              </a:rPr>
              <a:t> Expectations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06400" y="13843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Learning Goals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2353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45534" y="304650"/>
            <a:ext cx="9902371" cy="662970"/>
          </a:xfrm>
        </p:spPr>
        <p:txBody>
          <a:bodyPr>
            <a:normAutofit/>
          </a:bodyPr>
          <a:lstStyle>
            <a:lvl1pPr>
              <a:defRPr sz="2800">
                <a:latin typeface="Arial Rounded MT Bold"/>
                <a:cs typeface="Arial Rounded MT Bold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275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Vocabulary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466877" y="2196493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318588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489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508000" y="3640933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 smtClean="0"/>
              <a:t>Click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200400" y="363609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 smtClean="0"/>
              <a:t>Click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5933924" y="363609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 smtClean="0"/>
              <a:t>Click</a:t>
            </a:r>
          </a:p>
        </p:txBody>
      </p:sp>
      <p:sp>
        <p:nvSpPr>
          <p:cNvPr id="27" name="Rounded Rectangle 26"/>
          <p:cNvSpPr/>
          <p:nvPr userDrawn="1"/>
        </p:nvSpPr>
        <p:spPr>
          <a:xfrm>
            <a:off x="449943" y="4247844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8" name="Rounded Rectangle 27"/>
          <p:cNvSpPr/>
          <p:nvPr userDrawn="1"/>
        </p:nvSpPr>
        <p:spPr>
          <a:xfrm>
            <a:off x="316895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588796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0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91066" y="569228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 smtClean="0"/>
              <a:t>Click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183466" y="5687445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 smtClean="0"/>
              <a:t>Click</a:t>
            </a:r>
          </a:p>
        </p:txBody>
      </p:sp>
      <p:sp>
        <p:nvSpPr>
          <p:cNvPr id="32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5916990" y="5687445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 smtClean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176168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Phonics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21" name="Rounded Rectangle 20"/>
          <p:cNvSpPr/>
          <p:nvPr userDrawn="1"/>
        </p:nvSpPr>
        <p:spPr>
          <a:xfrm>
            <a:off x="224972" y="1213866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3772506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3" name="Rounded Rectangle 22"/>
          <p:cNvSpPr/>
          <p:nvPr userDrawn="1"/>
        </p:nvSpPr>
        <p:spPr>
          <a:xfrm>
            <a:off x="7320039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4" name="Rounded Rectangle 23"/>
          <p:cNvSpPr/>
          <p:nvPr userDrawn="1"/>
        </p:nvSpPr>
        <p:spPr>
          <a:xfrm>
            <a:off x="220134" y="3869980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5" name="Rounded Rectangle 24"/>
          <p:cNvSpPr/>
          <p:nvPr userDrawn="1"/>
        </p:nvSpPr>
        <p:spPr>
          <a:xfrm>
            <a:off x="3767668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6" name="Rounded Rectangle 25"/>
          <p:cNvSpPr/>
          <p:nvPr userDrawn="1"/>
        </p:nvSpPr>
        <p:spPr>
          <a:xfrm>
            <a:off x="7315201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66954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rning G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1109597"/>
            <a:ext cx="11599333" cy="5409735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rgbClr val="BFBF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295865"/>
            <a:ext cx="11311465" cy="522346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423332" y="186267"/>
            <a:ext cx="11311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chemeClr val="tx1"/>
                </a:solidFill>
              </a:rPr>
              <a:t>Learning Goals</a:t>
            </a:r>
          </a:p>
        </p:txBody>
      </p:sp>
    </p:spTree>
    <p:extLst>
      <p:ext uri="{BB962C8B-B14F-4D97-AF65-F5344CB8AC3E}">
        <p14:creationId xmlns:p14="http://schemas.microsoft.com/office/powerpoint/2010/main" val="261701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ce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rgbClr val="BFBF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905999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DFD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Icebreaker</a:t>
            </a:r>
          </a:p>
        </p:txBody>
      </p:sp>
    </p:spTree>
    <p:extLst>
      <p:ext uri="{BB962C8B-B14F-4D97-AF65-F5344CB8AC3E}">
        <p14:creationId xmlns:p14="http://schemas.microsoft.com/office/powerpoint/2010/main" val="4291606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gno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rgbClr val="BFBF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905999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DFD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Diagnostic</a:t>
            </a:r>
          </a:p>
        </p:txBody>
      </p:sp>
    </p:spTree>
    <p:extLst>
      <p:ext uri="{BB962C8B-B14F-4D97-AF65-F5344CB8AC3E}">
        <p14:creationId xmlns:p14="http://schemas.microsoft.com/office/powerpoint/2010/main" val="123248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tiv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rgbClr val="BFBF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905999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DFD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4248865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ssessment 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rgbClr val="BFBF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897531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DFD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/>
              <a:t>Assessment Support</a:t>
            </a:r>
          </a:p>
        </p:txBody>
      </p:sp>
    </p:spTree>
    <p:extLst>
      <p:ext uri="{BB962C8B-B14F-4D97-AF65-F5344CB8AC3E}">
        <p14:creationId xmlns:p14="http://schemas.microsoft.com/office/powerpoint/2010/main" val="308173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t Ready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rgbClr val="BFBF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905999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DFD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/>
              <a:t>Get</a:t>
            </a:r>
            <a:r>
              <a:rPr lang="en-CA" sz="1800" baseline="0" dirty="0"/>
              <a:t> Ready!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6669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rgbClr val="BFBF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11311465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3377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1533" y="2459504"/>
            <a:ext cx="71289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0" b="1" dirty="0">
                <a:solidFill>
                  <a:schemeClr val="tx1"/>
                </a:solidFill>
              </a:rPr>
              <a:t>Thank you for joining our class</a:t>
            </a:r>
          </a:p>
        </p:txBody>
      </p:sp>
    </p:spTree>
    <p:extLst>
      <p:ext uri="{BB962C8B-B14F-4D97-AF65-F5344CB8AC3E}">
        <p14:creationId xmlns:p14="http://schemas.microsoft.com/office/powerpoint/2010/main" val="2543978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BB847-FA42-4BAC-AACA-90706FE4E929}" type="datetimeFigureOut">
              <a:rPr lang="en-CA" smtClean="0"/>
              <a:t>17-04-18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137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6" r:id="rId12"/>
    <p:sldLayoutId id="2147483677" r:id="rId13"/>
    <p:sldLayoutId id="2147483650" r:id="rId14"/>
    <p:sldLayoutId id="2147483660" r:id="rId15"/>
    <p:sldLayoutId id="2147483662" r:id="rId16"/>
    <p:sldLayoutId id="214748366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>
            <a:lvl1pPr algn="ctr">
              <a:defRPr sz="6000">
                <a:latin typeface="Arial Rounded MT Bold" panose="020F0704030504030204" pitchFamily="34" charset="0"/>
              </a:defRPr>
            </a:lvl1pPr>
          </a:lstStyle>
          <a:p>
            <a:r>
              <a:rPr lang="en-CA" dirty="0" smtClean="0"/>
              <a:t>Lesson </a:t>
            </a:r>
            <a:r>
              <a:rPr lang="en-CA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3207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999" y="3096381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cup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5161" y="3079448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bun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44228" y="3086705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bug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80" y="5742819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gum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2742" y="5737981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sun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7618" y="5733143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rug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736" y="419910"/>
            <a:ext cx="422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Short /</a:t>
            </a:r>
            <a:r>
              <a:rPr lang="en-US" sz="2400" dirty="0">
                <a:solidFill>
                  <a:srgbClr val="000000"/>
                </a:solidFill>
              </a:rPr>
              <a:t>u</a:t>
            </a:r>
            <a:r>
              <a:rPr lang="en-US" sz="2400" dirty="0" smtClean="0">
                <a:solidFill>
                  <a:srgbClr val="000000"/>
                </a:solidFill>
              </a:rPr>
              <a:t>/ sound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7036" y="445310"/>
            <a:ext cx="344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Listen and Repeat</a:t>
            </a:r>
            <a:endParaRPr lang="en-US" sz="2000" dirty="0">
              <a:solidFill>
                <a:srgbClr val="000000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017" y="1076659"/>
            <a:ext cx="1931076" cy="21066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1099" y="1458386"/>
            <a:ext cx="2182054" cy="14547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466" y="1378017"/>
            <a:ext cx="1674580" cy="15457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614" y="4020767"/>
            <a:ext cx="2330677" cy="1553784"/>
          </a:xfrm>
          <a:prstGeom prst="round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89" y="4012461"/>
            <a:ext cx="2379041" cy="1561246"/>
          </a:xfrm>
          <a:prstGeom prst="round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8000" y="3981571"/>
            <a:ext cx="2272595" cy="170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54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/u/ story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6084" y="1810336"/>
            <a:ext cx="58097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</a:t>
            </a:r>
            <a:r>
              <a:rPr lang="en-CA" dirty="0" smtClean="0"/>
              <a:t>tory </a:t>
            </a:r>
            <a:r>
              <a:rPr lang="en-CA" dirty="0"/>
              <a:t>– Circle the short /U/ words.</a:t>
            </a:r>
          </a:p>
          <a:p>
            <a:r>
              <a:rPr lang="en-CA" dirty="0"/>
              <a:t> </a:t>
            </a:r>
          </a:p>
          <a:p>
            <a:r>
              <a:rPr lang="en-CA" dirty="0"/>
              <a:t>Sam likes to go to the beach a lot. He can surf on his surfboard. He likes to catch the big waves. He is wet when he gets out of the water. After he has a swim, Sam looks for shells. He is happy when he finds a pretty shell. Sam takes a net to catch a fish, and he finds crabs to cook in a pot. He takes a shovel with him so he can dig in the sand. Sam always has fun at the beach. He goes home before he gets too hot.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938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4-18 at 9.32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1" y="2130850"/>
            <a:ext cx="10931159" cy="350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87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Practice</a:t>
            </a:r>
            <a:endParaRPr lang="en-US" dirty="0"/>
          </a:p>
        </p:txBody>
      </p:sp>
      <p:pic>
        <p:nvPicPr>
          <p:cNvPr id="4" name="Picture 3" descr="Screen Shot 2017-04-18 at 10.11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86" y="2862657"/>
            <a:ext cx="11026355" cy="327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35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Grammar Practice</a:t>
            </a:r>
            <a:endParaRPr lang="en-US" dirty="0"/>
          </a:p>
        </p:txBody>
      </p:sp>
      <p:pic>
        <p:nvPicPr>
          <p:cNvPr id="4" name="Picture 3" descr="Screen Shot 2017-04-18 at 10.11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52" y="2905704"/>
            <a:ext cx="11354241" cy="334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331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Phonics Check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838" y="445830"/>
            <a:ext cx="5780422" cy="600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37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79" y="510786"/>
            <a:ext cx="6734724" cy="5857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193" y="3983156"/>
            <a:ext cx="6085834" cy="223594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Arc 5"/>
          <p:cNvSpPr/>
          <p:nvPr/>
        </p:nvSpPr>
        <p:spPr>
          <a:xfrm>
            <a:off x="4477486" y="2604372"/>
            <a:ext cx="4499012" cy="2776562"/>
          </a:xfrm>
          <a:prstGeom prst="arc">
            <a:avLst>
              <a:gd name="adj1" fmla="val 16200000"/>
              <a:gd name="adj2" fmla="val 157026"/>
            </a:avLst>
          </a:prstGeom>
          <a:ln w="12700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97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923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9088" y="2077644"/>
            <a:ext cx="4902200" cy="673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Conversation practice- where are you from?</a:t>
            </a:r>
            <a:endParaRPr lang="en-US" sz="1600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5201" y="4434297"/>
            <a:ext cx="4902200" cy="673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Short /u/ sound practice</a:t>
            </a:r>
            <a:endParaRPr lang="en-US" sz="1600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9336" y="1686119"/>
            <a:ext cx="4203700" cy="42037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18412" y="3262724"/>
            <a:ext cx="4902200" cy="673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Conversation practice – where do you want to go?</a:t>
            </a:r>
            <a:endParaRPr lang="en-US" sz="1600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90721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817" y="589945"/>
            <a:ext cx="5477267" cy="449500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4151" y="742344"/>
            <a:ext cx="5477267" cy="4267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6"/>
            <a:ext cx="9905999" cy="1012892"/>
          </a:xfrm>
        </p:spPr>
        <p:txBody>
          <a:bodyPr/>
          <a:lstStyle/>
          <a:p>
            <a:r>
              <a:rPr lang="en-US" dirty="0" smtClean="0"/>
              <a:t>Conversation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601918"/>
              </p:ext>
            </p:extLst>
          </p:nvPr>
        </p:nvGraphicFramePr>
        <p:xfrm>
          <a:off x="5767782" y="5356165"/>
          <a:ext cx="4967093" cy="729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14"/>
                <a:gridCol w="869925"/>
                <a:gridCol w="1426677"/>
                <a:gridCol w="1426677"/>
              </a:tblGrid>
              <a:tr h="729092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he/she/it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am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is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from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India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1905" y="4887686"/>
            <a:ext cx="3483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/>
                <a:cs typeface="Arial Rounded MT Bold"/>
              </a:rPr>
              <a:t>Grammar</a:t>
            </a:r>
            <a:endParaRPr lang="en-US" dirty="0">
              <a:latin typeface="Arial Rounded MT Bold"/>
              <a:cs typeface="Arial Rounded MT Bold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513788"/>
              </p:ext>
            </p:extLst>
          </p:nvPr>
        </p:nvGraphicFramePr>
        <p:xfrm>
          <a:off x="902304" y="5348513"/>
          <a:ext cx="405069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6328"/>
                <a:gridCol w="687888"/>
                <a:gridCol w="1203960"/>
                <a:gridCol w="1112520"/>
              </a:tblGrid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Where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are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you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he/she/it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from?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4000" y="5456160"/>
            <a:ext cx="568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Q: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02178" y="5458578"/>
            <a:ext cx="568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A: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15159" y="1492107"/>
            <a:ext cx="1693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Where are you from? 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193030" y="1513496"/>
            <a:ext cx="1693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 am from </a:t>
            </a:r>
            <a:r>
              <a:rPr lang="en-US" sz="2000" b="1" dirty="0" smtClean="0">
                <a:solidFill>
                  <a:srgbClr val="0000FF"/>
                </a:solidFill>
              </a:rPr>
              <a:t>Brazil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117515" y="1609715"/>
            <a:ext cx="1693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Where are you from? 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347913" y="1700685"/>
            <a:ext cx="1693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 am from </a:t>
            </a:r>
            <a:r>
              <a:rPr lang="en-US" sz="2000" b="1" dirty="0" smtClean="0">
                <a:solidFill>
                  <a:srgbClr val="0000FF"/>
                </a:solidFill>
              </a:rPr>
              <a:t>Singapore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75916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people from your country!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548666"/>
              </p:ext>
            </p:extLst>
          </p:nvPr>
        </p:nvGraphicFramePr>
        <p:xfrm>
          <a:off x="293368" y="1249810"/>
          <a:ext cx="3060588" cy="5203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588"/>
              </a:tblGrid>
              <a:tr h="3356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</a:tr>
              <a:tr h="53754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China</a:t>
                      </a:r>
                      <a:endParaRPr lang="en-US" dirty="0"/>
                    </a:p>
                  </a:txBody>
                  <a:tcPr anchor="ctr"/>
                </a:tc>
              </a:tr>
              <a:tr h="53754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Canada</a:t>
                      </a:r>
                      <a:endParaRPr lang="en-US" dirty="0"/>
                    </a:p>
                  </a:txBody>
                  <a:tcPr anchor="ctr"/>
                </a:tc>
              </a:tr>
              <a:tr h="53754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India</a:t>
                      </a:r>
                      <a:endParaRPr lang="en-US" dirty="0"/>
                    </a:p>
                  </a:txBody>
                  <a:tcPr anchor="ctr"/>
                </a:tc>
              </a:tr>
              <a:tr h="53754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Russia</a:t>
                      </a:r>
                      <a:endParaRPr lang="en-US" dirty="0"/>
                    </a:p>
                  </a:txBody>
                  <a:tcPr anchor="ctr"/>
                </a:tc>
              </a:tr>
              <a:tr h="53754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United States</a:t>
                      </a:r>
                      <a:endParaRPr lang="en-US" dirty="0"/>
                    </a:p>
                  </a:txBody>
                  <a:tcPr anchor="ctr"/>
                </a:tc>
              </a:tr>
              <a:tr h="53754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Egypt</a:t>
                      </a:r>
                      <a:endParaRPr lang="en-US" dirty="0"/>
                    </a:p>
                  </a:txBody>
                  <a:tcPr anchor="ctr"/>
                </a:tc>
              </a:tr>
              <a:tr h="53754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South Africa</a:t>
                      </a:r>
                      <a:endParaRPr lang="en-US" dirty="0"/>
                    </a:p>
                  </a:txBody>
                  <a:tcPr anchor="ctr"/>
                </a:tc>
              </a:tr>
              <a:tr h="53754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England</a:t>
                      </a:r>
                      <a:endParaRPr lang="en-US" dirty="0"/>
                    </a:p>
                  </a:txBody>
                  <a:tcPr anchor="ctr"/>
                </a:tc>
              </a:tr>
              <a:tr h="53754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Australia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Oval Callout 7"/>
          <p:cNvSpPr/>
          <p:nvPr/>
        </p:nvSpPr>
        <p:spPr>
          <a:xfrm>
            <a:off x="7119256" y="3797329"/>
            <a:ext cx="3108201" cy="1237350"/>
          </a:xfrm>
          <a:prstGeom prst="wedgeEllipseCallout">
            <a:avLst>
              <a:gd name="adj1" fmla="val -42438"/>
              <a:gd name="adj2" fmla="val 5939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Where are you from? </a:t>
            </a:r>
            <a:endParaRPr lang="en-US" dirty="0"/>
          </a:p>
        </p:txBody>
      </p:sp>
      <p:sp>
        <p:nvSpPr>
          <p:cNvPr id="9" name="Oval Callout 8"/>
          <p:cNvSpPr/>
          <p:nvPr/>
        </p:nvSpPr>
        <p:spPr>
          <a:xfrm>
            <a:off x="8208791" y="4689468"/>
            <a:ext cx="3108201" cy="1237350"/>
          </a:xfrm>
          <a:prstGeom prst="wedgeEllipseCallout">
            <a:avLst>
              <a:gd name="adj1" fmla="val 44599"/>
              <a:gd name="adj2" fmla="val 57849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am from Canada.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02017" y="1486097"/>
            <a:ext cx="6485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have a country name in your hand. Ask your classmates where they are from. When you find someone from the same country, stay together to find others form your country.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587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 the blank map and complete the worksheet. 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73186" y="1788156"/>
            <a:ext cx="9527629" cy="4615571"/>
            <a:chOff x="400165" y="2017826"/>
            <a:chExt cx="10282514" cy="4840174"/>
          </a:xfrm>
        </p:grpSpPr>
        <p:sp>
          <p:nvSpPr>
            <p:cNvPr id="4" name="Rectangle 3"/>
            <p:cNvSpPr/>
            <p:nvPr/>
          </p:nvSpPr>
          <p:spPr>
            <a:xfrm>
              <a:off x="400166" y="2017826"/>
              <a:ext cx="10282513" cy="4840174"/>
            </a:xfrm>
            <a:prstGeom prst="rect">
              <a:avLst/>
            </a:prstGeom>
            <a:solidFill>
              <a:srgbClr val="CEFA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0165" y="2028985"/>
              <a:ext cx="10197036" cy="4829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9925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Conversation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769387" y="1973476"/>
            <a:ext cx="6539331" cy="3740442"/>
            <a:chOff x="2820652" y="1246305"/>
            <a:chExt cx="9371348" cy="536033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20652" y="1246305"/>
              <a:ext cx="9371348" cy="5360333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3125515" y="6197419"/>
              <a:ext cx="4599359" cy="0"/>
            </a:xfrm>
            <a:prstGeom prst="line">
              <a:avLst/>
            </a:prstGeom>
            <a:ln w="3175" cmpd="sng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1713" y="2512855"/>
              <a:ext cx="1136156" cy="1136156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6665067" y="296700"/>
            <a:ext cx="3441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Fill in your passport with your information. </a:t>
            </a:r>
            <a:endParaRPr lang="en-US" sz="2000" dirty="0">
              <a:solidFill>
                <a:srgbClr val="FFFFF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1819" y="1864376"/>
            <a:ext cx="4120859" cy="3467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 smtClean="0"/>
              <a:t>What’s your name?</a:t>
            </a:r>
          </a:p>
          <a:p>
            <a:pPr>
              <a:lnSpc>
                <a:spcPct val="200000"/>
              </a:lnSpc>
            </a:pPr>
            <a:r>
              <a:rPr lang="en-US" sz="2800" dirty="0" smtClean="0"/>
              <a:t>What’s your date of birth?</a:t>
            </a:r>
          </a:p>
          <a:p>
            <a:pPr>
              <a:lnSpc>
                <a:spcPct val="200000"/>
              </a:lnSpc>
            </a:pPr>
            <a:r>
              <a:rPr lang="en-US" sz="2800" dirty="0" smtClean="0"/>
              <a:t>What is your birth place?</a:t>
            </a:r>
          </a:p>
          <a:p>
            <a:pPr>
              <a:lnSpc>
                <a:spcPct val="200000"/>
              </a:lnSpc>
            </a:pPr>
            <a:r>
              <a:rPr lang="en-US" sz="2800" dirty="0" smtClean="0"/>
              <a:t>Where are you from?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134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97461">
            <a:off x="900778" y="3091645"/>
            <a:ext cx="6374166" cy="2453952"/>
          </a:xfrm>
          <a:prstGeom prst="rect">
            <a:avLst/>
          </a:prstGeom>
        </p:spPr>
      </p:pic>
      <p:sp>
        <p:nvSpPr>
          <p:cNvPr id="36" name="Oval Callout 35"/>
          <p:cNvSpPr/>
          <p:nvPr/>
        </p:nvSpPr>
        <p:spPr>
          <a:xfrm>
            <a:off x="148515" y="1066807"/>
            <a:ext cx="2858877" cy="1138096"/>
          </a:xfrm>
          <a:prstGeom prst="wedgeEllipseCallout">
            <a:avLst>
              <a:gd name="adj1" fmla="val -42438"/>
              <a:gd name="adj2" fmla="val 5939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Where is he from? </a:t>
            </a:r>
            <a:endParaRPr lang="en-US" dirty="0"/>
          </a:p>
        </p:txBody>
      </p:sp>
      <p:sp>
        <p:nvSpPr>
          <p:cNvPr id="37" name="Oval Callout 36"/>
          <p:cNvSpPr/>
          <p:nvPr/>
        </p:nvSpPr>
        <p:spPr>
          <a:xfrm>
            <a:off x="2532746" y="1283447"/>
            <a:ext cx="2858877" cy="1138096"/>
          </a:xfrm>
          <a:prstGeom prst="wedgeEllipseCallout">
            <a:avLst>
              <a:gd name="adj1" fmla="val 44599"/>
              <a:gd name="adj2" fmla="val 57849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 is English.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7295946" y="2661465"/>
            <a:ext cx="4674811" cy="3971932"/>
            <a:chOff x="6823061" y="2175106"/>
            <a:chExt cx="4674811" cy="397193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23061" y="2175106"/>
              <a:ext cx="4674811" cy="397193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6854555" y="6143379"/>
              <a:ext cx="4599359" cy="0"/>
            </a:xfrm>
            <a:prstGeom prst="line">
              <a:avLst/>
            </a:prstGeom>
            <a:ln w="3175" cmpd="sng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8228207" y="2850604"/>
              <a:ext cx="15132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03/15/1995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795485" y="2840885"/>
              <a:ext cx="16656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London, England</a:t>
              </a:r>
              <a:endParaRPr lang="en-US" sz="16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235765" y="3317525"/>
              <a:ext cx="15132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English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420955" y="4624202"/>
              <a:ext cx="1928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03/22/2015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245497" y="2341016"/>
              <a:ext cx="24957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Mike L. Bolder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38707" y="4560442"/>
              <a:ext cx="24957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Edwardian Script ITC"/>
                  <a:cs typeface="Edwardian Script ITC"/>
                </a:rPr>
                <a:t>M. L. Bolder</a:t>
              </a:r>
              <a:endParaRPr lang="en-US" sz="2400" dirty="0">
                <a:latin typeface="Edwardian Script ITC"/>
                <a:cs typeface="Edwardian Script ITC"/>
              </a:endParaRPr>
            </a:p>
          </p:txBody>
        </p:sp>
      </p:grpSp>
      <p:sp>
        <p:nvSpPr>
          <p:cNvPr id="38" name="Oval Callout 37"/>
          <p:cNvSpPr/>
          <p:nvPr/>
        </p:nvSpPr>
        <p:spPr>
          <a:xfrm>
            <a:off x="6867267" y="1138148"/>
            <a:ext cx="2858877" cy="1138096"/>
          </a:xfrm>
          <a:prstGeom prst="wedgeEllipseCallout">
            <a:avLst>
              <a:gd name="adj1" fmla="val -42438"/>
              <a:gd name="adj2" fmla="val 5939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Where is he going? </a:t>
            </a:r>
            <a:endParaRPr lang="en-US" dirty="0"/>
          </a:p>
        </p:txBody>
      </p:sp>
      <p:sp>
        <p:nvSpPr>
          <p:cNvPr id="39" name="Oval Callout 38"/>
          <p:cNvSpPr/>
          <p:nvPr/>
        </p:nvSpPr>
        <p:spPr>
          <a:xfrm>
            <a:off x="9156921" y="1381808"/>
            <a:ext cx="2858877" cy="1138096"/>
          </a:xfrm>
          <a:prstGeom prst="wedgeEllipseCallout">
            <a:avLst>
              <a:gd name="adj1" fmla="val 44599"/>
              <a:gd name="adj2" fmla="val 57849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  <a:r>
              <a:rPr lang="en-US" dirty="0" smtClean="0"/>
              <a:t>e is going to China.</a:t>
            </a:r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1226" y="2769543"/>
            <a:ext cx="1081187" cy="137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11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you want to go?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00301" y="1896236"/>
            <a:ext cx="10282514" cy="4840174"/>
            <a:chOff x="400165" y="2017826"/>
            <a:chExt cx="10282514" cy="4840174"/>
          </a:xfrm>
        </p:grpSpPr>
        <p:sp>
          <p:nvSpPr>
            <p:cNvPr id="4" name="Rectangle 3"/>
            <p:cNvSpPr/>
            <p:nvPr/>
          </p:nvSpPr>
          <p:spPr>
            <a:xfrm>
              <a:off x="400166" y="2017826"/>
              <a:ext cx="10282513" cy="4840174"/>
            </a:xfrm>
            <a:prstGeom prst="rect">
              <a:avLst/>
            </a:prstGeom>
            <a:solidFill>
              <a:srgbClr val="CEFA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0165" y="2028985"/>
              <a:ext cx="10197036" cy="4829015"/>
            </a:xfrm>
            <a:prstGeom prst="rect">
              <a:avLst/>
            </a:prstGeom>
          </p:spPr>
        </p:pic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724275"/>
              </p:ext>
            </p:extLst>
          </p:nvPr>
        </p:nvGraphicFramePr>
        <p:xfrm>
          <a:off x="5740760" y="1100524"/>
          <a:ext cx="4967093" cy="729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14"/>
                <a:gridCol w="869925"/>
                <a:gridCol w="1426677"/>
                <a:gridCol w="1426677"/>
              </a:tblGrid>
              <a:tr h="729092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he/she/it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want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wants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to go to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Japan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878873"/>
              </p:ext>
            </p:extLst>
          </p:nvPr>
        </p:nvGraphicFramePr>
        <p:xfrm>
          <a:off x="875282" y="1092872"/>
          <a:ext cx="424539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172"/>
                <a:gridCol w="716083"/>
                <a:gridCol w="1175458"/>
                <a:gridCol w="1445679"/>
              </a:tblGrid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Where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do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does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you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he/she/it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want to go?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26978" y="1200519"/>
            <a:ext cx="568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Q: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175156" y="1202937"/>
            <a:ext cx="568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A:</a:t>
            </a:r>
            <a:endParaRPr lang="en-US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718007" y="3305578"/>
            <a:ext cx="1208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Japan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001923" y="3143459"/>
            <a:ext cx="1208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Korea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809181" y="6183203"/>
            <a:ext cx="210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New Zealand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799259" y="4521476"/>
            <a:ext cx="171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Indonesia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235945" y="3268838"/>
            <a:ext cx="668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Italy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780350" y="2907859"/>
            <a:ext cx="96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France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757662" y="3789797"/>
            <a:ext cx="96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Mexico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852053" y="5627154"/>
            <a:ext cx="1268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Argentina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92762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7996" y="1594177"/>
            <a:ext cx="5053118" cy="175629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Ken is going to France. He likes French Food. His </a:t>
            </a:r>
            <a:r>
              <a:rPr lang="en-US" dirty="0" err="1" smtClean="0">
                <a:solidFill>
                  <a:schemeClr val="tx1"/>
                </a:solidFill>
              </a:rPr>
              <a:t>favourite</a:t>
            </a:r>
            <a:r>
              <a:rPr lang="en-US" dirty="0" smtClean="0">
                <a:solidFill>
                  <a:schemeClr val="tx1"/>
                </a:solidFill>
              </a:rPr>
              <a:t> is French Bread. Ken is not French. He is Australian. He does not speak French. He needs to study French.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you want to travel?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029691" y="4367512"/>
            <a:ext cx="5053118" cy="175629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Jane is South African. She loves to travel. She is going to Canada, The United States and England. She likes American food. She really likes pizza and hamburgers.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637" y="1363728"/>
            <a:ext cx="3843910" cy="2562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444" y="3910478"/>
            <a:ext cx="4018742" cy="2677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3978467"/>
      </p:ext>
    </p:extLst>
  </p:cSld>
  <p:clrMapOvr>
    <a:masterClrMapping/>
  </p:clrMapOvr>
</p:sld>
</file>

<file path=ppt/theme/theme1.xml><?xml version="1.0" encoding="utf-8"?>
<a:theme xmlns:a="http://schemas.openxmlformats.org/drawingml/2006/main" name="ESLAO Unit 2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Lesson 2-1 Set.pptx</Template>
  <TotalTime>1892</TotalTime>
  <Words>381</Words>
  <Application>Microsoft Macintosh PowerPoint</Application>
  <PresentationFormat>Custom</PresentationFormat>
  <Paragraphs>97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ESLAO Unit 2 Template</vt:lpstr>
      <vt:lpstr>Lesson 1</vt:lpstr>
      <vt:lpstr>PowerPoint Presentation</vt:lpstr>
      <vt:lpstr>Conversation</vt:lpstr>
      <vt:lpstr>Find the people from your country!</vt:lpstr>
      <vt:lpstr>Label the blank map and complete the worksheet. </vt:lpstr>
      <vt:lpstr>Conversation</vt:lpstr>
      <vt:lpstr>Conversation</vt:lpstr>
      <vt:lpstr>Where do you want to go?</vt:lpstr>
      <vt:lpstr>Why do you want to travel?</vt:lpstr>
      <vt:lpstr>PowerPoint Presentation</vt:lpstr>
      <vt:lpstr>Short /u/ story</vt:lpstr>
      <vt:lpstr>PowerPoint Presentation</vt:lpstr>
      <vt:lpstr>Vocabulary Practice</vt:lpstr>
      <vt:lpstr>Grammar Practice</vt:lpstr>
      <vt:lpstr>Phonics Check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Thompson</dc:creator>
  <cp:lastModifiedBy>Bryan Thompson</cp:lastModifiedBy>
  <cp:revision>124</cp:revision>
  <dcterms:created xsi:type="dcterms:W3CDTF">2016-09-08T15:30:25Z</dcterms:created>
  <dcterms:modified xsi:type="dcterms:W3CDTF">2017-04-18T15:34:03Z</dcterms:modified>
</cp:coreProperties>
</file>