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sldIdLst>
    <p:sldId id="256" r:id="rId2"/>
    <p:sldId id="261" r:id="rId3"/>
    <p:sldId id="263" r:id="rId4"/>
    <p:sldId id="278" r:id="rId5"/>
    <p:sldId id="289" r:id="rId6"/>
    <p:sldId id="262" r:id="rId7"/>
    <p:sldId id="287" r:id="rId8"/>
    <p:sldId id="290" r:id="rId9"/>
    <p:sldId id="291" r:id="rId10"/>
    <p:sldId id="292" r:id="rId11"/>
    <p:sldId id="293" r:id="rId12"/>
    <p:sldId id="294" r:id="rId13"/>
    <p:sldId id="29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FAFF"/>
    <a:srgbClr val="8DB7FF"/>
    <a:srgbClr val="9BC0FF"/>
    <a:srgbClr val="9BC1FF"/>
    <a:srgbClr val="FF9A99"/>
    <a:srgbClr val="C8B0ED"/>
    <a:srgbClr val="FFB977"/>
    <a:srgbClr val="95EE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-728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4896"/>
            <a:ext cx="5266267" cy="1776942"/>
          </a:xfrm>
        </p:spPr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014009"/>
            <a:ext cx="5266267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CA" smtClean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606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BB847-FA42-4BAC-AACA-90706FE4E929}" type="datetimeFigureOut">
              <a:rPr lang="en-CA" smtClean="0"/>
              <a:t>17-04-18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A893-A41E-4746-8E91-CA59722228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628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  <p:sp>
        <p:nvSpPr>
          <p:cNvPr id="5" name="Rounded Rectangle 4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23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Rounded Rectangle 21"/>
          <p:cNvSpPr/>
          <p:nvPr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13" name="Rounded Rectangle 12"/>
          <p:cNvSpPr/>
          <p:nvPr userDrawn="1"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Rounded Rectangle 13"/>
          <p:cNvSpPr/>
          <p:nvPr userDrawn="1"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Rounded Rectangle 17"/>
          <p:cNvSpPr/>
          <p:nvPr userDrawn="1"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6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ounded Rectangle 10"/>
          <p:cNvSpPr/>
          <p:nvPr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08000" y="3640933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200400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933924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Rounded Rectangle 27"/>
          <p:cNvSpPr/>
          <p:nvPr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ounded Rectangle 28"/>
          <p:cNvSpPr/>
          <p:nvPr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1066" y="569228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83466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916990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17" name="Rounded Rectangle 16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20" name="Picture 19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2" name="Rounded Rectangle 21"/>
          <p:cNvSpPr/>
          <p:nvPr userDrawn="1"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 userDrawn="1"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 userDrawn="1"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 userDrawn="1"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 userDrawn="1"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3" name="Rounded Rectangle 32"/>
          <p:cNvSpPr/>
          <p:nvPr userDrawn="1"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16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rgbClr val="A9A5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5" name="Picture 4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Lesson</a:t>
            </a:r>
            <a:r>
              <a:rPr lang="en-US" sz="2800" baseline="0" dirty="0" smtClean="0">
                <a:latin typeface="Arial Rounded MT Bold"/>
                <a:cs typeface="Arial Rounded MT Bold"/>
              </a:rPr>
              <a:t> Expectations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406400" y="138430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Learning Goals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7235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45534" y="304650"/>
            <a:ext cx="9902371" cy="662970"/>
          </a:xfrm>
        </p:spPr>
        <p:txBody>
          <a:bodyPr>
            <a:normAutofit/>
          </a:bodyPr>
          <a:lstStyle>
            <a:lvl1pPr>
              <a:defRPr sz="2800">
                <a:latin typeface="Arial Rounded MT Bold"/>
                <a:cs typeface="Arial Rounded MT Bold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7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Vocabulary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466877" y="2196493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318588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ounded Rectangle 10"/>
          <p:cNvSpPr/>
          <p:nvPr userDrawn="1"/>
        </p:nvSpPr>
        <p:spPr>
          <a:xfrm>
            <a:off x="5904897" y="2191655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508000" y="3640933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dirty="0" smtClean="0"/>
              <a:t>Click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3200400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dirty="0" smtClean="0"/>
              <a:t>Click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2"/>
          </p:nvPr>
        </p:nvSpPr>
        <p:spPr>
          <a:xfrm>
            <a:off x="5933924" y="363609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dirty="0" smtClean="0"/>
              <a:t>Click</a:t>
            </a:r>
          </a:p>
        </p:txBody>
      </p:sp>
      <p:sp>
        <p:nvSpPr>
          <p:cNvPr id="27" name="Rounded Rectangle 26"/>
          <p:cNvSpPr/>
          <p:nvPr userDrawn="1"/>
        </p:nvSpPr>
        <p:spPr>
          <a:xfrm>
            <a:off x="449943" y="4247844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Rounded Rectangle 27"/>
          <p:cNvSpPr/>
          <p:nvPr userDrawn="1"/>
        </p:nvSpPr>
        <p:spPr>
          <a:xfrm>
            <a:off x="316895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9" name="Rounded Rectangle 28"/>
          <p:cNvSpPr/>
          <p:nvPr userDrawn="1"/>
        </p:nvSpPr>
        <p:spPr>
          <a:xfrm>
            <a:off x="5887963" y="4243006"/>
            <a:ext cx="2357008" cy="1794933"/>
          </a:xfrm>
          <a:prstGeom prst="roundRect">
            <a:avLst/>
          </a:prstGeom>
          <a:solidFill>
            <a:srgbClr val="FFFFFF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1066" y="5692284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dirty="0" smtClean="0"/>
              <a:t>Click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83466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dirty="0" smtClean="0"/>
              <a:t>Click</a:t>
            </a:r>
          </a:p>
        </p:txBody>
      </p:sp>
      <p:sp>
        <p:nvSpPr>
          <p:cNvPr id="32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5916990" y="5687445"/>
            <a:ext cx="2298738" cy="32872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latin typeface="Arial Rounded MT Bold"/>
                <a:cs typeface="Arial Rounded MT Bold"/>
              </a:defRPr>
            </a:lvl1pPr>
          </a:lstStyle>
          <a:p>
            <a:pPr lvl="0"/>
            <a:r>
              <a:rPr lang="en-CA" dirty="0" smtClean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176168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145144" y="214798"/>
            <a:ext cx="10138712" cy="825393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7" name="Picture 6" descr="Rosedale Academy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8667" y="354805"/>
            <a:ext cx="1497610" cy="55150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 userDrawn="1"/>
        </p:nvSpPr>
        <p:spPr>
          <a:xfrm>
            <a:off x="205619" y="374953"/>
            <a:ext cx="990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Rounded MT Bold"/>
                <a:cs typeface="Arial Rounded MT Bold"/>
              </a:rPr>
              <a:t>Phonics</a:t>
            </a:r>
            <a:endParaRPr lang="en-US" sz="2800" dirty="0">
              <a:latin typeface="Arial Rounded MT Bold"/>
              <a:cs typeface="Arial Rounded MT Bold"/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224972" y="1213866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Rounded Rectangle 21"/>
          <p:cNvSpPr/>
          <p:nvPr userDrawn="1"/>
        </p:nvSpPr>
        <p:spPr>
          <a:xfrm>
            <a:off x="3772506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Rounded Rectangle 22"/>
          <p:cNvSpPr/>
          <p:nvPr userDrawn="1"/>
        </p:nvSpPr>
        <p:spPr>
          <a:xfrm>
            <a:off x="7320039" y="1209028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ounded Rectangle 23"/>
          <p:cNvSpPr/>
          <p:nvPr userDrawn="1"/>
        </p:nvSpPr>
        <p:spPr>
          <a:xfrm>
            <a:off x="220134" y="3869980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5" name="Rounded Rectangle 24"/>
          <p:cNvSpPr/>
          <p:nvPr userDrawn="1"/>
        </p:nvSpPr>
        <p:spPr>
          <a:xfrm>
            <a:off x="3767668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6" name="Rounded Rectangle 25"/>
          <p:cNvSpPr/>
          <p:nvPr userDrawn="1"/>
        </p:nvSpPr>
        <p:spPr>
          <a:xfrm>
            <a:off x="7315201" y="3865142"/>
            <a:ext cx="2980266" cy="2269563"/>
          </a:xfrm>
          <a:prstGeom prst="roundRect">
            <a:avLst/>
          </a:prstGeom>
          <a:solidFill>
            <a:schemeClr val="bg1"/>
          </a:solidFill>
          <a:ln w="5715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6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arning G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1109597"/>
            <a:ext cx="11599333" cy="5409735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295865"/>
            <a:ext cx="11311465" cy="5223468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423332" y="186267"/>
            <a:ext cx="113114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5400" dirty="0">
                <a:solidFill>
                  <a:schemeClr val="tx1"/>
                </a:solidFill>
              </a:rPr>
              <a:t>Learning Goals</a:t>
            </a:r>
          </a:p>
        </p:txBody>
      </p:sp>
    </p:spTree>
    <p:extLst>
      <p:ext uri="{BB962C8B-B14F-4D97-AF65-F5344CB8AC3E}">
        <p14:creationId xmlns:p14="http://schemas.microsoft.com/office/powerpoint/2010/main" val="2617019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ce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Icebreaker</a:t>
            </a:r>
          </a:p>
        </p:txBody>
      </p:sp>
    </p:spTree>
    <p:extLst>
      <p:ext uri="{BB962C8B-B14F-4D97-AF65-F5344CB8AC3E}">
        <p14:creationId xmlns:p14="http://schemas.microsoft.com/office/powerpoint/2010/main" val="429160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gnos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Diagnostic</a:t>
            </a:r>
          </a:p>
        </p:txBody>
      </p:sp>
    </p:spTree>
    <p:extLst>
      <p:ext uri="{BB962C8B-B14F-4D97-AF65-F5344CB8AC3E}">
        <p14:creationId xmlns:p14="http://schemas.microsoft.com/office/powerpoint/2010/main" val="1232488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ctivi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4248865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ssessment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897531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600" dirty="0"/>
              <a:t>Assessment Support</a:t>
            </a:r>
          </a:p>
        </p:txBody>
      </p:sp>
    </p:spTree>
    <p:extLst>
      <p:ext uri="{BB962C8B-B14F-4D97-AF65-F5344CB8AC3E}">
        <p14:creationId xmlns:p14="http://schemas.microsoft.com/office/powerpoint/2010/main" val="308173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t Ready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9905999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  <p:sp>
        <p:nvSpPr>
          <p:cNvPr id="10" name="Rectangle 9"/>
          <p:cNvSpPr/>
          <p:nvPr/>
        </p:nvSpPr>
        <p:spPr>
          <a:xfrm>
            <a:off x="10447865" y="609598"/>
            <a:ext cx="1168400" cy="1168400"/>
          </a:xfrm>
          <a:prstGeom prst="rect">
            <a:avLst/>
          </a:prstGeom>
          <a:solidFill>
            <a:srgbClr val="DFD6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800" dirty="0"/>
              <a:t>Get</a:t>
            </a:r>
            <a:r>
              <a:rPr lang="en-CA" sz="1800" baseline="0" dirty="0"/>
              <a:t> Ready!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666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262466" y="365125"/>
            <a:ext cx="11599333" cy="6154208"/>
          </a:xfrm>
          <a:prstGeom prst="roundRect">
            <a:avLst>
              <a:gd name="adj" fmla="val 3248"/>
            </a:avLst>
          </a:prstGeom>
          <a:solidFill>
            <a:schemeClr val="bg1"/>
          </a:solidFill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5"/>
            <a:ext cx="11311465" cy="141287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CA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33" y="1777999"/>
            <a:ext cx="11311465" cy="4741333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3377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1533" y="2459504"/>
            <a:ext cx="71289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b="1" dirty="0">
                <a:solidFill>
                  <a:schemeClr val="tx1"/>
                </a:solidFill>
              </a:rPr>
              <a:t>Thank you for joining our class</a:t>
            </a:r>
          </a:p>
        </p:txBody>
      </p:sp>
    </p:spTree>
    <p:extLst>
      <p:ext uri="{BB962C8B-B14F-4D97-AF65-F5344CB8AC3E}">
        <p14:creationId xmlns:p14="http://schemas.microsoft.com/office/powerpoint/2010/main" val="254397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BB847-FA42-4BAC-AACA-90706FE4E929}" type="datetimeFigureOut">
              <a:rPr lang="en-CA" smtClean="0"/>
              <a:t>17-04-18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A893-A41E-4746-8E91-CA59722228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37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50" r:id="rId14"/>
    <p:sldLayoutId id="2147483660" r:id="rId15"/>
    <p:sldLayoutId id="2147483662" r:id="rId16"/>
    <p:sldLayoutId id="214748366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>
            <a:lvl1pPr algn="ctr">
              <a:defRPr sz="6000">
                <a:latin typeface="Arial Rounded MT Bold" panose="020F0704030504030204" pitchFamily="34" charset="0"/>
              </a:defRPr>
            </a:lvl1pPr>
          </a:lstStyle>
          <a:p>
            <a:r>
              <a:rPr lang="en-CA" dirty="0" smtClean="0"/>
              <a:t>Lesson </a:t>
            </a:r>
            <a:r>
              <a:rPr lang="en-CA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3207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Practice</a:t>
            </a:r>
            <a:endParaRPr lang="en-US" dirty="0"/>
          </a:p>
        </p:txBody>
      </p:sp>
      <p:pic>
        <p:nvPicPr>
          <p:cNvPr id="4" name="Picture 3" descr="Screen Shot 2017-04-18 at 10.11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2" y="2905704"/>
            <a:ext cx="11354241" cy="334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80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Phonics Check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00" y="553125"/>
            <a:ext cx="5788197" cy="580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92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4" y="494498"/>
            <a:ext cx="6753613" cy="5889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501" y="3984157"/>
            <a:ext cx="6131218" cy="22339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Arc 5"/>
          <p:cNvSpPr/>
          <p:nvPr/>
        </p:nvSpPr>
        <p:spPr>
          <a:xfrm>
            <a:off x="4477486" y="2604372"/>
            <a:ext cx="4499012" cy="2776562"/>
          </a:xfrm>
          <a:prstGeom prst="arc">
            <a:avLst>
              <a:gd name="adj1" fmla="val 16200000"/>
              <a:gd name="adj2" fmla="val 157026"/>
            </a:avLst>
          </a:prstGeom>
          <a:ln w="1270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3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393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21992" y="1783614"/>
            <a:ext cx="4902200" cy="673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Colors</a:t>
            </a:r>
            <a:endParaRPr lang="en-US" sz="16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4594" y="3478279"/>
            <a:ext cx="4902200" cy="673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/</a:t>
            </a:r>
            <a:r>
              <a:rPr lang="en-US" dirty="0" err="1" smtClean="0">
                <a:solidFill>
                  <a:schemeClr val="tx1"/>
                </a:solidFill>
                <a:latin typeface="Arial Rounded MT Bold"/>
                <a:cs typeface="Arial Rounded MT Bold"/>
              </a:rPr>
              <a:t>ee</a:t>
            </a:r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/ sound</a:t>
            </a:r>
            <a:endParaRPr lang="en-US" sz="16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719" y="1552538"/>
            <a:ext cx="4203700" cy="42037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17805" y="2630946"/>
            <a:ext cx="4902200" cy="673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Arial Rounded MT Bold"/>
                <a:cs typeface="Arial Rounded MT Bold"/>
              </a:rPr>
              <a:t>Using ‘and’</a:t>
            </a:r>
            <a:endParaRPr lang="en-US" sz="1600" dirty="0">
              <a:solidFill>
                <a:schemeClr val="tx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9072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Colour</a:t>
            </a:r>
            <a:r>
              <a:rPr lang="en-US" dirty="0" smtClean="0"/>
              <a:t> Slap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918750" y="2526365"/>
            <a:ext cx="1648344" cy="1648344"/>
          </a:xfrm>
          <a:prstGeom prst="ellipse">
            <a:avLst/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Green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2327671" y="3989233"/>
            <a:ext cx="1648344" cy="164834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Red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719306" y="2435585"/>
            <a:ext cx="1648344" cy="1648344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Blue</a:t>
            </a:r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9461487" y="4083803"/>
            <a:ext cx="1648344" cy="1648344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Orange</a:t>
            </a:r>
            <a:endParaRPr lang="en-US" dirty="0"/>
          </a:p>
        </p:txBody>
      </p:sp>
      <p:sp>
        <p:nvSpPr>
          <p:cNvPr id="41" name="Oval 40"/>
          <p:cNvSpPr/>
          <p:nvPr/>
        </p:nvSpPr>
        <p:spPr>
          <a:xfrm>
            <a:off x="8316830" y="2425865"/>
            <a:ext cx="1648344" cy="164834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Yellow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6046980" y="2412355"/>
            <a:ext cx="1648344" cy="164834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Black</a:t>
            </a:r>
            <a:endParaRPr lang="en-US" dirty="0"/>
          </a:p>
        </p:txBody>
      </p:sp>
      <p:sp>
        <p:nvSpPr>
          <p:cNvPr id="43" name="Oval 42"/>
          <p:cNvSpPr/>
          <p:nvPr/>
        </p:nvSpPr>
        <p:spPr>
          <a:xfrm>
            <a:off x="4767212" y="4077872"/>
            <a:ext cx="1648344" cy="164834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White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7141373" y="4088329"/>
            <a:ext cx="1648344" cy="1648344"/>
          </a:xfrm>
          <a:prstGeom prst="ellipse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Purple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6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365126"/>
            <a:ext cx="9905999" cy="890540"/>
          </a:xfrm>
        </p:spPr>
        <p:txBody>
          <a:bodyPr>
            <a:normAutofit/>
          </a:bodyPr>
          <a:lstStyle/>
          <a:p>
            <a:r>
              <a:rPr lang="en-US" dirty="0" smtClean="0"/>
              <a:t>Guess my flag! </a:t>
            </a:r>
            <a:r>
              <a:rPr lang="en-US" sz="1600" dirty="0" smtClean="0"/>
              <a:t>Choose one flag. Ask others about the </a:t>
            </a:r>
            <a:r>
              <a:rPr lang="en-US" sz="1600" dirty="0" err="1" smtClean="0"/>
              <a:t>colour</a:t>
            </a:r>
            <a:r>
              <a:rPr lang="en-US" sz="1600" dirty="0" smtClean="0"/>
              <a:t> of their flag. </a:t>
            </a:r>
            <a:endParaRPr lang="en-US" sz="1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30808"/>
              </p:ext>
            </p:extLst>
          </p:nvPr>
        </p:nvGraphicFramePr>
        <p:xfrm>
          <a:off x="343121" y="2215634"/>
          <a:ext cx="9871204" cy="430968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467801"/>
                <a:gridCol w="2467801"/>
                <a:gridCol w="2467801"/>
                <a:gridCol w="2467801"/>
              </a:tblGrid>
              <a:tr h="107742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France</a:t>
                      </a:r>
                      <a:endParaRPr lang="en-US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China</a:t>
                      </a:r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7742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Brazil</a:t>
                      </a:r>
                      <a:endParaRPr lang="en-US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United States</a:t>
                      </a:r>
                      <a:endParaRPr lang="en-US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7742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Canada</a:t>
                      </a:r>
                      <a:endParaRPr lang="en-US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South</a:t>
                      </a:r>
                      <a:r>
                        <a:rPr lang="en-US" b="1" baseline="0" dirty="0" smtClean="0"/>
                        <a:t> Korea</a:t>
                      </a:r>
                      <a:endParaRPr lang="en-US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7742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Italy</a:t>
                      </a:r>
                      <a:endParaRPr lang="en-US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Egypt</a:t>
                      </a:r>
                      <a:endParaRPr lang="en-US" b="1" dirty="0"/>
                    </a:p>
                  </a:txBody>
                  <a:tcPr anchor="ctr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35" y="4594901"/>
            <a:ext cx="1431094" cy="715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767" y="3491412"/>
            <a:ext cx="1370656" cy="774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60" y="3402275"/>
            <a:ext cx="1244581" cy="871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515" y="5561989"/>
            <a:ext cx="1353356" cy="900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12" y="2330951"/>
            <a:ext cx="1341750" cy="858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590" y="2377755"/>
            <a:ext cx="1258716" cy="8376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588" y="4484678"/>
            <a:ext cx="1266909" cy="843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5567" y="5563080"/>
            <a:ext cx="1331414" cy="88599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950999"/>
              </p:ext>
            </p:extLst>
          </p:nvPr>
        </p:nvGraphicFramePr>
        <p:xfrm>
          <a:off x="850109" y="1253257"/>
          <a:ext cx="33923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323"/>
                <a:gridCol w="797149"/>
                <a:gridCol w="721082"/>
                <a:gridCol w="967794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your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flag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rgbClr val="000000"/>
                          </a:solidFill>
                        </a:rPr>
                        <a:t>blue?</a:t>
                      </a:r>
                      <a:endParaRPr lang="en-US" b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01805" y="1360904"/>
            <a:ext cx="5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Q: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711787" y="1380621"/>
            <a:ext cx="5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A:</a:t>
            </a:r>
            <a:endParaRPr lang="en-US" sz="2800" b="1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277116"/>
              </p:ext>
            </p:extLst>
          </p:nvPr>
        </p:nvGraphicFramePr>
        <p:xfrm>
          <a:off x="5356834" y="1260837"/>
          <a:ext cx="260115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8545"/>
                <a:gridCol w="621506"/>
                <a:gridCol w="391820"/>
                <a:gridCol w="959282"/>
              </a:tblGrid>
              <a:tr h="741680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The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flag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is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blue.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587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Flag! - 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367" y="1575848"/>
            <a:ext cx="9732177" cy="3970318"/>
          </a:xfrm>
          <a:prstGeom prst="rect">
            <a:avLst/>
          </a:prstGeom>
          <a:solidFill>
            <a:srgbClr val="33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			My </a:t>
            </a:r>
            <a:r>
              <a:rPr lang="en-US" dirty="0" err="1" smtClean="0"/>
              <a:t>favourite</a:t>
            </a:r>
            <a:r>
              <a:rPr lang="en-US" dirty="0" smtClean="0"/>
              <a:t> </a:t>
            </a:r>
            <a:r>
              <a:rPr lang="en-US" dirty="0" err="1" smtClean="0"/>
              <a:t>colour</a:t>
            </a:r>
            <a:r>
              <a:rPr lang="en-US" dirty="0" smtClean="0"/>
              <a:t> is blue.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		I can swim. 				I </a:t>
            </a:r>
            <a:r>
              <a:rPr lang="en-US" dirty="0"/>
              <a:t>like summer!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0715" y="2750939"/>
            <a:ext cx="2299526" cy="159709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2133" y="2735119"/>
            <a:ext cx="2514182" cy="168993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314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3096381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/>
                <a:cs typeface="Arial Rounded MT Bold"/>
              </a:rPr>
              <a:t>t</a:t>
            </a:r>
            <a:r>
              <a:rPr lang="en-US" dirty="0" smtClean="0">
                <a:latin typeface="Arial Rounded MT Bold"/>
                <a:cs typeface="Arial Rounded MT Bold"/>
              </a:rPr>
              <a:t>ree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5161" y="3079448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bee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4228" y="3086705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eel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80" y="5742819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jeep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5160" y="5696318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tee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7618" y="5733143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see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919" y="40640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Short /</a:t>
            </a:r>
            <a:r>
              <a:rPr lang="en-US" sz="2400" dirty="0" err="1" smtClean="0">
                <a:solidFill>
                  <a:srgbClr val="000000"/>
                </a:solidFill>
              </a:rPr>
              <a:t>ee</a:t>
            </a:r>
            <a:r>
              <a:rPr lang="en-US" sz="2400" dirty="0" smtClean="0">
                <a:solidFill>
                  <a:srgbClr val="000000"/>
                </a:solidFill>
              </a:rPr>
              <a:t>/ sound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6219" y="431800"/>
            <a:ext cx="344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Listen and Repeat</a:t>
            </a:r>
            <a:endParaRPr lang="en-US" sz="20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1026" name="Picture 2" descr="Image result for se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71" b="21913"/>
          <a:stretch/>
        </p:blipFill>
        <p:spPr bwMode="auto">
          <a:xfrm>
            <a:off x="7473611" y="4260110"/>
            <a:ext cx="1670389" cy="94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/>
        </p:nvCxnSpPr>
        <p:spPr>
          <a:xfrm flipH="1" flipV="1">
            <a:off x="8558461" y="4753327"/>
            <a:ext cx="1022861" cy="19878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Image result for t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13" y="4032923"/>
            <a:ext cx="869148" cy="17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eft Arrow 18"/>
          <p:cNvSpPr/>
          <p:nvPr/>
        </p:nvSpPr>
        <p:spPr>
          <a:xfrm>
            <a:off x="5294154" y="4964266"/>
            <a:ext cx="492813" cy="4249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" y="4009703"/>
            <a:ext cx="2117663" cy="1576983"/>
          </a:xfrm>
          <a:prstGeom prst="roundRect">
            <a:avLst/>
          </a:prstGeom>
        </p:spPr>
      </p:pic>
      <p:pic>
        <p:nvPicPr>
          <p:cNvPr id="1030" name="Picture 6" descr="Image result for 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99" y="1502481"/>
            <a:ext cx="1465407" cy="158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e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29" y="1464656"/>
            <a:ext cx="2385625" cy="15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/>
          <a:srcRect t="14415"/>
          <a:stretch/>
        </p:blipFill>
        <p:spPr>
          <a:xfrm>
            <a:off x="3969314" y="1361832"/>
            <a:ext cx="2607099" cy="148729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11654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3096381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Rounded MT Bold"/>
                <a:cs typeface="Arial Rounded MT Bold"/>
              </a:rPr>
              <a:t>f</a:t>
            </a:r>
            <a:r>
              <a:rPr lang="en-US" dirty="0" smtClean="0">
                <a:latin typeface="Arial Rounded MT Bold"/>
                <a:cs typeface="Arial Rounded MT Bold"/>
              </a:rPr>
              <a:t>ree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05161" y="3079448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zee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4228" y="3086705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feet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80" y="5742819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teeth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5160" y="5696318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sheep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7618" y="5733143"/>
            <a:ext cx="292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Rounded MT Bold"/>
                <a:cs typeface="Arial Rounded MT Bold"/>
              </a:rPr>
              <a:t>sleep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430" y="406400"/>
            <a:ext cx="422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Short /</a:t>
            </a:r>
            <a:r>
              <a:rPr lang="en-US" sz="2400" dirty="0" err="1" smtClean="0">
                <a:solidFill>
                  <a:srgbClr val="000000"/>
                </a:solidFill>
              </a:rPr>
              <a:t>ee</a:t>
            </a:r>
            <a:r>
              <a:rPr lang="en-US" sz="2400" dirty="0" smtClean="0">
                <a:solidFill>
                  <a:srgbClr val="000000"/>
                </a:solidFill>
              </a:rPr>
              <a:t>/ sound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21730" y="431800"/>
            <a:ext cx="344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0000"/>
                </a:solidFill>
                <a:latin typeface="Arial Rounded MT Bold"/>
                <a:cs typeface="Arial Rounded MT Bold"/>
              </a:rPr>
              <a:t>Listen and Repeat</a:t>
            </a:r>
            <a:endParaRPr lang="en-US" sz="2000" dirty="0">
              <a:solidFill>
                <a:srgbClr val="000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6537" y="1659986"/>
            <a:ext cx="20842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 smtClean="0"/>
              <a:t>Z</a:t>
            </a:r>
            <a:endParaRPr lang="en-CA" sz="8000" b="1" dirty="0"/>
          </a:p>
        </p:txBody>
      </p:sp>
      <p:pic>
        <p:nvPicPr>
          <p:cNvPr id="3074" name="Picture 2" descr="Image result for t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3" y="1506871"/>
            <a:ext cx="1572577" cy="157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 rot="2609332">
            <a:off x="1201645" y="2080798"/>
            <a:ext cx="9969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600" dirty="0" smtClean="0">
                <a:solidFill>
                  <a:schemeClr val="bg1"/>
                </a:solidFill>
              </a:rPr>
              <a:t>$0.00</a:t>
            </a:r>
            <a:endParaRPr lang="en-CA" sz="2600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431" y="1285489"/>
            <a:ext cx="1942377" cy="15616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45" y="4032923"/>
            <a:ext cx="2733291" cy="1569796"/>
          </a:xfrm>
          <a:prstGeom prst="round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t="6633" b="10183"/>
          <a:stretch/>
        </p:blipFill>
        <p:spPr>
          <a:xfrm>
            <a:off x="3986204" y="4032923"/>
            <a:ext cx="2516196" cy="1569796"/>
          </a:xfrm>
          <a:prstGeom prst="roundRect">
            <a:avLst/>
          </a:prstGeom>
        </p:spPr>
      </p:pic>
      <p:pic>
        <p:nvPicPr>
          <p:cNvPr id="3076" name="Picture 4" descr="Image result for slee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08" y="4129073"/>
            <a:ext cx="2276068" cy="137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6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4-18 at 9.32.4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1" y="2130850"/>
            <a:ext cx="10931159" cy="35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58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Practice</a:t>
            </a:r>
            <a:endParaRPr lang="en-US" dirty="0"/>
          </a:p>
        </p:txBody>
      </p:sp>
      <p:pic>
        <p:nvPicPr>
          <p:cNvPr id="4" name="Picture 3" descr="Screen Shot 2017-04-18 at 10.11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86" y="2862657"/>
            <a:ext cx="11026355" cy="327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46322"/>
      </p:ext>
    </p:extLst>
  </p:cSld>
  <p:clrMapOvr>
    <a:masterClrMapping/>
  </p:clrMapOvr>
</p:sld>
</file>

<file path=ppt/theme/theme1.xml><?xml version="1.0" encoding="utf-8"?>
<a:theme xmlns:a="http://schemas.openxmlformats.org/drawingml/2006/main" name="ESLAO Unit 2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2-1 Set.pptx</Template>
  <TotalTime>2085</TotalTime>
  <Words>105</Words>
  <Application>Microsoft Macintosh PowerPoint</Application>
  <PresentationFormat>Custom</PresentationFormat>
  <Paragraphs>66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ESLAO Unit 2 Template</vt:lpstr>
      <vt:lpstr>Lesson 2</vt:lpstr>
      <vt:lpstr>PowerPoint Presentation</vt:lpstr>
      <vt:lpstr>Colour Slap</vt:lpstr>
      <vt:lpstr>Guess my flag! Choose one flag. Ask others about the colour of their flag. </vt:lpstr>
      <vt:lpstr>Make your Flag! - Example</vt:lpstr>
      <vt:lpstr>PowerPoint Presentation</vt:lpstr>
      <vt:lpstr>PowerPoint Presentation</vt:lpstr>
      <vt:lpstr>PowerPoint Presentation</vt:lpstr>
      <vt:lpstr>Vocabulary Practice</vt:lpstr>
      <vt:lpstr>Grammar Practice</vt:lpstr>
      <vt:lpstr>Phonics Check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Thompson</dc:creator>
  <cp:lastModifiedBy>Bryan Thompson</cp:lastModifiedBy>
  <cp:revision>138</cp:revision>
  <dcterms:created xsi:type="dcterms:W3CDTF">2016-09-08T15:30:25Z</dcterms:created>
  <dcterms:modified xsi:type="dcterms:W3CDTF">2017-04-18T15:52:03Z</dcterms:modified>
</cp:coreProperties>
</file>