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1" r:id="rId3"/>
    <p:sldId id="289" r:id="rId4"/>
    <p:sldId id="297" r:id="rId5"/>
    <p:sldId id="291" r:id="rId6"/>
    <p:sldId id="292" r:id="rId7"/>
    <p:sldId id="295" r:id="rId8"/>
    <p:sldId id="299" r:id="rId9"/>
    <p:sldId id="300" r:id="rId10"/>
    <p:sldId id="298" r:id="rId11"/>
    <p:sldId id="262" r:id="rId12"/>
    <p:sldId id="294" r:id="rId13"/>
    <p:sldId id="301" r:id="rId14"/>
    <p:sldId id="302" r:id="rId15"/>
    <p:sldId id="303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AFF"/>
    <a:srgbClr val="8DB7FF"/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5" autoAdjust="0"/>
    <p:restoredTop sz="94660"/>
  </p:normalViewPr>
  <p:slideViewPr>
    <p:cSldViewPr snapToGrid="0">
      <p:cViewPr>
        <p:scale>
          <a:sx n="94" d="100"/>
          <a:sy n="94" d="100"/>
        </p:scale>
        <p:origin x="-104" y="-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Sheet1!$A$2:$A$3</c:f>
              <c:strCache>
                <c:ptCount val="2"/>
                <c:pt idx="0">
                  <c:v>I like pizza.</c:v>
                </c:pt>
                <c:pt idx="1">
                  <c:v>I like baseball.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24.0</c:v>
                </c:pt>
                <c:pt idx="1">
                  <c:v>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773832"/>
        <c:axId val="-2131682712"/>
      </c:barChart>
      <c:catAx>
        <c:axId val="-21367738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1682712"/>
        <c:crosses val="autoZero"/>
        <c:auto val="1"/>
        <c:lblAlgn val="ctr"/>
        <c:lblOffset val="100"/>
        <c:noMultiLvlLbl val="0"/>
      </c:catAx>
      <c:valAx>
        <c:axId val="-2131682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6773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30196"/>
            <a:ext cx="5266267" cy="1776942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419309"/>
            <a:ext cx="5266267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 smtClean="0"/>
              <a:t>Click to edit Master subtitle style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8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17-04-18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7" name="Rounded Rectangle 16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19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ounded Rectangle 32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chemeClr val="tx1"/>
                </a:solidFill>
              </a:rPr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FD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FD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FD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FD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DFD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533" y="2459504"/>
            <a:ext cx="7128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solidFill>
                  <a:schemeClr val="tx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50" r:id="rId15"/>
    <p:sldLayoutId id="2147483660" r:id="rId16"/>
    <p:sldLayoutId id="2147483662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CA" dirty="0" smtClean="0"/>
              <a:t>Lesson </a:t>
            </a:r>
            <a:r>
              <a:rPr lang="en-C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Survey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731" y="1445567"/>
            <a:ext cx="930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ten questions for your class. Write them on the board.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58156"/>
              </p:ext>
            </p:extLst>
          </p:nvPr>
        </p:nvGraphicFramePr>
        <p:xfrm>
          <a:off x="383656" y="1976093"/>
          <a:ext cx="8128000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628929"/>
                <a:gridCol w="34990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Students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How many students</a:t>
                      </a:r>
                      <a:r>
                        <a:rPr lang="en-US" baseline="0" dirty="0" smtClean="0"/>
                        <a:t> like pizza?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How many students</a:t>
                      </a:r>
                      <a:r>
                        <a:rPr lang="en-US" baseline="0" dirty="0" smtClean="0"/>
                        <a:t> like baseball?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0753" y="3472063"/>
            <a:ext cx="6701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 how many students are in each category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Work with a partner to create a bar graph that shows your survey.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432143"/>
              </p:ext>
            </p:extLst>
          </p:nvPr>
        </p:nvGraphicFramePr>
        <p:xfrm>
          <a:off x="7025621" y="38542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56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30963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root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61" y="307944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pool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4228" y="3086705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hook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80" y="5742819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tool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5160" y="569631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boot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7618" y="5733143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food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890" y="406400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</a:rPr>
              <a:t>oo</a:t>
            </a:r>
            <a:r>
              <a:rPr lang="en-US" sz="2400" dirty="0" smtClean="0">
                <a:solidFill>
                  <a:srgbClr val="000000"/>
                </a:solidFill>
              </a:rPr>
              <a:t>/ sound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6190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Listen and Repeat</a:t>
            </a:r>
            <a:endParaRPr lang="en-US" sz="20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194" name="Picture 2" descr="Image result for 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41" y="1230646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 rot="4537360">
            <a:off x="2221717" y="2463158"/>
            <a:ext cx="402534" cy="411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187" y="1356479"/>
            <a:ext cx="2715270" cy="1415296"/>
          </a:xfrm>
          <a:prstGeom prst="roundRect">
            <a:avLst/>
          </a:prstGeom>
        </p:spPr>
      </p:pic>
      <p:pic>
        <p:nvPicPr>
          <p:cNvPr id="8196" name="Picture 4" descr="Image result for t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46" y="4015245"/>
            <a:ext cx="2238379" cy="16787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bo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448" y="3837224"/>
            <a:ext cx="1914454" cy="17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1716" y="4015245"/>
            <a:ext cx="2618544" cy="1442580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175" y="1543438"/>
            <a:ext cx="1137934" cy="12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30963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hoop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61" y="307944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moon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4228" y="3086705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spoon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80" y="5742819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goose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5160" y="569631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broom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7618" y="5733143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cool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291" y="406400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short /</a:t>
            </a:r>
            <a:r>
              <a:rPr lang="en-US" sz="2400" dirty="0" err="1" smtClean="0">
                <a:solidFill>
                  <a:srgbClr val="000000"/>
                </a:solidFill>
              </a:rPr>
              <a:t>oo</a:t>
            </a:r>
            <a:r>
              <a:rPr lang="en-US" sz="2400" dirty="0" smtClean="0">
                <a:solidFill>
                  <a:srgbClr val="000000"/>
                </a:solidFill>
              </a:rPr>
              <a:t>/ sound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4591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Listen and Repeat</a:t>
            </a:r>
            <a:endParaRPr lang="en-US" sz="20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42" y="3988313"/>
            <a:ext cx="2367172" cy="1775379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009" y="4201600"/>
            <a:ext cx="2388441" cy="15350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40" y="1319206"/>
            <a:ext cx="2567093" cy="1655239"/>
          </a:xfrm>
          <a:prstGeom prst="roundRect">
            <a:avLst/>
          </a:prstGeom>
        </p:spPr>
      </p:pic>
      <p:sp>
        <p:nvSpPr>
          <p:cNvPr id="17" name="Left Arrow 16"/>
          <p:cNvSpPr/>
          <p:nvPr/>
        </p:nvSpPr>
        <p:spPr>
          <a:xfrm rot="21051850">
            <a:off x="2269850" y="1891394"/>
            <a:ext cx="418841" cy="378279"/>
          </a:xfrm>
          <a:prstGeom prst="lef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87" y="1305188"/>
            <a:ext cx="1782713" cy="1715980"/>
          </a:xfrm>
          <a:prstGeom prst="round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211" y="1352602"/>
            <a:ext cx="2412834" cy="160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1820" y="4012462"/>
            <a:ext cx="2530654" cy="171069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0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18 at 9.32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1" y="2130850"/>
            <a:ext cx="10931159" cy="35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3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Practice</a:t>
            </a:r>
            <a:endParaRPr lang="en-US" dirty="0"/>
          </a:p>
        </p:txBody>
      </p:sp>
      <p:pic>
        <p:nvPicPr>
          <p:cNvPr id="4" name="Picture 3" descr="Screen Shot 2017-04-18 at 10.11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6" y="2862657"/>
            <a:ext cx="11026355" cy="32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Practice</a:t>
            </a:r>
            <a:endParaRPr lang="en-US" dirty="0"/>
          </a:p>
        </p:txBody>
      </p:sp>
      <p:pic>
        <p:nvPicPr>
          <p:cNvPr id="4" name="Picture 3" descr="Screen Shot 2017-04-18 at 10.11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2" y="2905704"/>
            <a:ext cx="11354241" cy="33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4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Phonics Check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26" y="565576"/>
            <a:ext cx="5478009" cy="579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5" y="677139"/>
            <a:ext cx="6846772" cy="5524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72" y="2965476"/>
            <a:ext cx="4082537" cy="33089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Arc 5"/>
          <p:cNvSpPr/>
          <p:nvPr/>
        </p:nvSpPr>
        <p:spPr>
          <a:xfrm>
            <a:off x="4477486" y="2604372"/>
            <a:ext cx="4499012" cy="2776562"/>
          </a:xfrm>
          <a:prstGeom prst="arc">
            <a:avLst>
              <a:gd name="adj1" fmla="val 16200000"/>
              <a:gd name="adj2" fmla="val 21148082"/>
            </a:avLst>
          </a:prstGeom>
          <a:ln w="1270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35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2065" y="1712874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Listening practice – Numbers &amp; Ages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8178" y="2562735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Listening Practice - Time of Day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336" y="1753670"/>
            <a:ext cx="4203700" cy="4203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8446" y="4262457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Long /</a:t>
            </a:r>
            <a:r>
              <a:rPr lang="en-US" dirty="0" err="1" smtClean="0">
                <a:solidFill>
                  <a:schemeClr val="tx1"/>
                </a:solidFill>
                <a:latin typeface="Arial Rounded MT Bold"/>
                <a:cs typeface="Arial Rounded MT Bold"/>
              </a:rPr>
              <a:t>oo</a:t>
            </a:r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/ words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5735" y="3412596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Class survey – counting practice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072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18002" y="1924959"/>
            <a:ext cx="1451663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600" dirty="0"/>
              <a:t>6</a:t>
            </a:r>
            <a:r>
              <a:rPr lang="en-CA" sz="1600" dirty="0" smtClean="0"/>
              <a:t>     -    six</a:t>
            </a:r>
          </a:p>
          <a:p>
            <a:pPr>
              <a:lnSpc>
                <a:spcPct val="150000"/>
              </a:lnSpc>
            </a:pPr>
            <a:r>
              <a:rPr lang="en-CA" sz="1600" dirty="0"/>
              <a:t>7</a:t>
            </a:r>
            <a:r>
              <a:rPr lang="en-CA" sz="1600" dirty="0" smtClean="0"/>
              <a:t>     -    seven</a:t>
            </a:r>
          </a:p>
          <a:p>
            <a:pPr>
              <a:lnSpc>
                <a:spcPct val="150000"/>
              </a:lnSpc>
            </a:pPr>
            <a:r>
              <a:rPr lang="en-CA" sz="1600" dirty="0"/>
              <a:t>8</a:t>
            </a:r>
            <a:r>
              <a:rPr lang="en-CA" sz="1600" dirty="0" smtClean="0"/>
              <a:t>     -    eight</a:t>
            </a:r>
          </a:p>
          <a:p>
            <a:pPr>
              <a:lnSpc>
                <a:spcPct val="150000"/>
              </a:lnSpc>
            </a:pPr>
            <a:r>
              <a:rPr lang="en-CA" sz="1600" dirty="0"/>
              <a:t>9</a:t>
            </a:r>
            <a:r>
              <a:rPr lang="en-CA" sz="1600" dirty="0" smtClean="0"/>
              <a:t>     -    nine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10   -    ten</a:t>
            </a:r>
            <a:endParaRPr lang="en-CA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review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4247" y="1884708"/>
            <a:ext cx="2876505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600" dirty="0" smtClean="0"/>
              <a:t>16     -    sixteen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17     -    seventeen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18     -    eighteen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19     -    nineteen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20     -    twenty</a:t>
            </a:r>
            <a:endParaRPr lang="en-CA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229863" y="1887399"/>
            <a:ext cx="2613344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600" dirty="0" smtClean="0"/>
              <a:t>11    -    eleven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12    -    twelve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13    -    thirteen 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14    -    fourteen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15    -    fifteen</a:t>
            </a:r>
            <a:endParaRPr lang="en-CA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169026" y="1911728"/>
            <a:ext cx="2876505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600" dirty="0" smtClean="0"/>
              <a:t>21     -    twenty-one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22     -    twenty-two</a:t>
            </a:r>
            <a:endParaRPr lang="en-CA" sz="1600" dirty="0"/>
          </a:p>
          <a:p>
            <a:pPr>
              <a:lnSpc>
                <a:spcPct val="150000"/>
              </a:lnSpc>
            </a:pPr>
            <a:r>
              <a:rPr lang="en-CA" sz="1600" dirty="0" smtClean="0"/>
              <a:t>23     -    twenty-three</a:t>
            </a:r>
            <a:endParaRPr lang="en-CA" sz="1600" dirty="0"/>
          </a:p>
          <a:p>
            <a:pPr>
              <a:lnSpc>
                <a:spcPct val="150000"/>
              </a:lnSpc>
            </a:pPr>
            <a:r>
              <a:rPr lang="en-CA" sz="1600" dirty="0" smtClean="0"/>
              <a:t>24     -    twenty-four</a:t>
            </a:r>
            <a:endParaRPr lang="en-CA" sz="1600" dirty="0"/>
          </a:p>
          <a:p>
            <a:pPr>
              <a:lnSpc>
                <a:spcPct val="150000"/>
              </a:lnSpc>
            </a:pPr>
            <a:r>
              <a:rPr lang="en-CA" sz="1600" dirty="0" smtClean="0"/>
              <a:t>25     -    twenty-five</a:t>
            </a:r>
            <a:endParaRPr lang="en-C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545182" y="1911728"/>
            <a:ext cx="2876505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600" dirty="0" smtClean="0"/>
              <a:t>26     -    twenty-six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27     -    twenty-seven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28     -    twenty-eight</a:t>
            </a:r>
            <a:endParaRPr lang="en-CA" sz="1600" dirty="0"/>
          </a:p>
          <a:p>
            <a:pPr>
              <a:lnSpc>
                <a:spcPct val="150000"/>
              </a:lnSpc>
            </a:pPr>
            <a:r>
              <a:rPr lang="en-CA" sz="1600" dirty="0" smtClean="0"/>
              <a:t>29     -    twenty-nine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30     -    thirty</a:t>
            </a:r>
            <a:endParaRPr lang="en-CA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35389"/>
              </p:ext>
            </p:extLst>
          </p:nvPr>
        </p:nvGraphicFramePr>
        <p:xfrm>
          <a:off x="1830752" y="4283278"/>
          <a:ext cx="8127999" cy="125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1252026">
                <a:tc>
                  <a:txBody>
                    <a:bodyPr/>
                    <a:lstStyle/>
                    <a:p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40  -  forty</a:t>
                      </a:r>
                    </a:p>
                    <a:p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50  -  fifty</a:t>
                      </a:r>
                    </a:p>
                    <a:p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60  -  sixty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70  -  forty</a:t>
                      </a:r>
                    </a:p>
                    <a:p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80  -  fifty</a:t>
                      </a:r>
                    </a:p>
                    <a:p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90  -  sixty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en-CA" sz="2400" b="0" baseline="0" dirty="0" smtClean="0">
                          <a:solidFill>
                            <a:schemeClr val="tx1"/>
                          </a:solidFill>
                        </a:rPr>
                        <a:t>  -  one hundred</a:t>
                      </a:r>
                      <a:endParaRPr lang="en-CA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49643" y="1891397"/>
            <a:ext cx="1482431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1600" dirty="0" smtClean="0"/>
              <a:t>1     -    one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2     -    two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3     -    three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4     -    four</a:t>
            </a:r>
          </a:p>
          <a:p>
            <a:pPr>
              <a:lnSpc>
                <a:spcPct val="150000"/>
              </a:lnSpc>
            </a:pPr>
            <a:r>
              <a:rPr lang="en-CA" sz="1600" dirty="0" smtClean="0"/>
              <a:t>5     -    five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16207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Telephone!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1286" y="1594177"/>
            <a:ext cx="867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 </a:t>
            </a:r>
            <a:r>
              <a:rPr lang="en-US" dirty="0"/>
              <a:t>carefully as you hear the phone number whispered to you. Whisper it to the person behind you. </a:t>
            </a: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09" y="2705561"/>
            <a:ext cx="2463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3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6"/>
            <a:ext cx="9905999" cy="918322"/>
          </a:xfrm>
        </p:spPr>
        <p:txBody>
          <a:bodyPr/>
          <a:lstStyle/>
          <a:p>
            <a:r>
              <a:rPr lang="en-CA" dirty="0" smtClean="0"/>
              <a:t>Conversation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084" y="2303906"/>
            <a:ext cx="2616128" cy="268022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20099"/>
              </p:ext>
            </p:extLst>
          </p:nvPr>
        </p:nvGraphicFramePr>
        <p:xfrm>
          <a:off x="5407407" y="1277511"/>
          <a:ext cx="3588945" cy="7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66"/>
                <a:gridCol w="689371"/>
                <a:gridCol w="1082154"/>
                <a:gridCol w="1082154"/>
              </a:tblGrid>
              <a:tr h="729092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three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o’clock.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573220"/>
              </p:ext>
            </p:extLst>
          </p:nvPr>
        </p:nvGraphicFramePr>
        <p:xfrm>
          <a:off x="1313035" y="1264923"/>
          <a:ext cx="319435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034"/>
                <a:gridCol w="1008529"/>
                <a:gridCol w="591671"/>
                <a:gridCol w="605116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What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it?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41803" y="1379924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A: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3056" y="1374988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434" y="2303906"/>
            <a:ext cx="2616128" cy="2680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7784" y="2303906"/>
            <a:ext cx="2616128" cy="268022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2040254" y="2756647"/>
            <a:ext cx="0" cy="8739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53701" y="3630569"/>
            <a:ext cx="60881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48051" y="3193608"/>
            <a:ext cx="695549" cy="436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48518" y="3630569"/>
            <a:ext cx="312980" cy="4615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7879976" y="3193608"/>
            <a:ext cx="562425" cy="4369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879976" y="3630569"/>
            <a:ext cx="575872" cy="134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59471" y="5199238"/>
            <a:ext cx="176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3:00</a:t>
            </a:r>
            <a:endParaRPr lang="en-CA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380715" y="5199238"/>
            <a:ext cx="176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7:10</a:t>
            </a:r>
            <a:endParaRPr lang="en-CA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601959" y="5199238"/>
            <a:ext cx="176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9:50</a:t>
            </a:r>
            <a:endParaRPr lang="en-C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984659" y="5674041"/>
            <a:ext cx="211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</a:t>
            </a:r>
            <a:r>
              <a:rPr lang="en-CA" dirty="0" smtClean="0"/>
              <a:t>hree o’clock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4205903" y="5660903"/>
            <a:ext cx="211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</a:t>
            </a:r>
            <a:r>
              <a:rPr lang="en-CA" dirty="0" smtClean="0"/>
              <a:t>even-ten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7427147" y="5660903"/>
            <a:ext cx="211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Nine-fifty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49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6"/>
            <a:ext cx="9905999" cy="918322"/>
          </a:xfrm>
        </p:spPr>
        <p:txBody>
          <a:bodyPr/>
          <a:lstStyle/>
          <a:p>
            <a:r>
              <a:rPr lang="en-CA" dirty="0" smtClean="0"/>
              <a:t>Conversation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343" y="2310512"/>
            <a:ext cx="1951214" cy="199901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351784" y="2669124"/>
            <a:ext cx="0" cy="631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351784" y="3300864"/>
            <a:ext cx="283049" cy="4008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6590" y="2310512"/>
            <a:ext cx="1951214" cy="199901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022918" y="3287417"/>
            <a:ext cx="552113" cy="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75031" y="2999214"/>
            <a:ext cx="370185" cy="2882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9837" y="2310512"/>
            <a:ext cx="1951214" cy="199901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5798278" y="3301002"/>
            <a:ext cx="335722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471960" y="2945174"/>
            <a:ext cx="326318" cy="3556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487800" y="4453637"/>
            <a:ext cx="4174461" cy="1999016"/>
            <a:chOff x="7243087" y="2310512"/>
            <a:chExt cx="4174461" cy="19990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43087" y="2310512"/>
              <a:ext cx="1951214" cy="1999016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flipV="1">
              <a:off x="8201528" y="2782282"/>
              <a:ext cx="369983" cy="51872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7984914" y="3310020"/>
              <a:ext cx="216613" cy="29230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66334" y="2310512"/>
              <a:ext cx="1951214" cy="1999016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10424775" y="3301002"/>
              <a:ext cx="18833" cy="5543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0424775" y="3300864"/>
              <a:ext cx="424164" cy="33827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278377"/>
              </p:ext>
            </p:extLst>
          </p:nvPr>
        </p:nvGraphicFramePr>
        <p:xfrm>
          <a:off x="4160032" y="1277511"/>
          <a:ext cx="2651822" cy="7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98"/>
                <a:gridCol w="385018"/>
                <a:gridCol w="866291"/>
                <a:gridCol w="1026715"/>
              </a:tblGrid>
              <a:tr h="729092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three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o’clock.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90141"/>
              </p:ext>
            </p:extLst>
          </p:nvPr>
        </p:nvGraphicFramePr>
        <p:xfrm>
          <a:off x="759084" y="1264923"/>
          <a:ext cx="26127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73"/>
                <a:gridCol w="683618"/>
                <a:gridCol w="471488"/>
                <a:gridCol w="585788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What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it?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591556" y="1373728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A: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9105" y="1374988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endParaRPr lang="en-US" sz="2800" b="1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0640" y="1839270"/>
            <a:ext cx="4055473" cy="449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29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0" y="1274630"/>
            <a:ext cx="6915976" cy="4610651"/>
          </a:xfrm>
          <a:prstGeom prst="round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716084" y="2242656"/>
            <a:ext cx="2769757" cy="959208"/>
          </a:xfrm>
          <a:prstGeom prst="wedgeEllipseCallout">
            <a:avLst>
              <a:gd name="adj1" fmla="val -44735"/>
              <a:gd name="adj2" fmla="val -99764"/>
            </a:avLst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What’s your telephone number?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340630" y="2084327"/>
            <a:ext cx="2769757" cy="959208"/>
          </a:xfrm>
          <a:prstGeom prst="wedgeEllipseCallout">
            <a:avLst>
              <a:gd name="adj1" fmla="val -44735"/>
              <a:gd name="adj2" fmla="val -99764"/>
            </a:avLst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My number is 416-787-3468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2160" y="2620935"/>
            <a:ext cx="27967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b="1" u="sng" dirty="0" smtClean="0"/>
              <a:t>Phone Numbers</a:t>
            </a:r>
            <a:r>
              <a:rPr lang="en-US" sz="2000" b="1" u="sng" dirty="0" smtClean="0"/>
              <a:t>:</a:t>
            </a:r>
          </a:p>
          <a:p>
            <a:pPr>
              <a:lnSpc>
                <a:spcPct val="140000"/>
              </a:lnSpc>
            </a:pPr>
            <a:r>
              <a:rPr lang="en-US" sz="2400" b="1" dirty="0" smtClean="0"/>
              <a:t>905-387-7032</a:t>
            </a:r>
          </a:p>
          <a:p>
            <a:pPr>
              <a:lnSpc>
                <a:spcPct val="140000"/>
              </a:lnSpc>
            </a:pPr>
            <a:r>
              <a:rPr lang="en-US" sz="2400" b="1" dirty="0" smtClean="0"/>
              <a:t>416-456-789</a:t>
            </a:r>
          </a:p>
          <a:p>
            <a:pPr>
              <a:lnSpc>
                <a:spcPct val="140000"/>
              </a:lnSpc>
            </a:pPr>
            <a:r>
              <a:rPr lang="en-US" sz="2400" b="1" dirty="0" smtClean="0"/>
              <a:t>647-233-8967</a:t>
            </a:r>
          </a:p>
          <a:p>
            <a:pPr>
              <a:lnSpc>
                <a:spcPct val="140000"/>
              </a:lnSpc>
            </a:pPr>
            <a:r>
              <a:rPr lang="en-US" sz="2400" b="1" dirty="0" smtClean="0"/>
              <a:t>231-778-9797</a:t>
            </a:r>
          </a:p>
          <a:p>
            <a:pPr>
              <a:lnSpc>
                <a:spcPct val="140000"/>
              </a:lnSpc>
            </a:pPr>
            <a:r>
              <a:rPr lang="en-US" sz="2400" b="1" dirty="0" smtClean="0"/>
              <a:t>605-899-9067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14697" y="1850867"/>
            <a:ext cx="337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 questions using the telephone numbers below: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4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– What time is it? What’s your number?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4264" y="1567157"/>
            <a:ext cx="7417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 to the time. Draw the hands on the clock.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Macintosh HD:Users:katiestevenson:Desktop:Unknow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28" y="2082280"/>
            <a:ext cx="4073443" cy="4073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32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to your Partner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819" y="1729277"/>
            <a:ext cx="4890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your partner, take turns listening and speaking about the time and telephone numbers. While your partner talks, fill in the blanks.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CA" dirty="0"/>
              <a:t>My name is ___________________________.</a:t>
            </a:r>
          </a:p>
          <a:p>
            <a:r>
              <a:rPr lang="en-CA" dirty="0"/>
              <a:t>I am _____ years old.</a:t>
            </a:r>
          </a:p>
          <a:p>
            <a:r>
              <a:rPr lang="en-CA" dirty="0"/>
              <a:t>My phone number is </a:t>
            </a:r>
            <a:r>
              <a:rPr lang="en-CA" dirty="0" smtClean="0"/>
              <a:t>_______________________________________.</a:t>
            </a:r>
            <a:endParaRPr lang="en-CA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99" y="2515772"/>
            <a:ext cx="5354363" cy="32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89452"/>
      </p:ext>
    </p:extLst>
  </p:cSld>
  <p:clrMapOvr>
    <a:masterClrMapping/>
  </p:clrMapOvr>
</p:sld>
</file>

<file path=ppt/theme/theme1.xml><?xml version="1.0" encoding="utf-8"?>
<a:theme xmlns:a="http://schemas.openxmlformats.org/drawingml/2006/main" name="ESLAO Unit 2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2-1 Set.pptx</Template>
  <TotalTime>2556</TotalTime>
  <Words>438</Words>
  <Application>Microsoft Macintosh PowerPoint</Application>
  <PresentationFormat>Custom</PresentationFormat>
  <Paragraphs>128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ESLAO Unit 2 Template</vt:lpstr>
      <vt:lpstr>Lesson 3</vt:lpstr>
      <vt:lpstr>PowerPoint Presentation</vt:lpstr>
      <vt:lpstr>Numbers review</vt:lpstr>
      <vt:lpstr>Telephone! </vt:lpstr>
      <vt:lpstr>Conversation</vt:lpstr>
      <vt:lpstr>Conversation</vt:lpstr>
      <vt:lpstr>Conversation</vt:lpstr>
      <vt:lpstr>Listening – What time is it? What’s your number?</vt:lpstr>
      <vt:lpstr>Listening to your Partner</vt:lpstr>
      <vt:lpstr>Class Survey</vt:lpstr>
      <vt:lpstr>PowerPoint Presentation</vt:lpstr>
      <vt:lpstr>PowerPoint Presentation</vt:lpstr>
      <vt:lpstr>PowerPoint Presentation</vt:lpstr>
      <vt:lpstr>Vocabulary Practice</vt:lpstr>
      <vt:lpstr>Grammar Practice</vt:lpstr>
      <vt:lpstr>Phonics Check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Bryan Thompson</cp:lastModifiedBy>
  <cp:revision>169</cp:revision>
  <dcterms:created xsi:type="dcterms:W3CDTF">2016-09-08T15:30:25Z</dcterms:created>
  <dcterms:modified xsi:type="dcterms:W3CDTF">2017-04-18T16:16:30Z</dcterms:modified>
</cp:coreProperties>
</file>