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8" r:id="rId2"/>
    <p:sldId id="259" r:id="rId3"/>
    <p:sldId id="268" r:id="rId4"/>
    <p:sldId id="261" r:id="rId5"/>
    <p:sldId id="271" r:id="rId6"/>
    <p:sldId id="265" r:id="rId7"/>
    <p:sldId id="260" r:id="rId8"/>
    <p:sldId id="272" r:id="rId9"/>
    <p:sldId id="273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12" y="-5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885906"/>
            <a:ext cx="5266267" cy="1776942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675019"/>
            <a:ext cx="5266267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8" y="233467"/>
            <a:ext cx="1550924" cy="4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6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B847-FA42-4BAC-AACA-90706FE4E929}" type="datetimeFigureOut">
              <a:rPr lang="en-CA" smtClean="0"/>
              <a:t>17-04-18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A893-A41E-4746-8E91-CA59722228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628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rgbClr val="A9A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Lesson</a:t>
            </a:r>
            <a:r>
              <a:rPr lang="en-US" sz="2800" baseline="0" dirty="0" smtClean="0">
                <a:latin typeface="Arial Rounded MT Bold"/>
                <a:cs typeface="Arial Rounded MT Bold"/>
              </a:rPr>
              <a:t> Expectations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400" y="13843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Learning Goals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rgbClr val="A9A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Lesson</a:t>
            </a:r>
            <a:r>
              <a:rPr lang="en-US" sz="2800" baseline="0" dirty="0" smtClean="0">
                <a:latin typeface="Arial Rounded MT Bold"/>
                <a:cs typeface="Arial Rounded MT Bold"/>
              </a:rPr>
              <a:t> Expectations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0" y="13843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Learning Goals</a:t>
            </a:r>
            <a:endParaRPr lang="en-US" sz="2400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rgbClr val="A9A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Lesson</a:t>
            </a:r>
            <a:r>
              <a:rPr lang="en-US" sz="2800" baseline="0" dirty="0" smtClean="0">
                <a:latin typeface="Arial Rounded MT Bold"/>
                <a:cs typeface="Arial Rounded MT Bold"/>
              </a:rPr>
              <a:t> Expectations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06400" y="13843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Learning Goals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235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45534" y="304650"/>
            <a:ext cx="9902371" cy="662970"/>
          </a:xfrm>
        </p:spPr>
        <p:txBody>
          <a:bodyPr>
            <a:normAutofit/>
          </a:bodyPr>
          <a:lstStyle>
            <a:lvl1pPr>
              <a:defRPr sz="2800">
                <a:latin typeface="Arial Rounded MT Bold"/>
                <a:cs typeface="Arial Rounded MT Bold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ounded Rectangle 4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27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Phonics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24972" y="1213866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Rounded Rectangle 21"/>
          <p:cNvSpPr/>
          <p:nvPr/>
        </p:nvSpPr>
        <p:spPr>
          <a:xfrm>
            <a:off x="3772506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Rounded Rectangle 22"/>
          <p:cNvSpPr/>
          <p:nvPr/>
        </p:nvSpPr>
        <p:spPr>
          <a:xfrm>
            <a:off x="7320039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ounded Rectangle 23"/>
          <p:cNvSpPr/>
          <p:nvPr/>
        </p:nvSpPr>
        <p:spPr>
          <a:xfrm>
            <a:off x="220134" y="3869980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Rounded Rectangle 24"/>
          <p:cNvSpPr/>
          <p:nvPr/>
        </p:nvSpPr>
        <p:spPr>
          <a:xfrm>
            <a:off x="3767668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Rounded Rectangle 25"/>
          <p:cNvSpPr/>
          <p:nvPr/>
        </p:nvSpPr>
        <p:spPr>
          <a:xfrm>
            <a:off x="7315201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ounded Rectangle 9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Phonics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4972" y="1213866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Rounded Rectangle 13"/>
          <p:cNvSpPr/>
          <p:nvPr/>
        </p:nvSpPr>
        <p:spPr>
          <a:xfrm>
            <a:off x="3772506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Rounded Rectangle 14"/>
          <p:cNvSpPr/>
          <p:nvPr/>
        </p:nvSpPr>
        <p:spPr>
          <a:xfrm>
            <a:off x="7320039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Rounded Rectangle 15"/>
          <p:cNvSpPr/>
          <p:nvPr/>
        </p:nvSpPr>
        <p:spPr>
          <a:xfrm>
            <a:off x="220134" y="3869980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Rounded Rectangle 16"/>
          <p:cNvSpPr/>
          <p:nvPr/>
        </p:nvSpPr>
        <p:spPr>
          <a:xfrm>
            <a:off x="3767668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Rounded Rectangle 17"/>
          <p:cNvSpPr/>
          <p:nvPr/>
        </p:nvSpPr>
        <p:spPr>
          <a:xfrm>
            <a:off x="7315201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Rounded Rectangle 18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0" name="Picture 19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Phonics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28" name="Rounded Rectangle 27"/>
          <p:cNvSpPr/>
          <p:nvPr userDrawn="1"/>
        </p:nvSpPr>
        <p:spPr>
          <a:xfrm>
            <a:off x="224972" y="1213866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3772506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Rounded Rectangle 29"/>
          <p:cNvSpPr/>
          <p:nvPr userDrawn="1"/>
        </p:nvSpPr>
        <p:spPr>
          <a:xfrm>
            <a:off x="7320039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1" name="Rounded Rectangle 30"/>
          <p:cNvSpPr/>
          <p:nvPr userDrawn="1"/>
        </p:nvSpPr>
        <p:spPr>
          <a:xfrm>
            <a:off x="220134" y="3869980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2" name="Rounded Rectangle 31"/>
          <p:cNvSpPr/>
          <p:nvPr userDrawn="1"/>
        </p:nvSpPr>
        <p:spPr>
          <a:xfrm>
            <a:off x="3767668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Rounded Rectangle 32"/>
          <p:cNvSpPr/>
          <p:nvPr userDrawn="1"/>
        </p:nvSpPr>
        <p:spPr>
          <a:xfrm>
            <a:off x="7315201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695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Vocabulary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6877" y="2196493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ounded Rectangle 9"/>
          <p:cNvSpPr/>
          <p:nvPr/>
        </p:nvSpPr>
        <p:spPr>
          <a:xfrm>
            <a:off x="318588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ounded Rectangle 10"/>
          <p:cNvSpPr/>
          <p:nvPr/>
        </p:nvSpPr>
        <p:spPr>
          <a:xfrm>
            <a:off x="590489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08000" y="3640933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200400" y="363609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933924" y="363609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49943" y="4247844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Rounded Rectangle 27"/>
          <p:cNvSpPr/>
          <p:nvPr/>
        </p:nvSpPr>
        <p:spPr>
          <a:xfrm>
            <a:off x="316895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ounded Rectangle 28"/>
          <p:cNvSpPr/>
          <p:nvPr/>
        </p:nvSpPr>
        <p:spPr>
          <a:xfrm>
            <a:off x="588796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1066" y="569228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183466" y="5687445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5916990" y="5687445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0" name="Picture 19" descr="Rosedale Academ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Vocabulary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66877" y="2196493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Rounded Rectangle 22"/>
          <p:cNvSpPr/>
          <p:nvPr/>
        </p:nvSpPr>
        <p:spPr>
          <a:xfrm>
            <a:off x="318588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ounded Rectangle 23"/>
          <p:cNvSpPr/>
          <p:nvPr/>
        </p:nvSpPr>
        <p:spPr>
          <a:xfrm>
            <a:off x="590489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Rounded Rectangle 24"/>
          <p:cNvSpPr/>
          <p:nvPr/>
        </p:nvSpPr>
        <p:spPr>
          <a:xfrm>
            <a:off x="449943" y="4247844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Rounded Rectangle 25"/>
          <p:cNvSpPr/>
          <p:nvPr/>
        </p:nvSpPr>
        <p:spPr>
          <a:xfrm>
            <a:off x="316895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Rounded Rectangle 32"/>
          <p:cNvSpPr/>
          <p:nvPr/>
        </p:nvSpPr>
        <p:spPr>
          <a:xfrm>
            <a:off x="588796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Rounded Rectangle 33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5" name="Picture 34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Vocabulary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37" name="Rounded Rectangle 36"/>
          <p:cNvSpPr/>
          <p:nvPr userDrawn="1"/>
        </p:nvSpPr>
        <p:spPr>
          <a:xfrm>
            <a:off x="466877" y="2196493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8" name="Rounded Rectangle 37"/>
          <p:cNvSpPr/>
          <p:nvPr userDrawn="1"/>
        </p:nvSpPr>
        <p:spPr>
          <a:xfrm>
            <a:off x="318588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Rounded Rectangle 38"/>
          <p:cNvSpPr/>
          <p:nvPr userDrawn="1"/>
        </p:nvSpPr>
        <p:spPr>
          <a:xfrm>
            <a:off x="590489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0" name="Rounded Rectangle 39"/>
          <p:cNvSpPr/>
          <p:nvPr userDrawn="1"/>
        </p:nvSpPr>
        <p:spPr>
          <a:xfrm>
            <a:off x="449943" y="4247844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Rounded Rectangle 40"/>
          <p:cNvSpPr/>
          <p:nvPr userDrawn="1"/>
        </p:nvSpPr>
        <p:spPr>
          <a:xfrm>
            <a:off x="316895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2" name="Rounded Rectangle 41"/>
          <p:cNvSpPr/>
          <p:nvPr userDrawn="1"/>
        </p:nvSpPr>
        <p:spPr>
          <a:xfrm>
            <a:off x="588796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16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rgbClr val="A9A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 descr="Rosedale Academ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Lesson</a:t>
            </a:r>
            <a:r>
              <a:rPr lang="en-US" sz="2800" baseline="0" dirty="0" smtClean="0">
                <a:latin typeface="Arial Rounded MT Bold"/>
                <a:cs typeface="Arial Rounded MT Bold"/>
              </a:rPr>
              <a:t> Expectations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400" y="13843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Learning Goals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235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45534" y="304650"/>
            <a:ext cx="9902371" cy="662970"/>
          </a:xfrm>
        </p:spPr>
        <p:txBody>
          <a:bodyPr>
            <a:normAutofit/>
          </a:bodyPr>
          <a:lstStyle>
            <a:lvl1pPr>
              <a:defRPr sz="2800">
                <a:latin typeface="Arial Rounded MT Bold"/>
                <a:cs typeface="Arial Rounded MT Bold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7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 descr="Rosedale Academ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Vocabulary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6877" y="2196493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ounded Rectangle 9"/>
          <p:cNvSpPr/>
          <p:nvPr/>
        </p:nvSpPr>
        <p:spPr>
          <a:xfrm>
            <a:off x="318588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ounded Rectangle 10"/>
          <p:cNvSpPr/>
          <p:nvPr/>
        </p:nvSpPr>
        <p:spPr>
          <a:xfrm>
            <a:off x="590489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08000" y="3640933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200400" y="363609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933924" y="363609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49943" y="4247844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Rounded Rectangle 27"/>
          <p:cNvSpPr/>
          <p:nvPr/>
        </p:nvSpPr>
        <p:spPr>
          <a:xfrm>
            <a:off x="316895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ounded Rectangle 28"/>
          <p:cNvSpPr/>
          <p:nvPr/>
        </p:nvSpPr>
        <p:spPr>
          <a:xfrm>
            <a:off x="588796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1066" y="569228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183466" y="5687445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5916990" y="5687445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6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Phonics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24972" y="1213866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Rounded Rectangle 21"/>
          <p:cNvSpPr/>
          <p:nvPr/>
        </p:nvSpPr>
        <p:spPr>
          <a:xfrm>
            <a:off x="3772506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Rounded Rectangle 22"/>
          <p:cNvSpPr/>
          <p:nvPr/>
        </p:nvSpPr>
        <p:spPr>
          <a:xfrm>
            <a:off x="7320039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ounded Rectangle 23"/>
          <p:cNvSpPr/>
          <p:nvPr/>
        </p:nvSpPr>
        <p:spPr>
          <a:xfrm>
            <a:off x="220134" y="3869980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Rounded Rectangle 24"/>
          <p:cNvSpPr/>
          <p:nvPr/>
        </p:nvSpPr>
        <p:spPr>
          <a:xfrm>
            <a:off x="3767668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Rounded Rectangle 25"/>
          <p:cNvSpPr/>
          <p:nvPr/>
        </p:nvSpPr>
        <p:spPr>
          <a:xfrm>
            <a:off x="7315201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695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rgbClr val="A9A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Lesson</a:t>
            </a:r>
            <a:r>
              <a:rPr lang="en-US" sz="2800" baseline="0" dirty="0" smtClean="0">
                <a:latin typeface="Arial Rounded MT Bold"/>
                <a:cs typeface="Arial Rounded MT Bold"/>
              </a:rPr>
              <a:t> Expectations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06400" y="13843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Learning Goals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235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G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1109597"/>
            <a:ext cx="11599333" cy="5409735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295865"/>
            <a:ext cx="11311465" cy="522346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23332" y="186267"/>
            <a:ext cx="11311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>
                <a:solidFill>
                  <a:schemeClr val="tx1"/>
                </a:solidFill>
              </a:rPr>
              <a:t>Learning Goals</a:t>
            </a:r>
          </a:p>
        </p:txBody>
      </p:sp>
    </p:spTree>
    <p:extLst>
      <p:ext uri="{BB962C8B-B14F-4D97-AF65-F5344CB8AC3E}">
        <p14:creationId xmlns:p14="http://schemas.microsoft.com/office/powerpoint/2010/main" val="2617019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45534" y="304650"/>
            <a:ext cx="9902371" cy="662970"/>
          </a:xfrm>
        </p:spPr>
        <p:txBody>
          <a:bodyPr>
            <a:normAutofit/>
          </a:bodyPr>
          <a:lstStyle>
            <a:lvl1pPr>
              <a:defRPr sz="2800">
                <a:latin typeface="Arial Rounded MT Bold"/>
                <a:cs typeface="Arial Rounded MT Bold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7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Vocabulary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466877" y="2196493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318588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ounded Rectangle 10"/>
          <p:cNvSpPr/>
          <p:nvPr userDrawn="1"/>
        </p:nvSpPr>
        <p:spPr>
          <a:xfrm>
            <a:off x="590489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08000" y="3640933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200400" y="363609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933924" y="363609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7" name="Rounded Rectangle 26"/>
          <p:cNvSpPr/>
          <p:nvPr userDrawn="1"/>
        </p:nvSpPr>
        <p:spPr>
          <a:xfrm>
            <a:off x="449943" y="4247844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Rounded Rectangle 27"/>
          <p:cNvSpPr/>
          <p:nvPr userDrawn="1"/>
        </p:nvSpPr>
        <p:spPr>
          <a:xfrm>
            <a:off x="316895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588796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1066" y="569228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183466" y="5687445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5916990" y="5687445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6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Phonics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224972" y="1213866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3772506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Rounded Rectangle 22"/>
          <p:cNvSpPr/>
          <p:nvPr userDrawn="1"/>
        </p:nvSpPr>
        <p:spPr>
          <a:xfrm>
            <a:off x="7320039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ounded Rectangle 23"/>
          <p:cNvSpPr/>
          <p:nvPr userDrawn="1"/>
        </p:nvSpPr>
        <p:spPr>
          <a:xfrm>
            <a:off x="220134" y="3869980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Rounded Rectangle 24"/>
          <p:cNvSpPr/>
          <p:nvPr userDrawn="1"/>
        </p:nvSpPr>
        <p:spPr>
          <a:xfrm>
            <a:off x="3767668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Rounded Rectangle 25"/>
          <p:cNvSpPr/>
          <p:nvPr userDrawn="1"/>
        </p:nvSpPr>
        <p:spPr>
          <a:xfrm>
            <a:off x="7315201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695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ce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9905999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0447865" y="609598"/>
            <a:ext cx="1168400" cy="1168400"/>
          </a:xfrm>
          <a:prstGeom prst="rect">
            <a:avLst/>
          </a:prstGeom>
          <a:solidFill>
            <a:srgbClr val="DFD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Icebreaker</a:t>
            </a:r>
          </a:p>
        </p:txBody>
      </p:sp>
    </p:spTree>
    <p:extLst>
      <p:ext uri="{BB962C8B-B14F-4D97-AF65-F5344CB8AC3E}">
        <p14:creationId xmlns:p14="http://schemas.microsoft.com/office/powerpoint/2010/main" val="4291606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gno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9905999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0447865" y="609598"/>
            <a:ext cx="1168400" cy="1168400"/>
          </a:xfrm>
          <a:prstGeom prst="rect">
            <a:avLst/>
          </a:prstGeom>
          <a:solidFill>
            <a:srgbClr val="DFD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Diagnostic</a:t>
            </a:r>
          </a:p>
        </p:txBody>
      </p:sp>
    </p:spTree>
    <p:extLst>
      <p:ext uri="{BB962C8B-B14F-4D97-AF65-F5344CB8AC3E}">
        <p14:creationId xmlns:p14="http://schemas.microsoft.com/office/powerpoint/2010/main" val="1232488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ctiv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9905999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0447865" y="609598"/>
            <a:ext cx="1168400" cy="1168400"/>
          </a:xfrm>
          <a:prstGeom prst="rect">
            <a:avLst/>
          </a:prstGeom>
          <a:solidFill>
            <a:srgbClr val="DFD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424886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ssessment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9897531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0447865" y="609598"/>
            <a:ext cx="1168400" cy="1168400"/>
          </a:xfrm>
          <a:prstGeom prst="rect">
            <a:avLst/>
          </a:prstGeom>
          <a:solidFill>
            <a:srgbClr val="DFD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dirty="0"/>
              <a:t>Assessment Support</a:t>
            </a:r>
          </a:p>
        </p:txBody>
      </p:sp>
    </p:spTree>
    <p:extLst>
      <p:ext uri="{BB962C8B-B14F-4D97-AF65-F5344CB8AC3E}">
        <p14:creationId xmlns:p14="http://schemas.microsoft.com/office/powerpoint/2010/main" val="308173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t Ready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9905999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0447865" y="609598"/>
            <a:ext cx="1168400" cy="1168400"/>
          </a:xfrm>
          <a:prstGeom prst="rect">
            <a:avLst/>
          </a:prstGeom>
          <a:solidFill>
            <a:srgbClr val="DFD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dirty="0"/>
              <a:t>Get</a:t>
            </a:r>
            <a:r>
              <a:rPr lang="en-CA" sz="1800" baseline="0" dirty="0"/>
              <a:t> Ready!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666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oundtheworld-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11311465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337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533" y="2459504"/>
            <a:ext cx="7128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b="1" dirty="0">
                <a:solidFill>
                  <a:schemeClr val="tx1"/>
                </a:solidFill>
              </a:rPr>
              <a:t>Thank you for joining our class</a:t>
            </a:r>
          </a:p>
        </p:txBody>
      </p:sp>
    </p:spTree>
    <p:extLst>
      <p:ext uri="{BB962C8B-B14F-4D97-AF65-F5344CB8AC3E}">
        <p14:creationId xmlns:p14="http://schemas.microsoft.com/office/powerpoint/2010/main" val="254397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BB847-FA42-4BAC-AACA-90706FE4E929}" type="datetimeFigureOut">
              <a:rPr lang="en-CA" smtClean="0"/>
              <a:t>17-04-18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A893-A41E-4746-8E91-CA59722228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13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50" r:id="rId19"/>
    <p:sldLayoutId id="2147483660" r:id="rId20"/>
    <p:sldLayoutId id="2147483662" r:id="rId21"/>
    <p:sldLayoutId id="214748366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>
            <a:lvl1pPr algn="ctr">
              <a:defRPr sz="6000">
                <a:latin typeface="Arial Rounded MT Bold" panose="020F0704030504030204" pitchFamily="34" charset="0"/>
              </a:defRPr>
            </a:lvl1pPr>
          </a:lstStyle>
          <a:p>
            <a:r>
              <a:rPr lang="en-CA" dirty="0" smtClean="0"/>
              <a:t>Lesson 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813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200" y="558800"/>
            <a:ext cx="643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Unit 3, Lesson 1 - Preview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4797" y="1350997"/>
            <a:ext cx="5066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are some direction words you know? Write them on the board. </a:t>
            </a:r>
          </a:p>
          <a:p>
            <a:endParaRPr lang="en-US" dirty="0"/>
          </a:p>
        </p:txBody>
      </p:sp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91" y="1323543"/>
            <a:ext cx="3136827" cy="380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5582" y="1570580"/>
            <a:ext cx="4902200" cy="673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Flashcard Race Review – Review of Phonics</a:t>
            </a:r>
            <a:endParaRPr lang="en-US" sz="16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1963" y="2503378"/>
            <a:ext cx="4902200" cy="673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Memory – Review of Nationalities and Countries </a:t>
            </a:r>
            <a:endParaRPr lang="en-US" sz="16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991" y="1570580"/>
            <a:ext cx="4203700" cy="42037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5582" y="4585802"/>
            <a:ext cx="4902200" cy="673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Race Against Time – Review time</a:t>
            </a:r>
            <a:endParaRPr lang="en-US" sz="16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1963" y="3515625"/>
            <a:ext cx="4902200" cy="673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My Secret Identity- Review of </a:t>
            </a:r>
            <a:r>
              <a:rPr lang="en-US" dirty="0" err="1" smtClean="0">
                <a:solidFill>
                  <a:schemeClr val="tx1"/>
                </a:solidFill>
                <a:latin typeface="Arial Rounded MT Bold"/>
                <a:cs typeface="Arial Rounded MT Bold"/>
              </a:rPr>
              <a:t>Favourites</a:t>
            </a:r>
            <a:r>
              <a:rPr lang="en-US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, Personal </a:t>
            </a:r>
            <a:r>
              <a:rPr lang="en-US" dirty="0" err="1" smtClean="0">
                <a:solidFill>
                  <a:schemeClr val="tx1"/>
                </a:solidFill>
                <a:latin typeface="Arial Rounded MT Bold"/>
                <a:cs typeface="Arial Rounded MT Bold"/>
              </a:rPr>
              <a:t>Infromatio</a:t>
            </a:r>
            <a:r>
              <a:rPr lang="en-US" dirty="0" err="1">
                <a:solidFill>
                  <a:schemeClr val="tx1"/>
                </a:solidFill>
                <a:latin typeface="Arial Rounded MT Bold"/>
                <a:cs typeface="Arial Rounded MT Bold"/>
              </a:rPr>
              <a:t>n</a:t>
            </a:r>
            <a:endParaRPr lang="en-US" sz="16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47254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3096381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cup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5161" y="3079448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pool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4228" y="3086705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sheep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80" y="5742819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gum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5160" y="5696318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boot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7618" y="5733143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jeep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3601" y="603700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</a:rPr>
              <a:t>oo</a:t>
            </a:r>
            <a:r>
              <a:rPr lang="en-US" sz="2400" dirty="0" smtClean="0">
                <a:solidFill>
                  <a:srgbClr val="000000"/>
                </a:solidFill>
              </a:rPr>
              <a:t>/ /</a:t>
            </a:r>
            <a:r>
              <a:rPr lang="en-US" sz="2400" dirty="0" err="1" smtClean="0">
                <a:solidFill>
                  <a:srgbClr val="000000"/>
                </a:solidFill>
              </a:rPr>
              <a:t>ee</a:t>
            </a:r>
            <a:r>
              <a:rPr lang="en-US" sz="2400" dirty="0" smtClean="0">
                <a:solidFill>
                  <a:srgbClr val="000000"/>
                </a:solidFill>
              </a:rPr>
              <a:t>/ /u/ sound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461" y="436067"/>
            <a:ext cx="344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Race!</a:t>
            </a:r>
            <a:endParaRPr lang="en-US" sz="36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Down Arrow 7"/>
          <p:cNvSpPr/>
          <p:nvPr/>
        </p:nvSpPr>
        <p:spPr>
          <a:xfrm rot="4537360">
            <a:off x="2221717" y="2463158"/>
            <a:ext cx="402534" cy="4117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4187" y="1356479"/>
            <a:ext cx="2715270" cy="1415296"/>
          </a:xfrm>
          <a:prstGeom prst="roundRect">
            <a:avLst/>
          </a:prstGeom>
        </p:spPr>
      </p:pic>
      <p:pic>
        <p:nvPicPr>
          <p:cNvPr id="8198" name="Picture 6" descr="Image result for bo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448" y="3837224"/>
            <a:ext cx="1914454" cy="17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91" y="1112921"/>
            <a:ext cx="1931076" cy="21066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16" y="4142534"/>
            <a:ext cx="2330677" cy="1553784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t="6633" b="10183"/>
          <a:stretch/>
        </p:blipFill>
        <p:spPr>
          <a:xfrm>
            <a:off x="7594064" y="1473164"/>
            <a:ext cx="2516196" cy="1569796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3166" y="4119335"/>
            <a:ext cx="2117663" cy="157698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4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Memory – Countries and Nationalities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393658"/>
              </p:ext>
            </p:extLst>
          </p:nvPr>
        </p:nvGraphicFramePr>
        <p:xfrm>
          <a:off x="3292446" y="1573080"/>
          <a:ext cx="5615587" cy="4794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972"/>
                <a:gridCol w="2806615"/>
              </a:tblGrid>
              <a:tr h="33479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Country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Nationality</a:t>
                      </a:r>
                      <a:endParaRPr lang="en-US" dirty="0"/>
                    </a:p>
                  </a:txBody>
                  <a:tcPr/>
                </a:tc>
              </a:tr>
              <a:tr h="492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China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Chinese</a:t>
                      </a:r>
                      <a:endParaRPr lang="en-US" dirty="0"/>
                    </a:p>
                  </a:txBody>
                  <a:tcPr anchor="ctr"/>
                </a:tc>
              </a:tr>
              <a:tr h="492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Canada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Canadian</a:t>
                      </a:r>
                      <a:endParaRPr lang="en-US" dirty="0"/>
                    </a:p>
                  </a:txBody>
                  <a:tcPr anchor="ctr"/>
                </a:tc>
              </a:tr>
              <a:tr h="492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India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Indian</a:t>
                      </a:r>
                      <a:endParaRPr lang="en-US" dirty="0"/>
                    </a:p>
                  </a:txBody>
                  <a:tcPr anchor="ctr"/>
                </a:tc>
              </a:tr>
              <a:tr h="492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Russia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Russian</a:t>
                      </a:r>
                      <a:endParaRPr lang="en-US" dirty="0"/>
                    </a:p>
                  </a:txBody>
                  <a:tcPr anchor="ctr"/>
                </a:tc>
              </a:tr>
              <a:tr h="492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United States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American</a:t>
                      </a:r>
                      <a:endParaRPr lang="en-US" dirty="0"/>
                    </a:p>
                  </a:txBody>
                  <a:tcPr anchor="ctr"/>
                </a:tc>
              </a:tr>
              <a:tr h="492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Egypt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Egyptian</a:t>
                      </a:r>
                      <a:endParaRPr lang="en-US" dirty="0"/>
                    </a:p>
                  </a:txBody>
                  <a:tcPr anchor="ctr"/>
                </a:tc>
              </a:tr>
              <a:tr h="492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South Africa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South African</a:t>
                      </a:r>
                      <a:endParaRPr lang="en-US" dirty="0"/>
                    </a:p>
                  </a:txBody>
                  <a:tcPr anchor="ctr"/>
                </a:tc>
              </a:tr>
              <a:tr h="492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England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English</a:t>
                      </a:r>
                      <a:endParaRPr lang="en-US" dirty="0"/>
                    </a:p>
                  </a:txBody>
                  <a:tcPr anchor="ctr"/>
                </a:tc>
              </a:tr>
              <a:tr h="492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Australia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Australian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107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6"/>
            <a:ext cx="9905999" cy="759590"/>
          </a:xfrm>
        </p:spPr>
        <p:txBody>
          <a:bodyPr/>
          <a:lstStyle/>
          <a:p>
            <a:r>
              <a:rPr lang="en-US" dirty="0" smtClean="0"/>
              <a:t>My Secret Identity Activity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615" y="1124715"/>
            <a:ext cx="9371348" cy="536033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17890" y="6102849"/>
            <a:ext cx="4599359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91542" y="2810074"/>
            <a:ext cx="151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01/13/1999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58820" y="2800355"/>
            <a:ext cx="166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York, USA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99100" y="3276995"/>
            <a:ext cx="151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Canadian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84290" y="4583672"/>
            <a:ext cx="192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02/13/2014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304" y="2242821"/>
            <a:ext cx="1224172" cy="135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8832" y="2300486"/>
            <a:ext cx="249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James Thomas Gardner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2042" y="4519912"/>
            <a:ext cx="2495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Edwardian Script ITC"/>
                <a:cs typeface="Edwardian Script ITC"/>
              </a:rPr>
              <a:t>J. T. Gardner</a:t>
            </a:r>
            <a:endParaRPr lang="en-US" sz="2400" dirty="0">
              <a:latin typeface="Edwardian Script ITC"/>
              <a:cs typeface="Edwardian Script ITC"/>
            </a:endParaRPr>
          </a:p>
        </p:txBody>
      </p:sp>
    </p:spTree>
    <p:extLst>
      <p:ext uri="{BB962C8B-B14F-4D97-AF65-F5344CB8AC3E}">
        <p14:creationId xmlns:p14="http://schemas.microsoft.com/office/powerpoint/2010/main" val="77392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Activity – Race Against Time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4264" y="1567157"/>
            <a:ext cx="6738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Listen to the time. Draw the hands on the clock.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Macintosh HD:Users:katiestevenson:Desktop:Unknow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39" y="2316536"/>
            <a:ext cx="3864177" cy="38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3084" y="1298870"/>
            <a:ext cx="4878066" cy="5409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4361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Numbers review – Class Counting Activity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4560" y="1682058"/>
            <a:ext cx="2876505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dirty="0" smtClean="0"/>
              <a:t>16     -    sixteen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17     -    seventeen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18     -    eighteen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19     -    nineteen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20     -    twenty</a:t>
            </a:r>
            <a:endParaRPr lang="en-CA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040709" y="1684750"/>
            <a:ext cx="2613344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dirty="0" smtClean="0"/>
              <a:t>11    -    eleven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12    -    twelve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13    -    thirteen 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14    -    fourteen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15    -    fifteen</a:t>
            </a:r>
            <a:endParaRPr lang="en-CA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939339" y="1709078"/>
            <a:ext cx="2876505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dirty="0" smtClean="0"/>
              <a:t>21     -    twenty-one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22     -    twenty-two</a:t>
            </a:r>
            <a:endParaRPr lang="en-CA" sz="1600" dirty="0"/>
          </a:p>
          <a:p>
            <a:pPr>
              <a:lnSpc>
                <a:spcPct val="150000"/>
              </a:lnSpc>
            </a:pPr>
            <a:r>
              <a:rPr lang="en-CA" sz="1600" dirty="0" smtClean="0"/>
              <a:t>23     -    twenty-three</a:t>
            </a:r>
            <a:endParaRPr lang="en-CA" sz="1600" dirty="0"/>
          </a:p>
          <a:p>
            <a:pPr>
              <a:lnSpc>
                <a:spcPct val="150000"/>
              </a:lnSpc>
            </a:pPr>
            <a:r>
              <a:rPr lang="en-CA" sz="1600" dirty="0" smtClean="0"/>
              <a:t>24     -    twenty-four</a:t>
            </a:r>
            <a:endParaRPr lang="en-CA" sz="1600" dirty="0"/>
          </a:p>
          <a:p>
            <a:pPr>
              <a:lnSpc>
                <a:spcPct val="150000"/>
              </a:lnSpc>
            </a:pPr>
            <a:r>
              <a:rPr lang="en-CA" sz="1600" dirty="0" smtClean="0"/>
              <a:t>25     -    twenty-five</a:t>
            </a:r>
            <a:endParaRPr lang="en-CA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315495" y="1709078"/>
            <a:ext cx="2876505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dirty="0" smtClean="0"/>
              <a:t>26     -    twenty-six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27     -    twenty-seven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28     -    twenty-eight</a:t>
            </a:r>
            <a:endParaRPr lang="en-CA" sz="1600" dirty="0"/>
          </a:p>
          <a:p>
            <a:pPr>
              <a:lnSpc>
                <a:spcPct val="150000"/>
              </a:lnSpc>
            </a:pPr>
            <a:r>
              <a:rPr lang="en-CA" sz="1600" dirty="0" smtClean="0"/>
              <a:t>29     -    twenty-nine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30     -    thirty</a:t>
            </a:r>
            <a:endParaRPr lang="en-CA" sz="1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015943"/>
              </p:ext>
            </p:extLst>
          </p:nvPr>
        </p:nvGraphicFramePr>
        <p:xfrm>
          <a:off x="1830752" y="4283278"/>
          <a:ext cx="8127999" cy="1252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252026">
                <a:tc>
                  <a:txBody>
                    <a:bodyPr/>
                    <a:lstStyle/>
                    <a:p>
                      <a:r>
                        <a:rPr lang="en-CA" sz="2400" b="0" dirty="0" smtClean="0">
                          <a:solidFill>
                            <a:schemeClr val="tx1"/>
                          </a:solidFill>
                        </a:rPr>
                        <a:t>40  -  forty</a:t>
                      </a:r>
                    </a:p>
                    <a:p>
                      <a:r>
                        <a:rPr lang="en-CA" sz="2400" b="0" dirty="0" smtClean="0">
                          <a:solidFill>
                            <a:schemeClr val="tx1"/>
                          </a:solidFill>
                        </a:rPr>
                        <a:t>50  -  fifty</a:t>
                      </a:r>
                    </a:p>
                    <a:p>
                      <a:r>
                        <a:rPr lang="en-CA" sz="2400" b="0" dirty="0" smtClean="0">
                          <a:solidFill>
                            <a:schemeClr val="tx1"/>
                          </a:solidFill>
                        </a:rPr>
                        <a:t>60  -  sixty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0" dirty="0" smtClean="0">
                          <a:solidFill>
                            <a:schemeClr val="tx1"/>
                          </a:solidFill>
                        </a:rPr>
                        <a:t>70  -  forty</a:t>
                      </a:r>
                    </a:p>
                    <a:p>
                      <a:r>
                        <a:rPr lang="en-CA" sz="2400" b="0" dirty="0" smtClean="0">
                          <a:solidFill>
                            <a:schemeClr val="tx1"/>
                          </a:solidFill>
                        </a:rPr>
                        <a:t>80  -  fifty</a:t>
                      </a:r>
                    </a:p>
                    <a:p>
                      <a:r>
                        <a:rPr lang="en-CA" sz="2400" b="0" dirty="0" smtClean="0">
                          <a:solidFill>
                            <a:schemeClr val="tx1"/>
                          </a:solidFill>
                        </a:rPr>
                        <a:t>90  -  sixty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en-CA" sz="2400" b="0" baseline="0" dirty="0" smtClean="0">
                          <a:solidFill>
                            <a:schemeClr val="tx1"/>
                          </a:solidFill>
                        </a:rPr>
                        <a:t>  -  one hundred</a:t>
                      </a:r>
                      <a:endParaRPr lang="en-CA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9956" y="1688747"/>
            <a:ext cx="1482431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dirty="0" smtClean="0"/>
              <a:t>1     -    one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2     -    two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3     -    three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4     -    four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5     -    five</a:t>
            </a:r>
            <a:endParaRPr lang="en-CA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0760" y="1722309"/>
            <a:ext cx="4299874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dirty="0"/>
              <a:t>6</a:t>
            </a:r>
            <a:r>
              <a:rPr lang="en-CA" sz="1600" dirty="0" smtClean="0"/>
              <a:t>     -    six</a:t>
            </a:r>
          </a:p>
          <a:p>
            <a:pPr>
              <a:lnSpc>
                <a:spcPct val="150000"/>
              </a:lnSpc>
            </a:pPr>
            <a:r>
              <a:rPr lang="en-CA" sz="1600" dirty="0"/>
              <a:t>7</a:t>
            </a:r>
            <a:r>
              <a:rPr lang="en-CA" sz="1600" dirty="0" smtClean="0"/>
              <a:t>     -    seven</a:t>
            </a:r>
          </a:p>
          <a:p>
            <a:pPr>
              <a:lnSpc>
                <a:spcPct val="150000"/>
              </a:lnSpc>
            </a:pPr>
            <a:r>
              <a:rPr lang="en-CA" sz="1600" dirty="0"/>
              <a:t>8</a:t>
            </a:r>
            <a:r>
              <a:rPr lang="en-CA" sz="1600" dirty="0" smtClean="0"/>
              <a:t>     -    eight</a:t>
            </a:r>
          </a:p>
          <a:p>
            <a:pPr>
              <a:lnSpc>
                <a:spcPct val="150000"/>
              </a:lnSpc>
            </a:pPr>
            <a:r>
              <a:rPr lang="en-CA" sz="1600" dirty="0"/>
              <a:t>9</a:t>
            </a:r>
            <a:r>
              <a:rPr lang="en-CA" sz="1600" dirty="0" smtClean="0"/>
              <a:t>     -    nine</a:t>
            </a:r>
          </a:p>
          <a:p>
            <a:pPr>
              <a:lnSpc>
                <a:spcPct val="150000"/>
              </a:lnSpc>
            </a:pPr>
            <a:r>
              <a:rPr lang="en-CA" sz="1600" dirty="0" smtClean="0"/>
              <a:t>10   -    ten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16530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1 Test</a:t>
            </a:r>
            <a:endParaRPr lang="en-US" dirty="0"/>
          </a:p>
        </p:txBody>
      </p:sp>
      <p:pic>
        <p:nvPicPr>
          <p:cNvPr id="4" name="Picture 3" descr="Screen Shot 2017-04-18 at 12.2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4" y="1517072"/>
            <a:ext cx="8637130" cy="45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55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8 at 12.25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11" y="503176"/>
            <a:ext cx="5635368" cy="577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73383"/>
      </p:ext>
    </p:extLst>
  </p:cSld>
  <p:clrMapOvr>
    <a:masterClrMapping/>
  </p:clrMapOvr>
</p:sld>
</file>

<file path=ppt/theme/theme1.xml><?xml version="1.0" encoding="utf-8"?>
<a:theme xmlns:a="http://schemas.openxmlformats.org/drawingml/2006/main" name="ESLAO Unit 2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2-3 Set.pptx</Template>
  <TotalTime>3138</TotalTime>
  <Words>284</Words>
  <Application>Microsoft Macintosh PowerPoint</Application>
  <PresentationFormat>Custom</PresentationFormat>
  <Paragraphs>86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ESLAO Unit 2 Template</vt:lpstr>
      <vt:lpstr>Lesson 4</vt:lpstr>
      <vt:lpstr>PowerPoint Presentation</vt:lpstr>
      <vt:lpstr>PowerPoint Presentation</vt:lpstr>
      <vt:lpstr>Memory – Countries and Nationalities </vt:lpstr>
      <vt:lpstr>My Secret Identity Activity</vt:lpstr>
      <vt:lpstr>Listening Activity – Race Against Time </vt:lpstr>
      <vt:lpstr>Numbers review – Class Counting Activity</vt:lpstr>
      <vt:lpstr>Module 1 Test</vt:lpstr>
      <vt:lpstr>PowerPoint Presentation</vt:lpstr>
      <vt:lpstr>PowerPoint Presentation</vt:lpstr>
    </vt:vector>
  </TitlesOfParts>
  <Company>Fitzpatrick Immigration Consulting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4</dc:title>
  <dc:creator>Katie Stevenson Fitzpatrick</dc:creator>
  <cp:lastModifiedBy>Bryan Thompson</cp:lastModifiedBy>
  <cp:revision>6</cp:revision>
  <dcterms:created xsi:type="dcterms:W3CDTF">2016-11-13T01:29:03Z</dcterms:created>
  <dcterms:modified xsi:type="dcterms:W3CDTF">2017-04-18T16:26:56Z</dcterms:modified>
</cp:coreProperties>
</file>