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9" r:id="rId3"/>
    <p:sldId id="257" r:id="rId4"/>
    <p:sldId id="266" r:id="rId5"/>
    <p:sldId id="270" r:id="rId6"/>
    <p:sldId id="265" r:id="rId7"/>
    <p:sldId id="268" r:id="rId8"/>
    <p:sldId id="269" r:id="rId9"/>
    <p:sldId id="272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834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3867" y="1320801"/>
            <a:ext cx="5935132" cy="1776942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3867" y="4995332"/>
            <a:ext cx="5935132" cy="1197505"/>
          </a:xfrm>
        </p:spPr>
        <p:txBody>
          <a:bodyPr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78090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899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115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837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213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423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046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arning Go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1109597"/>
            <a:ext cx="11599333" cy="5409735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295865"/>
            <a:ext cx="11311465" cy="52234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423332" y="186267"/>
            <a:ext cx="113114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400" dirty="0">
                <a:solidFill>
                  <a:schemeClr val="bg1"/>
                </a:solidFill>
              </a:rPr>
              <a:t>Learning Goals</a:t>
            </a:r>
          </a:p>
        </p:txBody>
      </p:sp>
    </p:spTree>
    <p:extLst>
      <p:ext uri="{BB962C8B-B14F-4D97-AF65-F5344CB8AC3E}">
        <p14:creationId xmlns:p14="http://schemas.microsoft.com/office/powerpoint/2010/main" val="427882927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cebr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365125"/>
            <a:ext cx="11599333" cy="6154208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65125"/>
            <a:ext cx="9905999" cy="14128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777999"/>
            <a:ext cx="11311465" cy="4741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10447865" y="609598"/>
            <a:ext cx="1168400" cy="1168400"/>
          </a:xfrm>
          <a:prstGeom prst="rect">
            <a:avLst/>
          </a:prstGeom>
          <a:solidFill>
            <a:srgbClr val="D3BA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Icebreaker</a:t>
            </a:r>
          </a:p>
        </p:txBody>
      </p:sp>
    </p:spTree>
    <p:extLst>
      <p:ext uri="{BB962C8B-B14F-4D97-AF65-F5344CB8AC3E}">
        <p14:creationId xmlns:p14="http://schemas.microsoft.com/office/powerpoint/2010/main" val="269176775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agnost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365125"/>
            <a:ext cx="11599333" cy="6154208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65125"/>
            <a:ext cx="9905999" cy="14128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777999"/>
            <a:ext cx="11311465" cy="4741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10447865" y="609598"/>
            <a:ext cx="1168400" cy="1168400"/>
          </a:xfrm>
          <a:prstGeom prst="rect">
            <a:avLst/>
          </a:prstGeom>
          <a:solidFill>
            <a:srgbClr val="D3BA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Diagnostic</a:t>
            </a:r>
          </a:p>
        </p:txBody>
      </p:sp>
    </p:spTree>
    <p:extLst>
      <p:ext uri="{BB962C8B-B14F-4D97-AF65-F5344CB8AC3E}">
        <p14:creationId xmlns:p14="http://schemas.microsoft.com/office/powerpoint/2010/main" val="184380830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ctiv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365125"/>
            <a:ext cx="11599333" cy="6154208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65125"/>
            <a:ext cx="9905999" cy="14128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777999"/>
            <a:ext cx="11311465" cy="4741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10447865" y="609598"/>
            <a:ext cx="1168400" cy="1168400"/>
          </a:xfrm>
          <a:prstGeom prst="rect">
            <a:avLst/>
          </a:prstGeom>
          <a:solidFill>
            <a:srgbClr val="D3BA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Activities</a:t>
            </a:r>
          </a:p>
        </p:txBody>
      </p:sp>
    </p:spTree>
    <p:extLst>
      <p:ext uri="{BB962C8B-B14F-4D97-AF65-F5344CB8AC3E}">
        <p14:creationId xmlns:p14="http://schemas.microsoft.com/office/powerpoint/2010/main" val="336394440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ssessment Sup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365125"/>
            <a:ext cx="11599333" cy="6154208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65125"/>
            <a:ext cx="9897531" cy="14128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777999"/>
            <a:ext cx="11311465" cy="4741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10447865" y="609598"/>
            <a:ext cx="1168400" cy="1168400"/>
          </a:xfrm>
          <a:prstGeom prst="rect">
            <a:avLst/>
          </a:prstGeom>
          <a:solidFill>
            <a:srgbClr val="D3BA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/>
              <a:t>Assessment Support</a:t>
            </a:r>
          </a:p>
        </p:txBody>
      </p:sp>
    </p:spTree>
    <p:extLst>
      <p:ext uri="{BB962C8B-B14F-4D97-AF65-F5344CB8AC3E}">
        <p14:creationId xmlns:p14="http://schemas.microsoft.com/office/powerpoint/2010/main" val="321454801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et Ready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365125"/>
            <a:ext cx="11599333" cy="6154208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65125"/>
            <a:ext cx="9905999" cy="14128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777999"/>
            <a:ext cx="11311465" cy="4741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10447865" y="609598"/>
            <a:ext cx="1168400" cy="1168400"/>
          </a:xfrm>
          <a:prstGeom prst="rect">
            <a:avLst/>
          </a:prstGeom>
          <a:solidFill>
            <a:srgbClr val="D3BA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800" dirty="0"/>
              <a:t>Get</a:t>
            </a:r>
            <a:r>
              <a:rPr lang="en-CA" sz="1800" baseline="0" dirty="0"/>
              <a:t> Ready!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42904761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365125"/>
            <a:ext cx="11599333" cy="6154208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65125"/>
            <a:ext cx="11311465" cy="14128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777999"/>
            <a:ext cx="11311465" cy="4741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7603402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41133" y="2408704"/>
            <a:ext cx="71289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000" b="1" dirty="0">
                <a:solidFill>
                  <a:schemeClr val="tx1"/>
                </a:solidFill>
              </a:rPr>
              <a:t>Thank you for joining our class</a:t>
            </a:r>
          </a:p>
        </p:txBody>
      </p:sp>
    </p:spTree>
    <p:extLst>
      <p:ext uri="{BB962C8B-B14F-4D97-AF65-F5344CB8AC3E}">
        <p14:creationId xmlns:p14="http://schemas.microsoft.com/office/powerpoint/2010/main" val="84239879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CB818-7379-467D-8E76-EF9D9074A26C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92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5" r:id="rId13"/>
    <p:sldLayoutId id="2147483986" r:id="rId14"/>
    <p:sldLayoutId id="2147483987" r:id="rId1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5243051" y="2062829"/>
            <a:ext cx="3178277" cy="2729424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Apple Chancery"/>
                <a:cs typeface="Apple Chancery"/>
              </a:rPr>
              <a:t>Unit 2: Letters to a Friend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243051" y="4645742"/>
            <a:ext cx="3060291" cy="1120877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Arial Black"/>
                <a:cs typeface="Arial Black"/>
              </a:rPr>
              <a:t>Lesson Four</a:t>
            </a:r>
          </a:p>
          <a:p>
            <a:pPr marL="0" indent="0" algn="ctr">
              <a:buNone/>
            </a:pPr>
            <a:r>
              <a:rPr lang="en-US" dirty="0">
                <a:latin typeface="Arial Black"/>
                <a:cs typeface="Arial Black"/>
              </a:rPr>
              <a:t>ESLCO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80" y="233467"/>
            <a:ext cx="1550924" cy="43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675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4989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dirty="0"/>
              <a:t>Express a complaint using a gerund</a:t>
            </a:r>
          </a:p>
          <a:p>
            <a:pPr lvl="0"/>
            <a:r>
              <a:rPr lang="en-US" sz="3600" dirty="0"/>
              <a:t>Use negative prefixes</a:t>
            </a:r>
          </a:p>
          <a:p>
            <a:pPr lvl="0"/>
            <a:r>
              <a:rPr lang="en-US" sz="3600" dirty="0"/>
              <a:t>Write a formal letter</a:t>
            </a:r>
          </a:p>
          <a:p>
            <a:pPr lvl="0"/>
            <a:endParaRPr lang="en-US" sz="3600" dirty="0"/>
          </a:p>
        </p:txBody>
      </p:sp>
      <p:sp>
        <p:nvSpPr>
          <p:cNvPr id="4" name="Oval Callout 3"/>
          <p:cNvSpPr/>
          <p:nvPr/>
        </p:nvSpPr>
        <p:spPr>
          <a:xfrm>
            <a:off x="5009037" y="2204955"/>
            <a:ext cx="6184990" cy="1484923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54530" y="2717168"/>
            <a:ext cx="4298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These glasses are just the worst!</a:t>
            </a:r>
          </a:p>
        </p:txBody>
      </p:sp>
      <p:pic>
        <p:nvPicPr>
          <p:cNvPr id="6" name="Picture 5" descr="MD00208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9037" y="4403827"/>
            <a:ext cx="3121152" cy="1624584"/>
          </a:xfrm>
          <a:prstGeom prst="rect">
            <a:avLst/>
          </a:prstGeom>
        </p:spPr>
      </p:pic>
      <p:sp>
        <p:nvSpPr>
          <p:cNvPr id="7" name="Oval Callout 7"/>
          <p:cNvSpPr/>
          <p:nvPr/>
        </p:nvSpPr>
        <p:spPr>
          <a:xfrm>
            <a:off x="8105218" y="3776111"/>
            <a:ext cx="3653693" cy="976924"/>
          </a:xfrm>
          <a:prstGeom prst="wedgeEllipseCallout">
            <a:avLst>
              <a:gd name="adj1" fmla="val -61199"/>
              <a:gd name="adj2" fmla="val 4589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671833" y="3922039"/>
            <a:ext cx="28852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 can barely see with them!</a:t>
            </a:r>
          </a:p>
        </p:txBody>
      </p:sp>
    </p:spTree>
    <p:extLst>
      <p:ext uri="{BB962C8B-B14F-4D97-AF65-F5344CB8AC3E}">
        <p14:creationId xmlns:p14="http://schemas.microsoft.com/office/powerpoint/2010/main" val="3761910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b="1" i="1" dirty="0"/>
              <a:t> Gerunds!!!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319732" y="1393760"/>
            <a:ext cx="78910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8000"/>
                </a:solidFill>
              </a:rPr>
              <a:t>.VERBS with an ING ending that ACT as Nouns!</a:t>
            </a:r>
          </a:p>
          <a:p>
            <a:pPr algn="ctr"/>
            <a:r>
              <a:rPr lang="en-US" sz="2800" dirty="0">
                <a:solidFill>
                  <a:srgbClr val="008000"/>
                </a:solidFill>
              </a:rPr>
              <a:t>Crazy, but we all use them in English.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13275" y="2602860"/>
            <a:ext cx="7875173" cy="175432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CA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8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Example: Verb= Annoy</a:t>
            </a:r>
          </a:p>
          <a:p>
            <a:pPr algn="ctr"/>
            <a:r>
              <a:rPr lang="en-CA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8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Gerund = Annoying.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19732" y="5098144"/>
            <a:ext cx="74229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00FF"/>
                </a:solidFill>
              </a:rPr>
              <a:t>Jake annoyed his sister.</a:t>
            </a:r>
          </a:p>
          <a:p>
            <a:pPr algn="ctr"/>
            <a:r>
              <a:rPr lang="en-US" sz="2800" dirty="0">
                <a:solidFill>
                  <a:srgbClr val="0000FF"/>
                </a:solidFill>
              </a:rPr>
              <a:t>Jake’s sister found him annoying.</a:t>
            </a:r>
          </a:p>
        </p:txBody>
      </p:sp>
    </p:spTree>
    <p:extLst>
      <p:ext uri="{BB962C8B-B14F-4D97-AF65-F5344CB8AC3E}">
        <p14:creationId xmlns:p14="http://schemas.microsoft.com/office/powerpoint/2010/main" val="2147884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491260"/>
            <a:ext cx="9905999" cy="141287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Bad Review: Our thoughts matter</a:t>
            </a:r>
            <a:r>
              <a:rPr lang="en-US" sz="3600" dirty="0">
                <a:solidFill>
                  <a:schemeClr val="tx1"/>
                </a:solidFill>
              </a:rPr>
              <a:t>!</a:t>
            </a:r>
            <a:br>
              <a:rPr lang="en-US" sz="2700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 Many people, before purchasing a product, read online reviews by everyday customers who have used the product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3333" y="2110111"/>
            <a:ext cx="5446525" cy="4741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 </a:t>
            </a:r>
          </a:p>
          <a:p>
            <a:r>
              <a:rPr lang="en-US" dirty="0"/>
              <a:t>1-2 Gerunds in review</a:t>
            </a:r>
          </a:p>
          <a:p>
            <a:r>
              <a:rPr lang="en-US" dirty="0"/>
              <a:t>1-3 negative prefix words</a:t>
            </a:r>
          </a:p>
          <a:p>
            <a:r>
              <a:rPr lang="en-US" dirty="0"/>
              <a:t>Describe  what was wrong or bad about the product.</a:t>
            </a:r>
          </a:p>
          <a:p>
            <a:r>
              <a:rPr lang="en-US" dirty="0"/>
              <a:t>Have a clear complaint: it was hard to use, it did not work well, it was very slow.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423333" y="2110111"/>
            <a:ext cx="5157788" cy="823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>
                <a:solidFill>
                  <a:srgbClr val="008000"/>
                </a:solidFill>
              </a:rPr>
              <a:t>Include in Review</a:t>
            </a:r>
            <a:r>
              <a:rPr lang="en-US" sz="2400" dirty="0">
                <a:solidFill>
                  <a:srgbClr val="008000"/>
                </a:solidFill>
              </a:rPr>
              <a:t>: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7008813" y="2189955"/>
            <a:ext cx="5183187" cy="823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Review a Product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7227376" y="2601911"/>
            <a:ext cx="3932237" cy="3578225"/>
          </a:xfrm>
        </p:spPr>
        <p:txBody>
          <a:bodyPr>
            <a:normAutofit/>
          </a:bodyPr>
          <a:lstStyle/>
          <a:p>
            <a:r>
              <a:rPr lang="en-US" dirty="0"/>
              <a:t>Pick a product you have used or purchased and returned.</a:t>
            </a:r>
          </a:p>
          <a:p>
            <a:r>
              <a:rPr lang="en-US" dirty="0"/>
              <a:t>Create a negative review outlining what you do not like about the product.</a:t>
            </a:r>
          </a:p>
        </p:txBody>
      </p:sp>
    </p:spTree>
    <p:extLst>
      <p:ext uri="{BB962C8B-B14F-4D97-AF65-F5344CB8AC3E}">
        <p14:creationId xmlns:p14="http://schemas.microsoft.com/office/powerpoint/2010/main" val="1556528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0090"/>
                </a:solidFill>
              </a:rPr>
              <a:t>Negative Prefixes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3244645"/>
            <a:ext cx="11311465" cy="3274687"/>
          </a:xfrm>
        </p:spPr>
        <p:txBody>
          <a:bodyPr>
            <a:normAutofit/>
          </a:bodyPr>
          <a:lstStyle/>
          <a:p>
            <a:r>
              <a:rPr lang="en-US" sz="2800" dirty="0"/>
              <a:t>Negative Prefixes are: </a:t>
            </a:r>
            <a:r>
              <a:rPr lang="en-US" sz="2800" dirty="0">
                <a:solidFill>
                  <a:srgbClr val="660066"/>
                </a:solidFill>
              </a:rPr>
              <a:t>un</a:t>
            </a:r>
            <a:r>
              <a:rPr lang="en-US" sz="2800" dirty="0">
                <a:solidFill>
                  <a:srgbClr val="008000"/>
                </a:solidFill>
              </a:rPr>
              <a:t>, im</a:t>
            </a:r>
            <a:r>
              <a:rPr lang="en-US" sz="2800" dirty="0">
                <a:solidFill>
                  <a:srgbClr val="0000FF"/>
                </a:solidFill>
              </a:rPr>
              <a:t>, in</a:t>
            </a:r>
            <a:r>
              <a:rPr lang="en-US" sz="2800" dirty="0">
                <a:solidFill>
                  <a:srgbClr val="3366FF"/>
                </a:solidFill>
              </a:rPr>
              <a:t>, dis</a:t>
            </a:r>
            <a:r>
              <a:rPr lang="en-US" sz="2800" dirty="0">
                <a:solidFill>
                  <a:srgbClr val="660066"/>
                </a:solidFill>
              </a:rPr>
              <a:t>, ir</a:t>
            </a:r>
            <a:r>
              <a:rPr lang="en-US" sz="2800" dirty="0">
                <a:solidFill>
                  <a:srgbClr val="FF0000"/>
                </a:solidFill>
              </a:rPr>
              <a:t>, il.</a:t>
            </a:r>
          </a:p>
          <a:p>
            <a:endParaRPr lang="en-US" sz="2800" dirty="0"/>
          </a:p>
          <a:p>
            <a:pPr algn="ctr"/>
            <a:r>
              <a:rPr lang="en-US" sz="2800" dirty="0">
                <a:solidFill>
                  <a:srgbClr val="3366FF"/>
                </a:solidFill>
              </a:rPr>
              <a:t>Each prefix when added to a word changes the meaning of the word</a:t>
            </a:r>
            <a:r>
              <a:rPr lang="en-US" sz="2800" dirty="0"/>
              <a:t>.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>
                <a:solidFill>
                  <a:srgbClr val="800000"/>
                </a:solidFill>
              </a:rPr>
              <a:t>Un + Happy changes the meaning to not happy</a:t>
            </a:r>
          </a:p>
          <a:p>
            <a:pPr algn="ctr"/>
            <a:r>
              <a:rPr lang="en-US" sz="2800" dirty="0">
                <a:solidFill>
                  <a:srgbClr val="800000"/>
                </a:solidFill>
              </a:rPr>
              <a:t>Im+possible changes the meaning to not possible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1246497" y="1675786"/>
            <a:ext cx="908283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CA" sz="2400" b="1" dirty="0">
                <a:ln w="12700">
                  <a:solidFill>
                    <a:srgbClr val="00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 prefix is a beginning that is added on to a word.  Example:</a:t>
            </a:r>
          </a:p>
          <a:p>
            <a:pPr algn="ctr"/>
            <a:r>
              <a:rPr lang="en-CA" sz="2400" b="1" dirty="0">
                <a:ln w="12700">
                  <a:solidFill>
                    <a:srgbClr val="00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Honest with prefix “dis” would be dishonest</a:t>
            </a:r>
            <a:r>
              <a:rPr lang="en-CA" sz="3600" b="1" dirty="0">
                <a:ln w="12700">
                  <a:solidFill>
                    <a:srgbClr val="00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4895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Lesson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In this assignment, you will brainstorm about a specific product or service you would like to complain about. You will create an formal complaint letter to the company.</a:t>
            </a:r>
          </a:p>
          <a:p>
            <a:r>
              <a:rPr lang="en-US" dirty="0"/>
              <a:t>Remember to include: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Include all sections of the letter: greeting, closing, body.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Include: faults of product, problems, other issues.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 1-2 gerunds in letter, and 2-4 negative prefix words.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45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68837"/>
              </p:ext>
            </p:extLst>
          </p:nvPr>
        </p:nvGraphicFramePr>
        <p:xfrm>
          <a:off x="1670536" y="1502190"/>
          <a:ext cx="8450010" cy="4180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0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0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0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00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00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1579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Category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Level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4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Level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Level 2</a:t>
                      </a:r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Level 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0509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Thinking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dirty="0"/>
                        <a:t>Had a very specific area of a product</a:t>
                      </a:r>
                      <a:r>
                        <a:rPr lang="en-US" sz="1200" baseline="0" dirty="0"/>
                        <a:t> or service that I am  complaining about.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1200" baseline="0" dirty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aseline="0" dirty="0"/>
                        <a:t>Had 4 or more details expressing my feelings, problems or issues with product or service.</a:t>
                      </a: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/>
                        <a:t>Had a product</a:t>
                      </a:r>
                      <a:r>
                        <a:rPr lang="en-US" sz="1200" baseline="0" dirty="0"/>
                        <a:t> or service that I am  complaining about.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200" baseline="0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baseline="0" dirty="0"/>
                        <a:t>Had  3 or more details expressing my feelings, problems or issues with product or service.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200" baseline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/>
                        <a:t>Had a general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dirty="0"/>
                        <a:t>product</a:t>
                      </a:r>
                      <a:r>
                        <a:rPr lang="en-US" sz="1200" baseline="0" dirty="0"/>
                        <a:t> or service that I am  complaining about.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200" baseline="0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baseline="0" dirty="0"/>
                        <a:t>Had 2- 3 details expressing my feelings, problems or issues with product or service.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200" baseline="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/>
                        <a:t>Had multiple products</a:t>
                      </a:r>
                      <a:r>
                        <a:rPr lang="en-US" sz="1200" baseline="0" dirty="0"/>
                        <a:t> or services  that I am  complaining about.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200" baseline="0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baseline="0" dirty="0"/>
                        <a:t>Had 1-2 details expressing my feelings, problems or issues with product or service.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200" baseline="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6191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Communication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aseline="0" dirty="0"/>
                        <a:t>Included 3 or more gerunds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baseline="0" dirty="0"/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/>
                        <a:t>Used</a:t>
                      </a:r>
                      <a:r>
                        <a:rPr lang="en-US" sz="1200" baseline="0" dirty="0"/>
                        <a:t> 4 or more negative prefix words, and no spelling mistakes</a:t>
                      </a:r>
                      <a:endParaRPr lang="en-US" sz="120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baseline="0" dirty="0"/>
                        <a:t>Included 1-2 gerunds.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baseline="0" dirty="0"/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/>
                        <a:t>Used</a:t>
                      </a:r>
                      <a:r>
                        <a:rPr lang="en-US" sz="1200" baseline="0" dirty="0"/>
                        <a:t> 2-4 negative prefix words, and no spelling mistakes</a:t>
                      </a:r>
                      <a:endParaRPr lang="en-US" sz="1200" dirty="0"/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baseline="0" dirty="0"/>
                        <a:t>Included 1 gerund.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baseline="0" dirty="0"/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/>
                        <a:t>Used</a:t>
                      </a:r>
                      <a:r>
                        <a:rPr lang="en-US" sz="1200" baseline="0" dirty="0"/>
                        <a:t>  2 negative prefix words, and some spelling mistakes</a:t>
                      </a:r>
                      <a:endParaRPr lang="en-US" sz="1200" dirty="0"/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baseline="0" dirty="0"/>
                        <a:t>Included no gerunds.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baseline="0" dirty="0"/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/>
                        <a:t>Used</a:t>
                      </a:r>
                      <a:r>
                        <a:rPr lang="en-US" sz="1200" baseline="0" dirty="0"/>
                        <a:t> no or one negative prefix words, and many spelling mistakes</a:t>
                      </a:r>
                      <a:endParaRPr lang="en-US" sz="1200" dirty="0"/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92938" y="855859"/>
            <a:ext cx="78052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8000"/>
                </a:solidFill>
              </a:rPr>
              <a:t>Rubrics</a:t>
            </a:r>
          </a:p>
        </p:txBody>
      </p:sp>
    </p:spTree>
    <p:extLst>
      <p:ext uri="{BB962C8B-B14F-4D97-AF65-F5344CB8AC3E}">
        <p14:creationId xmlns:p14="http://schemas.microsoft.com/office/powerpoint/2010/main" val="1635696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60066"/>
                </a:solidFill>
              </a:rPr>
              <a:t>Coming Up Next!</a:t>
            </a:r>
          </a:p>
        </p:txBody>
      </p:sp>
      <p:pic>
        <p:nvPicPr>
          <p:cNvPr id="5" name="Content Placeholder 4" descr="Course  ESLCO   L  C   Topic 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8" r="8" b="2976"/>
          <a:stretch/>
        </p:blipFill>
        <p:spPr>
          <a:xfrm>
            <a:off x="1981200" y="1397001"/>
            <a:ext cx="8150846" cy="4553857"/>
          </a:xfrm>
        </p:spPr>
      </p:pic>
    </p:spTree>
    <p:extLst>
      <p:ext uri="{BB962C8B-B14F-4D97-AF65-F5344CB8AC3E}">
        <p14:creationId xmlns:p14="http://schemas.microsoft.com/office/powerpoint/2010/main" val="1047800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2136417"/>
            <a:ext cx="11449119" cy="1412873"/>
          </a:xfrm>
        </p:spPr>
        <p:txBody>
          <a:bodyPr>
            <a:normAutofit/>
          </a:bodyPr>
          <a:lstStyle/>
          <a:p>
            <a:pPr algn="ctr"/>
            <a:r>
              <a:rPr lang="en-CA" sz="8800" dirty="0"/>
              <a:t>Make sure to complete: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1412" t="62802" r="28507" b="25364"/>
          <a:stretch/>
        </p:blipFill>
        <p:spPr>
          <a:xfrm>
            <a:off x="3065342" y="3549290"/>
            <a:ext cx="6165099" cy="2042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519244"/>
      </p:ext>
    </p:extLst>
  </p:cSld>
  <p:clrMapOvr>
    <a:masterClrMapping/>
  </p:clrMapOvr>
</p:sld>
</file>

<file path=ppt/theme/theme1.xml><?xml version="1.0" encoding="utf-8"?>
<a:theme xmlns:a="http://schemas.openxmlformats.org/drawingml/2006/main" name="ESLCO Unit 2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Lesson 2-3</Template>
  <TotalTime>1285</TotalTime>
  <Words>506</Words>
  <Application>Microsoft Office PowerPoint</Application>
  <PresentationFormat>Widescreen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Apple Chancery</vt:lpstr>
      <vt:lpstr>Arial</vt:lpstr>
      <vt:lpstr>Arial Black</vt:lpstr>
      <vt:lpstr>Calibri</vt:lpstr>
      <vt:lpstr>Calibri Light</vt:lpstr>
      <vt:lpstr>ESLCO Unit 2 Template</vt:lpstr>
      <vt:lpstr>Unit 2: Letters to a Friend</vt:lpstr>
      <vt:lpstr>PowerPoint Presentation</vt:lpstr>
      <vt:lpstr> Gerunds!!!</vt:lpstr>
      <vt:lpstr>The Bad Review: Our thoughts matter!  Many people, before purchasing a product, read online reviews by everyday customers who have used the product.</vt:lpstr>
      <vt:lpstr>Negative Prefixes</vt:lpstr>
      <vt:lpstr>Lesson Assignment</vt:lpstr>
      <vt:lpstr>PowerPoint Presentation</vt:lpstr>
      <vt:lpstr>Coming Up Next!</vt:lpstr>
      <vt:lpstr>Make sure to complete: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 :Memories and Ideas</dc:title>
  <dc:creator>Rebecca Galuszewski</dc:creator>
  <cp:lastModifiedBy>Bryan Thompson</cp:lastModifiedBy>
  <cp:revision>69</cp:revision>
  <dcterms:created xsi:type="dcterms:W3CDTF">2016-10-18T15:56:15Z</dcterms:created>
  <dcterms:modified xsi:type="dcterms:W3CDTF">2017-05-01T01:00:08Z</dcterms:modified>
</cp:coreProperties>
</file>