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96" r:id="rId3"/>
    <p:sldId id="287" r:id="rId4"/>
    <p:sldId id="295" r:id="rId5"/>
    <p:sldId id="285" r:id="rId6"/>
    <p:sldId id="288" r:id="rId7"/>
    <p:sldId id="292" r:id="rId8"/>
    <p:sldId id="262" r:id="rId9"/>
    <p:sldId id="294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FAFF"/>
    <a:srgbClr val="8DB7FF"/>
    <a:srgbClr val="9BC0FF"/>
    <a:srgbClr val="9BC1FF"/>
    <a:srgbClr val="FF9A99"/>
    <a:srgbClr val="C8B0ED"/>
    <a:srgbClr val="FFB977"/>
    <a:srgbClr val="95EE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15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-1248" y="-1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799" y="1010019"/>
            <a:ext cx="2060967" cy="886847"/>
          </a:xfrm>
        </p:spPr>
        <p:txBody>
          <a:bodyPr anchor="b">
            <a:noAutofit/>
          </a:bodyPr>
          <a:lstStyle>
            <a:lvl1pPr algn="ctr">
              <a:defRPr sz="2700" b="1">
                <a:solidFill>
                  <a:srgbClr val="000000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676" y="1909812"/>
            <a:ext cx="2087300" cy="898129"/>
          </a:xfrm>
        </p:spPr>
        <p:txBody>
          <a:bodyPr>
            <a:normAutofit/>
          </a:bodyPr>
          <a:lstStyle>
            <a:lvl1pPr marL="0" indent="0" algn="ctr">
              <a:buNone/>
              <a:defRPr sz="15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CA" smtClean="0"/>
              <a:t>Click to edit Master subtitle style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9" y="175101"/>
            <a:ext cx="1163193" cy="32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6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17-05-10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628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08858" y="161100"/>
            <a:ext cx="7604034" cy="61904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000" y="266105"/>
            <a:ext cx="1123208" cy="41363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84151" y="228487"/>
            <a:ext cx="7426778" cy="497228"/>
          </a:xfrm>
        </p:spPr>
        <p:txBody>
          <a:bodyPr>
            <a:normAutofit/>
          </a:bodyPr>
          <a:lstStyle>
            <a:lvl1pPr>
              <a:defRPr sz="2800">
                <a:latin typeface="Arial Rounded MT Bold"/>
                <a:cs typeface="Arial Rounded MT Bold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27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08858" y="161100"/>
            <a:ext cx="7604034" cy="61904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000" y="266105"/>
            <a:ext cx="1123208" cy="4136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154214" y="281215"/>
            <a:ext cx="742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Vocabulary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50158" y="1647371"/>
            <a:ext cx="1767756" cy="1346200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2389415" y="1643742"/>
            <a:ext cx="1767756" cy="1346200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4428673" y="1643742"/>
            <a:ext cx="1767756" cy="1346200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81000" y="2730701"/>
            <a:ext cx="1724054" cy="24654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 smtClean="0"/>
              <a:t>Click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400300" y="2727072"/>
            <a:ext cx="1724054" cy="24654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 smtClean="0"/>
              <a:t>Click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4450443" y="2727072"/>
            <a:ext cx="1724054" cy="24654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 smtClean="0"/>
              <a:t>Click</a:t>
            </a:r>
          </a:p>
        </p:txBody>
      </p:sp>
      <p:sp>
        <p:nvSpPr>
          <p:cNvPr id="27" name="Rounded Rectangle 26"/>
          <p:cNvSpPr/>
          <p:nvPr userDrawn="1"/>
        </p:nvSpPr>
        <p:spPr>
          <a:xfrm>
            <a:off x="337457" y="3185884"/>
            <a:ext cx="1767756" cy="1346200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8" name="Rounded Rectangle 27"/>
          <p:cNvSpPr/>
          <p:nvPr userDrawn="1"/>
        </p:nvSpPr>
        <p:spPr>
          <a:xfrm>
            <a:off x="2376715" y="3182255"/>
            <a:ext cx="1767756" cy="1346200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4415972" y="3182255"/>
            <a:ext cx="1767756" cy="1346200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68299" y="4269214"/>
            <a:ext cx="1724054" cy="24654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 smtClean="0"/>
              <a:t>Click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387599" y="4265585"/>
            <a:ext cx="1724054" cy="24654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 smtClean="0"/>
              <a:t>Click</a:t>
            </a:r>
          </a:p>
        </p:txBody>
      </p:sp>
      <p:sp>
        <p:nvSpPr>
          <p:cNvPr id="32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437742" y="4265585"/>
            <a:ext cx="1724054" cy="24654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 smtClean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7616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08858" y="161100"/>
            <a:ext cx="7604034" cy="61904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000" y="266105"/>
            <a:ext cx="1123208" cy="4136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154214" y="281215"/>
            <a:ext cx="742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Phonics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>
            <a:off x="168729" y="910401"/>
            <a:ext cx="2235200" cy="170217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2829379" y="906772"/>
            <a:ext cx="2235200" cy="170217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Rounded Rectangle 22"/>
          <p:cNvSpPr/>
          <p:nvPr userDrawn="1"/>
        </p:nvSpPr>
        <p:spPr>
          <a:xfrm>
            <a:off x="5490029" y="906772"/>
            <a:ext cx="2235200" cy="170217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Rounded Rectangle 23"/>
          <p:cNvSpPr/>
          <p:nvPr userDrawn="1"/>
        </p:nvSpPr>
        <p:spPr>
          <a:xfrm>
            <a:off x="165100" y="2902486"/>
            <a:ext cx="2235200" cy="170217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Rounded Rectangle 24"/>
          <p:cNvSpPr/>
          <p:nvPr userDrawn="1"/>
        </p:nvSpPr>
        <p:spPr>
          <a:xfrm>
            <a:off x="2825751" y="2898858"/>
            <a:ext cx="2235200" cy="170217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6" name="Rounded Rectangle 25"/>
          <p:cNvSpPr/>
          <p:nvPr userDrawn="1"/>
        </p:nvSpPr>
        <p:spPr>
          <a:xfrm>
            <a:off x="5486401" y="2898858"/>
            <a:ext cx="2235200" cy="170217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695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08858" y="161100"/>
            <a:ext cx="7604034" cy="619045"/>
          </a:xfrm>
          <a:prstGeom prst="roundRect">
            <a:avLst/>
          </a:prstGeom>
          <a:solidFill>
            <a:schemeClr val="accent1"/>
          </a:solidFill>
          <a:ln>
            <a:solidFill>
              <a:srgbClr val="A9A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Picture 4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000" y="266105"/>
            <a:ext cx="1123208" cy="4136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 userDrawn="1"/>
        </p:nvSpPr>
        <p:spPr>
          <a:xfrm>
            <a:off x="154214" y="281215"/>
            <a:ext cx="742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Lesson</a:t>
            </a:r>
            <a:r>
              <a:rPr lang="en-US" sz="2800" baseline="0" dirty="0" smtClean="0">
                <a:latin typeface="Arial Rounded MT Bold"/>
                <a:cs typeface="Arial Rounded MT Bold"/>
              </a:rPr>
              <a:t> Expectations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304800" y="1038226"/>
            <a:ext cx="331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Learning Goals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235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G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499" y="139700"/>
            <a:ext cx="8483599" cy="7001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4100" dirty="0">
                <a:solidFill>
                  <a:schemeClr val="tx1"/>
                </a:solidFill>
              </a:rPr>
              <a:t>Learning Goals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196850" y="832198"/>
            <a:ext cx="8699500" cy="4057301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971899"/>
            <a:ext cx="8483599" cy="3917601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701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ce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73844"/>
            <a:ext cx="8699500" cy="4615656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73844"/>
            <a:ext cx="7429499" cy="105965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333500"/>
            <a:ext cx="8483599" cy="3556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7835899" y="457199"/>
            <a:ext cx="876300" cy="876300"/>
          </a:xfrm>
          <a:prstGeom prst="rect">
            <a:avLst/>
          </a:prstGeom>
          <a:solidFill>
            <a:srgbClr val="6CB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CA" sz="1200" dirty="0"/>
              <a:t>Icebreaker</a:t>
            </a:r>
          </a:p>
        </p:txBody>
      </p:sp>
    </p:spTree>
    <p:extLst>
      <p:ext uri="{BB962C8B-B14F-4D97-AF65-F5344CB8AC3E}">
        <p14:creationId xmlns:p14="http://schemas.microsoft.com/office/powerpoint/2010/main" val="4291606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gno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73844"/>
            <a:ext cx="8699500" cy="4615656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73844"/>
            <a:ext cx="7429499" cy="105965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333500"/>
            <a:ext cx="8483599" cy="3556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7720944" y="457199"/>
            <a:ext cx="876300" cy="876300"/>
          </a:xfrm>
          <a:prstGeom prst="rect">
            <a:avLst/>
          </a:prstGeom>
          <a:solidFill>
            <a:srgbClr val="6CB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CA" sz="1200" dirty="0"/>
              <a:t>Diagnostic</a:t>
            </a:r>
          </a:p>
        </p:txBody>
      </p:sp>
    </p:spTree>
    <p:extLst>
      <p:ext uri="{BB962C8B-B14F-4D97-AF65-F5344CB8AC3E}">
        <p14:creationId xmlns:p14="http://schemas.microsoft.com/office/powerpoint/2010/main" val="123248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73844"/>
            <a:ext cx="8699500" cy="4615656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73844"/>
            <a:ext cx="7429499" cy="105965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333500"/>
            <a:ext cx="8483599" cy="3556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7835899" y="457199"/>
            <a:ext cx="876300" cy="876300"/>
          </a:xfrm>
          <a:prstGeom prst="rect">
            <a:avLst/>
          </a:prstGeom>
          <a:solidFill>
            <a:srgbClr val="6CB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CA" sz="1400" dirty="0"/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4248865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ssessment 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73844"/>
            <a:ext cx="8699500" cy="4615656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73844"/>
            <a:ext cx="7423148" cy="105965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333500"/>
            <a:ext cx="8483599" cy="3556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7835899" y="457199"/>
            <a:ext cx="876300" cy="876300"/>
          </a:xfrm>
          <a:prstGeom prst="rect">
            <a:avLst/>
          </a:prstGeom>
          <a:solidFill>
            <a:srgbClr val="6CB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CA" sz="1200" dirty="0"/>
              <a:t>Assessment Support</a:t>
            </a:r>
          </a:p>
        </p:txBody>
      </p:sp>
    </p:spTree>
    <p:extLst>
      <p:ext uri="{BB962C8B-B14F-4D97-AF65-F5344CB8AC3E}">
        <p14:creationId xmlns:p14="http://schemas.microsoft.com/office/powerpoint/2010/main" val="308173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t Ready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73844"/>
            <a:ext cx="8699500" cy="4615656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73844"/>
            <a:ext cx="7429499" cy="105965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333500"/>
            <a:ext cx="8483599" cy="3556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7835899" y="457199"/>
            <a:ext cx="876300" cy="876300"/>
          </a:xfrm>
          <a:prstGeom prst="rect">
            <a:avLst/>
          </a:prstGeom>
          <a:solidFill>
            <a:srgbClr val="6CB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CA" sz="1400" dirty="0"/>
              <a:t>Get</a:t>
            </a:r>
            <a:r>
              <a:rPr lang="en-CA" sz="1400" baseline="0" dirty="0"/>
              <a:t> Ready!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6669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73844"/>
            <a:ext cx="8699500" cy="4615656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73844"/>
            <a:ext cx="8483599" cy="105965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333500"/>
            <a:ext cx="8483599" cy="3556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3377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029" y="175949"/>
            <a:ext cx="8440931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CA" sz="4500" b="1" dirty="0">
                <a:solidFill>
                  <a:srgbClr val="000000"/>
                </a:solidFill>
              </a:rPr>
              <a:t>Thank you for joining our class</a:t>
            </a:r>
          </a:p>
        </p:txBody>
      </p:sp>
    </p:spTree>
    <p:extLst>
      <p:ext uri="{BB962C8B-B14F-4D97-AF65-F5344CB8AC3E}">
        <p14:creationId xmlns:p14="http://schemas.microsoft.com/office/powerpoint/2010/main" val="254397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SLAO-Outofhouse-01.png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3" b="200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BB847-FA42-4BAC-AACA-90706FE4E929}" type="datetimeFigureOut">
              <a:rPr lang="en-CA" smtClean="0"/>
              <a:t>17-05-10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13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50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38769" y="1367780"/>
            <a:ext cx="1512101" cy="898129"/>
          </a:xfrm>
        </p:spPr>
        <p:txBody>
          <a:bodyPr/>
          <a:lstStyle/>
          <a:p>
            <a:pPr algn="l"/>
            <a:r>
              <a:rPr lang="en-US" dirty="0" smtClean="0"/>
              <a:t>Unit 3: Lesson 1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9826" y="705563"/>
            <a:ext cx="2766516" cy="88684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0000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r>
              <a:rPr lang="en-CA" sz="2400" dirty="0" smtClean="0"/>
              <a:t>Out of the House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53207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1439" y="1005270"/>
            <a:ext cx="3676650" cy="5048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What’s in the bag?</a:t>
            </a:r>
            <a:endParaRPr lang="en-US" sz="1600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4917" y="1714839"/>
            <a:ext cx="3676650" cy="5048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How did you get there? </a:t>
            </a:r>
            <a:endParaRPr lang="en-US" sz="1600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4763" y="2429163"/>
            <a:ext cx="3676650" cy="5048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Giving directions activity</a:t>
            </a:r>
            <a:endParaRPr lang="en-US" sz="1600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4763" y="3098841"/>
            <a:ext cx="3676650" cy="5048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Arial Rounded MT Bold"/>
                <a:cs typeface="Arial Rounded MT Bold"/>
              </a:rPr>
              <a:t>st</a:t>
            </a:r>
            <a:r>
              <a:rPr lang="en-US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/ swap!</a:t>
            </a:r>
            <a:endParaRPr lang="en-US" sz="1600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4764" y="3842927"/>
            <a:ext cx="3676650" cy="5048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Next lesson</a:t>
            </a:r>
            <a:endParaRPr lang="en-US" sz="1600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8176" y="1143000"/>
            <a:ext cx="31527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16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Conversation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3889035" y="446133"/>
            <a:ext cx="486319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What’s in the teacher’s backpack?</a:t>
            </a:r>
            <a:endParaRPr lang="en-CA" sz="2400" b="1" dirty="0"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r>
              <a:rPr lang="en-CA" sz="2400" b="1" dirty="0" smtClean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What did they bring?</a:t>
            </a:r>
            <a:endParaRPr lang="en-CA" sz="2400" b="1" dirty="0"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00558" y="1010709"/>
            <a:ext cx="3496982" cy="3543608"/>
            <a:chOff x="366558" y="1819426"/>
            <a:chExt cx="4662642" cy="4724811"/>
          </a:xfrm>
        </p:grpSpPr>
        <p:pic>
          <p:nvPicPr>
            <p:cNvPr id="3074" name="Picture 2" descr="Image result for backpack op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58" y="1819426"/>
              <a:ext cx="4662642" cy="47248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Pencils, Colored, Pen, Write, Pencil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8324036">
              <a:off x="2152195" y="3292641"/>
              <a:ext cx="569628" cy="734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School, School Supplies, Education, Classroom, Offic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282481">
              <a:off x="2784818" y="2788231"/>
              <a:ext cx="1935502" cy="725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Notebook, Teacher, School, Education, Classroo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555422">
              <a:off x="2579873" y="2371820"/>
              <a:ext cx="1216110" cy="1558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Image result for backpack open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6985" t="17274" r="3317" b="42312"/>
            <a:stretch/>
          </p:blipFill>
          <p:spPr bwMode="auto">
            <a:xfrm>
              <a:off x="2086605" y="2634596"/>
              <a:ext cx="2783541" cy="1909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4509547" y="1748907"/>
            <a:ext cx="1786622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CA" b="1" dirty="0" smtClean="0"/>
              <a:t>Calculator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CA" b="1" dirty="0" smtClean="0"/>
              <a:t>Ruler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CA" b="1" dirty="0" smtClean="0"/>
              <a:t>Pens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CA" b="1" dirty="0" smtClean="0"/>
              <a:t>Pencil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CA" b="1" dirty="0" smtClean="0"/>
              <a:t>Computer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CA" b="1" dirty="0" smtClean="0"/>
              <a:t>Notebook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CA" b="1" dirty="0" smtClean="0"/>
              <a:t>Textbook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CA" b="1" dirty="0" smtClean="0"/>
              <a:t>Food (Lunch)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CA" b="1" dirty="0" smtClean="0"/>
              <a:t>Other?</a:t>
            </a:r>
          </a:p>
          <a:p>
            <a:endParaRPr lang="en-CA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273613" y="228487"/>
            <a:ext cx="4340784" cy="497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 Rounded MT Bold"/>
                <a:ea typeface="+mj-ea"/>
                <a:cs typeface="Arial Rounded MT Bold"/>
              </a:defRPr>
            </a:lvl1pPr>
          </a:lstStyle>
          <a:p>
            <a:pPr algn="r"/>
            <a:r>
              <a:rPr lang="en-CA" dirty="0" smtClean="0">
                <a:solidFill>
                  <a:schemeClr val="bg1"/>
                </a:solidFill>
              </a:rPr>
              <a:t>Listen and share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56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the bag?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7072" y="1986433"/>
            <a:ext cx="588252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does the teacher have in their bag?</a:t>
            </a:r>
          </a:p>
          <a:p>
            <a:endParaRPr lang="en-US" sz="2400" dirty="0"/>
          </a:p>
          <a:p>
            <a:r>
              <a:rPr lang="en-US" sz="2400" dirty="0" smtClean="0"/>
              <a:t>I think you have (a) _____________ in  your bag</a:t>
            </a:r>
            <a:r>
              <a:rPr lang="en-US" sz="1400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060" y="1869580"/>
            <a:ext cx="1762605" cy="211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09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317500" y="2674938"/>
            <a:ext cx="1706563" cy="3651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1600" dirty="0"/>
              <a:t>t</a:t>
            </a:r>
            <a:r>
              <a:rPr lang="en-CA" sz="1600" dirty="0" smtClean="0"/>
              <a:t>ook the bus</a:t>
            </a:r>
            <a:endParaRPr lang="en-CA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540000" y="2727325"/>
            <a:ext cx="1724025" cy="2460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CA" dirty="0"/>
              <a:t>r</a:t>
            </a:r>
            <a:r>
              <a:rPr lang="en-CA" dirty="0" smtClean="0"/>
              <a:t>ode my bike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4498975" y="2727325"/>
            <a:ext cx="1604963" cy="2460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CA" dirty="0"/>
              <a:t>d</a:t>
            </a:r>
            <a:r>
              <a:rPr lang="en-CA" dirty="0" smtClean="0"/>
              <a:t>rove a car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80999" y="4300538"/>
            <a:ext cx="1724025" cy="24765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CA" dirty="0"/>
              <a:t>f</a:t>
            </a:r>
            <a:r>
              <a:rPr lang="en-CA" dirty="0" smtClean="0"/>
              <a:t>lew in an airplane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2563813" y="4305300"/>
            <a:ext cx="1404937" cy="24606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CA" dirty="0" smtClean="0"/>
              <a:t>walked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467225" y="4305300"/>
            <a:ext cx="1724025" cy="24606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CA" dirty="0" smtClean="0"/>
              <a:t>skateboarded</a:t>
            </a:r>
            <a:endParaRPr lang="en-CA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730904"/>
              </p:ext>
            </p:extLst>
          </p:nvPr>
        </p:nvGraphicFramePr>
        <p:xfrm>
          <a:off x="4365053" y="839308"/>
          <a:ext cx="1824932" cy="546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617"/>
                <a:gridCol w="1382315"/>
              </a:tblGrid>
              <a:tr h="54681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took</a:t>
                      </a:r>
                      <a:r>
                        <a:rPr lang="en-US" sz="1400" b="1" baseline="0" dirty="0" smtClean="0">
                          <a:solidFill>
                            <a:srgbClr val="0070C0"/>
                          </a:solidFill>
                        </a:rPr>
                        <a:t> the bus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386569"/>
              </p:ext>
            </p:extLst>
          </p:nvPr>
        </p:nvGraphicFramePr>
        <p:xfrm>
          <a:off x="715944" y="833569"/>
          <a:ext cx="3163778" cy="553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349"/>
                <a:gridCol w="369345"/>
                <a:gridCol w="670228"/>
                <a:gridCol w="871460"/>
                <a:gridCol w="638396"/>
              </a:tblGrid>
              <a:tr h="55367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How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did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you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he/she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get 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here?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9717" y="914304"/>
            <a:ext cx="426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Q: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17617" y="908374"/>
            <a:ext cx="426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A:</a:t>
            </a:r>
            <a:endParaRPr lang="en-US" sz="20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079250"/>
            <a:ext cx="1633538" cy="5138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8668" y="1741947"/>
            <a:ext cx="1407319" cy="9851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247" y="1783654"/>
            <a:ext cx="1603044" cy="901712"/>
          </a:xfrm>
          <a:prstGeom prst="roundRect">
            <a:avLst/>
          </a:prstGeom>
        </p:spPr>
      </p:pic>
      <p:pic>
        <p:nvPicPr>
          <p:cNvPr id="1026" name="Picture 2" descr="Aircraft, Airline, Airliner, Airplane, Boeing, Je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705" y="3366422"/>
            <a:ext cx="1340644" cy="88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8668" y="3287046"/>
            <a:ext cx="1407319" cy="938213"/>
          </a:xfrm>
          <a:prstGeom prst="round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8247" y="3248227"/>
            <a:ext cx="1603044" cy="977033"/>
          </a:xfrm>
          <a:prstGeom prst="round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46082" y="386419"/>
            <a:ext cx="7337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Work in pairs to choose the best way to get here.</a:t>
            </a:r>
            <a:endParaRPr lang="en-US" sz="20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2556" y="1390329"/>
            <a:ext cx="233779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From the school to the hospital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From the school to my house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From Beijing to Dalian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From Egypt to France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From my house to my friend’s house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From the school to the playground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From the library to the grocery store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From the Hong Kong to Guangzhou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78498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Directions!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603430"/>
              </p:ext>
            </p:extLst>
          </p:nvPr>
        </p:nvGraphicFramePr>
        <p:xfrm>
          <a:off x="3644420" y="1730417"/>
          <a:ext cx="3800453" cy="546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301"/>
                <a:gridCol w="1040415"/>
                <a:gridCol w="778948"/>
                <a:gridCol w="1504789"/>
              </a:tblGrid>
              <a:tr h="54681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Go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right</a:t>
                      </a:r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then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left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882370"/>
              </p:ext>
            </p:extLst>
          </p:nvPr>
        </p:nvGraphicFramePr>
        <p:xfrm>
          <a:off x="1163638" y="1103396"/>
          <a:ext cx="4624096" cy="55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3922"/>
                <a:gridCol w="453124"/>
                <a:gridCol w="211941"/>
                <a:gridCol w="722280"/>
                <a:gridCol w="737021"/>
                <a:gridCol w="1505808"/>
              </a:tblGrid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How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do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get 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to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the mall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0090" y="1075724"/>
            <a:ext cx="718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Q: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79323" y="1739352"/>
            <a:ext cx="660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A:</a:t>
            </a:r>
            <a:endParaRPr lang="en-US" sz="28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761" y="2355344"/>
            <a:ext cx="1976796" cy="1317864"/>
          </a:xfrm>
          <a:prstGeom prst="roundRect">
            <a:avLst/>
          </a:prstGeom>
        </p:spPr>
      </p:pic>
      <p:sp>
        <p:nvSpPr>
          <p:cNvPr id="16" name="Text Placeholder 1"/>
          <p:cNvSpPr txBox="1">
            <a:spLocks/>
          </p:cNvSpPr>
          <p:nvPr/>
        </p:nvSpPr>
        <p:spPr>
          <a:xfrm>
            <a:off x="873761" y="3689560"/>
            <a:ext cx="1976796" cy="7473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400" b="1" dirty="0" smtClean="0"/>
              <a:t>Shopping Mall</a:t>
            </a:r>
            <a:endParaRPr lang="en-CA" sz="24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1798" y="2408018"/>
            <a:ext cx="1829130" cy="1317864"/>
          </a:xfrm>
          <a:prstGeom prst="roundRect">
            <a:avLst/>
          </a:prstGeom>
        </p:spPr>
      </p:pic>
      <p:sp>
        <p:nvSpPr>
          <p:cNvPr id="20" name="Text Placeholder 1"/>
          <p:cNvSpPr txBox="1">
            <a:spLocks/>
          </p:cNvSpPr>
          <p:nvPr/>
        </p:nvSpPr>
        <p:spPr>
          <a:xfrm>
            <a:off x="5781799" y="3742232"/>
            <a:ext cx="1829130" cy="2984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400" b="1" dirty="0" smtClean="0"/>
              <a:t>Grocery Store</a:t>
            </a:r>
            <a:endParaRPr lang="en-CA" sz="2400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7295" y="2912938"/>
            <a:ext cx="1976796" cy="1151072"/>
          </a:xfrm>
          <a:prstGeom prst="roundRect">
            <a:avLst/>
          </a:prstGeom>
        </p:spPr>
      </p:pic>
      <p:sp>
        <p:nvSpPr>
          <p:cNvPr id="22" name="Text Placeholder 1"/>
          <p:cNvSpPr txBox="1">
            <a:spLocks/>
          </p:cNvSpPr>
          <p:nvPr/>
        </p:nvSpPr>
        <p:spPr>
          <a:xfrm>
            <a:off x="3227295" y="4121005"/>
            <a:ext cx="1976796" cy="2984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400" b="1" dirty="0" smtClean="0"/>
              <a:t>School</a:t>
            </a:r>
            <a:endParaRPr lang="en-CA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56270" y="193462"/>
            <a:ext cx="4554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Practice Giving and</a:t>
            </a:r>
          </a:p>
          <a:p>
            <a:pPr algn="r"/>
            <a:r>
              <a:rPr lang="en-US" sz="20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 Listening to Directions. </a:t>
            </a:r>
            <a:endParaRPr lang="en-US" sz="2000" dirty="0">
              <a:solidFill>
                <a:srgbClr val="FFFFFF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167647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1" y="2322286"/>
            <a:ext cx="2195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street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3872" y="2309586"/>
            <a:ext cx="2195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strong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72" y="2315029"/>
            <a:ext cx="2195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Rounded MT Bold"/>
                <a:cs typeface="Arial Rounded MT Bold"/>
              </a:rPr>
              <a:t>s</a:t>
            </a:r>
            <a:r>
              <a:rPr lang="en-US" dirty="0" smtClean="0">
                <a:latin typeface="Arial Rounded MT Bold"/>
                <a:cs typeface="Arial Rounded MT Bold"/>
              </a:rPr>
              <a:t>tudent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686" y="4307114"/>
            <a:ext cx="2195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test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3871" y="4272239"/>
            <a:ext cx="2195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star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8215" y="4299857"/>
            <a:ext cx="2195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nest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5828" y="304801"/>
            <a:ext cx="31718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/</a:t>
            </a:r>
            <a:r>
              <a:rPr lang="en-US" sz="3200" dirty="0" err="1" smtClean="0">
                <a:solidFill>
                  <a:srgbClr val="000000"/>
                </a:solidFill>
              </a:rPr>
              <a:t>st</a:t>
            </a:r>
            <a:r>
              <a:rPr lang="en-US" sz="2800" dirty="0" smtClean="0">
                <a:solidFill>
                  <a:srgbClr val="000000"/>
                </a:solidFill>
              </a:rPr>
              <a:t>/ sound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9201" y="323850"/>
            <a:ext cx="2581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Review</a:t>
            </a:r>
            <a:endParaRPr lang="en-US" sz="2000" dirty="0">
              <a:solidFill>
                <a:srgbClr val="FFFFFF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95" y="995904"/>
            <a:ext cx="1934243" cy="1287151"/>
          </a:xfrm>
          <a:prstGeom prst="round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0609" y="1049837"/>
            <a:ext cx="899462" cy="12359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315" y="1039043"/>
            <a:ext cx="1991644" cy="1193719"/>
          </a:xfrm>
          <a:prstGeom prst="round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031" y="3020920"/>
            <a:ext cx="1960392" cy="1206398"/>
          </a:xfrm>
          <a:prstGeom prst="roundRect">
            <a:avLst/>
          </a:prstGeom>
        </p:spPr>
      </p:pic>
      <p:sp>
        <p:nvSpPr>
          <p:cNvPr id="12" name="5-Point Star 11"/>
          <p:cNvSpPr/>
          <p:nvPr/>
        </p:nvSpPr>
        <p:spPr>
          <a:xfrm>
            <a:off x="3290542" y="3011299"/>
            <a:ext cx="1289276" cy="1289276"/>
          </a:xfrm>
          <a:prstGeom prst="star5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8558" y="3020920"/>
            <a:ext cx="1972401" cy="122365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72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1" y="2322286"/>
            <a:ext cx="2195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stool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3872" y="2309586"/>
            <a:ext cx="2195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store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72" y="2315029"/>
            <a:ext cx="2195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stop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686" y="4307114"/>
            <a:ext cx="2195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stone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3871" y="4272239"/>
            <a:ext cx="2195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stick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8215" y="4299857"/>
            <a:ext cx="2195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storm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0037" y="312544"/>
            <a:ext cx="31718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/</a:t>
            </a:r>
            <a:r>
              <a:rPr lang="en-US" sz="3200" dirty="0" err="1" smtClean="0"/>
              <a:t>st</a:t>
            </a:r>
            <a:r>
              <a:rPr lang="en-US" sz="3200" dirty="0" smtClean="0"/>
              <a:t>/ sound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4850588" y="323850"/>
            <a:ext cx="2581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Review</a:t>
            </a:r>
            <a:endParaRPr lang="en-US" sz="2000" dirty="0">
              <a:solidFill>
                <a:srgbClr val="FFFFFF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37" y="1130029"/>
            <a:ext cx="1054025" cy="11463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925" y="1008622"/>
            <a:ext cx="1995649" cy="1320698"/>
          </a:xfrm>
          <a:prstGeom prst="round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0122" y="989758"/>
            <a:ext cx="1267966" cy="12679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133" y="3019584"/>
            <a:ext cx="2026295" cy="1139791"/>
          </a:xfrm>
          <a:prstGeom prst="round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84847">
            <a:off x="2910056" y="3259586"/>
            <a:ext cx="2143385" cy="10716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3316" y="2979168"/>
            <a:ext cx="2035632" cy="123042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911654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7652" y="419101"/>
            <a:ext cx="423625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Lesson 2, Unit 3</a:t>
            </a:r>
          </a:p>
          <a:p>
            <a:endParaRPr lang="en-US" sz="4000" b="1" dirty="0"/>
          </a:p>
          <a:p>
            <a:r>
              <a:rPr lang="en-US" sz="2800" b="1" dirty="0" smtClean="0"/>
              <a:t>What day is it today? </a:t>
            </a:r>
          </a:p>
          <a:p>
            <a:r>
              <a:rPr lang="en-US" sz="2800" b="1" dirty="0" smtClean="0"/>
              <a:t>List the days of the week as a class. Practice pronouncing them together. 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5636587" y="380891"/>
            <a:ext cx="1954381" cy="7078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Tuesday</a:t>
            </a:r>
          </a:p>
        </p:txBody>
      </p:sp>
      <p:sp>
        <p:nvSpPr>
          <p:cNvPr id="4" name="Rectangle 3"/>
          <p:cNvSpPr/>
          <p:nvPr/>
        </p:nvSpPr>
        <p:spPr>
          <a:xfrm rot="2730254">
            <a:off x="5291605" y="1789745"/>
            <a:ext cx="2147593" cy="70788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Thursday</a:t>
            </a:r>
            <a:endParaRPr lang="en-CA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49165" y="1383899"/>
            <a:ext cx="1955483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Monday</a:t>
            </a:r>
            <a:endParaRPr lang="en-CA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34834" y="3405151"/>
            <a:ext cx="1749197" cy="70788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Sunday</a:t>
            </a:r>
            <a:endParaRPr lang="en-CA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20347625">
            <a:off x="6665743" y="2954514"/>
            <a:ext cx="2087230" cy="707886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Saturday</a:t>
            </a:r>
            <a:endParaRPr lang="en-CA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62503" y="4172243"/>
            <a:ext cx="2698175" cy="707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Wednesday</a:t>
            </a:r>
            <a:endParaRPr lang="en-CA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2613947">
            <a:off x="4909786" y="2224706"/>
            <a:ext cx="1505540" cy="70788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Friday</a:t>
            </a:r>
            <a:endParaRPr lang="en-CA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87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LAO Unit 3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ESLAO Unit 3 Template.potm</Template>
  <TotalTime>8378</TotalTime>
  <Words>262</Words>
  <Application>Microsoft Macintosh PowerPoint</Application>
  <PresentationFormat>On-screen Show (16:9)</PresentationFormat>
  <Paragraphs>94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ESLAO Unit 3 Template</vt:lpstr>
      <vt:lpstr>PowerPoint Presentation</vt:lpstr>
      <vt:lpstr>PowerPoint Presentation</vt:lpstr>
      <vt:lpstr>Conversation</vt:lpstr>
      <vt:lpstr>What’s in the bag?</vt:lpstr>
      <vt:lpstr>PowerPoint Presentation</vt:lpstr>
      <vt:lpstr>Directions!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Thompson</dc:creator>
  <cp:lastModifiedBy>Bryan Thompson</cp:lastModifiedBy>
  <cp:revision>163</cp:revision>
  <cp:lastPrinted>2016-11-19T19:33:32Z</cp:lastPrinted>
  <dcterms:created xsi:type="dcterms:W3CDTF">2016-09-08T15:30:25Z</dcterms:created>
  <dcterms:modified xsi:type="dcterms:W3CDTF">2017-05-10T15:59:39Z</dcterms:modified>
</cp:coreProperties>
</file>