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61" r:id="rId3"/>
    <p:sldId id="295" r:id="rId4"/>
    <p:sldId id="300" r:id="rId5"/>
    <p:sldId id="264" r:id="rId6"/>
    <p:sldId id="292" r:id="rId7"/>
    <p:sldId id="296" r:id="rId8"/>
    <p:sldId id="262" r:id="rId9"/>
    <p:sldId id="298" r:id="rId10"/>
    <p:sldId id="299" r:id="rId11"/>
    <p:sldId id="30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FAFF"/>
    <a:srgbClr val="8DB7FF"/>
    <a:srgbClr val="9BC0FF"/>
    <a:srgbClr val="9BC1FF"/>
    <a:srgbClr val="FF9A99"/>
    <a:srgbClr val="C8B0ED"/>
    <a:srgbClr val="FFB977"/>
    <a:srgbClr val="95EE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15" autoAdjust="0"/>
    <p:restoredTop sz="94660"/>
  </p:normalViewPr>
  <p:slideViewPr>
    <p:cSldViewPr snapToGrid="0">
      <p:cViewPr>
        <p:scale>
          <a:sx n="99" d="100"/>
          <a:sy n="99" d="100"/>
        </p:scale>
        <p:origin x="-1480" y="-2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066" y="1346693"/>
            <a:ext cx="2747956" cy="1182463"/>
          </a:xfrm>
        </p:spPr>
        <p:txBody>
          <a:bodyPr anchor="b">
            <a:noAutofit/>
          </a:bodyPr>
          <a:lstStyle>
            <a:lvl1pPr algn="ctr"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901" y="2546417"/>
            <a:ext cx="2783067" cy="1197505"/>
          </a:xfrm>
        </p:spPr>
        <p:txBody>
          <a:bodyPr>
            <a:normAutofit/>
          </a:bodyPr>
          <a:lstStyle>
            <a:lvl1pPr marL="0" indent="0" algn="ctr">
              <a:buNone/>
              <a:defRPr sz="2000" b="1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CA" smtClean="0"/>
              <a:t>Click to edit Master subtitle style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19" y="233468"/>
            <a:ext cx="1550924" cy="43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66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B847-FA42-4BAC-AACA-90706FE4E929}" type="datetimeFigureOut">
              <a:rPr lang="en-CA" smtClean="0"/>
              <a:t>17-05-10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A893-A41E-4746-8E91-CA5972222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6283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45144" y="214801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CA" dirty="0"/>
          </a:p>
        </p:txBody>
      </p:sp>
      <p:pic>
        <p:nvPicPr>
          <p:cNvPr id="7" name="Picture 6" descr="Rosedale Acade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7"/>
            <a:ext cx="1497611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245535" y="304649"/>
            <a:ext cx="9902371" cy="662971"/>
          </a:xfrm>
        </p:spPr>
        <p:txBody>
          <a:bodyPr>
            <a:normAutofit/>
          </a:bodyPr>
          <a:lstStyle>
            <a:lvl1pPr>
              <a:defRPr sz="3700">
                <a:latin typeface="Arial Rounded MT Bold"/>
                <a:cs typeface="Arial Rounded MT Bold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5" name="Rounded Rectangle 4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8" name="Picture 7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5275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45144" y="214801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CA" dirty="0"/>
          </a:p>
        </p:txBody>
      </p:sp>
      <p:pic>
        <p:nvPicPr>
          <p:cNvPr id="7" name="Picture 6" descr="Rosedale Acade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7"/>
            <a:ext cx="1497611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05619" y="374953"/>
            <a:ext cx="9906000" cy="69762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700" dirty="0" smtClean="0">
                <a:latin typeface="Arial Rounded MT Bold"/>
                <a:cs typeface="Arial Rounded MT Bold"/>
              </a:rPr>
              <a:t>Vocabulary</a:t>
            </a:r>
            <a:endParaRPr lang="en-US" sz="3700" dirty="0">
              <a:latin typeface="Arial Rounded MT Bold"/>
              <a:cs typeface="Arial Rounded MT Bold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6877" y="219649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CA" dirty="0"/>
          </a:p>
        </p:txBody>
      </p:sp>
      <p:sp>
        <p:nvSpPr>
          <p:cNvPr id="10" name="Rounded Rectangle 9"/>
          <p:cNvSpPr/>
          <p:nvPr/>
        </p:nvSpPr>
        <p:spPr>
          <a:xfrm>
            <a:off x="3185887" y="219165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CA" dirty="0"/>
          </a:p>
        </p:txBody>
      </p:sp>
      <p:sp>
        <p:nvSpPr>
          <p:cNvPr id="11" name="Rounded Rectangle 10"/>
          <p:cNvSpPr/>
          <p:nvPr/>
        </p:nvSpPr>
        <p:spPr>
          <a:xfrm>
            <a:off x="5904897" y="219165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CA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508000" y="3640935"/>
            <a:ext cx="2298739" cy="32872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200400" y="3636096"/>
            <a:ext cx="2298739" cy="32872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5933924" y="3636096"/>
            <a:ext cx="2298739" cy="32872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49943" y="424784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CA" dirty="0"/>
          </a:p>
        </p:txBody>
      </p:sp>
      <p:sp>
        <p:nvSpPr>
          <p:cNvPr id="28" name="Rounded Rectangle 27"/>
          <p:cNvSpPr/>
          <p:nvPr/>
        </p:nvSpPr>
        <p:spPr>
          <a:xfrm>
            <a:off x="3168953" y="4243007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CA" dirty="0"/>
          </a:p>
        </p:txBody>
      </p:sp>
      <p:sp>
        <p:nvSpPr>
          <p:cNvPr id="29" name="Rounded Rectangle 28"/>
          <p:cNvSpPr/>
          <p:nvPr/>
        </p:nvSpPr>
        <p:spPr>
          <a:xfrm>
            <a:off x="5887963" y="4243007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CA" dirty="0"/>
          </a:p>
        </p:txBody>
      </p:sp>
      <p:sp>
        <p:nvSpPr>
          <p:cNvPr id="30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91065" y="5692285"/>
            <a:ext cx="2298739" cy="32872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183465" y="5687447"/>
            <a:ext cx="2298739" cy="32872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32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5916989" y="5687447"/>
            <a:ext cx="2298739" cy="32872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7" name="Rounded Rectangle 16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0" name="Picture 19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Vocabulary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22" name="Rounded Rectangle 21"/>
          <p:cNvSpPr/>
          <p:nvPr userDrawn="1"/>
        </p:nvSpPr>
        <p:spPr>
          <a:xfrm>
            <a:off x="466877" y="2196493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3" name="Rounded Rectangle 22"/>
          <p:cNvSpPr/>
          <p:nvPr userDrawn="1"/>
        </p:nvSpPr>
        <p:spPr>
          <a:xfrm>
            <a:off x="3185887" y="219165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4" name="Rounded Rectangle 23"/>
          <p:cNvSpPr/>
          <p:nvPr userDrawn="1"/>
        </p:nvSpPr>
        <p:spPr>
          <a:xfrm>
            <a:off x="5904897" y="219165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5" name="Rounded Rectangle 24"/>
          <p:cNvSpPr/>
          <p:nvPr userDrawn="1"/>
        </p:nvSpPr>
        <p:spPr>
          <a:xfrm>
            <a:off x="449943" y="4247844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6" name="Rounded Rectangle 25"/>
          <p:cNvSpPr/>
          <p:nvPr userDrawn="1"/>
        </p:nvSpPr>
        <p:spPr>
          <a:xfrm>
            <a:off x="3168953" y="424300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3" name="Rounded Rectangle 32"/>
          <p:cNvSpPr/>
          <p:nvPr userDrawn="1"/>
        </p:nvSpPr>
        <p:spPr>
          <a:xfrm>
            <a:off x="5887963" y="424300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168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45144" y="214801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CA" dirty="0"/>
          </a:p>
        </p:txBody>
      </p:sp>
      <p:pic>
        <p:nvPicPr>
          <p:cNvPr id="7" name="Picture 6" descr="Rosedale Acade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7"/>
            <a:ext cx="1497611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05619" y="374953"/>
            <a:ext cx="9906000" cy="69762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700" dirty="0" smtClean="0">
                <a:latin typeface="Arial Rounded MT Bold"/>
                <a:cs typeface="Arial Rounded MT Bold"/>
              </a:rPr>
              <a:t>Phonics</a:t>
            </a:r>
            <a:endParaRPr lang="en-US" sz="3700" dirty="0">
              <a:latin typeface="Arial Rounded MT Bold"/>
              <a:cs typeface="Arial Rounded MT Bold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24972" y="1213868"/>
            <a:ext cx="2980267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CA" dirty="0"/>
          </a:p>
        </p:txBody>
      </p:sp>
      <p:sp>
        <p:nvSpPr>
          <p:cNvPr id="22" name="Rounded Rectangle 21"/>
          <p:cNvSpPr/>
          <p:nvPr/>
        </p:nvSpPr>
        <p:spPr>
          <a:xfrm>
            <a:off x="3772505" y="1209029"/>
            <a:ext cx="2980267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CA" dirty="0"/>
          </a:p>
        </p:txBody>
      </p:sp>
      <p:sp>
        <p:nvSpPr>
          <p:cNvPr id="23" name="Rounded Rectangle 22"/>
          <p:cNvSpPr/>
          <p:nvPr/>
        </p:nvSpPr>
        <p:spPr>
          <a:xfrm>
            <a:off x="7320039" y="1209029"/>
            <a:ext cx="2980267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CA" dirty="0"/>
          </a:p>
        </p:txBody>
      </p:sp>
      <p:sp>
        <p:nvSpPr>
          <p:cNvPr id="24" name="Rounded Rectangle 23"/>
          <p:cNvSpPr/>
          <p:nvPr/>
        </p:nvSpPr>
        <p:spPr>
          <a:xfrm>
            <a:off x="220133" y="3869981"/>
            <a:ext cx="2980267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CA" dirty="0"/>
          </a:p>
        </p:txBody>
      </p:sp>
      <p:sp>
        <p:nvSpPr>
          <p:cNvPr id="25" name="Rounded Rectangle 24"/>
          <p:cNvSpPr/>
          <p:nvPr/>
        </p:nvSpPr>
        <p:spPr>
          <a:xfrm>
            <a:off x="3767668" y="3865144"/>
            <a:ext cx="2980267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CA" dirty="0"/>
          </a:p>
        </p:txBody>
      </p:sp>
      <p:sp>
        <p:nvSpPr>
          <p:cNvPr id="26" name="Rounded Rectangle 25"/>
          <p:cNvSpPr/>
          <p:nvPr/>
        </p:nvSpPr>
        <p:spPr>
          <a:xfrm>
            <a:off x="7315201" y="3865144"/>
            <a:ext cx="2980267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CA" dirty="0"/>
          </a:p>
        </p:txBody>
      </p:sp>
      <p:sp>
        <p:nvSpPr>
          <p:cNvPr id="11" name="Rounded Rectangle 10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2" name="Picture 11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Phonics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14" name="Rounded Rectangle 13"/>
          <p:cNvSpPr/>
          <p:nvPr userDrawn="1"/>
        </p:nvSpPr>
        <p:spPr>
          <a:xfrm>
            <a:off x="224972" y="1213866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5" name="Rounded Rectangle 14"/>
          <p:cNvSpPr/>
          <p:nvPr userDrawn="1"/>
        </p:nvSpPr>
        <p:spPr>
          <a:xfrm>
            <a:off x="3772506" y="1209028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Rounded Rectangle 15"/>
          <p:cNvSpPr/>
          <p:nvPr userDrawn="1"/>
        </p:nvSpPr>
        <p:spPr>
          <a:xfrm>
            <a:off x="7320039" y="1209028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220134" y="3869980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8" name="Rounded Rectangle 17"/>
          <p:cNvSpPr/>
          <p:nvPr userDrawn="1"/>
        </p:nvSpPr>
        <p:spPr>
          <a:xfrm>
            <a:off x="3767668" y="3865142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9" name="Rounded Rectangle 18"/>
          <p:cNvSpPr/>
          <p:nvPr userDrawn="1"/>
        </p:nvSpPr>
        <p:spPr>
          <a:xfrm>
            <a:off x="7315201" y="3865142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66954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5144" y="214801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rgbClr val="A9A5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CA" dirty="0"/>
          </a:p>
        </p:txBody>
      </p:sp>
      <p:pic>
        <p:nvPicPr>
          <p:cNvPr id="5" name="Picture 4" descr="Rosedale Acade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7"/>
            <a:ext cx="1497611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05619" y="374953"/>
            <a:ext cx="9906000" cy="69762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700" dirty="0" smtClean="0">
                <a:latin typeface="Arial Rounded MT Bold"/>
                <a:cs typeface="Arial Rounded MT Bold"/>
              </a:rPr>
              <a:t>Lesson</a:t>
            </a:r>
            <a:r>
              <a:rPr lang="en-US" sz="3700" baseline="0" dirty="0" smtClean="0">
                <a:latin typeface="Arial Rounded MT Bold"/>
                <a:cs typeface="Arial Rounded MT Bold"/>
              </a:rPr>
              <a:t> Expectations</a:t>
            </a:r>
            <a:endParaRPr lang="en-US" sz="3700" dirty="0">
              <a:latin typeface="Arial Rounded MT Bold"/>
              <a:cs typeface="Arial Rounded MT 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400" y="1384302"/>
            <a:ext cx="4419600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dirty="0" smtClean="0"/>
              <a:t>Learning Goals</a:t>
            </a:r>
            <a:endParaRPr lang="en-US" sz="3200" dirty="0"/>
          </a:p>
        </p:txBody>
      </p:sp>
      <p:sp>
        <p:nvSpPr>
          <p:cNvPr id="7" name="Rounded Rectangle 6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rgbClr val="A9A5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8" name="Picture 7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Lesson</a:t>
            </a:r>
            <a:r>
              <a:rPr lang="en-US" sz="2800" baseline="0" dirty="0" smtClean="0">
                <a:latin typeface="Arial Rounded MT Bold"/>
                <a:cs typeface="Arial Rounded MT Bold"/>
              </a:rPr>
              <a:t> Expectations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06400" y="13843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Learning Goals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2353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rgbClr val="A9A5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5" name="Picture 4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Lesson</a:t>
            </a:r>
            <a:r>
              <a:rPr lang="en-US" sz="2800" baseline="0" dirty="0" smtClean="0">
                <a:latin typeface="Arial Rounded MT Bold"/>
                <a:cs typeface="Arial Rounded MT Bold"/>
              </a:rPr>
              <a:t> Expectations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06400" y="13843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Learning Goals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2353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245534" y="304650"/>
            <a:ext cx="9902371" cy="662970"/>
          </a:xfrm>
        </p:spPr>
        <p:txBody>
          <a:bodyPr>
            <a:normAutofit/>
          </a:bodyPr>
          <a:lstStyle>
            <a:lvl1pPr>
              <a:defRPr sz="2800">
                <a:latin typeface="Arial Rounded MT Bold"/>
                <a:cs typeface="Arial Rounded MT Bold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275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Vocabulary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466877" y="2196493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3185887" y="219165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ounded Rectangle 10"/>
          <p:cNvSpPr/>
          <p:nvPr userDrawn="1"/>
        </p:nvSpPr>
        <p:spPr>
          <a:xfrm>
            <a:off x="5904897" y="219165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508000" y="3640933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 smtClean="0"/>
              <a:t>Click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200400" y="3636094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 smtClean="0"/>
              <a:t>Click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5933924" y="3636094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 smtClean="0"/>
              <a:t>Click</a:t>
            </a:r>
          </a:p>
        </p:txBody>
      </p:sp>
      <p:sp>
        <p:nvSpPr>
          <p:cNvPr id="27" name="Rounded Rectangle 26"/>
          <p:cNvSpPr/>
          <p:nvPr userDrawn="1"/>
        </p:nvSpPr>
        <p:spPr>
          <a:xfrm>
            <a:off x="449943" y="4247844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8" name="Rounded Rectangle 27"/>
          <p:cNvSpPr/>
          <p:nvPr userDrawn="1"/>
        </p:nvSpPr>
        <p:spPr>
          <a:xfrm>
            <a:off x="3168953" y="424300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9" name="Rounded Rectangle 28"/>
          <p:cNvSpPr/>
          <p:nvPr userDrawn="1"/>
        </p:nvSpPr>
        <p:spPr>
          <a:xfrm>
            <a:off x="5887963" y="424300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0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91066" y="5692284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 smtClean="0"/>
              <a:t>Click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183466" y="5687445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 smtClean="0"/>
              <a:t>Click</a:t>
            </a:r>
          </a:p>
        </p:txBody>
      </p:sp>
      <p:sp>
        <p:nvSpPr>
          <p:cNvPr id="32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5916990" y="5687445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 smtClean="0"/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176168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Phonics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21" name="Rounded Rectangle 20"/>
          <p:cNvSpPr/>
          <p:nvPr userDrawn="1"/>
        </p:nvSpPr>
        <p:spPr>
          <a:xfrm>
            <a:off x="224972" y="1213866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3772506" y="1209028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3" name="Rounded Rectangle 22"/>
          <p:cNvSpPr/>
          <p:nvPr userDrawn="1"/>
        </p:nvSpPr>
        <p:spPr>
          <a:xfrm>
            <a:off x="7320039" y="1209028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4" name="Rounded Rectangle 23"/>
          <p:cNvSpPr/>
          <p:nvPr userDrawn="1"/>
        </p:nvSpPr>
        <p:spPr>
          <a:xfrm>
            <a:off x="220134" y="3869980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5" name="Rounded Rectangle 24"/>
          <p:cNvSpPr/>
          <p:nvPr userDrawn="1"/>
        </p:nvSpPr>
        <p:spPr>
          <a:xfrm>
            <a:off x="3767668" y="3865142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6" name="Rounded Rectangle 25"/>
          <p:cNvSpPr/>
          <p:nvPr userDrawn="1"/>
        </p:nvSpPr>
        <p:spPr>
          <a:xfrm>
            <a:off x="7315201" y="3865142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66954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arning G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3333" y="186267"/>
            <a:ext cx="11311465" cy="93358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CA" sz="5500" dirty="0">
                <a:solidFill>
                  <a:schemeClr val="tx1"/>
                </a:solidFill>
              </a:rPr>
              <a:t>Learning Goals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262467" y="1109598"/>
            <a:ext cx="11599333" cy="5409735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4" y="1295866"/>
            <a:ext cx="11311465" cy="522346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1701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ce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7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4" y="365126"/>
            <a:ext cx="9905999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4" y="1778000"/>
            <a:ext cx="11311465" cy="474133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9"/>
            <a:ext cx="1168400" cy="1168400"/>
          </a:xfrm>
          <a:prstGeom prst="rect">
            <a:avLst/>
          </a:prstGeom>
          <a:solidFill>
            <a:srgbClr val="6CB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CA" sz="1600" dirty="0"/>
              <a:t>Icebreaker</a:t>
            </a:r>
          </a:p>
        </p:txBody>
      </p:sp>
    </p:spTree>
    <p:extLst>
      <p:ext uri="{BB962C8B-B14F-4D97-AF65-F5344CB8AC3E}">
        <p14:creationId xmlns:p14="http://schemas.microsoft.com/office/powerpoint/2010/main" val="4291606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gno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7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4" y="365126"/>
            <a:ext cx="9905999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4" y="1778000"/>
            <a:ext cx="11311465" cy="474133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294592" y="609599"/>
            <a:ext cx="1168400" cy="1168400"/>
          </a:xfrm>
          <a:prstGeom prst="rect">
            <a:avLst/>
          </a:prstGeom>
          <a:solidFill>
            <a:srgbClr val="6CB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CA" sz="1600" dirty="0"/>
              <a:t>Diagnostic</a:t>
            </a:r>
          </a:p>
        </p:txBody>
      </p:sp>
    </p:spTree>
    <p:extLst>
      <p:ext uri="{BB962C8B-B14F-4D97-AF65-F5344CB8AC3E}">
        <p14:creationId xmlns:p14="http://schemas.microsoft.com/office/powerpoint/2010/main" val="1232488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tiv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7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4" y="365126"/>
            <a:ext cx="9905999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4" y="1778000"/>
            <a:ext cx="11311465" cy="474133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9"/>
            <a:ext cx="1168400" cy="1168400"/>
          </a:xfrm>
          <a:prstGeom prst="rect">
            <a:avLst/>
          </a:prstGeom>
          <a:solidFill>
            <a:srgbClr val="6CB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CA" sz="1900" dirty="0"/>
              <a:t>Activities</a:t>
            </a:r>
          </a:p>
        </p:txBody>
      </p:sp>
    </p:spTree>
    <p:extLst>
      <p:ext uri="{BB962C8B-B14F-4D97-AF65-F5344CB8AC3E}">
        <p14:creationId xmlns:p14="http://schemas.microsoft.com/office/powerpoint/2010/main" val="4248865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ssessment Su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7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6"/>
            <a:ext cx="9897531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4" y="1778000"/>
            <a:ext cx="11311465" cy="474133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9"/>
            <a:ext cx="1168400" cy="1168400"/>
          </a:xfrm>
          <a:prstGeom prst="rect">
            <a:avLst/>
          </a:prstGeom>
          <a:solidFill>
            <a:srgbClr val="6CB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CA" sz="1600" dirty="0"/>
              <a:t>Assessment Support</a:t>
            </a:r>
          </a:p>
        </p:txBody>
      </p:sp>
    </p:spTree>
    <p:extLst>
      <p:ext uri="{BB962C8B-B14F-4D97-AF65-F5344CB8AC3E}">
        <p14:creationId xmlns:p14="http://schemas.microsoft.com/office/powerpoint/2010/main" val="3081734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t Ready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7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4" y="365126"/>
            <a:ext cx="9905999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4" y="1778000"/>
            <a:ext cx="11311465" cy="474133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9"/>
            <a:ext cx="1168400" cy="1168400"/>
          </a:xfrm>
          <a:prstGeom prst="rect">
            <a:avLst/>
          </a:prstGeom>
          <a:solidFill>
            <a:srgbClr val="6CB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CA" sz="1900" dirty="0"/>
              <a:t>Get</a:t>
            </a:r>
            <a:r>
              <a:rPr lang="en-CA" sz="1900" baseline="0" dirty="0"/>
              <a:t> Ready!</a:t>
            </a:r>
            <a:endParaRPr lang="en-CA" sz="1900" dirty="0"/>
          </a:p>
        </p:txBody>
      </p:sp>
    </p:spTree>
    <p:extLst>
      <p:ext uri="{BB962C8B-B14F-4D97-AF65-F5344CB8AC3E}">
        <p14:creationId xmlns:p14="http://schemas.microsoft.com/office/powerpoint/2010/main" val="6669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7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4" y="365126"/>
            <a:ext cx="11311465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4" y="1778000"/>
            <a:ext cx="11311465" cy="474133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03377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4039" y="234599"/>
            <a:ext cx="11254575" cy="1015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CA" sz="6000" b="1" dirty="0">
                <a:solidFill>
                  <a:srgbClr val="000000"/>
                </a:solidFill>
              </a:rPr>
              <a:t>Thank you for joining our class</a:t>
            </a:r>
          </a:p>
        </p:txBody>
      </p:sp>
    </p:spTree>
    <p:extLst>
      <p:ext uri="{BB962C8B-B14F-4D97-AF65-F5344CB8AC3E}">
        <p14:creationId xmlns:p14="http://schemas.microsoft.com/office/powerpoint/2010/main" val="2543978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SLAO-Outofhouse-01.png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3" b="20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BB847-FA42-4BAC-AACA-90706FE4E929}" type="datetimeFigureOut">
              <a:rPr lang="en-CA" smtClean="0"/>
              <a:t>17-05-10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1A893-A41E-4746-8E91-CA5972222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137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50" r:id="rId15"/>
    <p:sldLayoutId id="2147483660" r:id="rId16"/>
    <p:sldLayoutId id="2147483662" r:id="rId17"/>
    <p:sldLayoutId id="2147483661" r:id="rId18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microsoft.com/office/2007/relationships/hdphoto" Target="../media/hdphoto1.wdp"/><Relationship Id="rId5" Type="http://schemas.microsoft.com/office/2007/relationships/hdphoto" Target="../media/hdphoto2.wdp"/><Relationship Id="rId6" Type="http://schemas.microsoft.com/office/2007/relationships/hdphoto" Target="../media/hdphoto3.wdp"/><Relationship Id="rId7" Type="http://schemas.microsoft.com/office/2007/relationships/hdphoto" Target="../media/hdphoto4.wdp"/><Relationship Id="rId8" Type="http://schemas.microsoft.com/office/2007/relationships/hdphoto" Target="../media/hdphoto5.wdp"/><Relationship Id="rId9" Type="http://schemas.microsoft.com/office/2007/relationships/hdphoto" Target="../media/hdphoto6.wdp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1"/>
          <p:cNvSpPr>
            <a:spLocks noGrp="1"/>
          </p:cNvSpPr>
          <p:nvPr>
            <p:ph type="subTitle" idx="1"/>
          </p:nvPr>
        </p:nvSpPr>
        <p:spPr>
          <a:xfrm>
            <a:off x="338769" y="1367780"/>
            <a:ext cx="1880581" cy="898129"/>
          </a:xfrm>
        </p:spPr>
        <p:txBody>
          <a:bodyPr>
            <a:normAutofit/>
          </a:bodyPr>
          <a:lstStyle/>
          <a:p>
            <a:pPr algn="l"/>
            <a:r>
              <a:rPr lang="en-US" sz="1500" dirty="0" smtClean="0"/>
              <a:t>Unit 3: Lesson </a:t>
            </a:r>
            <a:r>
              <a:rPr lang="en-US" sz="1500" dirty="0" smtClean="0"/>
              <a:t>2</a:t>
            </a:r>
            <a:endParaRPr lang="en-US" sz="15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9826" y="705563"/>
            <a:ext cx="2766516" cy="88684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0000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r>
              <a:rPr lang="en-CA" sz="2400" dirty="0" smtClean="0"/>
              <a:t>Out of the House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53207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0200" y="558800"/>
            <a:ext cx="64389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Look around the class-</a:t>
            </a:r>
          </a:p>
          <a:p>
            <a:endParaRPr lang="en-US" dirty="0"/>
          </a:p>
          <a:p>
            <a:endParaRPr lang="en-US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sz="3600" dirty="0" smtClean="0"/>
              <a:t>What’s he/she wearing?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3600" dirty="0" smtClean="0"/>
              <a:t>She/he’s wearing a -------.</a:t>
            </a:r>
            <a:endParaRPr lang="en-US" sz="3600" dirty="0"/>
          </a:p>
        </p:txBody>
      </p:sp>
      <p:pic>
        <p:nvPicPr>
          <p:cNvPr id="3" name="Picture 2" descr="Unknown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69" y="1028326"/>
            <a:ext cx="27305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7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518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97493" y="1392008"/>
            <a:ext cx="4902200" cy="673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Review</a:t>
            </a:r>
            <a:endParaRPr lang="en-US" dirty="0">
              <a:solidFill>
                <a:schemeClr val="tx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7493" y="2239340"/>
            <a:ext cx="4902200" cy="673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Days of the week</a:t>
            </a:r>
            <a:endParaRPr lang="en-US" sz="1600" dirty="0">
              <a:solidFill>
                <a:schemeClr val="tx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0095" y="3934005"/>
            <a:ext cx="4902200" cy="673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/</a:t>
            </a:r>
            <a:r>
              <a:rPr lang="en-US" dirty="0" err="1" smtClean="0">
                <a:solidFill>
                  <a:schemeClr val="tx1"/>
                </a:solidFill>
                <a:latin typeface="Arial Rounded MT Bold"/>
                <a:cs typeface="Arial Rounded MT Bold"/>
              </a:rPr>
              <a:t>sh</a:t>
            </a:r>
            <a:r>
              <a:rPr lang="en-US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/ sound</a:t>
            </a:r>
            <a:endParaRPr lang="en-US" sz="1600" dirty="0">
              <a:solidFill>
                <a:schemeClr val="tx1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5276" y="1511172"/>
            <a:ext cx="4203700" cy="42037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93306" y="3086672"/>
            <a:ext cx="4902200" cy="673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Events</a:t>
            </a:r>
            <a:endParaRPr lang="en-US" sz="1600" dirty="0">
              <a:solidFill>
                <a:schemeClr val="tx1"/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90721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utterstock_33187797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784" y="2001133"/>
            <a:ext cx="5510982" cy="3670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shutterstock_289831070-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1653" y="2052442"/>
            <a:ext cx="5502535" cy="3668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Conversation</a:t>
            </a:r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8171837" y="1680440"/>
            <a:ext cx="2193694" cy="1091519"/>
          </a:xfrm>
          <a:prstGeom prst="wedgeEllipseCallout">
            <a:avLst>
              <a:gd name="adj1" fmla="val 15424"/>
              <a:gd name="adj2" fmla="val 82721"/>
            </a:avLst>
          </a:prstGeom>
          <a:solidFill>
            <a:schemeClr val="bg1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When is yearbook club?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6234714" y="3283900"/>
            <a:ext cx="1448091" cy="1115642"/>
          </a:xfrm>
          <a:prstGeom prst="wedgeEllipseCallout">
            <a:avLst>
              <a:gd name="adj1" fmla="val 61910"/>
              <a:gd name="adj2" fmla="val -27067"/>
            </a:avLst>
          </a:prstGeom>
          <a:solidFill>
            <a:schemeClr val="bg1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It’s on Tuesday.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2397414" y="1845668"/>
            <a:ext cx="2193694" cy="1091519"/>
          </a:xfrm>
          <a:prstGeom prst="wedgeEllipseCallout">
            <a:avLst>
              <a:gd name="adj1" fmla="val 30044"/>
              <a:gd name="adj2" fmla="val 74495"/>
            </a:avLst>
          </a:prstGeom>
          <a:solidFill>
            <a:schemeClr val="bg1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What day is it today?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628609" y="3654369"/>
            <a:ext cx="2113634" cy="1297129"/>
          </a:xfrm>
          <a:prstGeom prst="wedgeEllipseCallout">
            <a:avLst>
              <a:gd name="adj1" fmla="val 61910"/>
              <a:gd name="adj2" fmla="val -45464"/>
            </a:avLst>
          </a:prstGeom>
          <a:solidFill>
            <a:schemeClr val="bg1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It is Friday.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Tomorrow is the weekend.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51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Activities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644243" y="1558779"/>
            <a:ext cx="4902200" cy="673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Days of the week circle</a:t>
            </a:r>
            <a:endParaRPr lang="en-US" dirty="0">
              <a:solidFill>
                <a:schemeClr val="tx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44243" y="2401817"/>
            <a:ext cx="4902200" cy="673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Partner Listening – What</a:t>
            </a:r>
            <a:r>
              <a:rPr lang="fr-FR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’</a:t>
            </a:r>
            <a:r>
              <a:rPr lang="en-US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s on your schedule?</a:t>
            </a:r>
            <a:endParaRPr lang="en-US" dirty="0">
              <a:solidFill>
                <a:schemeClr val="tx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44243" y="3244855"/>
            <a:ext cx="4902200" cy="673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Scheduling Activity Dictation or Spot the Difference</a:t>
            </a:r>
            <a:endParaRPr lang="en-US" dirty="0">
              <a:solidFill>
                <a:schemeClr val="tx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4243" y="4087893"/>
            <a:ext cx="4902200" cy="673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/</a:t>
            </a:r>
            <a:r>
              <a:rPr lang="en-US" dirty="0" err="1" smtClean="0">
                <a:solidFill>
                  <a:schemeClr val="tx1"/>
                </a:solidFill>
                <a:latin typeface="Arial Rounded MT Bold"/>
                <a:cs typeface="Arial Rounded MT Bold"/>
              </a:rPr>
              <a:t>sh</a:t>
            </a:r>
            <a:r>
              <a:rPr lang="en-US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/ /</a:t>
            </a:r>
            <a:r>
              <a:rPr lang="en-US" dirty="0" err="1" smtClean="0">
                <a:solidFill>
                  <a:schemeClr val="tx1"/>
                </a:solidFill>
                <a:latin typeface="Arial Rounded MT Bold"/>
                <a:cs typeface="Arial Rounded MT Bold"/>
              </a:rPr>
              <a:t>st</a:t>
            </a:r>
            <a:r>
              <a:rPr lang="en-US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/ sound review</a:t>
            </a:r>
            <a:endParaRPr lang="en-US" dirty="0">
              <a:solidFill>
                <a:schemeClr val="tx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4243" y="4930929"/>
            <a:ext cx="4902200" cy="673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Lesson Preview</a:t>
            </a:r>
            <a:endParaRPr lang="en-US" dirty="0">
              <a:solidFill>
                <a:schemeClr val="tx1"/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234304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4" y="615729"/>
            <a:ext cx="9905999" cy="1162270"/>
          </a:xfrm>
        </p:spPr>
        <p:txBody>
          <a:bodyPr/>
          <a:lstStyle/>
          <a:p>
            <a:r>
              <a:rPr lang="en-US" dirty="0" smtClean="0"/>
              <a:t>Days of the Week Circle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7765" y="5247337"/>
            <a:ext cx="3483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Rounded MT Bold"/>
                <a:cs typeface="Arial Rounded MT Bold"/>
              </a:rPr>
              <a:t>Today is Tuesday. </a:t>
            </a:r>
          </a:p>
          <a:p>
            <a:r>
              <a:rPr lang="en-US" dirty="0" smtClean="0">
                <a:latin typeface="Arial Rounded MT Bold"/>
                <a:cs typeface="Arial Rounded MT Bold"/>
              </a:rPr>
              <a:t>Yesterday </a:t>
            </a:r>
            <a:r>
              <a:rPr lang="en-US" i="1" dirty="0" smtClean="0">
                <a:latin typeface="Arial Rounded MT Bold"/>
                <a:cs typeface="Arial Rounded MT Bold"/>
              </a:rPr>
              <a:t>was</a:t>
            </a:r>
            <a:r>
              <a:rPr lang="en-US" dirty="0" smtClean="0">
                <a:latin typeface="Arial Rounded MT Bold"/>
                <a:cs typeface="Arial Rounded MT Bold"/>
              </a:rPr>
              <a:t> Monday.</a:t>
            </a:r>
          </a:p>
          <a:p>
            <a:r>
              <a:rPr lang="en-US" dirty="0" smtClean="0">
                <a:latin typeface="Arial Rounded MT Bold"/>
                <a:cs typeface="Arial Rounded MT Bold"/>
              </a:rPr>
              <a:t>Tomorrow is Wednesday. 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08900" y="4318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Review </a:t>
            </a:r>
            <a:endParaRPr lang="en-US" sz="2000" dirty="0">
              <a:solidFill>
                <a:srgbClr val="FFFFFF"/>
              </a:solidFill>
              <a:latin typeface="Arial Rounded MT Bold"/>
              <a:cs typeface="Arial Rounded MT Bold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116834"/>
              </p:ext>
            </p:extLst>
          </p:nvPr>
        </p:nvGraphicFramePr>
        <p:xfrm>
          <a:off x="475067" y="2129018"/>
          <a:ext cx="11086054" cy="2549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722"/>
                <a:gridCol w="1583722"/>
                <a:gridCol w="1583722"/>
                <a:gridCol w="1583722"/>
                <a:gridCol w="1583722"/>
                <a:gridCol w="1583722"/>
                <a:gridCol w="1583722"/>
              </a:tblGrid>
              <a:tr h="451275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Week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Weekend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209813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Monday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Tuesday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Wednesday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Thursday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Friday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Saturday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E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Sunday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EF4"/>
                    </a:solidFill>
                  </a:tcPr>
                </a:tc>
              </a:tr>
            </a:tbl>
          </a:graphicData>
        </a:graphic>
      </p:graphicFrame>
      <p:sp>
        <p:nvSpPr>
          <p:cNvPr id="12" name="Oval 11"/>
          <p:cNvSpPr/>
          <p:nvPr/>
        </p:nvSpPr>
        <p:spPr>
          <a:xfrm>
            <a:off x="2233403" y="3324824"/>
            <a:ext cx="1094803" cy="10401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3755174" y="3335763"/>
            <a:ext cx="1182388" cy="102917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Tomorrow</a:t>
            </a:r>
            <a:endParaRPr lang="en-US" sz="1600" dirty="0"/>
          </a:p>
        </p:txBody>
      </p:sp>
      <p:sp>
        <p:nvSpPr>
          <p:cNvPr id="39" name="Rounded Rectangle 38"/>
          <p:cNvSpPr/>
          <p:nvPr/>
        </p:nvSpPr>
        <p:spPr>
          <a:xfrm>
            <a:off x="677905" y="3324817"/>
            <a:ext cx="1182388" cy="1040126"/>
          </a:xfrm>
          <a:prstGeom prst="roundRect">
            <a:avLst/>
          </a:prstGeom>
          <a:solidFill>
            <a:srgbClr val="FF9A99"/>
          </a:solidFill>
          <a:ln>
            <a:solidFill>
              <a:srgbClr val="FF9A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Yesterday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75916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on your schedule? Partner listening activity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6645" y="4003049"/>
            <a:ext cx="11236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Rounded MT Bold"/>
                <a:cs typeface="Arial Rounded MT Bold"/>
              </a:rPr>
              <a:t>Fill in your schedule. Don’t show your partner. Read your schedule to your partner while they fill in their blank schedule. Use the following sentence pattern to help you. </a:t>
            </a:r>
            <a:endParaRPr lang="en-US" dirty="0">
              <a:latin typeface="Arial Rounded MT Bold"/>
              <a:cs typeface="Arial Rounded MT Bold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610147"/>
              </p:ext>
            </p:extLst>
          </p:nvPr>
        </p:nvGraphicFramePr>
        <p:xfrm>
          <a:off x="398096" y="2064858"/>
          <a:ext cx="11086054" cy="1838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722"/>
                <a:gridCol w="1583722"/>
                <a:gridCol w="1583722"/>
                <a:gridCol w="1583722"/>
                <a:gridCol w="1583722"/>
                <a:gridCol w="1583722"/>
                <a:gridCol w="1583722"/>
              </a:tblGrid>
              <a:tr h="31342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Week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Weekend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145719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Monday</a:t>
                      </a: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Tuesday</a:t>
                      </a: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Wednesday</a:t>
                      </a: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Thursday</a:t>
                      </a: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Friday</a:t>
                      </a: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Saturday</a:t>
                      </a: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Sunday</a:t>
                      </a: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E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07575"/>
              </p:ext>
            </p:extLst>
          </p:nvPr>
        </p:nvGraphicFramePr>
        <p:xfrm>
          <a:off x="6114337" y="4785675"/>
          <a:ext cx="5403868" cy="729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748"/>
                <a:gridCol w="638836"/>
                <a:gridCol w="1496029"/>
                <a:gridCol w="394130"/>
                <a:gridCol w="2080125"/>
              </a:tblGrid>
              <a:tr h="729092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He/she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have</a:t>
                      </a:r>
                    </a:p>
                    <a:p>
                      <a:pPr algn="ctr"/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has</a:t>
                      </a:r>
                      <a:endParaRPr lang="en-US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soccer practice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on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Thursday and Friday</a:t>
                      </a:r>
                      <a:r>
                        <a:rPr lang="en-US" sz="1600" b="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054452"/>
              </p:ext>
            </p:extLst>
          </p:nvPr>
        </p:nvGraphicFramePr>
        <p:xfrm>
          <a:off x="9086023" y="5611581"/>
          <a:ext cx="2474255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130"/>
                <a:gridCol w="2080125"/>
              </a:tblGrid>
              <a:tr h="327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on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the weekend.</a:t>
                      </a:r>
                      <a:endParaRPr lang="en-US" sz="1600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799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all week.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6573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Schedule Dictation/Spot the Difference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942685"/>
              </p:ext>
            </p:extLst>
          </p:nvPr>
        </p:nvGraphicFramePr>
        <p:xfrm>
          <a:off x="475067" y="2013566"/>
          <a:ext cx="11086054" cy="2549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722"/>
                <a:gridCol w="1583722"/>
                <a:gridCol w="1583722"/>
                <a:gridCol w="1583722"/>
                <a:gridCol w="1583722"/>
                <a:gridCol w="1583722"/>
                <a:gridCol w="1583722"/>
              </a:tblGrid>
              <a:tr h="451275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Week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Weekend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209813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Monday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Tuesday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Wednesday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Thursday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Friday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Saturday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E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Sunday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EF4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955" y="2839012"/>
            <a:ext cx="1450219" cy="1318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332" l="57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70067">
            <a:off x="3714069" y="2882555"/>
            <a:ext cx="1450219" cy="13183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332" l="57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899089">
            <a:off x="6878598" y="2880271"/>
            <a:ext cx="1450219" cy="13183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332" l="57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91441">
            <a:off x="5290842" y="2894025"/>
            <a:ext cx="1450219" cy="13183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332" l="57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16120">
            <a:off x="8417226" y="2872129"/>
            <a:ext cx="1450219" cy="13183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332" l="57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40896">
            <a:off x="2121776" y="2919506"/>
            <a:ext cx="1450219" cy="13183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332" l="57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16120">
            <a:off x="10070573" y="2819286"/>
            <a:ext cx="1450219" cy="1318381"/>
          </a:xfrm>
          <a:prstGeom prst="rect">
            <a:avLst/>
          </a:prstGeom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580865"/>
              </p:ext>
            </p:extLst>
          </p:nvPr>
        </p:nvGraphicFramePr>
        <p:xfrm>
          <a:off x="6165648" y="4760016"/>
          <a:ext cx="5403868" cy="729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748"/>
                <a:gridCol w="638836"/>
                <a:gridCol w="1496029"/>
                <a:gridCol w="394130"/>
                <a:gridCol w="2080125"/>
              </a:tblGrid>
              <a:tr h="729092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He/she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have</a:t>
                      </a:r>
                    </a:p>
                    <a:p>
                      <a:pPr algn="ctr"/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has</a:t>
                      </a:r>
                      <a:endParaRPr lang="en-US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soccer practice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on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Thursday and Friday</a:t>
                      </a:r>
                      <a:r>
                        <a:rPr lang="en-US" sz="1600" b="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98161"/>
              </p:ext>
            </p:extLst>
          </p:nvPr>
        </p:nvGraphicFramePr>
        <p:xfrm>
          <a:off x="9098848" y="5573095"/>
          <a:ext cx="2474255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130"/>
                <a:gridCol w="2080125"/>
              </a:tblGrid>
              <a:tr h="327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on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the weekend.</a:t>
                      </a:r>
                      <a:endParaRPr lang="en-US" sz="1600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799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all week.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273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999" y="3096381"/>
            <a:ext cx="292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trash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12726" y="3079448"/>
            <a:ext cx="292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dish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77451" y="3086705"/>
            <a:ext cx="292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shell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80" y="5742819"/>
            <a:ext cx="292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shirt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2725" y="5696318"/>
            <a:ext cx="292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brush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50841" y="5733143"/>
            <a:ext cx="292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ship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007" y="393573"/>
            <a:ext cx="422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</a:rPr>
              <a:t>/</a:t>
            </a:r>
            <a:r>
              <a:rPr lang="en-US" sz="3600" dirty="0" err="1" smtClean="0">
                <a:solidFill>
                  <a:srgbClr val="000000"/>
                </a:solidFill>
              </a:rPr>
              <a:t>sh</a:t>
            </a:r>
            <a:r>
              <a:rPr lang="en-US" sz="3600" dirty="0" smtClean="0">
                <a:solidFill>
                  <a:srgbClr val="000000"/>
                </a:solidFill>
              </a:rPr>
              <a:t>/ sound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05600" y="431800"/>
            <a:ext cx="344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Review</a:t>
            </a:r>
            <a:endParaRPr lang="en-US" sz="2000" dirty="0">
              <a:solidFill>
                <a:srgbClr val="FFFFFF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363" y="1369185"/>
            <a:ext cx="1191618" cy="16789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7782" y="1897451"/>
            <a:ext cx="1821664" cy="9108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3646" y="1272681"/>
            <a:ext cx="2350244" cy="1762683"/>
          </a:xfrm>
          <a:prstGeom prst="round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95" y="4015065"/>
            <a:ext cx="1771071" cy="152168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6174" y="3962721"/>
            <a:ext cx="2632473" cy="1655805"/>
          </a:xfrm>
          <a:prstGeom prst="round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9015" y="3860012"/>
            <a:ext cx="2075473" cy="185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54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999" y="3096381"/>
            <a:ext cx="292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shark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05161" y="3079448"/>
            <a:ext cx="292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shoe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44228" y="3086705"/>
            <a:ext cx="292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shin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80" y="5742819"/>
            <a:ext cx="292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sheet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5160" y="5696318"/>
            <a:ext cx="292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bush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7618" y="5733143"/>
            <a:ext cx="292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shape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7493" y="406400"/>
            <a:ext cx="422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</a:rPr>
              <a:t>/</a:t>
            </a:r>
            <a:r>
              <a:rPr lang="en-US" sz="3600" dirty="0" err="1" smtClean="0">
                <a:solidFill>
                  <a:srgbClr val="000000"/>
                </a:solidFill>
              </a:rPr>
              <a:t>sh</a:t>
            </a:r>
            <a:r>
              <a:rPr lang="en-US" sz="3600" dirty="0" smtClean="0">
                <a:solidFill>
                  <a:srgbClr val="000000"/>
                </a:solidFill>
              </a:rPr>
              <a:t>/ sound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05600" y="431800"/>
            <a:ext cx="344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Review</a:t>
            </a:r>
            <a:endParaRPr lang="en-US" sz="2000" dirty="0">
              <a:solidFill>
                <a:srgbClr val="FFFFFF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14" y="4011012"/>
            <a:ext cx="1676180" cy="16103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7378" y="4005848"/>
            <a:ext cx="2433904" cy="1630518"/>
          </a:xfrm>
          <a:prstGeom prst="round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594543" y="4092031"/>
            <a:ext cx="461796" cy="4617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8043545" y="4624121"/>
            <a:ext cx="602945" cy="51978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697805" y="4104857"/>
            <a:ext cx="602945" cy="60294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gular Pentagon 12"/>
          <p:cNvSpPr/>
          <p:nvPr/>
        </p:nvSpPr>
        <p:spPr>
          <a:xfrm>
            <a:off x="9544493" y="4233136"/>
            <a:ext cx="551631" cy="513108"/>
          </a:xfrm>
          <a:prstGeom prst="pen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/>
          <p:cNvSpPr/>
          <p:nvPr/>
        </p:nvSpPr>
        <p:spPr>
          <a:xfrm>
            <a:off x="9069834" y="4887347"/>
            <a:ext cx="449002" cy="449002"/>
          </a:xfrm>
          <a:prstGeom prst="hear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608" y="1254733"/>
            <a:ext cx="1671389" cy="1793443"/>
          </a:xfrm>
          <a:prstGeom prst="rect">
            <a:avLst/>
          </a:prstGeom>
        </p:spPr>
      </p:pic>
      <p:sp>
        <p:nvSpPr>
          <p:cNvPr id="24" name="Right Arrow 23"/>
          <p:cNvSpPr/>
          <p:nvPr/>
        </p:nvSpPr>
        <p:spPr>
          <a:xfrm>
            <a:off x="8338593" y="2001119"/>
            <a:ext cx="500315" cy="55030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9302" y="1676953"/>
            <a:ext cx="2416590" cy="12082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70" y="1383082"/>
            <a:ext cx="2537527" cy="171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973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LAO Unit 3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ESLAO Unit 3 - Lesson 1.pptx</Template>
  <TotalTime>2564</TotalTime>
  <Words>257</Words>
  <Application>Microsoft Macintosh PowerPoint</Application>
  <PresentationFormat>Custom</PresentationFormat>
  <Paragraphs>100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ESLAO Unit 3 Template</vt:lpstr>
      <vt:lpstr>PowerPoint Presentation</vt:lpstr>
      <vt:lpstr>PowerPoint Presentation</vt:lpstr>
      <vt:lpstr>Conversation</vt:lpstr>
      <vt:lpstr>Lesson Activities</vt:lpstr>
      <vt:lpstr>Days of the Week Circle</vt:lpstr>
      <vt:lpstr>What’s on your schedule? Partner listening activity</vt:lpstr>
      <vt:lpstr>Schedule Dictation/Spot the Difference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Thompson</dc:creator>
  <cp:lastModifiedBy>Bryan Thompson</cp:lastModifiedBy>
  <cp:revision>174</cp:revision>
  <dcterms:created xsi:type="dcterms:W3CDTF">2016-09-08T15:30:25Z</dcterms:created>
  <dcterms:modified xsi:type="dcterms:W3CDTF">2017-05-10T15:59:33Z</dcterms:modified>
</cp:coreProperties>
</file>