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95" r:id="rId3"/>
    <p:sldId id="296" r:id="rId4"/>
    <p:sldId id="264" r:id="rId5"/>
    <p:sldId id="282" r:id="rId6"/>
    <p:sldId id="268" r:id="rId7"/>
    <p:sldId id="288" r:id="rId8"/>
    <p:sldId id="297" r:id="rId9"/>
    <p:sldId id="298" r:id="rId10"/>
    <p:sldId id="29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CADC"/>
    <a:srgbClr val="CEFAFF"/>
    <a:srgbClr val="8DB7FF"/>
    <a:srgbClr val="9BC0FF"/>
    <a:srgbClr val="9BC1FF"/>
    <a:srgbClr val="FF9A99"/>
    <a:srgbClr val="C8B0ED"/>
    <a:srgbClr val="FFB977"/>
    <a:srgbClr val="95EE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066" y="1346693"/>
            <a:ext cx="2747956" cy="1182463"/>
          </a:xfrm>
        </p:spPr>
        <p:txBody>
          <a:bodyPr anchor="b">
            <a:noAutofit/>
          </a:bodyPr>
          <a:lstStyle>
            <a:lvl1pPr algn="ctr"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901" y="2546417"/>
            <a:ext cx="2783067" cy="1197505"/>
          </a:xfrm>
        </p:spPr>
        <p:txBody>
          <a:bodyPr>
            <a:normAutofit/>
          </a:bodyPr>
          <a:lstStyle>
            <a:lvl1pPr marL="0" indent="0" algn="ctr">
              <a:buNone/>
              <a:defRPr sz="2000" b="1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19" y="233468"/>
            <a:ext cx="1550924" cy="43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48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510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5144" y="214801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  <p:pic>
        <p:nvPicPr>
          <p:cNvPr id="7" name="Picture 6" descr="Rosedale Acade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7"/>
            <a:ext cx="1497611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45535" y="304649"/>
            <a:ext cx="9902371" cy="662971"/>
          </a:xfrm>
        </p:spPr>
        <p:txBody>
          <a:bodyPr>
            <a:normAutofit/>
          </a:bodyPr>
          <a:lstStyle>
            <a:lvl1pPr>
              <a:defRPr sz="3733">
                <a:latin typeface="Arial Rounded MT Bold"/>
                <a:cs typeface="Arial Rounded MT 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8" name="Picture 7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5903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5144" y="214801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  <p:pic>
        <p:nvPicPr>
          <p:cNvPr id="7" name="Picture 6" descr="Rosedale Acade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7"/>
            <a:ext cx="1497611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05619" y="374953"/>
            <a:ext cx="9906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latin typeface="Arial Rounded MT Bold"/>
                <a:cs typeface="Arial Rounded MT Bold"/>
              </a:rPr>
              <a:t>Vocabulary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6877" y="219649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3185887" y="219165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5904897" y="219165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08000" y="3640935"/>
            <a:ext cx="2298739" cy="32872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200400" y="3636096"/>
            <a:ext cx="2298739" cy="32872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933924" y="3636096"/>
            <a:ext cx="2298739" cy="32872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49943" y="424784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  <p:sp>
        <p:nvSpPr>
          <p:cNvPr id="28" name="Rounded Rectangle 27"/>
          <p:cNvSpPr/>
          <p:nvPr/>
        </p:nvSpPr>
        <p:spPr>
          <a:xfrm>
            <a:off x="3168953" y="4243007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  <p:sp>
        <p:nvSpPr>
          <p:cNvPr id="29" name="Rounded Rectangle 28"/>
          <p:cNvSpPr/>
          <p:nvPr/>
        </p:nvSpPr>
        <p:spPr>
          <a:xfrm>
            <a:off x="5887963" y="4243007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91065" y="5692285"/>
            <a:ext cx="2298739" cy="32872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183465" y="5687447"/>
            <a:ext cx="2298739" cy="32872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5916989" y="5687447"/>
            <a:ext cx="2298739" cy="32872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0" name="Picture 19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Vocabulary</a:t>
            </a:r>
          </a:p>
        </p:txBody>
      </p:sp>
      <p:sp>
        <p:nvSpPr>
          <p:cNvPr id="22" name="Rounded Rectangle 8"/>
          <p:cNvSpPr/>
          <p:nvPr userDrawn="1"/>
        </p:nvSpPr>
        <p:spPr>
          <a:xfrm>
            <a:off x="466877" y="2196493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Rounded Rectangle 9"/>
          <p:cNvSpPr/>
          <p:nvPr userDrawn="1"/>
        </p:nvSpPr>
        <p:spPr>
          <a:xfrm>
            <a:off x="318588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Rounded Rectangle 10"/>
          <p:cNvSpPr/>
          <p:nvPr userDrawn="1"/>
        </p:nvSpPr>
        <p:spPr>
          <a:xfrm>
            <a:off x="590489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Rounded Rectangle 26"/>
          <p:cNvSpPr/>
          <p:nvPr userDrawn="1"/>
        </p:nvSpPr>
        <p:spPr>
          <a:xfrm>
            <a:off x="449943" y="4247844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6" name="Rounded Rectangle 27"/>
          <p:cNvSpPr/>
          <p:nvPr userDrawn="1"/>
        </p:nvSpPr>
        <p:spPr>
          <a:xfrm>
            <a:off x="316895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3" name="Rounded Rectangle 28"/>
          <p:cNvSpPr/>
          <p:nvPr userDrawn="1"/>
        </p:nvSpPr>
        <p:spPr>
          <a:xfrm>
            <a:off x="588796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76754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5144" y="214801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  <p:pic>
        <p:nvPicPr>
          <p:cNvPr id="7" name="Picture 6" descr="Rosedale Acade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7"/>
            <a:ext cx="1497611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05619" y="374953"/>
            <a:ext cx="9906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latin typeface="Arial Rounded MT Bold"/>
                <a:cs typeface="Arial Rounded MT Bold"/>
              </a:rPr>
              <a:t>Phonics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24972" y="1213868"/>
            <a:ext cx="2980267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  <p:sp>
        <p:nvSpPr>
          <p:cNvPr id="22" name="Rounded Rectangle 21"/>
          <p:cNvSpPr/>
          <p:nvPr/>
        </p:nvSpPr>
        <p:spPr>
          <a:xfrm>
            <a:off x="3772505" y="1209029"/>
            <a:ext cx="2980267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  <p:sp>
        <p:nvSpPr>
          <p:cNvPr id="23" name="Rounded Rectangle 22"/>
          <p:cNvSpPr/>
          <p:nvPr/>
        </p:nvSpPr>
        <p:spPr>
          <a:xfrm>
            <a:off x="7320039" y="1209029"/>
            <a:ext cx="2980267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  <p:sp>
        <p:nvSpPr>
          <p:cNvPr id="24" name="Rounded Rectangle 23"/>
          <p:cNvSpPr/>
          <p:nvPr/>
        </p:nvSpPr>
        <p:spPr>
          <a:xfrm>
            <a:off x="220133" y="3869981"/>
            <a:ext cx="2980267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  <p:sp>
        <p:nvSpPr>
          <p:cNvPr id="25" name="Rounded Rectangle 24"/>
          <p:cNvSpPr/>
          <p:nvPr/>
        </p:nvSpPr>
        <p:spPr>
          <a:xfrm>
            <a:off x="3767668" y="3865144"/>
            <a:ext cx="2980267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  <p:sp>
        <p:nvSpPr>
          <p:cNvPr id="26" name="Rounded Rectangle 25"/>
          <p:cNvSpPr/>
          <p:nvPr/>
        </p:nvSpPr>
        <p:spPr>
          <a:xfrm>
            <a:off x="7315201" y="3865144"/>
            <a:ext cx="2980267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  <p:sp>
        <p:nvSpPr>
          <p:cNvPr id="11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2" name="Picture 11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Phonics</a:t>
            </a:r>
          </a:p>
        </p:txBody>
      </p:sp>
      <p:sp>
        <p:nvSpPr>
          <p:cNvPr id="14" name="Rounded Rectangle 20"/>
          <p:cNvSpPr/>
          <p:nvPr userDrawn="1"/>
        </p:nvSpPr>
        <p:spPr>
          <a:xfrm>
            <a:off x="224972" y="1213866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Rounded Rectangle 21"/>
          <p:cNvSpPr/>
          <p:nvPr userDrawn="1"/>
        </p:nvSpPr>
        <p:spPr>
          <a:xfrm>
            <a:off x="3772506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Rounded Rectangle 22"/>
          <p:cNvSpPr/>
          <p:nvPr userDrawn="1"/>
        </p:nvSpPr>
        <p:spPr>
          <a:xfrm>
            <a:off x="7320039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7" name="Rounded Rectangle 23"/>
          <p:cNvSpPr/>
          <p:nvPr userDrawn="1"/>
        </p:nvSpPr>
        <p:spPr>
          <a:xfrm>
            <a:off x="220134" y="3869980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Rounded Rectangle 24"/>
          <p:cNvSpPr/>
          <p:nvPr userDrawn="1"/>
        </p:nvSpPr>
        <p:spPr>
          <a:xfrm>
            <a:off x="3767668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9" name="Rounded Rectangle 25"/>
          <p:cNvSpPr/>
          <p:nvPr userDrawn="1"/>
        </p:nvSpPr>
        <p:spPr>
          <a:xfrm>
            <a:off x="7315201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5880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5144" y="214801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rgbClr val="A9A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 dirty="0"/>
          </a:p>
        </p:txBody>
      </p:sp>
      <p:pic>
        <p:nvPicPr>
          <p:cNvPr id="5" name="Picture 4" descr="Rosedale Acade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7"/>
            <a:ext cx="1497611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05619" y="374953"/>
            <a:ext cx="9906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latin typeface="Arial Rounded MT Bold"/>
                <a:cs typeface="Arial Rounded MT Bold"/>
              </a:rPr>
              <a:t>Lesson</a:t>
            </a:r>
            <a:r>
              <a:rPr lang="en-US" sz="3733" baseline="0" dirty="0">
                <a:latin typeface="Arial Rounded MT Bold"/>
                <a:cs typeface="Arial Rounded MT Bold"/>
              </a:rPr>
              <a:t> Expectations</a:t>
            </a:r>
            <a:endParaRPr lang="en-US" sz="3733" dirty="0">
              <a:latin typeface="Arial Rounded MT Bold"/>
              <a:cs typeface="Arial Rounded MT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400" y="1384302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Learning Goals</a:t>
            </a:r>
          </a:p>
        </p:txBody>
      </p:sp>
      <p:sp>
        <p:nvSpPr>
          <p:cNvPr id="7" name="Rounded Rectangle 3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rgbClr val="A9A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8" name="Picture 7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Lesson</a:t>
            </a:r>
            <a:r>
              <a:rPr lang="en-US" sz="2800" baseline="0" dirty="0">
                <a:latin typeface="Arial Rounded MT Bold"/>
                <a:cs typeface="Arial Rounded MT Bold"/>
              </a:rPr>
              <a:t> Expectations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06400" y="13843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Learning Goals</a:t>
            </a:r>
          </a:p>
        </p:txBody>
      </p:sp>
    </p:spTree>
    <p:extLst>
      <p:ext uri="{BB962C8B-B14F-4D97-AF65-F5344CB8AC3E}">
        <p14:creationId xmlns:p14="http://schemas.microsoft.com/office/powerpoint/2010/main" val="3205925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rgbClr val="A9A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Picture 4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Lesson</a:t>
            </a:r>
            <a:r>
              <a:rPr lang="en-US" sz="2800" baseline="0" dirty="0">
                <a:latin typeface="Arial Rounded MT Bold"/>
                <a:cs typeface="Arial Rounded MT Bold"/>
              </a:rPr>
              <a:t> Expectations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06400" y="13843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Learning Goals</a:t>
            </a:r>
          </a:p>
        </p:txBody>
      </p:sp>
    </p:spTree>
    <p:extLst>
      <p:ext uri="{BB962C8B-B14F-4D97-AF65-F5344CB8AC3E}">
        <p14:creationId xmlns:p14="http://schemas.microsoft.com/office/powerpoint/2010/main" val="3672353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45534" y="304650"/>
            <a:ext cx="9902371" cy="662970"/>
          </a:xfrm>
        </p:spPr>
        <p:txBody>
          <a:bodyPr>
            <a:normAutofit/>
          </a:bodyPr>
          <a:lstStyle>
            <a:lvl1pPr>
              <a:defRPr sz="2800">
                <a:latin typeface="Arial Rounded MT Bold"/>
                <a:cs typeface="Arial Rounded MT Bold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275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Vocabulary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466877" y="2196493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318588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489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08000" y="3640933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/>
              <a:t>Click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200400" y="363609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/>
              <a:t>Click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933924" y="363609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/>
              <a:t>Click</a:t>
            </a:r>
          </a:p>
        </p:txBody>
      </p:sp>
      <p:sp>
        <p:nvSpPr>
          <p:cNvPr id="27" name="Rounded Rectangle 26"/>
          <p:cNvSpPr/>
          <p:nvPr userDrawn="1"/>
        </p:nvSpPr>
        <p:spPr>
          <a:xfrm>
            <a:off x="449943" y="4247844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8" name="Rounded Rectangle 27"/>
          <p:cNvSpPr/>
          <p:nvPr userDrawn="1"/>
        </p:nvSpPr>
        <p:spPr>
          <a:xfrm>
            <a:off x="316895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588796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91066" y="569228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/>
              <a:t>Click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183466" y="5687445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/>
              <a:t>Click</a:t>
            </a:r>
          </a:p>
        </p:txBody>
      </p:sp>
      <p:sp>
        <p:nvSpPr>
          <p:cNvPr id="32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5916990" y="5687445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76168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Phonics</a:t>
            </a:r>
          </a:p>
        </p:txBody>
      </p:sp>
      <p:sp>
        <p:nvSpPr>
          <p:cNvPr id="21" name="Rounded Rectangle 20"/>
          <p:cNvSpPr/>
          <p:nvPr userDrawn="1"/>
        </p:nvSpPr>
        <p:spPr>
          <a:xfrm>
            <a:off x="224972" y="1213866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3772506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Rounded Rectangle 22"/>
          <p:cNvSpPr/>
          <p:nvPr userDrawn="1"/>
        </p:nvSpPr>
        <p:spPr>
          <a:xfrm>
            <a:off x="7320039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Rounded Rectangle 23"/>
          <p:cNvSpPr/>
          <p:nvPr userDrawn="1"/>
        </p:nvSpPr>
        <p:spPr>
          <a:xfrm>
            <a:off x="220134" y="3869980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Rounded Rectangle 24"/>
          <p:cNvSpPr/>
          <p:nvPr userDrawn="1"/>
        </p:nvSpPr>
        <p:spPr>
          <a:xfrm>
            <a:off x="3767668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6" name="Rounded Rectangle 25"/>
          <p:cNvSpPr/>
          <p:nvPr userDrawn="1"/>
        </p:nvSpPr>
        <p:spPr>
          <a:xfrm>
            <a:off x="7315201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6954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G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333" y="186267"/>
            <a:ext cx="11311465" cy="9336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CA" sz="5467" dirty="0">
                <a:solidFill>
                  <a:schemeClr val="tx1"/>
                </a:solidFill>
              </a:rPr>
              <a:t>Learning Goals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262467" y="1109598"/>
            <a:ext cx="11599333" cy="5409735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CA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4" y="1295866"/>
            <a:ext cx="11311465" cy="52234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456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ce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7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CA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4" y="365126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4" y="1778000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9"/>
            <a:ext cx="1168400" cy="1168400"/>
          </a:xfrm>
          <a:prstGeom prst="rect">
            <a:avLst/>
          </a:prstGeom>
          <a:solidFill>
            <a:srgbClr val="6CB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CA" sz="1600" dirty="0"/>
              <a:t>Icebreaker</a:t>
            </a:r>
          </a:p>
        </p:txBody>
      </p:sp>
    </p:spTree>
    <p:extLst>
      <p:ext uri="{BB962C8B-B14F-4D97-AF65-F5344CB8AC3E}">
        <p14:creationId xmlns:p14="http://schemas.microsoft.com/office/powerpoint/2010/main" val="3476490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gno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7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CA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4" y="365126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4" y="1778000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294592" y="609599"/>
            <a:ext cx="1168400" cy="1168400"/>
          </a:xfrm>
          <a:prstGeom prst="rect">
            <a:avLst/>
          </a:prstGeom>
          <a:solidFill>
            <a:srgbClr val="6CB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CA" sz="1600" dirty="0"/>
              <a:t>Diagnostic</a:t>
            </a:r>
          </a:p>
        </p:txBody>
      </p:sp>
    </p:spTree>
    <p:extLst>
      <p:ext uri="{BB962C8B-B14F-4D97-AF65-F5344CB8AC3E}">
        <p14:creationId xmlns:p14="http://schemas.microsoft.com/office/powerpoint/2010/main" val="327913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7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CA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4" y="365126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4" y="1778000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9"/>
            <a:ext cx="1168400" cy="1168400"/>
          </a:xfrm>
          <a:prstGeom prst="rect">
            <a:avLst/>
          </a:prstGeom>
          <a:solidFill>
            <a:srgbClr val="6CB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CA" sz="1867" dirty="0"/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57093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ssessment 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7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CA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6"/>
            <a:ext cx="9897531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4" y="1778000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9"/>
            <a:ext cx="1168400" cy="1168400"/>
          </a:xfrm>
          <a:prstGeom prst="rect">
            <a:avLst/>
          </a:prstGeom>
          <a:solidFill>
            <a:srgbClr val="6CB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CA" sz="1600" dirty="0"/>
              <a:t>Assessment Support</a:t>
            </a:r>
          </a:p>
        </p:txBody>
      </p:sp>
    </p:spTree>
    <p:extLst>
      <p:ext uri="{BB962C8B-B14F-4D97-AF65-F5344CB8AC3E}">
        <p14:creationId xmlns:p14="http://schemas.microsoft.com/office/powerpoint/2010/main" val="408271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t Ready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7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CA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4" y="365126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4" y="1778000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9"/>
            <a:ext cx="1168400" cy="1168400"/>
          </a:xfrm>
          <a:prstGeom prst="rect">
            <a:avLst/>
          </a:prstGeom>
          <a:solidFill>
            <a:srgbClr val="6CB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CA" sz="1867" dirty="0"/>
              <a:t>Get</a:t>
            </a:r>
            <a:r>
              <a:rPr lang="en-CA" sz="1867" baseline="0" dirty="0"/>
              <a:t> Ready!</a:t>
            </a:r>
            <a:endParaRPr lang="en-CA" sz="1867" dirty="0"/>
          </a:p>
        </p:txBody>
      </p:sp>
    </p:spTree>
    <p:extLst>
      <p:ext uri="{BB962C8B-B14F-4D97-AF65-F5344CB8AC3E}">
        <p14:creationId xmlns:p14="http://schemas.microsoft.com/office/powerpoint/2010/main" val="4255354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7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CA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4" y="365126"/>
            <a:ext cx="11311465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4" y="1778000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05531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4039" y="234600"/>
            <a:ext cx="11254575" cy="101566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CA" sz="6000" b="1" dirty="0">
                <a:solidFill>
                  <a:srgbClr val="000000"/>
                </a:solidFill>
              </a:rPr>
              <a:t>Thank you for joining our class</a:t>
            </a:r>
          </a:p>
        </p:txBody>
      </p:sp>
    </p:spTree>
    <p:extLst>
      <p:ext uri="{BB962C8B-B14F-4D97-AF65-F5344CB8AC3E}">
        <p14:creationId xmlns:p14="http://schemas.microsoft.com/office/powerpoint/2010/main" val="2168746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SLAO-Outofhouse-01.png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3" b="20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116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50" r:id="rId15"/>
    <p:sldLayoutId id="2147483660" r:id="rId16"/>
    <p:sldLayoutId id="2147483662" r:id="rId17"/>
    <p:sldLayoutId id="2147483661" r:id="rId1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1"/>
          <p:cNvSpPr>
            <a:spLocks noGrp="1"/>
          </p:cNvSpPr>
          <p:nvPr/>
        </p:nvSpPr>
        <p:spPr>
          <a:xfrm>
            <a:off x="558690" y="1795753"/>
            <a:ext cx="2537207" cy="89812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/>
              <a:t>Unit 3: Lesson 4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49746" y="1002908"/>
            <a:ext cx="3699739" cy="88684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dirty="0">
                <a:latin typeface="Arial Rounded MT Bold" panose="020F0704030504030204" pitchFamily="34" charset="0"/>
              </a:rPr>
              <a:t>Out of the House</a:t>
            </a:r>
          </a:p>
        </p:txBody>
      </p:sp>
    </p:spTree>
    <p:extLst>
      <p:ext uri="{BB962C8B-B14F-4D97-AF65-F5344CB8AC3E}">
        <p14:creationId xmlns:p14="http://schemas.microsoft.com/office/powerpoint/2010/main" val="532074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135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93886" y="4363071"/>
            <a:ext cx="49022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 Rounded MT Bold"/>
                <a:cs typeface="Arial Rounded MT Bold"/>
              </a:rPr>
              <a:t>/</a:t>
            </a:r>
            <a:r>
              <a:rPr lang="en-US" dirty="0" err="1">
                <a:solidFill>
                  <a:schemeClr val="tx1"/>
                </a:solidFill>
                <a:latin typeface="Arial Rounded MT Bold"/>
                <a:cs typeface="Arial Rounded MT Bold"/>
              </a:rPr>
              <a:t>st</a:t>
            </a:r>
            <a:r>
              <a:rPr lang="en-US" dirty="0">
                <a:solidFill>
                  <a:schemeClr val="tx1"/>
                </a:solidFill>
                <a:latin typeface="Arial Rounded MT Bold"/>
                <a:cs typeface="Arial Rounded MT Bold"/>
              </a:rPr>
              <a:t>/ /</a:t>
            </a:r>
            <a:r>
              <a:rPr lang="en-US" dirty="0" err="1">
                <a:solidFill>
                  <a:schemeClr val="tx1"/>
                </a:solidFill>
                <a:latin typeface="Arial Rounded MT Bold"/>
                <a:cs typeface="Arial Rounded MT Bold"/>
              </a:rPr>
              <a:t>sh</a:t>
            </a:r>
            <a:r>
              <a:rPr lang="en-US" dirty="0">
                <a:solidFill>
                  <a:schemeClr val="tx1"/>
                </a:solidFill>
                <a:latin typeface="Arial Rounded MT Bold"/>
                <a:cs typeface="Arial Rounded MT Bold"/>
              </a:rPr>
              <a:t>/ /</a:t>
            </a:r>
            <a:r>
              <a:rPr lang="en-US" dirty="0" err="1">
                <a:solidFill>
                  <a:schemeClr val="tx1"/>
                </a:solidFill>
                <a:latin typeface="Arial Rounded MT Bold"/>
                <a:cs typeface="Arial Rounded MT Bold"/>
              </a:rPr>
              <a:t>ch</a:t>
            </a:r>
            <a:r>
              <a:rPr lang="en-US" dirty="0">
                <a:solidFill>
                  <a:schemeClr val="tx1"/>
                </a:solidFill>
                <a:latin typeface="Arial Rounded MT Bold"/>
                <a:cs typeface="Arial Rounded MT Bold"/>
              </a:rPr>
              <a:t>/ Drawing Race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9796" y="1355236"/>
            <a:ext cx="49022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 Rounded MT Bold"/>
                <a:cs typeface="Arial Rounded MT Bold"/>
              </a:rPr>
              <a:t>Your Schedule – Listening Activity 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2302" y="2387883"/>
            <a:ext cx="49022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 Rounded MT Bold"/>
                <a:cs typeface="Arial Rounded MT Bold"/>
              </a:rPr>
              <a:t>What’s missing? Vocabulary Review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74808" y="3420532"/>
            <a:ext cx="49022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 Rounded MT Bold"/>
                <a:cs typeface="Arial Rounded MT Bold"/>
              </a:rPr>
              <a:t>My Weekly Diary…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9583" y="5391150"/>
            <a:ext cx="49022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 Rounded MT Bold"/>
                <a:cs typeface="Arial Rounded MT Bold"/>
              </a:rPr>
              <a:t>Giving Directions - Review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0900" y="1524000"/>
            <a:ext cx="42037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21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Your Schedule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903574"/>
              </p:ext>
            </p:extLst>
          </p:nvPr>
        </p:nvGraphicFramePr>
        <p:xfrm>
          <a:off x="595086" y="2052319"/>
          <a:ext cx="10900225" cy="375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7175">
                  <a:extLst>
                    <a:ext uri="{9D8B030D-6E8A-4147-A177-3AD203B41FA5}">
                      <a16:colId xmlns:a16="http://schemas.microsoft.com/office/drawing/2014/main" val="206252201"/>
                    </a:ext>
                  </a:extLst>
                </a:gridCol>
                <a:gridCol w="1557175">
                  <a:extLst>
                    <a:ext uri="{9D8B030D-6E8A-4147-A177-3AD203B41FA5}">
                      <a16:colId xmlns:a16="http://schemas.microsoft.com/office/drawing/2014/main" val="524821413"/>
                    </a:ext>
                  </a:extLst>
                </a:gridCol>
                <a:gridCol w="1557175">
                  <a:extLst>
                    <a:ext uri="{9D8B030D-6E8A-4147-A177-3AD203B41FA5}">
                      <a16:colId xmlns:a16="http://schemas.microsoft.com/office/drawing/2014/main" val="987548568"/>
                    </a:ext>
                  </a:extLst>
                </a:gridCol>
                <a:gridCol w="1557175">
                  <a:extLst>
                    <a:ext uri="{9D8B030D-6E8A-4147-A177-3AD203B41FA5}">
                      <a16:colId xmlns:a16="http://schemas.microsoft.com/office/drawing/2014/main" val="508473950"/>
                    </a:ext>
                  </a:extLst>
                </a:gridCol>
                <a:gridCol w="1557175">
                  <a:extLst>
                    <a:ext uri="{9D8B030D-6E8A-4147-A177-3AD203B41FA5}">
                      <a16:colId xmlns:a16="http://schemas.microsoft.com/office/drawing/2014/main" val="1073255800"/>
                    </a:ext>
                  </a:extLst>
                </a:gridCol>
                <a:gridCol w="1557175">
                  <a:extLst>
                    <a:ext uri="{9D8B030D-6E8A-4147-A177-3AD203B41FA5}">
                      <a16:colId xmlns:a16="http://schemas.microsoft.com/office/drawing/2014/main" val="1984768068"/>
                    </a:ext>
                  </a:extLst>
                </a:gridCol>
                <a:gridCol w="1557175">
                  <a:extLst>
                    <a:ext uri="{9D8B030D-6E8A-4147-A177-3AD203B41FA5}">
                      <a16:colId xmlns:a16="http://schemas.microsoft.com/office/drawing/2014/main" val="16048126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ysClr val="windowText" lastClr="000000"/>
                          </a:solidFill>
                        </a:rPr>
                        <a:t>Monday</a:t>
                      </a:r>
                    </a:p>
                  </a:txBody>
                  <a:tcPr>
                    <a:solidFill>
                      <a:srgbClr val="7A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ysClr val="windowText" lastClr="000000"/>
                          </a:solidFill>
                        </a:rPr>
                        <a:t>Tuesday</a:t>
                      </a:r>
                    </a:p>
                  </a:txBody>
                  <a:tcPr>
                    <a:solidFill>
                      <a:srgbClr val="7A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ysClr val="windowText" lastClr="000000"/>
                          </a:solidFill>
                        </a:rPr>
                        <a:t>Wednesday</a:t>
                      </a:r>
                    </a:p>
                  </a:txBody>
                  <a:tcPr>
                    <a:solidFill>
                      <a:srgbClr val="7A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ysClr val="windowText" lastClr="000000"/>
                          </a:solidFill>
                        </a:rPr>
                        <a:t>Thursday</a:t>
                      </a:r>
                    </a:p>
                  </a:txBody>
                  <a:tcPr>
                    <a:solidFill>
                      <a:srgbClr val="7A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ysClr val="windowText" lastClr="000000"/>
                          </a:solidFill>
                        </a:rPr>
                        <a:t>Friday</a:t>
                      </a:r>
                    </a:p>
                  </a:txBody>
                  <a:tcPr>
                    <a:solidFill>
                      <a:srgbClr val="7A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ysClr val="windowText" lastClr="000000"/>
                          </a:solidFill>
                        </a:rPr>
                        <a:t>Saturday</a:t>
                      </a:r>
                    </a:p>
                  </a:txBody>
                  <a:tcPr>
                    <a:solidFill>
                      <a:srgbClr val="7ACA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ysClr val="windowText" lastClr="000000"/>
                          </a:solidFill>
                        </a:rPr>
                        <a:t>Sunday</a:t>
                      </a:r>
                    </a:p>
                  </a:txBody>
                  <a:tcPr>
                    <a:solidFill>
                      <a:srgbClr val="7A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04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970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Unit Vocabulary – What’s missing from the board?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4053" y="1580562"/>
            <a:ext cx="9904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/>
                <a:cs typeface="Arial Rounded MT Bold"/>
              </a:rPr>
              <a:t>Brainstorm – What are some words you can remember from the last three lessons?</a:t>
            </a:r>
          </a:p>
        </p:txBody>
      </p:sp>
      <p:sp>
        <p:nvSpPr>
          <p:cNvPr id="8" name="Rectangle 7"/>
          <p:cNvSpPr/>
          <p:nvPr/>
        </p:nvSpPr>
        <p:spPr>
          <a:xfrm>
            <a:off x="7310431" y="2437812"/>
            <a:ext cx="270917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Weather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942447" y="2437812"/>
            <a:ext cx="4533738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Types of Travel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64103" y="3746571"/>
            <a:ext cx="2575269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Clothing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86139" y="4944286"/>
            <a:ext cx="2498851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Seasons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68432" y="3746571"/>
            <a:ext cx="5134263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Days of the week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42447" y="4907491"/>
            <a:ext cx="5095716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Weekly Schedule</a:t>
            </a:r>
            <a:endParaRPr lang="en-C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5916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Weekly Diary – In Pictures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6384" y="1616194"/>
            <a:ext cx="98286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will you do this week? What will the weather be like? What will you wear?</a:t>
            </a:r>
          </a:p>
          <a:p>
            <a:endParaRPr lang="en-US" dirty="0"/>
          </a:p>
          <a:p>
            <a:r>
              <a:rPr lang="en-US" dirty="0"/>
              <a:t>Answer these questions in your weekly diary. </a:t>
            </a:r>
          </a:p>
          <a:p>
            <a:endParaRPr lang="en-US" dirty="0"/>
          </a:p>
          <a:p>
            <a:r>
              <a:rPr lang="en-US" dirty="0"/>
              <a:t>Share your diary with a classmate.</a:t>
            </a:r>
          </a:p>
          <a:p>
            <a:endParaRPr lang="en-US" dirty="0"/>
          </a:p>
          <a:p>
            <a:r>
              <a:rPr lang="en-US" dirty="0"/>
              <a:t>Discuss </a:t>
            </a:r>
            <a:r>
              <a:rPr lang="en-US" i="1" dirty="0"/>
              <a:t>similarities</a:t>
            </a:r>
            <a:r>
              <a:rPr lang="en-US" dirty="0"/>
              <a:t> and </a:t>
            </a:r>
            <a:r>
              <a:rPr lang="en-US" i="1" dirty="0"/>
              <a:t>differences</a:t>
            </a:r>
            <a:r>
              <a:rPr lang="en-US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21" y="2426253"/>
            <a:ext cx="4442061" cy="324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28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Phonics Drawing Race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6095" y="1330476"/>
            <a:ext cx="602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08632" y="1777999"/>
            <a:ext cx="5842000" cy="3946271"/>
          </a:xfrm>
          <a:prstGeom prst="roundRect">
            <a:avLst>
              <a:gd name="adj" fmla="val 9838"/>
            </a:avLst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08900" y="4318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Listen and Draw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051" y="887117"/>
            <a:ext cx="2578991" cy="1716201"/>
          </a:xfrm>
          <a:prstGeom prst="round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1591" y="2400283"/>
            <a:ext cx="490710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Line up in four lines by the board.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Your teacher will say your phonics words to you.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Draw the picture of the word they say.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The first one done wins!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r>
              <a:rPr lang="en-US" sz="2400" dirty="0"/>
              <a:t>	        /</a:t>
            </a:r>
            <a:r>
              <a:rPr lang="en-US" sz="2400" dirty="0" err="1"/>
              <a:t>sh</a:t>
            </a:r>
            <a:r>
              <a:rPr lang="en-US" sz="2400" dirty="0"/>
              <a:t>/ /</a:t>
            </a:r>
            <a:r>
              <a:rPr lang="en-US" sz="2400" dirty="0" err="1"/>
              <a:t>ch</a:t>
            </a:r>
            <a:r>
              <a:rPr lang="en-US" sz="2400" dirty="0"/>
              <a:t>/ /</a:t>
            </a:r>
            <a:r>
              <a:rPr lang="en-US" sz="2400" dirty="0" err="1"/>
              <a:t>st</a:t>
            </a:r>
            <a:r>
              <a:rPr lang="en-US" sz="2400" dirty="0"/>
              <a:t>/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1618" y="2859105"/>
            <a:ext cx="2613856" cy="1608531"/>
          </a:xfrm>
          <a:prstGeom prst="round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8174" y="4723423"/>
            <a:ext cx="2629868" cy="163153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99461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4" y="365127"/>
            <a:ext cx="9905999" cy="810848"/>
          </a:xfrm>
        </p:spPr>
        <p:txBody>
          <a:bodyPr/>
          <a:lstStyle/>
          <a:p>
            <a:r>
              <a:rPr lang="en-CA" dirty="0"/>
              <a:t>Class directions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141813"/>
              </p:ext>
            </p:extLst>
          </p:nvPr>
        </p:nvGraphicFramePr>
        <p:xfrm>
          <a:off x="5799418" y="1179438"/>
          <a:ext cx="3253142" cy="729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5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9092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Go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right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then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left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471643"/>
              </p:ext>
            </p:extLst>
          </p:nvPr>
        </p:nvGraphicFramePr>
        <p:xfrm>
          <a:off x="933941" y="1171786"/>
          <a:ext cx="42183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89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23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3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How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do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get 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to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the mall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637" y="1279433"/>
            <a:ext cx="56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Q: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33815" y="1281851"/>
            <a:ext cx="56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A: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595" y="2954619"/>
            <a:ext cx="2635728" cy="1757152"/>
          </a:xfrm>
          <a:prstGeom prst="roundRect">
            <a:avLst/>
          </a:prstGeom>
        </p:spPr>
      </p:pic>
      <p:sp>
        <p:nvSpPr>
          <p:cNvPr id="16" name="Text Placeholder 1"/>
          <p:cNvSpPr txBox="1">
            <a:spLocks/>
          </p:cNvSpPr>
          <p:nvPr/>
        </p:nvSpPr>
        <p:spPr>
          <a:xfrm>
            <a:off x="834595" y="4733571"/>
            <a:ext cx="2635728" cy="3979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400" b="1" dirty="0"/>
              <a:t>Shopping Mall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060" y="2162468"/>
            <a:ext cx="2635728" cy="1757152"/>
          </a:xfrm>
          <a:prstGeom prst="roundRect">
            <a:avLst/>
          </a:prstGeom>
        </p:spPr>
      </p:pic>
      <p:sp>
        <p:nvSpPr>
          <p:cNvPr id="18" name="Text Placeholder 1"/>
          <p:cNvSpPr txBox="1">
            <a:spLocks/>
          </p:cNvSpPr>
          <p:nvPr/>
        </p:nvSpPr>
        <p:spPr>
          <a:xfrm>
            <a:off x="4303060" y="3941420"/>
            <a:ext cx="2635729" cy="3979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400" b="1" dirty="0"/>
              <a:t>Library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9064" y="3210690"/>
            <a:ext cx="2438840" cy="1757152"/>
          </a:xfrm>
          <a:prstGeom prst="roundRect">
            <a:avLst/>
          </a:prstGeom>
        </p:spPr>
      </p:pic>
      <p:sp>
        <p:nvSpPr>
          <p:cNvPr id="20" name="Text Placeholder 1"/>
          <p:cNvSpPr txBox="1">
            <a:spLocks/>
          </p:cNvSpPr>
          <p:nvPr/>
        </p:nvSpPr>
        <p:spPr>
          <a:xfrm>
            <a:off x="7709065" y="4989641"/>
            <a:ext cx="2438840" cy="3979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400" b="1" dirty="0"/>
              <a:t>Grocery Store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3060" y="4451761"/>
            <a:ext cx="2635728" cy="1534762"/>
          </a:xfrm>
          <a:prstGeom prst="roundRect">
            <a:avLst/>
          </a:prstGeom>
        </p:spPr>
      </p:pic>
      <p:sp>
        <p:nvSpPr>
          <p:cNvPr id="22" name="Text Placeholder 1"/>
          <p:cNvSpPr txBox="1">
            <a:spLocks/>
          </p:cNvSpPr>
          <p:nvPr/>
        </p:nvSpPr>
        <p:spPr>
          <a:xfrm>
            <a:off x="4303060" y="6062516"/>
            <a:ext cx="2635728" cy="39798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2400" b="1" dirty="0"/>
              <a:t>School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83387" y="431800"/>
            <a:ext cx="4763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FFFFFF"/>
                </a:solidFill>
                <a:latin typeface="Arial Rounded MT Bold"/>
                <a:cs typeface="Arial Rounded MT Bold"/>
              </a:rPr>
              <a:t>Tell your partner how to get to the:</a:t>
            </a:r>
          </a:p>
        </p:txBody>
      </p:sp>
    </p:spTree>
    <p:extLst>
      <p:ext uri="{BB962C8B-B14F-4D97-AF65-F5344CB8AC3E}">
        <p14:creationId xmlns:p14="http://schemas.microsoft.com/office/powerpoint/2010/main" val="3167647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9303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7995553"/>
      </p:ext>
    </p:extLst>
  </p:cSld>
  <p:clrMapOvr>
    <a:masterClrMapping/>
  </p:clrMapOvr>
</p:sld>
</file>

<file path=ppt/theme/theme1.xml><?xml version="1.0" encoding="utf-8"?>
<a:theme xmlns:a="http://schemas.openxmlformats.org/drawingml/2006/main" name="ESLAO Unit 3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ESLAO Unit 3 - Lesson 1</Template>
  <TotalTime>2326</TotalTime>
  <Words>202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Rounded MT Bold</vt:lpstr>
      <vt:lpstr>Calibri</vt:lpstr>
      <vt:lpstr>Calibri Light</vt:lpstr>
      <vt:lpstr>ESLAO Unit 3 Template</vt:lpstr>
      <vt:lpstr>PowerPoint Presentation</vt:lpstr>
      <vt:lpstr>PowerPoint Presentation</vt:lpstr>
      <vt:lpstr>Your Schedule</vt:lpstr>
      <vt:lpstr>Unit Vocabulary – What’s missing from the board?</vt:lpstr>
      <vt:lpstr>My Weekly Diary – In Pictures</vt:lpstr>
      <vt:lpstr>Phonics Drawing Race</vt:lpstr>
      <vt:lpstr>Class directions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Thompson</dc:creator>
  <cp:lastModifiedBy>Rewired</cp:lastModifiedBy>
  <cp:revision>154</cp:revision>
  <dcterms:created xsi:type="dcterms:W3CDTF">2016-09-08T15:30:25Z</dcterms:created>
  <dcterms:modified xsi:type="dcterms:W3CDTF">2017-05-11T19:22:33Z</dcterms:modified>
</cp:coreProperties>
</file>