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8" r:id="rId2"/>
  </p:sldMasterIdLst>
  <p:sldIdLst>
    <p:sldId id="256" r:id="rId3"/>
    <p:sldId id="319" r:id="rId4"/>
    <p:sldId id="310" r:id="rId5"/>
    <p:sldId id="291" r:id="rId6"/>
    <p:sldId id="314" r:id="rId7"/>
    <p:sldId id="311" r:id="rId8"/>
    <p:sldId id="312" r:id="rId9"/>
    <p:sldId id="320" r:id="rId10"/>
    <p:sldId id="31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AFF"/>
    <a:srgbClr val="8DB7FF"/>
    <a:srgbClr val="9BC0FF"/>
    <a:srgbClr val="9BC1FF"/>
    <a:srgbClr val="FF9A99"/>
    <a:srgbClr val="C8B0ED"/>
    <a:srgbClr val="FFB977"/>
    <a:srgbClr val="95EE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SLAO-familywork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4890" y="760914"/>
            <a:ext cx="6288478" cy="1601224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8562" y="2409187"/>
            <a:ext cx="6327084" cy="1197505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8" y="233467"/>
            <a:ext cx="1550924" cy="4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4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986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45534" y="304650"/>
            <a:ext cx="9902371" cy="662970"/>
          </a:xfrm>
        </p:spPr>
        <p:txBody>
          <a:bodyPr>
            <a:normAutofit/>
          </a:bodyPr>
          <a:lstStyle>
            <a:lvl1pPr>
              <a:defRPr sz="2800">
                <a:latin typeface="Arial Rounded MT Bold"/>
                <a:cs typeface="Arial Rounded MT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7085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Phonics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ounded Rectangle 21"/>
          <p:cNvSpPr/>
          <p:nvPr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2" name="Picture 11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Phonics</a:t>
            </a:r>
          </a:p>
        </p:txBody>
      </p:sp>
      <p:sp>
        <p:nvSpPr>
          <p:cNvPr id="14" name="Rounded Rectangle 20"/>
          <p:cNvSpPr/>
          <p:nvPr userDrawn="1"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Rounded Rectangle 21"/>
          <p:cNvSpPr/>
          <p:nvPr userDrawn="1"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Rounded Rectangle 22"/>
          <p:cNvSpPr/>
          <p:nvPr userDrawn="1"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Rounded Rectangle 23"/>
          <p:cNvSpPr/>
          <p:nvPr userDrawn="1"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Rounded Rectangle 24"/>
          <p:cNvSpPr/>
          <p:nvPr userDrawn="1"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Rounded Rectangle 25"/>
          <p:cNvSpPr/>
          <p:nvPr userDrawn="1"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4199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 descr="Rosedale Acade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Learning Goals</a:t>
            </a:r>
          </a:p>
        </p:txBody>
      </p:sp>
      <p:sp>
        <p:nvSpPr>
          <p:cNvPr id="7" name="Rounded Rectangle 3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Learning Goals</a:t>
            </a:r>
          </a:p>
        </p:txBody>
      </p:sp>
    </p:spTree>
    <p:extLst>
      <p:ext uri="{BB962C8B-B14F-4D97-AF65-F5344CB8AC3E}">
        <p14:creationId xmlns:p14="http://schemas.microsoft.com/office/powerpoint/2010/main" val="2413371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Vocabulary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10"/>
          <p:cNvSpPr/>
          <p:nvPr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08000" y="3640933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00400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933924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Rounded Rectangle 27"/>
          <p:cNvSpPr/>
          <p:nvPr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ounded Rectangle 28"/>
          <p:cNvSpPr/>
          <p:nvPr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1066" y="569228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183466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916990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0" name="Picture 19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Vocabulary</a:t>
            </a:r>
          </a:p>
        </p:txBody>
      </p:sp>
      <p:sp>
        <p:nvSpPr>
          <p:cNvPr id="22" name="Rounded Rectangle 8"/>
          <p:cNvSpPr/>
          <p:nvPr userDrawn="1"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9"/>
          <p:cNvSpPr/>
          <p:nvPr userDrawn="1"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10"/>
          <p:cNvSpPr/>
          <p:nvPr userDrawn="1"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6"/>
          <p:cNvSpPr/>
          <p:nvPr userDrawn="1"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7"/>
          <p:cNvSpPr/>
          <p:nvPr userDrawn="1"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3" name="Rounded Rectangle 28"/>
          <p:cNvSpPr/>
          <p:nvPr userDrawn="1"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2625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Learning Goals</a:t>
            </a:r>
          </a:p>
        </p:txBody>
      </p:sp>
    </p:spTree>
    <p:extLst>
      <p:ext uri="{BB962C8B-B14F-4D97-AF65-F5344CB8AC3E}">
        <p14:creationId xmlns:p14="http://schemas.microsoft.com/office/powerpoint/2010/main" val="3672353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45534" y="304650"/>
            <a:ext cx="9902371" cy="662970"/>
          </a:xfrm>
        </p:spPr>
        <p:txBody>
          <a:bodyPr>
            <a:normAutofit/>
          </a:bodyPr>
          <a:lstStyle>
            <a:lvl1pPr>
              <a:defRPr sz="2800">
                <a:latin typeface="Arial Rounded MT Bold"/>
                <a:cs typeface="Arial Rounded MT Bold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75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Vocabulary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08000" y="3640933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00400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933924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  <p:sp>
        <p:nvSpPr>
          <p:cNvPr id="27" name="Rounded Rectangle 26"/>
          <p:cNvSpPr/>
          <p:nvPr userDrawn="1"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1066" y="569228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183466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916990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76168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Phonics</a:t>
            </a:r>
          </a:p>
        </p:txBody>
      </p:sp>
      <p:sp>
        <p:nvSpPr>
          <p:cNvPr id="21" name="Rounded Rectangle 20"/>
          <p:cNvSpPr/>
          <p:nvPr userDrawn="1"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 userDrawn="1"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 userDrawn="1"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6954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158240" y="928417"/>
            <a:ext cx="9875520" cy="453874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>
                <a:latin typeface="Arial Rounded MT Bold" panose="020F07040305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anchor="ctr"/>
          <a:lstStyle>
            <a:lvl1pPr marL="0" indent="0" algn="ctr">
              <a:buNone/>
              <a:defRPr sz="3200" b="1" baseline="0"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Lesson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  <p:pic>
        <p:nvPicPr>
          <p:cNvPr id="9" name="Picture 8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6096" y="5640425"/>
            <a:ext cx="1497610" cy="551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7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G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332" y="186267"/>
            <a:ext cx="11311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rgbClr val="000000"/>
                </a:solidFill>
              </a:rPr>
              <a:t>Learning Goals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262466" y="1109597"/>
            <a:ext cx="11599333" cy="5409735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95865"/>
            <a:ext cx="11311465" cy="52234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7935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Learning Goals</a:t>
            </a:r>
          </a:p>
        </p:txBody>
      </p:sp>
    </p:spTree>
    <p:extLst>
      <p:ext uri="{BB962C8B-B14F-4D97-AF65-F5344CB8AC3E}">
        <p14:creationId xmlns:p14="http://schemas.microsoft.com/office/powerpoint/2010/main" val="27667818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45534" y="304650"/>
            <a:ext cx="9902371" cy="662970"/>
          </a:xfrm>
        </p:spPr>
        <p:txBody>
          <a:bodyPr>
            <a:normAutofit/>
          </a:bodyPr>
          <a:lstStyle>
            <a:lvl1pPr>
              <a:defRPr sz="2800">
                <a:latin typeface="Arial Rounded MT Bold"/>
                <a:cs typeface="Arial Rounded MT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772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Vocabulary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08000" y="3640933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00400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933924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Rounded Rectangle 26"/>
          <p:cNvSpPr/>
          <p:nvPr userDrawn="1"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1066" y="569228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183466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916990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2930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Rounded MT Bold"/>
                <a:cs typeface="Arial Rounded MT Bold"/>
              </a:rPr>
              <a:t>Phonics</a:t>
            </a:r>
          </a:p>
        </p:txBody>
      </p:sp>
      <p:sp>
        <p:nvSpPr>
          <p:cNvPr id="21" name="Rounded Rectangle 20"/>
          <p:cNvSpPr/>
          <p:nvPr userDrawn="1"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 userDrawn="1"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 userDrawn="1"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0613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9082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8155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4523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5727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0301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914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ce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65C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Icebreaker</a:t>
            </a:r>
          </a:p>
        </p:txBody>
      </p:sp>
    </p:spTree>
    <p:extLst>
      <p:ext uri="{BB962C8B-B14F-4D97-AF65-F5344CB8AC3E}">
        <p14:creationId xmlns:p14="http://schemas.microsoft.com/office/powerpoint/2010/main" val="1118076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5381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17867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110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gno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65C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Diagnostic</a:t>
            </a:r>
          </a:p>
        </p:txBody>
      </p:sp>
    </p:spTree>
    <p:extLst>
      <p:ext uri="{BB962C8B-B14F-4D97-AF65-F5344CB8AC3E}">
        <p14:creationId xmlns:p14="http://schemas.microsoft.com/office/powerpoint/2010/main" val="37982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65C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189022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ssessment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897531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65C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/>
              <a:t>Assessment Support</a:t>
            </a:r>
          </a:p>
        </p:txBody>
      </p:sp>
    </p:spTree>
    <p:extLst>
      <p:ext uri="{BB962C8B-B14F-4D97-AF65-F5344CB8AC3E}">
        <p14:creationId xmlns:p14="http://schemas.microsoft.com/office/powerpoint/2010/main" val="417010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t Read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65C0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/>
              <a:t>Get</a:t>
            </a:r>
            <a:r>
              <a:rPr lang="en-CA" sz="1800" baseline="0" dirty="0"/>
              <a:t> Ready!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20167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11311465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46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LAO-familywork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48272" y="927306"/>
            <a:ext cx="627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chemeClr val="tx1"/>
                </a:solidFill>
              </a:rPr>
              <a:t>Thank you for joining our class</a:t>
            </a:r>
          </a:p>
        </p:txBody>
      </p:sp>
    </p:spTree>
    <p:extLst>
      <p:ext uri="{BB962C8B-B14F-4D97-AF65-F5344CB8AC3E}">
        <p14:creationId xmlns:p14="http://schemas.microsoft.com/office/powerpoint/2010/main" val="158888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 descr="ESLAO-familywork-01.png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275545" cy="6858000"/>
          </a:xfrm>
          <a:prstGeom prst="rect">
            <a:avLst/>
          </a:prstGeom>
          <a:gradFill flip="none" rotWithShape="1">
            <a:gsLst>
              <a:gs pos="100000">
                <a:srgbClr val="C7C7C7"/>
              </a:gs>
              <a:gs pos="61000">
                <a:srgbClr val="F4F4F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5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50" r:id="rId15"/>
    <p:sldLayoutId id="2147483660" r:id="rId16"/>
    <p:sldLayoutId id="2147483662" r:id="rId17"/>
    <p:sldLayoutId id="21474836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BB847-FA42-4BAC-AACA-90706FE4E929}" type="datetimeFigureOut">
              <a:rPr lang="en-CA" smtClean="0"/>
              <a:t>11/05/2017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638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937865" y="1727565"/>
            <a:ext cx="6288478" cy="636812"/>
          </a:xfrm>
        </p:spPr>
        <p:txBody>
          <a:bodyPr anchor="ctr">
            <a:normAutofit fontScale="90000"/>
          </a:bodyPr>
          <a:lstStyle>
            <a:lvl1pPr algn="ctr">
              <a:defRPr sz="6000">
                <a:latin typeface="Arial Rounded MT Bold" panose="020F0704030504030204" pitchFamily="34" charset="0"/>
              </a:defRPr>
            </a:lvl1pPr>
          </a:lstStyle>
          <a:p>
            <a:r>
              <a:rPr lang="en-CA" sz="3600" dirty="0"/>
              <a:t>Lesson</a:t>
            </a:r>
            <a:r>
              <a:rPr lang="en-CA" sz="4000" dirty="0"/>
              <a:t> 2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937865" y="776330"/>
            <a:ext cx="6327084" cy="9512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z="4800" b="0" dirty="0"/>
              <a:t>Family and Work</a:t>
            </a:r>
            <a:endParaRPr lang="en-CA" sz="2800" b="0" dirty="0"/>
          </a:p>
        </p:txBody>
      </p:sp>
    </p:spTree>
    <p:extLst>
      <p:ext uri="{BB962C8B-B14F-4D97-AF65-F5344CB8AC3E}">
        <p14:creationId xmlns:p14="http://schemas.microsoft.com/office/powerpoint/2010/main" val="53207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901238" cy="663575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Activities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9400" y="2277868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Gap-fill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95735" y="1239545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Prepositions Practice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89392" y="3263081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My House Map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8404" y="4356720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/</a:t>
            </a:r>
            <a:r>
              <a:rPr lang="en-US" dirty="0" err="1">
                <a:solidFill>
                  <a:schemeClr val="tx1"/>
                </a:solidFill>
                <a:latin typeface="Arial Rounded MT Bold"/>
                <a:cs typeface="Arial Rounded MT Bold"/>
              </a:rPr>
              <a:t>ou</a:t>
            </a:r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/ Sentence Practice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44740" y="5404997"/>
            <a:ext cx="49022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Lesson 4 – 4 Preview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0900" y="1524000"/>
            <a:ext cx="42037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5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760" y="2657475"/>
            <a:ext cx="510171" cy="6314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761" y="4469851"/>
            <a:ext cx="510171" cy="631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Prepositions of Place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14" y="2031467"/>
            <a:ext cx="2154363" cy="11217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530" y="1601294"/>
            <a:ext cx="510171" cy="631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341" y="1994371"/>
            <a:ext cx="2154363" cy="11217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4969" y="2039389"/>
            <a:ext cx="2154363" cy="11217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2521" y="1221002"/>
            <a:ext cx="510171" cy="6314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057" y="4669892"/>
            <a:ext cx="2154363" cy="11217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0836" y="4669892"/>
            <a:ext cx="2154363" cy="11217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2308" y="5138924"/>
            <a:ext cx="510171" cy="6314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00715" y="3273528"/>
            <a:ext cx="714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37229" y="3550561"/>
            <a:ext cx="1253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under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00845" y="3339829"/>
            <a:ext cx="1371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above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72899" y="5549453"/>
            <a:ext cx="1542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behind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84744" y="5538112"/>
            <a:ext cx="1190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beside</a:t>
            </a:r>
          </a:p>
        </p:txBody>
      </p:sp>
    </p:spTree>
    <p:extLst>
      <p:ext uri="{BB962C8B-B14F-4D97-AF65-F5344CB8AC3E}">
        <p14:creationId xmlns:p14="http://schemas.microsoft.com/office/powerpoint/2010/main" val="259631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/>
              <a:t>Gap-Fill: Listen to the Story and fill in the blanks </a:t>
            </a:r>
          </a:p>
        </p:txBody>
      </p:sp>
      <p:pic>
        <p:nvPicPr>
          <p:cNvPr id="36" name="Picture 35" descr="shutterstock_405409387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755" y="2164698"/>
            <a:ext cx="907344" cy="1137477"/>
          </a:xfrm>
          <a:prstGeom prst="rect">
            <a:avLst/>
          </a:prstGeom>
        </p:spPr>
      </p:pic>
      <p:pic>
        <p:nvPicPr>
          <p:cNvPr id="37" name="Picture 36" descr="shutterstock_405409387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6544" y="4658150"/>
            <a:ext cx="907344" cy="1203331"/>
          </a:xfrm>
          <a:prstGeom prst="rect">
            <a:avLst/>
          </a:prstGeom>
        </p:spPr>
      </p:pic>
      <p:pic>
        <p:nvPicPr>
          <p:cNvPr id="39" name="Picture 38" descr="shutterstock_405409387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5648" y="4595844"/>
            <a:ext cx="907344" cy="1137477"/>
          </a:xfrm>
          <a:prstGeom prst="rect">
            <a:avLst/>
          </a:prstGeom>
        </p:spPr>
      </p:pic>
      <p:pic>
        <p:nvPicPr>
          <p:cNvPr id="40" name="Picture 39" descr="shutterstock_405409387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9147" y="2236013"/>
            <a:ext cx="740764" cy="1137477"/>
          </a:xfrm>
          <a:prstGeom prst="rect">
            <a:avLst/>
          </a:prstGeom>
        </p:spPr>
      </p:pic>
      <p:pic>
        <p:nvPicPr>
          <p:cNvPr id="41" name="Picture 40" descr="shutterstock_405409387.pn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2618" y="2230368"/>
            <a:ext cx="920674" cy="1154188"/>
          </a:xfrm>
          <a:prstGeom prst="rect">
            <a:avLst/>
          </a:prstGeom>
        </p:spPr>
      </p:pic>
      <p:pic>
        <p:nvPicPr>
          <p:cNvPr id="42" name="Picture 41" descr="shutterstock_405409387.pn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57424" y="4654228"/>
            <a:ext cx="949689" cy="1190563"/>
          </a:xfrm>
          <a:prstGeom prst="rect">
            <a:avLst/>
          </a:prstGeom>
        </p:spPr>
      </p:pic>
      <p:pic>
        <p:nvPicPr>
          <p:cNvPr id="43" name="Picture 42" descr="shutterstock_405409387.pn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180" y="4703292"/>
            <a:ext cx="907344" cy="11374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48793" y="5742887"/>
            <a:ext cx="162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fire station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96421" y="5815906"/>
            <a:ext cx="162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restaurant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414185" y="3332397"/>
            <a:ext cx="162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hospital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657053" y="3366414"/>
            <a:ext cx="162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police station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931790" y="5804568"/>
            <a:ext cx="162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farm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967962" y="3355075"/>
            <a:ext cx="162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airport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58591" y="5781889"/>
            <a:ext cx="162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office building</a:t>
            </a:r>
          </a:p>
        </p:txBody>
      </p:sp>
      <p:pic>
        <p:nvPicPr>
          <p:cNvPr id="3" name="Picture 2" descr="shutterstock_151086035 [Converted].pn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1951" y="2057313"/>
            <a:ext cx="1899678" cy="1372167"/>
          </a:xfrm>
          <a:prstGeom prst="rect">
            <a:avLst/>
          </a:prstGeom>
        </p:spPr>
      </p:pic>
      <p:pic>
        <p:nvPicPr>
          <p:cNvPr id="23" name="Picture 22" descr="shutterstock_151086035 [Converted].png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90"/>
          <a:stretch/>
        </p:blipFill>
        <p:spPr>
          <a:xfrm>
            <a:off x="9510068" y="4545801"/>
            <a:ext cx="1208251" cy="1372167"/>
          </a:xfrm>
          <a:prstGeom prst="rect">
            <a:avLst/>
          </a:prstGeom>
        </p:spPr>
      </p:pic>
      <p:pic>
        <p:nvPicPr>
          <p:cNvPr id="25" name="Picture 24" descr="shutterstock_151086035 [Converted].pn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365" y="4155259"/>
            <a:ext cx="1661801" cy="1717349"/>
          </a:xfrm>
          <a:prstGeom prst="rect">
            <a:avLst/>
          </a:prstGeom>
        </p:spPr>
      </p:pic>
      <p:pic>
        <p:nvPicPr>
          <p:cNvPr id="5" name="Picture 4" descr="shutterstock_370468844 [Converted].pn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6944" y="4436177"/>
            <a:ext cx="1734830" cy="14768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9340" y="2227413"/>
            <a:ext cx="2168746" cy="11205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3692" y="4330392"/>
            <a:ext cx="1264739" cy="14147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8943" y="2044088"/>
            <a:ext cx="1955954" cy="137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93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6"/>
            <a:ext cx="9905999" cy="1074206"/>
          </a:xfrm>
        </p:spPr>
        <p:txBody>
          <a:bodyPr>
            <a:normAutofit/>
          </a:bodyPr>
          <a:lstStyle/>
          <a:p>
            <a:r>
              <a:rPr lang="en-US" dirty="0"/>
              <a:t>Map My House - Vocabulary Review </a:t>
            </a:r>
          </a:p>
        </p:txBody>
      </p:sp>
      <p:pic>
        <p:nvPicPr>
          <p:cNvPr id="4" name="Picture 3" descr="shutterstock_436133497 [Converted]-0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21" b="8410"/>
          <a:stretch/>
        </p:blipFill>
        <p:spPr>
          <a:xfrm>
            <a:off x="2244553" y="1619793"/>
            <a:ext cx="7184616" cy="4767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3589" y="3347088"/>
            <a:ext cx="184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bedroom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7247" y="4576809"/>
            <a:ext cx="184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kitchen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8852" y="3352065"/>
            <a:ext cx="184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bathroom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8852" y="4588150"/>
            <a:ext cx="184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living room</a:t>
            </a:r>
          </a:p>
        </p:txBody>
      </p:sp>
    </p:spTree>
    <p:extLst>
      <p:ext uri="{BB962C8B-B14F-4D97-AF65-F5344CB8AC3E}">
        <p14:creationId xmlns:p14="http://schemas.microsoft.com/office/powerpoint/2010/main" val="1018397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My House - Vocabulary Review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2358" y="2069228"/>
            <a:ext cx="1259367" cy="13554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0838" y="2040184"/>
            <a:ext cx="834837" cy="13554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8"/>
          <a:stretch/>
        </p:blipFill>
        <p:spPr>
          <a:xfrm>
            <a:off x="5120394" y="2051524"/>
            <a:ext cx="1435792" cy="13554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3337" y="2085545"/>
            <a:ext cx="1259367" cy="13554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1156" y="4269232"/>
            <a:ext cx="1009149" cy="10206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33"/>
          <a:stretch/>
        </p:blipFill>
        <p:spPr>
          <a:xfrm>
            <a:off x="1401286" y="4212529"/>
            <a:ext cx="1129645" cy="11789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44"/>
          <a:stretch/>
        </p:blipFill>
        <p:spPr>
          <a:xfrm>
            <a:off x="3385564" y="3929024"/>
            <a:ext cx="1259367" cy="12810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282"/>
          <a:stretch/>
        </p:blipFill>
        <p:spPr>
          <a:xfrm>
            <a:off x="5097717" y="4024724"/>
            <a:ext cx="1458468" cy="13554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60797" y="3264930"/>
            <a:ext cx="120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dresser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27586" y="3253589"/>
            <a:ext cx="162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chairs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98481" y="3253591"/>
            <a:ext cx="162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90004" y="3253590"/>
            <a:ext cx="162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desk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67326" y="5192769"/>
            <a:ext cx="162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side tables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7324" y="5181427"/>
            <a:ext cx="1401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stools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04908" y="5192769"/>
            <a:ext cx="162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bookshelf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07770" y="5147407"/>
            <a:ext cx="1621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couch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498" y="2056502"/>
            <a:ext cx="834837" cy="13554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33"/>
          <a:stretch/>
        </p:blipFill>
        <p:spPr>
          <a:xfrm>
            <a:off x="2075269" y="4432971"/>
            <a:ext cx="1129645" cy="1178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9237" y="4648437"/>
            <a:ext cx="1009149" cy="102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0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6"/>
            <a:ext cx="9905999" cy="1238608"/>
          </a:xfrm>
        </p:spPr>
        <p:txBody>
          <a:bodyPr/>
          <a:lstStyle/>
          <a:p>
            <a:r>
              <a:rPr lang="en-US" dirty="0"/>
              <a:t>Map My House - Vocabulary Review </a:t>
            </a:r>
          </a:p>
        </p:txBody>
      </p:sp>
      <p:pic>
        <p:nvPicPr>
          <p:cNvPr id="3" name="Picture 2" descr="shutterstock_426637858 [Converted]-0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260"/>
          <a:stretch/>
        </p:blipFill>
        <p:spPr>
          <a:xfrm>
            <a:off x="2660908" y="1438214"/>
            <a:ext cx="6579250" cy="50409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6471" y="3426186"/>
            <a:ext cx="612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mug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3190" y="3329102"/>
            <a:ext cx="612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pot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23945" y="2058997"/>
            <a:ext cx="766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plant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8720" y="3158997"/>
            <a:ext cx="748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knives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64248" y="3295081"/>
            <a:ext cx="612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sink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65202" y="2478584"/>
            <a:ext cx="958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dishes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87066" y="3283741"/>
            <a:ext cx="743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kettle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6089" y="3601266"/>
            <a:ext cx="612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97450" y="1877552"/>
            <a:ext cx="1106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cupboards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10979" y="4814671"/>
            <a:ext cx="612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oven</a:t>
            </a:r>
          </a:p>
        </p:txBody>
      </p:sp>
    </p:spTree>
    <p:extLst>
      <p:ext uri="{BB962C8B-B14F-4D97-AF65-F5344CB8AC3E}">
        <p14:creationId xmlns:p14="http://schemas.microsoft.com/office/powerpoint/2010/main" val="4248337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/</a:t>
            </a:r>
            <a:r>
              <a:rPr lang="en-US" dirty="0" err="1"/>
              <a:t>ou</a:t>
            </a:r>
            <a:r>
              <a:rPr lang="en-US" dirty="0"/>
              <a:t>/ practice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5656" y="1576291"/>
            <a:ext cx="892193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With a partner, please write five sentences using these /</a:t>
            </a:r>
            <a:r>
              <a:rPr lang="en-US" sz="3600" dirty="0" err="1"/>
              <a:t>ou</a:t>
            </a:r>
            <a:r>
              <a:rPr lang="en-US" sz="3600" dirty="0"/>
              <a:t>/ words. Say the sentences out loud with another group. </a:t>
            </a:r>
          </a:p>
          <a:p>
            <a:endParaRPr lang="en-US" sz="1400" dirty="0"/>
          </a:p>
          <a:p>
            <a:pPr marL="285750" indent="-285750">
              <a:buFont typeface="Wingdings" charset="2"/>
              <a:buChar char="Ø"/>
            </a:pPr>
            <a:r>
              <a:rPr lang="en-US" sz="3600" dirty="0"/>
              <a:t>hour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3600" dirty="0"/>
              <a:t>found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3600" dirty="0"/>
              <a:t>account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3600" dirty="0"/>
              <a:t>trout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3600" dirty="0"/>
              <a:t>shout</a:t>
            </a:r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978" y="3151033"/>
            <a:ext cx="27051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75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0200" y="558800"/>
            <a:ext cx="6438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Lesson 4: Review</a:t>
            </a:r>
          </a:p>
          <a:p>
            <a:endParaRPr lang="en-US" dirty="0"/>
          </a:p>
          <a:p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sz="3600" dirty="0"/>
              <a:t> Study for your quiz!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600" dirty="0"/>
              <a:t> Review vocabulary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3600" dirty="0"/>
              <a:t> </a:t>
            </a:r>
            <a:r>
              <a:rPr lang="en-US" sz="3600"/>
              <a:t>Watch Lesson 4</a:t>
            </a:r>
            <a:endParaRPr lang="en-US" sz="3600" dirty="0"/>
          </a:p>
        </p:txBody>
      </p:sp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265" y="1786549"/>
            <a:ext cx="4721669" cy="366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55123"/>
      </p:ext>
    </p:extLst>
  </p:cSld>
  <p:clrMapOvr>
    <a:masterClrMapping/>
  </p:clrMapOvr>
</p:sld>
</file>

<file path=ppt/theme/theme1.xml><?xml version="1.0" encoding="utf-8"?>
<a:theme xmlns:a="http://schemas.openxmlformats.org/drawingml/2006/main" name="ESLAO Unit 4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ESLAO Lesson 1 Unit 4</Template>
  <TotalTime>3441</TotalTime>
  <Words>144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Wingdings</vt:lpstr>
      <vt:lpstr>ESLAO Unit 4 Template</vt:lpstr>
      <vt:lpstr>Office Theme</vt:lpstr>
      <vt:lpstr>Lesson 2</vt:lpstr>
      <vt:lpstr>Lesson Activities</vt:lpstr>
      <vt:lpstr>Prepositions of Place </vt:lpstr>
      <vt:lpstr>Gap-Fill: Listen to the Story and fill in the blanks </vt:lpstr>
      <vt:lpstr>Map My House - Vocabulary Review </vt:lpstr>
      <vt:lpstr>Map My House - Vocabulary Review </vt:lpstr>
      <vt:lpstr>Map My House - Vocabulary Review </vt:lpstr>
      <vt:lpstr>/ou/ practice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Thompson</dc:creator>
  <cp:lastModifiedBy>Rewired</cp:lastModifiedBy>
  <cp:revision>211</cp:revision>
  <dcterms:created xsi:type="dcterms:W3CDTF">2016-09-08T15:30:25Z</dcterms:created>
  <dcterms:modified xsi:type="dcterms:W3CDTF">2017-05-11T19:57:56Z</dcterms:modified>
</cp:coreProperties>
</file>