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3"/>
  </p:notesMasterIdLst>
  <p:sldIdLst>
    <p:sldId id="256" r:id="rId2"/>
    <p:sldId id="259" r:id="rId3"/>
    <p:sldId id="257" r:id="rId4"/>
    <p:sldId id="266" r:id="rId5"/>
    <p:sldId id="270" r:id="rId6"/>
    <p:sldId id="265" r:id="rId7"/>
    <p:sldId id="268" r:id="rId8"/>
    <p:sldId id="269" r:id="rId9"/>
    <p:sldId id="271" r:id="rId10"/>
    <p:sldId id="272" r:id="rId11"/>
    <p:sldId id="273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320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4C5FC-A8D6-2245-9E50-5CF3207A23A1}" type="datetimeFigureOut">
              <a:rPr lang="en-US" smtClean="0"/>
              <a:t>17-05-09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871B9-740F-2645-B69C-C8573A970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7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 http://energeticcity.ca/wp-content/uploads/2016/05/Evacuation-Alert-May-2-2016-2-km-north-of-Doig-River.png/evacuation-alert-may-2-2016-2-km-north-of-doig-river-2/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871B9-740F-2645-B69C-C8573A9706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6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712" y="487119"/>
            <a:ext cx="4649522" cy="1017073"/>
          </a:xfrm>
        </p:spPr>
        <p:txBody>
          <a:bodyPr anchor="b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9176" y="1539478"/>
            <a:ext cx="4645059" cy="898129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CA" smtClean="0"/>
              <a:t>Click to edit Master subtitle style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9" y="175101"/>
            <a:ext cx="1163193" cy="3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37482" y="317552"/>
            <a:ext cx="6182330" cy="902515"/>
          </a:xfrm>
          <a:prstGeom prst="rect">
            <a:avLst/>
          </a:prstGeom>
          <a:solidFill>
            <a:srgbClr val="F5F7FB"/>
          </a:solidFill>
          <a:ln>
            <a:solidFill>
              <a:srgbClr val="F5F7F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8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67412"/>
            <a:ext cx="8699500" cy="4622087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317499" y="273406"/>
            <a:ext cx="8483599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4100" dirty="0">
                <a:solidFill>
                  <a:srgbClr val="000000"/>
                </a:solidFill>
              </a:rPr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971899"/>
            <a:ext cx="8483599" cy="3917601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701999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A3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200" dirty="0"/>
              <a:t>Icebreaker</a:t>
            </a:r>
          </a:p>
        </p:txBody>
      </p:sp>
    </p:spTree>
    <p:extLst>
      <p:ext uri="{BB962C8B-B14F-4D97-AF65-F5344CB8AC3E}">
        <p14:creationId xmlns:p14="http://schemas.microsoft.com/office/powerpoint/2010/main" val="42916067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A3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200" dirty="0"/>
              <a:t>Diagnostic</a:t>
            </a:r>
          </a:p>
        </p:txBody>
      </p:sp>
    </p:spTree>
    <p:extLst>
      <p:ext uri="{BB962C8B-B14F-4D97-AF65-F5344CB8AC3E}">
        <p14:creationId xmlns:p14="http://schemas.microsoft.com/office/powerpoint/2010/main" val="12324884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A3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400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42488657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3148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A3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2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30817343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A3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400" dirty="0"/>
              <a:t>Get</a:t>
            </a:r>
            <a:r>
              <a:rPr lang="en-CA" sz="1400" baseline="0" dirty="0"/>
              <a:t> Ready!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66694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84835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33772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482" y="317552"/>
            <a:ext cx="6182330" cy="902515"/>
          </a:xfrm>
          <a:prstGeom prst="rect">
            <a:avLst/>
          </a:prstGeom>
          <a:solidFill>
            <a:srgbClr val="F5F7FB"/>
          </a:solidFill>
          <a:ln>
            <a:solidFill>
              <a:srgbClr val="F5F7F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7218" y="361215"/>
            <a:ext cx="8655262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CA" sz="4500" b="1" dirty="0">
                <a:solidFill>
                  <a:srgbClr val="000000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25439780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LCO-Worthathousandwords-02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712" y="348789"/>
            <a:ext cx="4649522" cy="60814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pple Chancery"/>
              </a:rPr>
              <a:t>Unit 3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pple Chancery"/>
              </a:rPr>
              <a:t>:</a:t>
            </a:r>
            <a:endParaRPr lang="en-US" dirty="0">
              <a:solidFill>
                <a:schemeClr val="bg2">
                  <a:lumMod val="10000"/>
                </a:schemeClr>
              </a:solidFill>
              <a:latin typeface="+mn-lt"/>
              <a:cs typeface="Apple Chance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9176" y="1090413"/>
            <a:ext cx="4645059" cy="367341"/>
          </a:xfrm>
        </p:spPr>
        <p:txBody>
          <a:bodyPr/>
          <a:lstStyle/>
          <a:p>
            <a:pPr algn="ctr"/>
            <a:r>
              <a:rPr lang="en-US" dirty="0" smtClean="0">
                <a:cs typeface="Arial Black"/>
              </a:rPr>
              <a:t>Lesson Two</a:t>
            </a:r>
            <a:endParaRPr lang="en-US" dirty="0"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5267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5-09 at 10.58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56" y="330198"/>
            <a:ext cx="3984524" cy="45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51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13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idx="1"/>
          </p:nvPr>
        </p:nvSpPr>
        <p:spPr>
          <a:xfrm>
            <a:off x="317501" y="1180512"/>
            <a:ext cx="5549686" cy="3708988"/>
          </a:xfrm>
        </p:spPr>
        <p:txBody>
          <a:bodyPr>
            <a:normAutofit/>
          </a:bodyPr>
          <a:lstStyle/>
          <a:p>
            <a:r>
              <a:rPr lang="en-US" sz="2400" dirty="0"/>
              <a:t>Read infographics by choosing the most important things </a:t>
            </a:r>
          </a:p>
          <a:p>
            <a:r>
              <a:rPr lang="en-US" sz="2400" dirty="0"/>
              <a:t>Determine the purpose of the infographic or graphic text</a:t>
            </a:r>
          </a:p>
          <a:p>
            <a:r>
              <a:rPr lang="en-US" sz="2400" dirty="0"/>
              <a:t>Explain orally some of the key features of an infographic</a:t>
            </a:r>
          </a:p>
          <a:p>
            <a:r>
              <a:rPr lang="en-US" sz="2400" dirty="0"/>
              <a:t>Create an infographic</a:t>
            </a:r>
          </a:p>
          <a:p>
            <a:r>
              <a:rPr lang="en-US" sz="2400" dirty="0"/>
              <a:t>Use superlatives and more/less than constructions</a:t>
            </a:r>
          </a:p>
          <a:p>
            <a:pPr lvl="0"/>
            <a:endParaRPr lang="en-US" sz="2800" dirty="0"/>
          </a:p>
        </p:txBody>
      </p:sp>
      <p:pic>
        <p:nvPicPr>
          <p:cNvPr id="4" name="Picture 3" descr="TR00303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29" y="2092726"/>
            <a:ext cx="2793930" cy="252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1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771475"/>
          </a:xfrm>
        </p:spPr>
        <p:txBody>
          <a:bodyPr/>
          <a:lstStyle/>
          <a:p>
            <a:r>
              <a:rPr lang="en-CA" b="1" i="1" dirty="0" smtClean="0"/>
              <a:t>Infographic sort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7500" y="893283"/>
            <a:ext cx="7891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Sort the infographic into the right group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493590"/>
            <a:ext cx="4446531" cy="307776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C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Think about :</a:t>
            </a:r>
            <a:endParaRPr lang="en-CA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C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r>
              <a:rPr lang="en-C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hat is the topic?</a:t>
            </a:r>
          </a:p>
          <a:p>
            <a:pPr algn="ctr"/>
            <a:r>
              <a:rPr lang="en-C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does the information connect?</a:t>
            </a:r>
          </a:p>
          <a:p>
            <a:pPr algn="ctr"/>
            <a:r>
              <a:rPr lang="en-C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is the important information?</a:t>
            </a:r>
          </a:p>
        </p:txBody>
      </p:sp>
      <p:pic>
        <p:nvPicPr>
          <p:cNvPr id="3" name="Picture 2" descr="Course  ESLCO   L  C   Topic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26" y="1744002"/>
            <a:ext cx="3303646" cy="221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88" y="273845"/>
            <a:ext cx="7429499" cy="1059655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Expressing Differences!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Comparison Sentences and More or less sentences express differences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Lets take a look!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7500" y="1764133"/>
            <a:ext cx="4168839" cy="3050476"/>
          </a:xfrm>
          <a:solidFill>
            <a:srgbClr val="FFFFFF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600" b="1" dirty="0" smtClean="0"/>
              <a:t>Adjective</a:t>
            </a:r>
            <a:r>
              <a:rPr lang="en-US" sz="1600" dirty="0" smtClean="0"/>
              <a:t> </a:t>
            </a:r>
            <a:r>
              <a:rPr lang="en-US" sz="1600" b="1" dirty="0"/>
              <a:t>Comparative </a:t>
            </a:r>
            <a:r>
              <a:rPr lang="en-US" sz="1600" dirty="0"/>
              <a:t> </a:t>
            </a:r>
            <a:r>
              <a:rPr lang="en-US" sz="1600" b="1" dirty="0"/>
              <a:t>Superlative</a:t>
            </a:r>
            <a:r>
              <a:rPr lang="en-US" sz="1600" dirty="0"/>
              <a:t> </a:t>
            </a:r>
            <a:r>
              <a:rPr lang="en-US" sz="1600" dirty="0" smtClean="0"/>
              <a:t>       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Good</a:t>
            </a:r>
            <a:r>
              <a:rPr lang="en-US" sz="1600" dirty="0" smtClean="0"/>
              <a:t>	</a:t>
            </a:r>
            <a:r>
              <a:rPr lang="en-US" sz="1600" dirty="0" smtClean="0"/>
              <a:t>   Better </a:t>
            </a:r>
            <a:r>
              <a:rPr lang="en-US" sz="1600" dirty="0" smtClean="0"/>
              <a:t>	</a:t>
            </a:r>
            <a:r>
              <a:rPr lang="en-US" sz="1600" dirty="0"/>
              <a:t> </a:t>
            </a:r>
            <a:r>
              <a:rPr lang="en-US" sz="1600" dirty="0" smtClean="0"/>
              <a:t>              </a:t>
            </a:r>
            <a:r>
              <a:rPr lang="en-US" sz="1600" dirty="0" smtClean="0"/>
              <a:t>Best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Small 	</a:t>
            </a:r>
            <a:r>
              <a:rPr lang="en-US" sz="1600" dirty="0"/>
              <a:t> </a:t>
            </a:r>
            <a:r>
              <a:rPr lang="en-US" sz="1600" dirty="0" smtClean="0"/>
              <a:t>  </a:t>
            </a:r>
            <a:r>
              <a:rPr lang="en-US" sz="1600" dirty="0" smtClean="0"/>
              <a:t>Small</a:t>
            </a:r>
            <a:r>
              <a:rPr lang="en-US" sz="1600" b="1" dirty="0" smtClean="0"/>
              <a:t>er</a:t>
            </a:r>
            <a:r>
              <a:rPr lang="en-US" sz="1600" dirty="0" smtClean="0"/>
              <a:t> </a:t>
            </a:r>
            <a:r>
              <a:rPr lang="en-US" sz="1600" dirty="0" smtClean="0"/>
              <a:t>	</a:t>
            </a:r>
            <a:r>
              <a:rPr lang="en-US" sz="1600" dirty="0"/>
              <a:t> </a:t>
            </a:r>
            <a:r>
              <a:rPr lang="en-US" sz="1600" dirty="0" smtClean="0"/>
              <a:t>              </a:t>
            </a:r>
            <a:r>
              <a:rPr lang="en-US" sz="1600" dirty="0" smtClean="0"/>
              <a:t>Small</a:t>
            </a:r>
            <a:r>
              <a:rPr lang="en-US" sz="1600" b="1" dirty="0" smtClean="0"/>
              <a:t>est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Important     </a:t>
            </a:r>
            <a:r>
              <a:rPr lang="en-US" sz="1600" b="1" dirty="0" smtClean="0"/>
              <a:t>More</a:t>
            </a:r>
            <a:r>
              <a:rPr lang="en-US" sz="1600" dirty="0" smtClean="0"/>
              <a:t> </a:t>
            </a:r>
            <a:r>
              <a:rPr lang="en-US" sz="1600" dirty="0"/>
              <a:t>Important </a:t>
            </a:r>
            <a:r>
              <a:rPr lang="en-US" sz="1600" dirty="0" smtClean="0"/>
              <a:t> </a:t>
            </a:r>
            <a:r>
              <a:rPr lang="en-US" sz="1600" b="1" dirty="0" smtClean="0"/>
              <a:t>Most </a:t>
            </a:r>
            <a:r>
              <a:rPr lang="en-US" sz="1600" dirty="0" smtClean="0"/>
              <a:t>Important</a:t>
            </a:r>
          </a:p>
          <a:p>
            <a:pPr marL="0" indent="0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sz="1500" dirty="0" smtClean="0"/>
              <a:t>It was a </a:t>
            </a:r>
            <a:r>
              <a:rPr lang="en-US" sz="1500" dirty="0" smtClean="0">
                <a:solidFill>
                  <a:srgbClr val="008000"/>
                </a:solidFill>
              </a:rPr>
              <a:t>good </a:t>
            </a:r>
            <a:r>
              <a:rPr lang="en-US" sz="1500" dirty="0" smtClean="0"/>
              <a:t>movie.</a:t>
            </a:r>
          </a:p>
          <a:p>
            <a:pPr marL="0" indent="0" algn="ctr">
              <a:buNone/>
            </a:pPr>
            <a:r>
              <a:rPr lang="en-US" sz="1500" dirty="0" smtClean="0">
                <a:solidFill>
                  <a:srgbClr val="292934"/>
                </a:solidFill>
              </a:rPr>
              <a:t>It</a:t>
            </a:r>
            <a:r>
              <a:rPr lang="en-US" sz="1500" dirty="0" smtClean="0"/>
              <a:t> was a </a:t>
            </a:r>
            <a:r>
              <a:rPr lang="en-US" sz="1500" dirty="0" smtClean="0">
                <a:solidFill>
                  <a:srgbClr val="008000"/>
                </a:solidFill>
              </a:rPr>
              <a:t>better </a:t>
            </a:r>
            <a:r>
              <a:rPr lang="en-US" sz="1500" dirty="0" smtClean="0"/>
              <a:t>movie.</a:t>
            </a:r>
          </a:p>
          <a:p>
            <a:pPr marL="0" indent="0" algn="ctr">
              <a:buNone/>
            </a:pPr>
            <a:r>
              <a:rPr lang="en-US" sz="1500" dirty="0" smtClean="0"/>
              <a:t>It was the </a:t>
            </a:r>
            <a:r>
              <a:rPr lang="en-US" sz="1500" dirty="0" smtClean="0">
                <a:solidFill>
                  <a:srgbClr val="008000"/>
                </a:solidFill>
              </a:rPr>
              <a:t>best </a:t>
            </a:r>
            <a:r>
              <a:rPr lang="en-US" sz="1500" dirty="0" smtClean="0"/>
              <a:t>movie</a:t>
            </a:r>
            <a:r>
              <a:rPr lang="en-US" sz="1800" dirty="0" smtClean="0"/>
              <a:t>.</a:t>
            </a:r>
          </a:p>
          <a:p>
            <a:pPr marL="0" indent="0" algn="ctr">
              <a:buNone/>
            </a:pPr>
            <a:endParaRPr lang="en-US" sz="1300" dirty="0" smtClean="0"/>
          </a:p>
          <a:p>
            <a:pPr marL="0" indent="0" algn="ctr">
              <a:buNone/>
            </a:pPr>
            <a:r>
              <a:rPr lang="en-US" sz="1500" dirty="0" smtClean="0"/>
              <a:t>When two things are the same we use this type of comparison sentence</a:t>
            </a:r>
            <a:r>
              <a:rPr lang="en-US" sz="1800" dirty="0" smtClean="0"/>
              <a:t>.</a:t>
            </a:r>
          </a:p>
          <a:p>
            <a:pPr marL="0" indent="0" algn="ctr">
              <a:buNone/>
            </a:pPr>
            <a:endParaRPr lang="en-US" sz="1300" dirty="0"/>
          </a:p>
          <a:p>
            <a:pPr marL="0" indent="0" algn="ctr">
              <a:buNone/>
            </a:pPr>
            <a:r>
              <a:rPr lang="en-US" sz="1500" u="sng" dirty="0" smtClean="0"/>
              <a:t>(object)</a:t>
            </a:r>
            <a:r>
              <a:rPr lang="en-US" sz="1500" dirty="0" smtClean="0"/>
              <a:t> is as </a:t>
            </a:r>
            <a:r>
              <a:rPr lang="en-US" sz="1500" u="sng" dirty="0" smtClean="0"/>
              <a:t>(adjective) </a:t>
            </a:r>
            <a:r>
              <a:rPr lang="en-US" sz="1500" dirty="0" smtClean="0"/>
              <a:t>as</a:t>
            </a:r>
            <a:r>
              <a:rPr lang="en-US" sz="1500" u="sng" dirty="0" smtClean="0"/>
              <a:t> (object).</a:t>
            </a:r>
            <a:endParaRPr lang="en-US" sz="1500" dirty="0" smtClean="0"/>
          </a:p>
          <a:p>
            <a:pPr marL="0" indent="0" algn="ctr">
              <a:buNone/>
            </a:pPr>
            <a:r>
              <a:rPr lang="en-US" sz="1500" dirty="0" smtClean="0"/>
              <a:t>The </a:t>
            </a:r>
            <a:r>
              <a:rPr lang="en-US" sz="1500" u="sng" dirty="0" smtClean="0">
                <a:solidFill>
                  <a:srgbClr val="008000"/>
                </a:solidFill>
              </a:rPr>
              <a:t>pen</a:t>
            </a:r>
            <a:r>
              <a:rPr lang="en-US" sz="1500" dirty="0" smtClean="0"/>
              <a:t> is as </a:t>
            </a:r>
            <a:r>
              <a:rPr lang="en-US" sz="1500" u="sng" dirty="0" smtClean="0">
                <a:solidFill>
                  <a:srgbClr val="800000"/>
                </a:solidFill>
              </a:rPr>
              <a:t>small</a:t>
            </a:r>
            <a:r>
              <a:rPr lang="en-US" sz="1500" dirty="0" smtClean="0">
                <a:solidFill>
                  <a:srgbClr val="800000"/>
                </a:solidFill>
              </a:rPr>
              <a:t> </a:t>
            </a:r>
            <a:r>
              <a:rPr lang="en-US" sz="1500" dirty="0" smtClean="0"/>
              <a:t>as the </a:t>
            </a:r>
            <a:r>
              <a:rPr lang="en-US" sz="1500" u="sng" dirty="0" smtClean="0">
                <a:solidFill>
                  <a:srgbClr val="008000"/>
                </a:solidFill>
              </a:rPr>
              <a:t>pencil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17500" y="1360908"/>
            <a:ext cx="3932238" cy="38586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Comparison Sentences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60888" y="1370044"/>
            <a:ext cx="3932237" cy="38586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More or Less Sentences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60888" y="1970119"/>
            <a:ext cx="4000619" cy="2698316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More or less sentences work like this:</a:t>
            </a:r>
          </a:p>
          <a:p>
            <a:pPr marL="0" indent="0">
              <a:buNone/>
            </a:pPr>
            <a:r>
              <a:rPr lang="en-US" sz="2000" dirty="0" smtClean="0"/>
              <a:t>There are more/less (object)(+where) than (object)(+where)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There are </a:t>
            </a:r>
            <a:r>
              <a:rPr lang="en-US" sz="2000" dirty="0" smtClean="0">
                <a:solidFill>
                  <a:srgbClr val="800000"/>
                </a:solidFill>
              </a:rPr>
              <a:t>more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fish</a:t>
            </a:r>
            <a:r>
              <a:rPr lang="en-US" sz="2000" dirty="0" smtClean="0"/>
              <a:t> in </a:t>
            </a:r>
            <a:r>
              <a:rPr lang="en-US" sz="2000" dirty="0" smtClean="0">
                <a:solidFill>
                  <a:srgbClr val="3366FF"/>
                </a:solidFill>
              </a:rPr>
              <a:t>the ocean</a:t>
            </a:r>
            <a:r>
              <a:rPr lang="en-US" sz="2000" dirty="0" smtClean="0"/>
              <a:t> than </a:t>
            </a:r>
            <a:r>
              <a:rPr lang="en-US" sz="2000" dirty="0" smtClean="0">
                <a:solidFill>
                  <a:srgbClr val="008000"/>
                </a:solidFill>
              </a:rPr>
              <a:t>fish</a:t>
            </a:r>
            <a:r>
              <a:rPr lang="en-US" sz="2000" dirty="0" smtClean="0"/>
              <a:t> in </a:t>
            </a:r>
            <a:r>
              <a:rPr lang="en-US" sz="2000" dirty="0" smtClean="0">
                <a:solidFill>
                  <a:srgbClr val="3366FF"/>
                </a:solidFill>
              </a:rPr>
              <a:t>my fish tank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There are </a:t>
            </a:r>
            <a:r>
              <a:rPr lang="en-US" sz="2000" dirty="0" smtClean="0">
                <a:solidFill>
                  <a:srgbClr val="800000"/>
                </a:solidFill>
              </a:rPr>
              <a:t>fewer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people</a:t>
            </a:r>
            <a:r>
              <a:rPr lang="en-US" sz="2000" dirty="0" smtClean="0"/>
              <a:t> in a </a:t>
            </a:r>
            <a:r>
              <a:rPr lang="en-US" sz="2000" dirty="0" smtClean="0">
                <a:solidFill>
                  <a:srgbClr val="3366FF"/>
                </a:solidFill>
              </a:rPr>
              <a:t>building</a:t>
            </a:r>
            <a:r>
              <a:rPr lang="en-US" sz="2000" dirty="0" smtClean="0"/>
              <a:t> than </a:t>
            </a:r>
            <a:r>
              <a:rPr lang="en-US" sz="2000" dirty="0" smtClean="0">
                <a:solidFill>
                  <a:srgbClr val="008000"/>
                </a:solidFill>
              </a:rPr>
              <a:t>people</a:t>
            </a:r>
            <a:r>
              <a:rPr lang="en-US" sz="2000" dirty="0" smtClean="0"/>
              <a:t> in </a:t>
            </a:r>
            <a:r>
              <a:rPr lang="en-US" sz="2000" dirty="0" smtClean="0">
                <a:solidFill>
                  <a:srgbClr val="3366FF"/>
                </a:solidFill>
              </a:rPr>
              <a:t>city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52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Fill in the Sentences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 The turtle is the </a:t>
            </a:r>
            <a:r>
              <a:rPr lang="en-US" u="sng" dirty="0" smtClean="0"/>
              <a:t>		</a:t>
            </a:r>
            <a:r>
              <a:rPr lang="en-US" dirty="0" smtClean="0"/>
              <a:t> animal.</a:t>
            </a:r>
          </a:p>
          <a:p>
            <a:endParaRPr lang="en-US" dirty="0" smtClean="0"/>
          </a:p>
          <a:p>
            <a:r>
              <a:rPr lang="en-US" dirty="0" smtClean="0"/>
              <a:t>2.  There are </a:t>
            </a:r>
            <a:r>
              <a:rPr lang="en-US" u="sng" dirty="0" smtClean="0"/>
              <a:t>	</a:t>
            </a:r>
            <a:r>
              <a:rPr lang="en-US" dirty="0" smtClean="0"/>
              <a:t> cars on the highway than cars in the         parking lot.</a:t>
            </a:r>
          </a:p>
          <a:p>
            <a:endParaRPr lang="en-US" dirty="0" smtClean="0"/>
          </a:p>
          <a:p>
            <a:r>
              <a:rPr lang="en-US" dirty="0" smtClean="0"/>
              <a:t>3. The cheetah is as </a:t>
            </a:r>
            <a:r>
              <a:rPr lang="en-US" u="sng" dirty="0" smtClean="0"/>
              <a:t>		</a:t>
            </a:r>
            <a:r>
              <a:rPr lang="en-US" dirty="0" smtClean="0"/>
              <a:t> as a car.</a:t>
            </a:r>
          </a:p>
          <a:p>
            <a:endParaRPr lang="en-US" dirty="0" smtClean="0"/>
          </a:p>
          <a:p>
            <a:r>
              <a:rPr lang="en-US" dirty="0" smtClean="0"/>
              <a:t>4. The movie was </a:t>
            </a:r>
            <a:r>
              <a:rPr lang="en-US" u="sng" dirty="0" smtClean="0"/>
              <a:t>		</a:t>
            </a:r>
            <a:r>
              <a:rPr lang="en-US" dirty="0" smtClean="0"/>
              <a:t> than I thought.</a:t>
            </a:r>
          </a:p>
          <a:p>
            <a:endParaRPr lang="en-US" dirty="0" smtClean="0"/>
          </a:p>
          <a:p>
            <a:r>
              <a:rPr lang="en-US" dirty="0" smtClean="0"/>
              <a:t>5.  The glass cup is as </a:t>
            </a:r>
            <a:r>
              <a:rPr lang="en-US" u="sng" dirty="0" smtClean="0"/>
              <a:t>		</a:t>
            </a:r>
            <a:r>
              <a:rPr lang="en-US" dirty="0" smtClean="0"/>
              <a:t> as the plastic cup.</a:t>
            </a:r>
          </a:p>
          <a:p>
            <a:endParaRPr lang="en-US" dirty="0" smtClean="0"/>
          </a:p>
          <a:p>
            <a:r>
              <a:rPr lang="en-US" dirty="0" smtClean="0"/>
              <a:t>6. There are </a:t>
            </a:r>
            <a:r>
              <a:rPr lang="en-US" u="sng" dirty="0" smtClean="0"/>
              <a:t>		</a:t>
            </a:r>
            <a:r>
              <a:rPr lang="en-US" dirty="0" smtClean="0"/>
              <a:t> people in Canada than people in China.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9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Lesson Assignment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this assignment, you will brainstorm a topic for which you would like to make an </a:t>
            </a:r>
            <a:r>
              <a:rPr lang="en-US" dirty="0" err="1" smtClean="0"/>
              <a:t>infographic</a:t>
            </a:r>
            <a:r>
              <a:rPr lang="en-US" dirty="0" smtClean="0"/>
              <a:t>. You will:  pick a topic to express an idea about, include pictures to help develop the idea, and include text that develop your idea.</a:t>
            </a:r>
            <a:endParaRPr lang="en-US" dirty="0"/>
          </a:p>
          <a:p>
            <a:r>
              <a:rPr lang="en-US" dirty="0" smtClean="0"/>
              <a:t>Remember to 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Include all elements of an </a:t>
            </a:r>
            <a:r>
              <a:rPr lang="en-US" dirty="0" err="1" smtClean="0"/>
              <a:t>infographic</a:t>
            </a:r>
            <a:r>
              <a:rPr lang="en-US" dirty="0" smtClean="0"/>
              <a:t>: title, text , pictures</a:t>
            </a:r>
            <a:r>
              <a:rPr lang="en-US" dirty="0"/>
              <a:t>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sure picture information is clear and neat.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2-3 comparison and more/less sentences in your text information.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264192"/>
              </p:ext>
            </p:extLst>
          </p:nvPr>
        </p:nvGraphicFramePr>
        <p:xfrm>
          <a:off x="358190" y="1635048"/>
          <a:ext cx="8450012" cy="2729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652"/>
                <a:gridCol w="1797340"/>
                <a:gridCol w="1797340"/>
                <a:gridCol w="1797340"/>
                <a:gridCol w="1797340"/>
              </a:tblGrid>
              <a:tr h="43725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 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 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  <a:tr h="1263320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Thinking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900" dirty="0" smtClean="0"/>
                        <a:t>Had a very specific idea</a:t>
                      </a:r>
                      <a:r>
                        <a:rPr lang="en-US" sz="900" baseline="0" dirty="0" smtClean="0"/>
                        <a:t> I am communicating about my</a:t>
                      </a:r>
                      <a:r>
                        <a:rPr lang="en-US" sz="900" dirty="0" smtClean="0"/>
                        <a:t>  topic .</a:t>
                      </a:r>
                      <a:endParaRPr lang="en-US" sz="90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90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I included all parts of the </a:t>
                      </a:r>
                      <a:r>
                        <a:rPr lang="en-US" sz="900" baseline="0" dirty="0" err="1" smtClean="0"/>
                        <a:t>infographic</a:t>
                      </a:r>
                      <a:r>
                        <a:rPr lang="en-US" sz="900" baseline="0" dirty="0" smtClean="0"/>
                        <a:t>, and they connect well to develop my idea</a:t>
                      </a:r>
                    </a:p>
                  </a:txBody>
                  <a:tcPr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 smtClean="0"/>
                        <a:t>Had a  solid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idea</a:t>
                      </a:r>
                      <a:r>
                        <a:rPr lang="en-US" sz="900" baseline="0" dirty="0" smtClean="0"/>
                        <a:t> I am communicating about my</a:t>
                      </a:r>
                      <a:r>
                        <a:rPr lang="en-US" sz="900" dirty="0" smtClean="0"/>
                        <a:t>  topic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 smtClean="0"/>
                        <a:t> </a:t>
                      </a:r>
                      <a:r>
                        <a:rPr lang="en-US" sz="900" baseline="0" dirty="0" smtClean="0"/>
                        <a:t>I included most parts of the </a:t>
                      </a:r>
                      <a:r>
                        <a:rPr lang="en-US" sz="900" baseline="0" dirty="0" err="1" smtClean="0"/>
                        <a:t>infographic</a:t>
                      </a:r>
                      <a:r>
                        <a:rPr lang="en-US" sz="900" baseline="0" dirty="0" smtClean="0"/>
                        <a:t>, and they connect  to develop my idea</a:t>
                      </a: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 smtClean="0"/>
                        <a:t>Had a general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idea</a:t>
                      </a:r>
                      <a:r>
                        <a:rPr lang="en-US" sz="900" baseline="0" dirty="0" smtClean="0"/>
                        <a:t> I am communicating about my</a:t>
                      </a:r>
                      <a:r>
                        <a:rPr lang="en-US" sz="900" dirty="0" smtClean="0"/>
                        <a:t>  topic </a:t>
                      </a: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included some parts of the </a:t>
                      </a:r>
                      <a:r>
                        <a:rPr lang="en-US" sz="900" baseline="0" dirty="0" err="1" smtClean="0"/>
                        <a:t>infographic</a:t>
                      </a:r>
                      <a:r>
                        <a:rPr lang="en-US" sz="900" baseline="0" dirty="0" smtClean="0"/>
                        <a:t>, and they have some connect  to develop my idea</a:t>
                      </a:r>
                    </a:p>
                  </a:txBody>
                  <a:tcPr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 smtClean="0"/>
                        <a:t>Had a</a:t>
                      </a:r>
                      <a:r>
                        <a:rPr lang="en-US" sz="900" baseline="0" dirty="0" smtClean="0"/>
                        <a:t> vague </a:t>
                      </a:r>
                      <a:r>
                        <a:rPr lang="en-US" sz="900" dirty="0" smtClean="0"/>
                        <a:t>idea</a:t>
                      </a:r>
                      <a:r>
                        <a:rPr lang="en-US" sz="900" baseline="0" dirty="0" smtClean="0"/>
                        <a:t> I am communicating about my</a:t>
                      </a:r>
                      <a:r>
                        <a:rPr lang="en-US" sz="900" dirty="0" smtClean="0"/>
                        <a:t>  topic </a:t>
                      </a: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included few parts of the </a:t>
                      </a:r>
                      <a:r>
                        <a:rPr lang="en-US" sz="900" baseline="0" dirty="0" err="1" smtClean="0"/>
                        <a:t>infographic</a:t>
                      </a:r>
                      <a:r>
                        <a:rPr lang="en-US" sz="900" baseline="0" dirty="0" smtClean="0"/>
                        <a:t>, and they do not connect  to develop my idea</a:t>
                      </a:r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  <a:tr h="999328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Communication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Included 3 or more comparison or more/less sentences.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My sentences were full and I had  no spelling mistakes</a:t>
                      </a:r>
                      <a:endParaRPr lang="en-US" sz="900" dirty="0"/>
                    </a:p>
                  </a:txBody>
                  <a:tcPr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Included 2-3 comparison or more/less sentences.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Most sentences were full, and  I had no spelling mistakes</a:t>
                      </a:r>
                      <a:endParaRPr lang="en-US" sz="9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Included 1-2 comparison or more/less sentences.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Some sentences were full, and some spelling mistakes</a:t>
                      </a:r>
                      <a:endParaRPr lang="en-US" sz="9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dirty="0"/>
                    </a:p>
                  </a:txBody>
                  <a:tcPr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Included 1 or no comparison or more/less sentences.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No sentences were full, and many spelling mistakes</a:t>
                      </a:r>
                      <a:endParaRPr lang="en-US" sz="9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dirty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4653" y="453327"/>
            <a:ext cx="7590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Rubrics</a:t>
            </a:r>
            <a:endParaRPr lang="en-US" sz="3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9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Coming Up Next!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5" name="Content Placeholder 4" descr="Course  ESLCO   L  C   Topic 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4" b="-1127"/>
          <a:stretch/>
        </p:blipFill>
        <p:spPr>
          <a:xfrm>
            <a:off x="460603" y="1261001"/>
            <a:ext cx="6915750" cy="3416330"/>
          </a:xfrm>
        </p:spPr>
      </p:pic>
    </p:spTree>
    <p:extLst>
      <p:ext uri="{BB962C8B-B14F-4D97-AF65-F5344CB8AC3E}">
        <p14:creationId xmlns:p14="http://schemas.microsoft.com/office/powerpoint/2010/main" val="104780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5-09 at 10.57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83" y="302966"/>
            <a:ext cx="5693439" cy="45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43374"/>
      </p:ext>
    </p:extLst>
  </p:cSld>
  <p:clrMapOvr>
    <a:masterClrMapping/>
  </p:clrMapOvr>
</p:sld>
</file>

<file path=ppt/theme/theme1.xml><?xml version="1.0" encoding="utf-8"?>
<a:theme xmlns:a="http://schemas.openxmlformats.org/drawingml/2006/main" name="ESLCO Unit 4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ESLCO Unit 4 Template.potm</Template>
  <TotalTime>4263</TotalTime>
  <Words>480</Words>
  <Application>Microsoft Macintosh PowerPoint</Application>
  <PresentationFormat>On-screen Show (16:9)</PresentationFormat>
  <Paragraphs>90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ESLCO Unit 4 Template</vt:lpstr>
      <vt:lpstr>Unit 3:</vt:lpstr>
      <vt:lpstr>PowerPoint Presentation</vt:lpstr>
      <vt:lpstr>Infographic sort </vt:lpstr>
      <vt:lpstr>Expressing Differences! Comparison Sentences and More or less sentences express differences. Lets take a look!</vt:lpstr>
      <vt:lpstr>Fill in the Sentences</vt:lpstr>
      <vt:lpstr>Lesson Assignment</vt:lpstr>
      <vt:lpstr>PowerPoint Presentation</vt:lpstr>
      <vt:lpstr>Coming Up Next!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 :Memories and Ideas</dc:title>
  <dc:creator>Rebecca Galuszewski</dc:creator>
  <cp:lastModifiedBy>Bryan Thompson</cp:lastModifiedBy>
  <cp:revision>89</cp:revision>
  <dcterms:created xsi:type="dcterms:W3CDTF">2016-10-18T15:56:15Z</dcterms:created>
  <dcterms:modified xsi:type="dcterms:W3CDTF">2017-05-09T15:01:09Z</dcterms:modified>
</cp:coreProperties>
</file>