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4"/>
  </p:notesMasterIdLst>
  <p:sldIdLst>
    <p:sldId id="256" r:id="rId2"/>
    <p:sldId id="259" r:id="rId3"/>
    <p:sldId id="257" r:id="rId4"/>
    <p:sldId id="266" r:id="rId5"/>
    <p:sldId id="271" r:id="rId6"/>
    <p:sldId id="272" r:id="rId7"/>
    <p:sldId id="265" r:id="rId8"/>
    <p:sldId id="268" r:id="rId9"/>
    <p:sldId id="269" r:id="rId10"/>
    <p:sldId id="273" r:id="rId11"/>
    <p:sldId id="274" r:id="rId12"/>
    <p:sldId id="275"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952" y="-9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4C5FC-A8D6-2245-9E50-5CF3207A23A1}" type="datetimeFigureOut">
              <a:rPr lang="en-US" smtClean="0"/>
              <a:t>17-05-09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871B9-740F-2645-B69C-C8573A97067D}" type="slidenum">
              <a:rPr lang="en-US" smtClean="0"/>
              <a:t>‹#›</a:t>
            </a:fld>
            <a:endParaRPr lang="en-US" dirty="0"/>
          </a:p>
        </p:txBody>
      </p:sp>
    </p:spTree>
    <p:extLst>
      <p:ext uri="{BB962C8B-B14F-4D97-AF65-F5344CB8AC3E}">
        <p14:creationId xmlns:p14="http://schemas.microsoft.com/office/powerpoint/2010/main" val="23132750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ESLCO-Canada01-0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09" y="0"/>
            <a:ext cx="9144000" cy="5143500"/>
          </a:xfrm>
          <a:prstGeom prst="rect">
            <a:avLst/>
          </a:prstGeom>
        </p:spPr>
      </p:pic>
      <p:sp>
        <p:nvSpPr>
          <p:cNvPr id="2" name="Title 1"/>
          <p:cNvSpPr>
            <a:spLocks noGrp="1"/>
          </p:cNvSpPr>
          <p:nvPr>
            <p:ph type="ctrTitle"/>
          </p:nvPr>
        </p:nvSpPr>
        <p:spPr>
          <a:xfrm>
            <a:off x="5459422" y="2392429"/>
            <a:ext cx="3684578" cy="1284485"/>
          </a:xfrm>
        </p:spPr>
        <p:txBody>
          <a:bodyPr anchor="b">
            <a:normAutofit/>
          </a:bodyPr>
          <a:lstStyle>
            <a:lvl1pPr algn="ctr">
              <a:defRPr sz="4100" b="1">
                <a:solidFill>
                  <a:schemeClr val="bg1"/>
                </a:solidFill>
              </a:defRPr>
            </a:lvl1pPr>
          </a:lstStyle>
          <a:p>
            <a:r>
              <a:rPr lang="en-CA" smtClean="0"/>
              <a:t>Click to edit Master title style</a:t>
            </a:r>
            <a:endParaRPr lang="en-CA" dirty="0"/>
          </a:p>
        </p:txBody>
      </p:sp>
      <p:sp>
        <p:nvSpPr>
          <p:cNvPr id="3" name="Subtitle 2"/>
          <p:cNvSpPr>
            <a:spLocks noGrp="1"/>
          </p:cNvSpPr>
          <p:nvPr>
            <p:ph type="subTitle" idx="1"/>
          </p:nvPr>
        </p:nvSpPr>
        <p:spPr>
          <a:xfrm>
            <a:off x="5463843" y="3678774"/>
            <a:ext cx="3680157" cy="898129"/>
          </a:xfrm>
        </p:spPr>
        <p:txBody>
          <a:bodyPr/>
          <a:lstStyle>
            <a:lvl1pPr marL="0" indent="0" algn="ctr">
              <a:buNone/>
              <a:defRPr sz="1800" b="1"/>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CA" smtClean="0"/>
              <a:t>Click to edit Master subtitle style</a:t>
            </a:r>
            <a:endParaRPr lang="en-CA"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039" y="175101"/>
            <a:ext cx="1163193" cy="323927"/>
          </a:xfrm>
          <a:prstGeom prst="rect">
            <a:avLst/>
          </a:prstGeom>
        </p:spPr>
      </p:pic>
    </p:spTree>
    <p:extLst>
      <p:ext uri="{BB962C8B-B14F-4D97-AF65-F5344CB8AC3E}">
        <p14:creationId xmlns:p14="http://schemas.microsoft.com/office/powerpoint/2010/main" val="132606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May 9, 17</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01628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May 9, 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May 9, 17</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arning Goal">
    <p:spTree>
      <p:nvGrpSpPr>
        <p:cNvPr id="1" name=""/>
        <p:cNvGrpSpPr/>
        <p:nvPr/>
      </p:nvGrpSpPr>
      <p:grpSpPr>
        <a:xfrm>
          <a:off x="0" y="0"/>
          <a:ext cx="0" cy="0"/>
          <a:chOff x="0" y="0"/>
          <a:chExt cx="0" cy="0"/>
        </a:xfrm>
      </p:grpSpPr>
      <p:sp>
        <p:nvSpPr>
          <p:cNvPr id="4" name="TextBox 3"/>
          <p:cNvSpPr txBox="1"/>
          <p:nvPr/>
        </p:nvSpPr>
        <p:spPr>
          <a:xfrm>
            <a:off x="317499" y="139700"/>
            <a:ext cx="8483599" cy="700192"/>
          </a:xfrm>
          <a:prstGeom prst="rect">
            <a:avLst/>
          </a:prstGeom>
          <a:noFill/>
        </p:spPr>
        <p:txBody>
          <a:bodyPr wrap="square" lIns="68580" tIns="34290" rIns="68580" bIns="34290" rtlCol="0">
            <a:spAutoFit/>
          </a:bodyPr>
          <a:lstStyle/>
          <a:p>
            <a:r>
              <a:rPr lang="en-CA" sz="4100" dirty="0">
                <a:solidFill>
                  <a:schemeClr val="tx1"/>
                </a:solidFill>
              </a:rPr>
              <a:t>Learning Goals</a:t>
            </a:r>
          </a:p>
        </p:txBody>
      </p:sp>
      <p:sp>
        <p:nvSpPr>
          <p:cNvPr id="7" name="Rectangle: Rounded Corners 6"/>
          <p:cNvSpPr/>
          <p:nvPr/>
        </p:nvSpPr>
        <p:spPr>
          <a:xfrm>
            <a:off x="196850" y="832198"/>
            <a:ext cx="8699500" cy="4057301"/>
          </a:xfrm>
          <a:prstGeom prst="roundRect">
            <a:avLst>
              <a:gd name="adj" fmla="val 324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CA"/>
          </a:p>
        </p:txBody>
      </p:sp>
      <p:sp>
        <p:nvSpPr>
          <p:cNvPr id="3" name="Content Placeholder 2"/>
          <p:cNvSpPr>
            <a:spLocks noGrp="1"/>
          </p:cNvSpPr>
          <p:nvPr>
            <p:ph idx="1"/>
          </p:nvPr>
        </p:nvSpPr>
        <p:spPr>
          <a:xfrm>
            <a:off x="317500" y="971899"/>
            <a:ext cx="8483599" cy="3917601"/>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dirty="0"/>
          </a:p>
        </p:txBody>
      </p:sp>
    </p:spTree>
    <p:extLst>
      <p:ext uri="{BB962C8B-B14F-4D97-AF65-F5344CB8AC3E}">
        <p14:creationId xmlns:p14="http://schemas.microsoft.com/office/powerpoint/2010/main" val="26170199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cebreaker">
    <p:spTree>
      <p:nvGrpSpPr>
        <p:cNvPr id="1" name=""/>
        <p:cNvGrpSpPr/>
        <p:nvPr/>
      </p:nvGrpSpPr>
      <p:grpSpPr>
        <a:xfrm>
          <a:off x="0" y="0"/>
          <a:ext cx="0" cy="0"/>
          <a:chOff x="0" y="0"/>
          <a:chExt cx="0" cy="0"/>
        </a:xfrm>
      </p:grpSpPr>
      <p:sp>
        <p:nvSpPr>
          <p:cNvPr id="7" name="Rectangle: Rounded Corners 6"/>
          <p:cNvSpPr/>
          <p:nvPr/>
        </p:nvSpPr>
        <p:spPr>
          <a:xfrm>
            <a:off x="196850" y="273844"/>
            <a:ext cx="8699500" cy="4615656"/>
          </a:xfrm>
          <a:prstGeom prst="roundRect">
            <a:avLst>
              <a:gd name="adj" fmla="val 324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CA"/>
          </a:p>
        </p:txBody>
      </p:sp>
      <p:sp>
        <p:nvSpPr>
          <p:cNvPr id="2" name="Title 1"/>
          <p:cNvSpPr>
            <a:spLocks noGrp="1"/>
          </p:cNvSpPr>
          <p:nvPr>
            <p:ph type="title"/>
          </p:nvPr>
        </p:nvSpPr>
        <p:spPr>
          <a:xfrm>
            <a:off x="317500" y="273844"/>
            <a:ext cx="7429499" cy="1059655"/>
          </a:xfrm>
        </p:spPr>
        <p:txBody>
          <a:bodyPr/>
          <a:lstStyle>
            <a:lvl1pPr>
              <a:defRPr b="1">
                <a:solidFill>
                  <a:schemeClr val="tx1"/>
                </a:solidFill>
                <a:latin typeface="+mn-lt"/>
              </a:defRPr>
            </a:lvl1pPr>
          </a:lstStyle>
          <a:p>
            <a:r>
              <a:rPr lang="en-CA" smtClean="0"/>
              <a:t>Click to edit Master title style</a:t>
            </a:r>
            <a:endParaRPr lang="en-CA" dirty="0"/>
          </a:p>
        </p:txBody>
      </p:sp>
      <p:sp>
        <p:nvSpPr>
          <p:cNvPr id="3" name="Content Placeholder 2"/>
          <p:cNvSpPr>
            <a:spLocks noGrp="1"/>
          </p:cNvSpPr>
          <p:nvPr>
            <p:ph idx="1"/>
          </p:nvPr>
        </p:nvSpPr>
        <p:spPr>
          <a:xfrm>
            <a:off x="317500" y="1333500"/>
            <a:ext cx="8483599" cy="3556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dirty="0"/>
          </a:p>
        </p:txBody>
      </p:sp>
      <p:sp>
        <p:nvSpPr>
          <p:cNvPr id="10" name="Rectangle 9"/>
          <p:cNvSpPr/>
          <p:nvPr/>
        </p:nvSpPr>
        <p:spPr>
          <a:xfrm>
            <a:off x="7835899" y="457199"/>
            <a:ext cx="876300" cy="876300"/>
          </a:xfrm>
          <a:prstGeom prst="rect">
            <a:avLst/>
          </a:prstGeom>
          <a:solidFill>
            <a:srgbClr val="EBA6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CA" sz="1200" dirty="0"/>
              <a:t>Icebreaker</a:t>
            </a:r>
          </a:p>
        </p:txBody>
      </p:sp>
    </p:spTree>
    <p:extLst>
      <p:ext uri="{BB962C8B-B14F-4D97-AF65-F5344CB8AC3E}">
        <p14:creationId xmlns:p14="http://schemas.microsoft.com/office/powerpoint/2010/main" val="42916067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gnostic">
    <p:spTree>
      <p:nvGrpSpPr>
        <p:cNvPr id="1" name=""/>
        <p:cNvGrpSpPr/>
        <p:nvPr/>
      </p:nvGrpSpPr>
      <p:grpSpPr>
        <a:xfrm>
          <a:off x="0" y="0"/>
          <a:ext cx="0" cy="0"/>
          <a:chOff x="0" y="0"/>
          <a:chExt cx="0" cy="0"/>
        </a:xfrm>
      </p:grpSpPr>
      <p:sp>
        <p:nvSpPr>
          <p:cNvPr id="7" name="Rectangle: Rounded Corners 6"/>
          <p:cNvSpPr/>
          <p:nvPr/>
        </p:nvSpPr>
        <p:spPr>
          <a:xfrm>
            <a:off x="196850" y="273844"/>
            <a:ext cx="8699500" cy="4615656"/>
          </a:xfrm>
          <a:prstGeom prst="roundRect">
            <a:avLst>
              <a:gd name="adj" fmla="val 324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CA"/>
          </a:p>
        </p:txBody>
      </p:sp>
      <p:sp>
        <p:nvSpPr>
          <p:cNvPr id="2" name="Title 1"/>
          <p:cNvSpPr>
            <a:spLocks noGrp="1"/>
          </p:cNvSpPr>
          <p:nvPr>
            <p:ph type="title"/>
          </p:nvPr>
        </p:nvSpPr>
        <p:spPr>
          <a:xfrm>
            <a:off x="317500" y="273844"/>
            <a:ext cx="7429499" cy="1059655"/>
          </a:xfrm>
        </p:spPr>
        <p:txBody>
          <a:bodyPr/>
          <a:lstStyle>
            <a:lvl1pPr>
              <a:defRPr b="1">
                <a:solidFill>
                  <a:schemeClr val="tx1"/>
                </a:solidFill>
                <a:latin typeface="+mn-lt"/>
              </a:defRPr>
            </a:lvl1pPr>
          </a:lstStyle>
          <a:p>
            <a:r>
              <a:rPr lang="en-CA" smtClean="0"/>
              <a:t>Click to edit Master title style</a:t>
            </a:r>
            <a:endParaRPr lang="en-CA" dirty="0"/>
          </a:p>
        </p:txBody>
      </p:sp>
      <p:sp>
        <p:nvSpPr>
          <p:cNvPr id="3" name="Content Placeholder 2"/>
          <p:cNvSpPr>
            <a:spLocks noGrp="1"/>
          </p:cNvSpPr>
          <p:nvPr>
            <p:ph idx="1"/>
          </p:nvPr>
        </p:nvSpPr>
        <p:spPr>
          <a:xfrm>
            <a:off x="317500" y="1333500"/>
            <a:ext cx="8483599" cy="3556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dirty="0"/>
          </a:p>
        </p:txBody>
      </p:sp>
      <p:sp>
        <p:nvSpPr>
          <p:cNvPr id="10" name="Rectangle 9"/>
          <p:cNvSpPr/>
          <p:nvPr/>
        </p:nvSpPr>
        <p:spPr>
          <a:xfrm>
            <a:off x="7835899" y="457199"/>
            <a:ext cx="876300" cy="876300"/>
          </a:xfrm>
          <a:prstGeom prst="rect">
            <a:avLst/>
          </a:prstGeom>
          <a:solidFill>
            <a:srgbClr val="EBA6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CA" sz="1200" dirty="0"/>
              <a:t>Diagnostic</a:t>
            </a:r>
          </a:p>
        </p:txBody>
      </p:sp>
    </p:spTree>
    <p:extLst>
      <p:ext uri="{BB962C8B-B14F-4D97-AF65-F5344CB8AC3E}">
        <p14:creationId xmlns:p14="http://schemas.microsoft.com/office/powerpoint/2010/main" val="12324884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
    <p:spTree>
      <p:nvGrpSpPr>
        <p:cNvPr id="1" name=""/>
        <p:cNvGrpSpPr/>
        <p:nvPr/>
      </p:nvGrpSpPr>
      <p:grpSpPr>
        <a:xfrm>
          <a:off x="0" y="0"/>
          <a:ext cx="0" cy="0"/>
          <a:chOff x="0" y="0"/>
          <a:chExt cx="0" cy="0"/>
        </a:xfrm>
      </p:grpSpPr>
      <p:sp>
        <p:nvSpPr>
          <p:cNvPr id="7" name="Rectangle: Rounded Corners 6"/>
          <p:cNvSpPr/>
          <p:nvPr/>
        </p:nvSpPr>
        <p:spPr>
          <a:xfrm>
            <a:off x="196850" y="273844"/>
            <a:ext cx="8699500" cy="4615656"/>
          </a:xfrm>
          <a:prstGeom prst="roundRect">
            <a:avLst>
              <a:gd name="adj" fmla="val 324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CA"/>
          </a:p>
        </p:txBody>
      </p:sp>
      <p:sp>
        <p:nvSpPr>
          <p:cNvPr id="2" name="Title 1"/>
          <p:cNvSpPr>
            <a:spLocks noGrp="1"/>
          </p:cNvSpPr>
          <p:nvPr>
            <p:ph type="title"/>
          </p:nvPr>
        </p:nvSpPr>
        <p:spPr>
          <a:xfrm>
            <a:off x="317500" y="273844"/>
            <a:ext cx="7429499" cy="1059655"/>
          </a:xfrm>
        </p:spPr>
        <p:txBody>
          <a:bodyPr/>
          <a:lstStyle>
            <a:lvl1pPr>
              <a:defRPr b="1">
                <a:solidFill>
                  <a:schemeClr val="tx1"/>
                </a:solidFill>
                <a:latin typeface="+mn-lt"/>
              </a:defRPr>
            </a:lvl1pPr>
          </a:lstStyle>
          <a:p>
            <a:r>
              <a:rPr lang="en-CA" smtClean="0"/>
              <a:t>Click to edit Master title style</a:t>
            </a:r>
            <a:endParaRPr lang="en-CA" dirty="0"/>
          </a:p>
        </p:txBody>
      </p:sp>
      <p:sp>
        <p:nvSpPr>
          <p:cNvPr id="3" name="Content Placeholder 2"/>
          <p:cNvSpPr>
            <a:spLocks noGrp="1"/>
          </p:cNvSpPr>
          <p:nvPr>
            <p:ph idx="1"/>
          </p:nvPr>
        </p:nvSpPr>
        <p:spPr>
          <a:xfrm>
            <a:off x="317500" y="1333500"/>
            <a:ext cx="8483599" cy="3556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dirty="0"/>
          </a:p>
        </p:txBody>
      </p:sp>
      <p:sp>
        <p:nvSpPr>
          <p:cNvPr id="10" name="Rectangle 9"/>
          <p:cNvSpPr/>
          <p:nvPr/>
        </p:nvSpPr>
        <p:spPr>
          <a:xfrm>
            <a:off x="7835899" y="457199"/>
            <a:ext cx="876300" cy="876300"/>
          </a:xfrm>
          <a:prstGeom prst="rect">
            <a:avLst/>
          </a:prstGeom>
          <a:solidFill>
            <a:srgbClr val="EBA6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CA" sz="1400" dirty="0"/>
              <a:t>Activities</a:t>
            </a:r>
          </a:p>
        </p:txBody>
      </p:sp>
    </p:spTree>
    <p:extLst>
      <p:ext uri="{BB962C8B-B14F-4D97-AF65-F5344CB8AC3E}">
        <p14:creationId xmlns:p14="http://schemas.microsoft.com/office/powerpoint/2010/main" val="42488657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ssessment Support">
    <p:spTree>
      <p:nvGrpSpPr>
        <p:cNvPr id="1" name=""/>
        <p:cNvGrpSpPr/>
        <p:nvPr/>
      </p:nvGrpSpPr>
      <p:grpSpPr>
        <a:xfrm>
          <a:off x="0" y="0"/>
          <a:ext cx="0" cy="0"/>
          <a:chOff x="0" y="0"/>
          <a:chExt cx="0" cy="0"/>
        </a:xfrm>
      </p:grpSpPr>
      <p:sp>
        <p:nvSpPr>
          <p:cNvPr id="7" name="Rectangle: Rounded Corners 6"/>
          <p:cNvSpPr/>
          <p:nvPr/>
        </p:nvSpPr>
        <p:spPr>
          <a:xfrm>
            <a:off x="196850" y="273844"/>
            <a:ext cx="8699500" cy="4615656"/>
          </a:xfrm>
          <a:prstGeom prst="roundRect">
            <a:avLst>
              <a:gd name="adj" fmla="val 324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CA"/>
          </a:p>
        </p:txBody>
      </p:sp>
      <p:sp>
        <p:nvSpPr>
          <p:cNvPr id="2" name="Title 1"/>
          <p:cNvSpPr>
            <a:spLocks noGrp="1"/>
          </p:cNvSpPr>
          <p:nvPr>
            <p:ph type="title"/>
          </p:nvPr>
        </p:nvSpPr>
        <p:spPr>
          <a:xfrm>
            <a:off x="317500" y="273844"/>
            <a:ext cx="7423148" cy="1059655"/>
          </a:xfrm>
        </p:spPr>
        <p:txBody>
          <a:bodyPr/>
          <a:lstStyle>
            <a:lvl1pPr>
              <a:defRPr b="1">
                <a:solidFill>
                  <a:schemeClr val="tx1"/>
                </a:solidFill>
                <a:latin typeface="+mn-lt"/>
              </a:defRPr>
            </a:lvl1pPr>
          </a:lstStyle>
          <a:p>
            <a:r>
              <a:rPr lang="en-CA" smtClean="0"/>
              <a:t>Click to edit Master title style</a:t>
            </a:r>
            <a:endParaRPr lang="en-CA" dirty="0"/>
          </a:p>
        </p:txBody>
      </p:sp>
      <p:sp>
        <p:nvSpPr>
          <p:cNvPr id="3" name="Content Placeholder 2"/>
          <p:cNvSpPr>
            <a:spLocks noGrp="1"/>
          </p:cNvSpPr>
          <p:nvPr>
            <p:ph idx="1"/>
          </p:nvPr>
        </p:nvSpPr>
        <p:spPr>
          <a:xfrm>
            <a:off x="317500" y="1333500"/>
            <a:ext cx="8483599" cy="3556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dirty="0"/>
          </a:p>
        </p:txBody>
      </p:sp>
      <p:sp>
        <p:nvSpPr>
          <p:cNvPr id="10" name="Rectangle 9"/>
          <p:cNvSpPr/>
          <p:nvPr/>
        </p:nvSpPr>
        <p:spPr>
          <a:xfrm>
            <a:off x="7835899" y="457199"/>
            <a:ext cx="876300" cy="876300"/>
          </a:xfrm>
          <a:prstGeom prst="rect">
            <a:avLst/>
          </a:prstGeom>
          <a:solidFill>
            <a:srgbClr val="EBA6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CA" sz="1200" dirty="0"/>
              <a:t>Assessment Support</a:t>
            </a:r>
          </a:p>
        </p:txBody>
      </p:sp>
    </p:spTree>
    <p:extLst>
      <p:ext uri="{BB962C8B-B14F-4D97-AF65-F5344CB8AC3E}">
        <p14:creationId xmlns:p14="http://schemas.microsoft.com/office/powerpoint/2010/main" val="30817343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et Ready!">
    <p:spTree>
      <p:nvGrpSpPr>
        <p:cNvPr id="1" name=""/>
        <p:cNvGrpSpPr/>
        <p:nvPr/>
      </p:nvGrpSpPr>
      <p:grpSpPr>
        <a:xfrm>
          <a:off x="0" y="0"/>
          <a:ext cx="0" cy="0"/>
          <a:chOff x="0" y="0"/>
          <a:chExt cx="0" cy="0"/>
        </a:xfrm>
      </p:grpSpPr>
      <p:sp>
        <p:nvSpPr>
          <p:cNvPr id="7" name="Rectangle: Rounded Corners 6"/>
          <p:cNvSpPr/>
          <p:nvPr/>
        </p:nvSpPr>
        <p:spPr>
          <a:xfrm>
            <a:off x="196850" y="273844"/>
            <a:ext cx="8699500" cy="4615656"/>
          </a:xfrm>
          <a:prstGeom prst="roundRect">
            <a:avLst>
              <a:gd name="adj" fmla="val 324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CA"/>
          </a:p>
        </p:txBody>
      </p:sp>
      <p:sp>
        <p:nvSpPr>
          <p:cNvPr id="2" name="Title 1"/>
          <p:cNvSpPr>
            <a:spLocks noGrp="1"/>
          </p:cNvSpPr>
          <p:nvPr>
            <p:ph type="title"/>
          </p:nvPr>
        </p:nvSpPr>
        <p:spPr>
          <a:xfrm>
            <a:off x="317500" y="273844"/>
            <a:ext cx="7429499" cy="1059655"/>
          </a:xfrm>
        </p:spPr>
        <p:txBody>
          <a:bodyPr/>
          <a:lstStyle>
            <a:lvl1pPr>
              <a:defRPr b="1">
                <a:solidFill>
                  <a:schemeClr val="tx1"/>
                </a:solidFill>
                <a:latin typeface="+mn-lt"/>
              </a:defRPr>
            </a:lvl1pPr>
          </a:lstStyle>
          <a:p>
            <a:r>
              <a:rPr lang="en-CA" smtClean="0"/>
              <a:t>Click to edit Master title style</a:t>
            </a:r>
            <a:endParaRPr lang="en-CA" dirty="0"/>
          </a:p>
        </p:txBody>
      </p:sp>
      <p:sp>
        <p:nvSpPr>
          <p:cNvPr id="3" name="Content Placeholder 2"/>
          <p:cNvSpPr>
            <a:spLocks noGrp="1"/>
          </p:cNvSpPr>
          <p:nvPr>
            <p:ph idx="1"/>
          </p:nvPr>
        </p:nvSpPr>
        <p:spPr>
          <a:xfrm>
            <a:off x="317500" y="1333500"/>
            <a:ext cx="8483599" cy="3556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dirty="0"/>
          </a:p>
        </p:txBody>
      </p:sp>
      <p:sp>
        <p:nvSpPr>
          <p:cNvPr id="10" name="Rectangle 9"/>
          <p:cNvSpPr/>
          <p:nvPr/>
        </p:nvSpPr>
        <p:spPr>
          <a:xfrm>
            <a:off x="7835899" y="457199"/>
            <a:ext cx="876300" cy="876300"/>
          </a:xfrm>
          <a:prstGeom prst="rect">
            <a:avLst/>
          </a:prstGeom>
          <a:solidFill>
            <a:srgbClr val="EBA6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CA" sz="1400" dirty="0"/>
              <a:t>Get</a:t>
            </a:r>
            <a:r>
              <a:rPr lang="en-CA" sz="1400" baseline="0" dirty="0"/>
              <a:t> Ready!</a:t>
            </a:r>
            <a:endParaRPr lang="en-CA" sz="1400" dirty="0"/>
          </a:p>
        </p:txBody>
      </p:sp>
    </p:spTree>
    <p:extLst>
      <p:ext uri="{BB962C8B-B14F-4D97-AF65-F5344CB8AC3E}">
        <p14:creationId xmlns:p14="http://schemas.microsoft.com/office/powerpoint/2010/main" val="666945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2">
    <p:spTree>
      <p:nvGrpSpPr>
        <p:cNvPr id="1" name=""/>
        <p:cNvGrpSpPr/>
        <p:nvPr/>
      </p:nvGrpSpPr>
      <p:grpSpPr>
        <a:xfrm>
          <a:off x="0" y="0"/>
          <a:ext cx="0" cy="0"/>
          <a:chOff x="0" y="0"/>
          <a:chExt cx="0" cy="0"/>
        </a:xfrm>
      </p:grpSpPr>
      <p:sp>
        <p:nvSpPr>
          <p:cNvPr id="7" name="Rectangle: Rounded Corners 6"/>
          <p:cNvSpPr/>
          <p:nvPr/>
        </p:nvSpPr>
        <p:spPr>
          <a:xfrm>
            <a:off x="196850" y="273844"/>
            <a:ext cx="8699500" cy="4615656"/>
          </a:xfrm>
          <a:prstGeom prst="roundRect">
            <a:avLst>
              <a:gd name="adj" fmla="val 324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CA"/>
          </a:p>
        </p:txBody>
      </p:sp>
      <p:sp>
        <p:nvSpPr>
          <p:cNvPr id="2" name="Title 1"/>
          <p:cNvSpPr>
            <a:spLocks noGrp="1"/>
          </p:cNvSpPr>
          <p:nvPr>
            <p:ph type="title"/>
          </p:nvPr>
        </p:nvSpPr>
        <p:spPr>
          <a:xfrm>
            <a:off x="317500" y="273844"/>
            <a:ext cx="8483599" cy="1059655"/>
          </a:xfrm>
        </p:spPr>
        <p:txBody>
          <a:bodyPr/>
          <a:lstStyle>
            <a:lvl1pPr>
              <a:defRPr b="1">
                <a:solidFill>
                  <a:schemeClr val="tx1"/>
                </a:solidFill>
                <a:latin typeface="+mn-lt"/>
              </a:defRPr>
            </a:lvl1pPr>
          </a:lstStyle>
          <a:p>
            <a:r>
              <a:rPr lang="en-CA" smtClean="0"/>
              <a:t>Click to edit Master title style</a:t>
            </a:r>
            <a:endParaRPr lang="en-CA" dirty="0"/>
          </a:p>
        </p:txBody>
      </p:sp>
      <p:sp>
        <p:nvSpPr>
          <p:cNvPr id="3" name="Content Placeholder 2"/>
          <p:cNvSpPr>
            <a:spLocks noGrp="1"/>
          </p:cNvSpPr>
          <p:nvPr>
            <p:ph idx="1"/>
          </p:nvPr>
        </p:nvSpPr>
        <p:spPr>
          <a:xfrm>
            <a:off x="317500" y="1333500"/>
            <a:ext cx="8483599" cy="3556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dirty="0"/>
          </a:p>
        </p:txBody>
      </p:sp>
    </p:spTree>
    <p:extLst>
      <p:ext uri="{BB962C8B-B14F-4D97-AF65-F5344CB8AC3E}">
        <p14:creationId xmlns:p14="http://schemas.microsoft.com/office/powerpoint/2010/main" val="19033772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2" name="Picture 1" descr="ESLCO-Canada01-04.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3"/>
            <a:ext cx="9144000" cy="5142857"/>
          </a:xfrm>
          <a:prstGeom prst="rect">
            <a:avLst/>
          </a:prstGeom>
        </p:spPr>
      </p:pic>
      <p:sp>
        <p:nvSpPr>
          <p:cNvPr id="4" name="TextBox 3"/>
          <p:cNvSpPr txBox="1"/>
          <p:nvPr/>
        </p:nvSpPr>
        <p:spPr>
          <a:xfrm>
            <a:off x="2272424" y="1514429"/>
            <a:ext cx="4592864" cy="1454244"/>
          </a:xfrm>
          <a:prstGeom prst="rect">
            <a:avLst/>
          </a:prstGeom>
          <a:noFill/>
        </p:spPr>
        <p:txBody>
          <a:bodyPr wrap="square" lIns="68580" tIns="34290" rIns="68580" bIns="34290" rtlCol="0">
            <a:spAutoFit/>
          </a:bodyPr>
          <a:lstStyle/>
          <a:p>
            <a:pPr algn="ctr"/>
            <a:r>
              <a:rPr lang="en-CA" sz="4500" b="1" dirty="0">
                <a:solidFill>
                  <a:srgbClr val="000000"/>
                </a:solidFill>
              </a:rPr>
              <a:t>Thank you for joining our class</a:t>
            </a:r>
          </a:p>
        </p:txBody>
      </p:sp>
    </p:spTree>
    <p:extLst>
      <p:ext uri="{BB962C8B-B14F-4D97-AF65-F5344CB8AC3E}">
        <p14:creationId xmlns:p14="http://schemas.microsoft.com/office/powerpoint/2010/main" val="25439780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ESLCO-Canada03-03.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643"/>
            <a:ext cx="9144000" cy="5142857"/>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CA" smtClean="0"/>
              <a:t>Click to edit Master title style</a:t>
            </a:r>
            <a:endParaRPr lang="en-CA"/>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80CB818-7379-467D-8E76-EF9D9074A26C}" type="datetime2">
              <a:rPr lang="en-US" smtClean="0"/>
              <a:t>Tuesday, May 9, 17</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algn="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61137991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422" y="2582929"/>
            <a:ext cx="3684578" cy="1284485"/>
          </a:xfrm>
        </p:spPr>
        <p:txBody>
          <a:bodyPr>
            <a:normAutofit fontScale="90000"/>
          </a:bodyPr>
          <a:lstStyle/>
          <a:p>
            <a:pPr algn="ctr"/>
            <a:r>
              <a:rPr lang="en-US" dirty="0" smtClean="0">
                <a:solidFill>
                  <a:schemeClr val="bg2">
                    <a:lumMod val="10000"/>
                  </a:schemeClr>
                </a:solidFill>
                <a:latin typeface="Apple Chancery"/>
                <a:cs typeface="Apple Chancery"/>
              </a:rPr>
              <a:t>Unit 4: Introduction to Canada</a:t>
            </a:r>
            <a:endParaRPr lang="en-US" dirty="0">
              <a:solidFill>
                <a:schemeClr val="bg2">
                  <a:lumMod val="10000"/>
                </a:schemeClr>
              </a:solidFill>
              <a:latin typeface="Apple Chancery"/>
              <a:cs typeface="Apple Chancery"/>
            </a:endParaRPr>
          </a:p>
        </p:txBody>
      </p:sp>
      <p:sp>
        <p:nvSpPr>
          <p:cNvPr id="3" name="Subtitle 2"/>
          <p:cNvSpPr>
            <a:spLocks noGrp="1"/>
          </p:cNvSpPr>
          <p:nvPr>
            <p:ph type="subTitle" idx="1"/>
          </p:nvPr>
        </p:nvSpPr>
        <p:spPr>
          <a:xfrm>
            <a:off x="5463843" y="3869274"/>
            <a:ext cx="3680157" cy="898129"/>
          </a:xfrm>
        </p:spPr>
        <p:txBody>
          <a:bodyPr/>
          <a:lstStyle/>
          <a:p>
            <a:pPr algn="ctr"/>
            <a:r>
              <a:rPr lang="en-US" dirty="0" smtClean="0">
                <a:latin typeface="Arial Black"/>
                <a:cs typeface="Arial Black"/>
              </a:rPr>
              <a:t>Lesson Three</a:t>
            </a:r>
            <a:endParaRPr lang="en-US" dirty="0">
              <a:latin typeface="Arial Black"/>
              <a:cs typeface="Arial Black"/>
            </a:endParaRPr>
          </a:p>
        </p:txBody>
      </p:sp>
    </p:spTree>
    <p:extLst>
      <p:ext uri="{BB962C8B-B14F-4D97-AF65-F5344CB8AC3E}">
        <p14:creationId xmlns:p14="http://schemas.microsoft.com/office/powerpoint/2010/main" val="1952675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5-09 at 11.59.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373666"/>
            <a:ext cx="4826000" cy="4452333"/>
          </a:xfrm>
          <a:prstGeom prst="rect">
            <a:avLst/>
          </a:prstGeom>
        </p:spPr>
      </p:pic>
    </p:spTree>
    <p:extLst>
      <p:ext uri="{BB962C8B-B14F-4D97-AF65-F5344CB8AC3E}">
        <p14:creationId xmlns:p14="http://schemas.microsoft.com/office/powerpoint/2010/main" val="114811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5-09 at 12.0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1" y="321156"/>
            <a:ext cx="4626602" cy="4492144"/>
          </a:xfrm>
          <a:prstGeom prst="rect">
            <a:avLst/>
          </a:prstGeom>
        </p:spPr>
      </p:pic>
    </p:spTree>
    <p:extLst>
      <p:ext uri="{BB962C8B-B14F-4D97-AF65-F5344CB8AC3E}">
        <p14:creationId xmlns:p14="http://schemas.microsoft.com/office/powerpoint/2010/main" val="267530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82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idx="1"/>
          </p:nvPr>
        </p:nvSpPr>
        <p:spPr>
          <a:xfrm>
            <a:off x="317501" y="971899"/>
            <a:ext cx="5435600" cy="3917601"/>
          </a:xfrm>
        </p:spPr>
        <p:txBody>
          <a:bodyPr>
            <a:normAutofit/>
          </a:bodyPr>
          <a:lstStyle/>
          <a:p>
            <a:pPr lvl="0"/>
            <a:r>
              <a:rPr lang="en-US" sz="2800" dirty="0"/>
              <a:t>Understand how Canadian history has developed over </a:t>
            </a:r>
            <a:r>
              <a:rPr lang="en-US" sz="2800" dirty="0" smtClean="0"/>
              <a:t>time, </a:t>
            </a:r>
            <a:r>
              <a:rPr lang="en-US" sz="2800" dirty="0"/>
              <a:t>from early explorers to today</a:t>
            </a:r>
          </a:p>
          <a:p>
            <a:pPr lvl="0"/>
            <a:r>
              <a:rPr lang="en-US" sz="2800" dirty="0"/>
              <a:t>Explain the interactions that </a:t>
            </a:r>
            <a:r>
              <a:rPr lang="en-US" sz="2800" dirty="0" smtClean="0"/>
              <a:t>have </a:t>
            </a:r>
            <a:r>
              <a:rPr lang="en-US" sz="2800" dirty="0"/>
              <a:t>made Canada a multicultural society</a:t>
            </a:r>
          </a:p>
          <a:p>
            <a:pPr lvl="0"/>
            <a:r>
              <a:rPr lang="en-US" sz="2800" dirty="0"/>
              <a:t>Use the past, past perfect and past continuous tenses to explain what happened in Canadian history</a:t>
            </a:r>
          </a:p>
          <a:p>
            <a:pPr lvl="0"/>
            <a:endParaRPr lang="en-US" sz="2800" dirty="0"/>
          </a:p>
        </p:txBody>
      </p:sp>
    </p:spTree>
    <p:extLst>
      <p:ext uri="{BB962C8B-B14F-4D97-AF65-F5344CB8AC3E}">
        <p14:creationId xmlns:p14="http://schemas.microsoft.com/office/powerpoint/2010/main" val="376191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happened yesterday?</a:t>
            </a:r>
            <a:endParaRPr lang="en-US" dirty="0"/>
          </a:p>
        </p:txBody>
      </p:sp>
      <p:sp>
        <p:nvSpPr>
          <p:cNvPr id="17" name="TextBox 16"/>
          <p:cNvSpPr txBox="1"/>
          <p:nvPr/>
        </p:nvSpPr>
        <p:spPr>
          <a:xfrm>
            <a:off x="795732" y="1045319"/>
            <a:ext cx="7891068" cy="3046988"/>
          </a:xfrm>
          <a:prstGeom prst="rect">
            <a:avLst/>
          </a:prstGeom>
          <a:noFill/>
        </p:spPr>
        <p:txBody>
          <a:bodyPr wrap="square" rtlCol="0">
            <a:spAutoFit/>
          </a:bodyPr>
          <a:lstStyle/>
          <a:p>
            <a:pPr algn="ctr"/>
            <a:endParaRPr lang="en-US" sz="3200" dirty="0">
              <a:solidFill>
                <a:srgbClr val="008000"/>
              </a:solidFill>
            </a:endParaRPr>
          </a:p>
          <a:p>
            <a:pPr algn="ctr"/>
            <a:r>
              <a:rPr lang="en-US" sz="3200" dirty="0" smtClean="0">
                <a:solidFill>
                  <a:srgbClr val="008000"/>
                </a:solidFill>
              </a:rPr>
              <a:t>Share with the groups what happened yesterday.</a:t>
            </a:r>
          </a:p>
          <a:p>
            <a:pPr algn="ctr"/>
            <a:endParaRPr lang="en-US" sz="3200" dirty="0">
              <a:solidFill>
                <a:srgbClr val="008000"/>
              </a:solidFill>
            </a:endParaRPr>
          </a:p>
          <a:p>
            <a:pPr algn="ctr"/>
            <a:r>
              <a:rPr lang="en-US" sz="3200" dirty="0" smtClean="0">
                <a:solidFill>
                  <a:srgbClr val="008000"/>
                </a:solidFill>
              </a:rPr>
              <a:t>Example:  I had an appointment with the doctor!</a:t>
            </a:r>
          </a:p>
        </p:txBody>
      </p:sp>
    </p:spTree>
    <p:extLst>
      <p:ext uri="{BB962C8B-B14F-4D97-AF65-F5344CB8AC3E}">
        <p14:creationId xmlns:p14="http://schemas.microsoft.com/office/powerpoint/2010/main" val="214788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1" y="273845"/>
            <a:ext cx="6375400" cy="627856"/>
          </a:xfrm>
          <a:solidFill>
            <a:srgbClr val="FFFFFF"/>
          </a:solidFill>
        </p:spPr>
        <p:txBody>
          <a:bodyPr>
            <a:normAutofit/>
          </a:bodyPr>
          <a:lstStyle/>
          <a:p>
            <a:pPr algn="ctr"/>
            <a:r>
              <a:rPr lang="en-US" dirty="0" smtClean="0">
                <a:solidFill>
                  <a:schemeClr val="tx1"/>
                </a:solidFill>
              </a:rPr>
              <a:t>Write about an Event in the Past!</a:t>
            </a:r>
            <a:endParaRPr lang="en-US" dirty="0">
              <a:solidFill>
                <a:schemeClr val="tx1"/>
              </a:solidFill>
            </a:endParaRPr>
          </a:p>
        </p:txBody>
      </p:sp>
      <p:sp>
        <p:nvSpPr>
          <p:cNvPr id="4" name="Content Placeholder 3"/>
          <p:cNvSpPr>
            <a:spLocks noGrp="1"/>
          </p:cNvSpPr>
          <p:nvPr>
            <p:ph idx="1"/>
          </p:nvPr>
        </p:nvSpPr>
        <p:spPr>
          <a:xfrm>
            <a:off x="317500" y="1409700"/>
            <a:ext cx="8483599" cy="3086100"/>
          </a:xfrm>
          <a:solidFill>
            <a:srgbClr val="FFFFFF"/>
          </a:solidFill>
        </p:spPr>
        <p:txBody>
          <a:bodyPr>
            <a:normAutofit/>
          </a:bodyPr>
          <a:lstStyle/>
          <a:p>
            <a:pPr algn="ctr"/>
            <a:endParaRPr lang="en-US" sz="3200" dirty="0" smtClean="0"/>
          </a:p>
          <a:p>
            <a:pPr lvl="0"/>
            <a:r>
              <a:rPr lang="en-CA" sz="3200" i="1" dirty="0"/>
              <a:t>What event can I talk about?</a:t>
            </a:r>
            <a:endParaRPr lang="en-US" sz="3200" dirty="0"/>
          </a:p>
          <a:p>
            <a:pPr lvl="0"/>
            <a:r>
              <a:rPr lang="en-CA" sz="3200" i="1" dirty="0"/>
              <a:t>What did I do, and what happened? </a:t>
            </a:r>
            <a:endParaRPr lang="en-US" sz="3200" dirty="0"/>
          </a:p>
          <a:p>
            <a:pPr lvl="0"/>
            <a:r>
              <a:rPr lang="en-CA" sz="3200" i="1" dirty="0"/>
              <a:t>What parts should be expressed with past perfect tense, past tense, or past conditional tense? </a:t>
            </a:r>
            <a:endParaRPr lang="en-US" sz="3200" dirty="0"/>
          </a:p>
          <a:p>
            <a:pPr algn="ctr"/>
            <a:endParaRPr lang="en-US" sz="3200" dirty="0" smtClean="0"/>
          </a:p>
          <a:p>
            <a:pPr algn="ctr"/>
            <a:endParaRPr lang="en-US" sz="3200" dirty="0" smtClean="0"/>
          </a:p>
        </p:txBody>
      </p:sp>
      <p:sp>
        <p:nvSpPr>
          <p:cNvPr id="3" name="Text Placeholder 2"/>
          <p:cNvSpPr>
            <a:spLocks noGrp="1"/>
          </p:cNvSpPr>
          <p:nvPr>
            <p:ph type="body" idx="4294967295"/>
          </p:nvPr>
        </p:nvSpPr>
        <p:spPr>
          <a:xfrm>
            <a:off x="317500" y="1257300"/>
            <a:ext cx="3035300" cy="479425"/>
          </a:xfrm>
          <a:solidFill>
            <a:srgbClr val="FFFFFF"/>
          </a:solidFill>
        </p:spPr>
        <p:txBody>
          <a:bodyPr>
            <a:normAutofit/>
          </a:bodyPr>
          <a:lstStyle/>
          <a:p>
            <a:r>
              <a:rPr lang="en-US" sz="2400" dirty="0" smtClean="0">
                <a:solidFill>
                  <a:srgbClr val="008000"/>
                </a:solidFill>
              </a:rPr>
              <a:t>Think about:</a:t>
            </a:r>
            <a:endParaRPr lang="en-US" sz="2400" dirty="0">
              <a:solidFill>
                <a:srgbClr val="008000"/>
              </a:solidFill>
            </a:endParaRPr>
          </a:p>
        </p:txBody>
      </p:sp>
    </p:spTree>
    <p:extLst>
      <p:ext uri="{BB962C8B-B14F-4D97-AF65-F5344CB8AC3E}">
        <p14:creationId xmlns:p14="http://schemas.microsoft.com/office/powerpoint/2010/main" val="155652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Historical Story</a:t>
            </a:r>
            <a:br>
              <a:rPr lang="en-US" dirty="0" smtClean="0"/>
            </a:b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4800" b="1" dirty="0"/>
              <a:t>Sailing Home</a:t>
            </a:r>
          </a:p>
          <a:p>
            <a:pPr marL="0" indent="0">
              <a:buNone/>
            </a:pPr>
            <a:r>
              <a:rPr lang="en-US" sz="4800" dirty="0"/>
              <a:t>Two hundred years separate their stories: the women who arrived as </a:t>
            </a:r>
            <a:r>
              <a:rPr lang="en-US" sz="4800" i="1" dirty="0"/>
              <a:t>les </a:t>
            </a:r>
            <a:r>
              <a:rPr lang="en-US" sz="4800" i="1" dirty="0" err="1"/>
              <a:t>filles</a:t>
            </a:r>
            <a:r>
              <a:rPr lang="en-US" sz="4800" i="1" dirty="0"/>
              <a:t> du </a:t>
            </a:r>
            <a:r>
              <a:rPr lang="en-US" sz="4800" i="1" dirty="0" err="1"/>
              <a:t>roi</a:t>
            </a:r>
            <a:r>
              <a:rPr lang="en-US" sz="4800" dirty="0"/>
              <a:t> in New France and the ones who sailed into Victoria on bride ships.</a:t>
            </a:r>
          </a:p>
          <a:p>
            <a:pPr marL="0" indent="0">
              <a:buNone/>
            </a:pPr>
            <a:r>
              <a:rPr lang="en-US" sz="4800" b="1" dirty="0"/>
              <a:t>August, 1665, Off the Coast of Quebec</a:t>
            </a:r>
          </a:p>
          <a:p>
            <a:pPr marL="0" indent="0">
              <a:buNone/>
            </a:pPr>
            <a:r>
              <a:rPr lang="en-US" sz="4800" dirty="0"/>
              <a:t>“Isabelle! </a:t>
            </a:r>
            <a:r>
              <a:rPr lang="en-US" sz="4800" i="1" dirty="0"/>
              <a:t>Les </a:t>
            </a:r>
            <a:r>
              <a:rPr lang="en-US" sz="4800" i="1" dirty="0" err="1"/>
              <a:t>oiseaux</a:t>
            </a:r>
            <a:r>
              <a:rPr lang="en-US" sz="4800" dirty="0"/>
              <a:t>! We must be close to land!” Marie-Claude shook her friend’s shoulder and pointed at the birds circling overhead. Could it be true? After three months of throwing up from seasickness and huddling against cold ocean spray, was the journey truly almost over?</a:t>
            </a:r>
          </a:p>
          <a:p>
            <a:pPr marL="0" indent="0">
              <a:buNone/>
            </a:pPr>
            <a:r>
              <a:rPr lang="en-US" sz="4800" dirty="0"/>
              <a:t>“There—land! I'm sure of it!" Marie-Claude exclaimed. “I'm going to tell the others!”</a:t>
            </a:r>
          </a:p>
          <a:p>
            <a:pPr marL="0" indent="0">
              <a:buNone/>
            </a:pPr>
            <a:r>
              <a:rPr lang="en-US" sz="4800" dirty="0"/>
              <a:t>As her young friend hurried below decks, Isabelle stared at the far-off grey line on the horizon. New France. What life was waiting for her there? Better than the worry and poverty she and the other girls had left behind in Paris? Would her husband be a kind man or a one roughened by life in this wild place?</a:t>
            </a:r>
          </a:p>
          <a:p>
            <a:pPr marL="0" indent="0">
              <a:buNone/>
            </a:pPr>
            <a:endParaRPr lang="en-US" dirty="0" smtClean="0"/>
          </a:p>
        </p:txBody>
      </p:sp>
    </p:spTree>
    <p:extLst>
      <p:ext uri="{BB962C8B-B14F-4D97-AF65-F5344CB8AC3E}">
        <p14:creationId xmlns:p14="http://schemas.microsoft.com/office/powerpoint/2010/main" val="151436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1" y="355600"/>
            <a:ext cx="7505700" cy="4533900"/>
          </a:xfrm>
        </p:spPr>
        <p:txBody>
          <a:bodyPr>
            <a:normAutofit fontScale="40000" lnSpcReduction="20000"/>
          </a:bodyPr>
          <a:lstStyle/>
          <a:p>
            <a:pPr marL="0" indent="0">
              <a:buNone/>
            </a:pPr>
            <a:r>
              <a:rPr lang="en-US" sz="3500" b="1" dirty="0"/>
              <a:t>September, 1655, Ville Marie (Montreal)</a:t>
            </a:r>
          </a:p>
          <a:p>
            <a:pPr marL="0" indent="0">
              <a:buNone/>
            </a:pPr>
            <a:r>
              <a:rPr lang="en-US" sz="3500" dirty="0"/>
              <a:t>In the cool of her stone room, Isabelle opened the small wooden chest. She liked to think of it as a personal gift from King Louis to all of the girls who had sailed with her. </a:t>
            </a:r>
            <a:r>
              <a:rPr lang="en-US" sz="3500" i="1" dirty="0"/>
              <a:t>Les </a:t>
            </a:r>
            <a:r>
              <a:rPr lang="en-US" sz="3500" i="1" dirty="0" err="1"/>
              <a:t>filles</a:t>
            </a:r>
            <a:r>
              <a:rPr lang="en-US" sz="3500" i="1" dirty="0"/>
              <a:t> du </a:t>
            </a:r>
            <a:r>
              <a:rPr lang="en-US" sz="3500" i="1" dirty="0" err="1"/>
              <a:t>rois</a:t>
            </a:r>
            <a:r>
              <a:rPr lang="en-US" sz="3500" dirty="0"/>
              <a:t>, they were being called — the daughters of the king.”</a:t>
            </a:r>
          </a:p>
          <a:p>
            <a:pPr marL="0" indent="0">
              <a:buNone/>
            </a:pPr>
            <a:r>
              <a:rPr lang="en-US" sz="3500" dirty="0"/>
              <a:t>“And we know our duty to the king and to France and to the church,” Isabelle thought as she looked through the chest. To marry and to have many children who would help on the farm and settle this new country. Even to her, one of the older girls at 16, it seemed like an awfully big job.</a:t>
            </a:r>
          </a:p>
          <a:p>
            <a:pPr marL="0" indent="0">
              <a:buNone/>
            </a:pPr>
            <a:r>
              <a:rPr lang="en-US" sz="3500" dirty="0"/>
              <a:t>“Did you see the beautiful lace?” Marie-Claude had burst into the room holding a wooden chest just like Isabelle’s. “And the king gave us shoes, a bonnet, a comb, cloth, sewing stuff — isn’t it wonderful? We’ll be able to make such nice things for our husbands.”</a:t>
            </a:r>
          </a:p>
          <a:p>
            <a:pPr marL="0" indent="0">
              <a:buNone/>
            </a:pPr>
            <a:r>
              <a:rPr lang="en-US" sz="3500" dirty="0"/>
              <a:t>Isabelle envied her friend’s excitement. Marie-Claude was 14, but she couldn’t wait to get married. “Maybe I just worry too much,” Isabelle thought.</a:t>
            </a:r>
          </a:p>
          <a:p>
            <a:pPr marL="0" indent="0">
              <a:buNone/>
            </a:pPr>
            <a:r>
              <a:rPr lang="en-US" sz="3500" dirty="0"/>
              <a:t>She smiled at her friend. “Be careful with the knives the king gave us,” she teased. “We might need them to kill bears and wolves!”</a:t>
            </a:r>
          </a:p>
          <a:p>
            <a:pPr marL="0" indent="0">
              <a:buNone/>
            </a:pPr>
            <a:r>
              <a:rPr lang="en-US" sz="3500" dirty="0"/>
              <a:t>Before Marie-Claude could respond, a nun in her long grey and white habit appeared in the doorway. “Isabelle, there’s a young man here to see you. He’s one of the soldiers from the </a:t>
            </a:r>
            <a:r>
              <a:rPr lang="en-US" sz="3500" dirty="0" err="1"/>
              <a:t>Carignan</a:t>
            </a:r>
            <a:r>
              <a:rPr lang="en-US" sz="3500" dirty="0"/>
              <a:t> regiment who’s decided to settle down here in New France.”</a:t>
            </a:r>
          </a:p>
          <a:p>
            <a:pPr marL="0" indent="0">
              <a:buNone/>
            </a:pPr>
            <a:r>
              <a:rPr lang="en-US" sz="3500" dirty="0"/>
              <a:t>Sister Marguerite could see the uncertainty on Isabelle’s face. “He’s clean and nicely dressed, and he seems polite. I’ll tell him you will be out shortly.”</a:t>
            </a:r>
          </a:p>
          <a:p>
            <a:pPr marL="0" indent="0">
              <a:buNone/>
            </a:pPr>
            <a:r>
              <a:rPr lang="en-US" sz="3500" dirty="0"/>
              <a:t>“How exciting!” Marie-Claude squeaked. Isabelle stood up, smoothed her dress and patted her hair. It was a good thing no one could hear her hammering heart. She gave Marie-Claude a little smile and a big hug, and then she slowly walked out toward the future.</a:t>
            </a:r>
          </a:p>
          <a:p>
            <a:pPr marL="0" indent="0">
              <a:buNone/>
            </a:pPr>
            <a:endParaRPr lang="en-US" dirty="0"/>
          </a:p>
        </p:txBody>
      </p:sp>
    </p:spTree>
    <p:extLst>
      <p:ext uri="{BB962C8B-B14F-4D97-AF65-F5344CB8AC3E}">
        <p14:creationId xmlns:p14="http://schemas.microsoft.com/office/powerpoint/2010/main" val="20841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Lesson Assignment</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In this assignment, you will chose a event in Canadian history.  You will research this event and write 7-8 sentences about it.</a:t>
            </a:r>
          </a:p>
          <a:p>
            <a:r>
              <a:rPr lang="en-US" dirty="0" smtClean="0"/>
              <a:t>Remember to include:</a:t>
            </a:r>
          </a:p>
          <a:p>
            <a:r>
              <a:rPr lang="en-US" dirty="0" smtClean="0"/>
              <a:t>Important information about the event</a:t>
            </a:r>
          </a:p>
          <a:p>
            <a:r>
              <a:rPr lang="en-CA" dirty="0" smtClean="0"/>
              <a:t> </a:t>
            </a:r>
            <a:r>
              <a:rPr lang="en-CA" dirty="0"/>
              <a:t>what it </a:t>
            </a:r>
            <a:r>
              <a:rPr lang="en-CA" dirty="0" smtClean="0"/>
              <a:t>tells </a:t>
            </a:r>
            <a:r>
              <a:rPr lang="en-CA" dirty="0"/>
              <a:t>us about Canadian: culture, environment, people, politics, cities/provinces</a:t>
            </a:r>
            <a:r>
              <a:rPr lang="en-US" dirty="0"/>
              <a:t> </a:t>
            </a:r>
            <a:endParaRPr lang="en-US" dirty="0" smtClean="0"/>
          </a:p>
          <a:p>
            <a:r>
              <a:rPr lang="en-US" dirty="0" smtClean="0"/>
              <a:t>Write 7-8 full sentences, and check your spelling</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17224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860769"/>
              </p:ext>
            </p:extLst>
          </p:nvPr>
        </p:nvGraphicFramePr>
        <p:xfrm>
          <a:off x="358190" y="1682165"/>
          <a:ext cx="8450010" cy="2500666"/>
        </p:xfrm>
        <a:graphic>
          <a:graphicData uri="http://schemas.openxmlformats.org/drawingml/2006/table">
            <a:tbl>
              <a:tblPr firstRow="1" bandRow="1">
                <a:tableStyleId>{5C22544A-7EE6-4342-B048-85BDC9FD1C3A}</a:tableStyleId>
              </a:tblPr>
              <a:tblGrid>
                <a:gridCol w="1690002"/>
                <a:gridCol w="1690002"/>
                <a:gridCol w="1690002"/>
                <a:gridCol w="1690002"/>
                <a:gridCol w="1690002"/>
              </a:tblGrid>
              <a:tr h="426035">
                <a:tc>
                  <a:txBody>
                    <a:bodyPr/>
                    <a:lstStyle/>
                    <a:p>
                      <a:r>
                        <a:rPr lang="en-US" sz="1800" dirty="0" smtClean="0">
                          <a:solidFill>
                            <a:schemeClr val="tx1"/>
                          </a:solidFill>
                        </a:rPr>
                        <a:t>Category</a:t>
                      </a:r>
                      <a:endParaRPr lang="en-US" sz="1800" dirty="0">
                        <a:solidFill>
                          <a:schemeClr val="tx1"/>
                        </a:solidFill>
                      </a:endParaRPr>
                    </a:p>
                  </a:txBody>
                  <a:tcPr marT="34290" marB="34290">
                    <a:solidFill>
                      <a:schemeClr val="accent5">
                        <a:lumMod val="50000"/>
                      </a:schemeClr>
                    </a:solidFill>
                  </a:tcPr>
                </a:tc>
                <a:tc>
                  <a:txBody>
                    <a:bodyPr/>
                    <a:lstStyle/>
                    <a:p>
                      <a:pPr algn="ctr"/>
                      <a:r>
                        <a:rPr lang="en-US" sz="1800" dirty="0" smtClean="0">
                          <a:solidFill>
                            <a:schemeClr val="tx1"/>
                          </a:solidFill>
                        </a:rPr>
                        <a:t>Level</a:t>
                      </a:r>
                      <a:r>
                        <a:rPr lang="en-US" sz="1800" baseline="0" dirty="0" smtClean="0">
                          <a:solidFill>
                            <a:schemeClr val="tx1"/>
                          </a:solidFill>
                        </a:rPr>
                        <a:t> 4</a:t>
                      </a:r>
                      <a:endParaRPr lang="en-US" sz="1800" dirty="0">
                        <a:solidFill>
                          <a:schemeClr val="tx1"/>
                        </a:solidFill>
                      </a:endParaRPr>
                    </a:p>
                  </a:txBody>
                  <a:tcPr marT="34290" marB="34290">
                    <a:solidFill>
                      <a:srgbClr val="008000"/>
                    </a:solidFill>
                  </a:tcPr>
                </a:tc>
                <a:tc>
                  <a:txBody>
                    <a:bodyPr/>
                    <a:lstStyle/>
                    <a:p>
                      <a:pPr algn="ctr"/>
                      <a:r>
                        <a:rPr lang="en-US" sz="1800" dirty="0" smtClean="0">
                          <a:solidFill>
                            <a:schemeClr val="tx1"/>
                          </a:solidFill>
                        </a:rPr>
                        <a:t>Level</a:t>
                      </a:r>
                      <a:r>
                        <a:rPr lang="en-US" sz="1800" baseline="0" dirty="0" smtClean="0">
                          <a:solidFill>
                            <a:schemeClr val="tx1"/>
                          </a:solidFill>
                        </a:rPr>
                        <a:t> 3</a:t>
                      </a:r>
                      <a:endParaRPr lang="en-US" sz="1800" dirty="0">
                        <a:solidFill>
                          <a:schemeClr val="tx1"/>
                        </a:solidFill>
                      </a:endParaRPr>
                    </a:p>
                  </a:txBody>
                  <a:tcPr marT="34290" marB="34290">
                    <a:solidFill>
                      <a:srgbClr val="FFFF00"/>
                    </a:solidFill>
                  </a:tcPr>
                </a:tc>
                <a:tc>
                  <a:txBody>
                    <a:bodyPr/>
                    <a:lstStyle/>
                    <a:p>
                      <a:pPr algn="ctr"/>
                      <a:r>
                        <a:rPr lang="en-US" sz="1800" dirty="0" smtClean="0">
                          <a:solidFill>
                            <a:schemeClr val="tx1"/>
                          </a:solidFill>
                        </a:rPr>
                        <a:t>Level 2</a:t>
                      </a:r>
                      <a:endParaRPr lang="en-US" sz="1800" dirty="0">
                        <a:solidFill>
                          <a:schemeClr val="tx1"/>
                        </a:solidFill>
                      </a:endParaRPr>
                    </a:p>
                  </a:txBody>
                  <a:tcPr marT="34290" marB="34290">
                    <a:solidFill>
                      <a:srgbClr val="FF6600"/>
                    </a:solidFill>
                  </a:tcPr>
                </a:tc>
                <a:tc>
                  <a:txBody>
                    <a:bodyPr/>
                    <a:lstStyle/>
                    <a:p>
                      <a:pPr algn="ctr"/>
                      <a:r>
                        <a:rPr lang="en-US" sz="1800" dirty="0" smtClean="0">
                          <a:solidFill>
                            <a:schemeClr val="tx1"/>
                          </a:solidFill>
                        </a:rPr>
                        <a:t>Level 1</a:t>
                      </a:r>
                      <a:endParaRPr lang="en-US" sz="1800" dirty="0">
                        <a:solidFill>
                          <a:schemeClr val="tx1"/>
                        </a:solidFill>
                      </a:endParaRPr>
                    </a:p>
                  </a:txBody>
                  <a:tcPr marT="34290" marB="34290">
                    <a:solidFill>
                      <a:srgbClr val="FF0000"/>
                    </a:solidFill>
                  </a:tcPr>
                </a:tc>
              </a:tr>
              <a:tr h="969731">
                <a:tc>
                  <a:txBody>
                    <a:bodyPr/>
                    <a:lstStyle/>
                    <a:p>
                      <a:endParaRPr lang="en-US" sz="1400" dirty="0" smtClean="0"/>
                    </a:p>
                    <a:p>
                      <a:endParaRPr lang="en-US" sz="1400" dirty="0" smtClean="0"/>
                    </a:p>
                    <a:p>
                      <a:r>
                        <a:rPr lang="en-US" sz="1200" dirty="0" smtClean="0">
                          <a:solidFill>
                            <a:schemeClr val="tx1"/>
                          </a:solidFill>
                        </a:rPr>
                        <a:t>Thinking</a:t>
                      </a:r>
                      <a:endParaRPr lang="en-US" sz="1200" dirty="0">
                        <a:solidFill>
                          <a:schemeClr val="tx1"/>
                        </a:solidFill>
                      </a:endParaRPr>
                    </a:p>
                  </a:txBody>
                  <a:tcPr marT="34290" marB="34290">
                    <a:solidFill>
                      <a:schemeClr val="accent5">
                        <a:lumMod val="60000"/>
                        <a:lumOff val="40000"/>
                      </a:schemeClr>
                    </a:solidFill>
                  </a:tcPr>
                </a:tc>
                <a:tc>
                  <a:txBody>
                    <a:bodyPr/>
                    <a:lstStyle/>
                    <a:p>
                      <a:pPr marL="285750" indent="-285750">
                        <a:buFont typeface="Arial"/>
                        <a:buChar char="•"/>
                      </a:pPr>
                      <a:r>
                        <a:rPr lang="en-US" sz="900" baseline="0" dirty="0" smtClean="0"/>
                        <a:t>I had a clear event in Canadian history that I summarized </a:t>
                      </a:r>
                    </a:p>
                    <a:p>
                      <a:pPr marL="285750" indent="-285750">
                        <a:buFont typeface="Arial"/>
                        <a:buChar char="•"/>
                      </a:pPr>
                      <a:r>
                        <a:rPr lang="en-US" sz="900" baseline="0" dirty="0" smtClean="0"/>
                        <a:t>I included 2-3 aspects it tells us about Canada today</a:t>
                      </a:r>
                    </a:p>
                  </a:txBody>
                  <a:tcPr marT="34290" marB="34290">
                    <a:solidFill>
                      <a:srgbClr val="008000"/>
                    </a:solidFill>
                  </a:tcPr>
                </a:tc>
                <a:tc>
                  <a:txBody>
                    <a:bodyPr/>
                    <a:lstStyle/>
                    <a:p>
                      <a:pPr marL="285750" indent="-285750">
                        <a:buFont typeface="Arial"/>
                        <a:buChar char="•"/>
                      </a:pPr>
                      <a:r>
                        <a:rPr lang="en-US" sz="900" baseline="0" dirty="0" smtClean="0"/>
                        <a:t>I had a clear event in Canadian history that I summarized </a:t>
                      </a:r>
                    </a:p>
                    <a:p>
                      <a:pPr marL="285750" indent="-285750">
                        <a:buFont typeface="Arial"/>
                        <a:buChar char="•"/>
                      </a:pPr>
                      <a:r>
                        <a:rPr lang="en-US" sz="900" baseline="0" dirty="0" smtClean="0"/>
                        <a:t>I included 1-2 aspects it tells us about Canada today</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900" baseline="0" dirty="0" smtClean="0"/>
                    </a:p>
                  </a:txBody>
                  <a:tcPr marT="34290" marB="34290">
                    <a:solidFill>
                      <a:srgbClr val="FFFF00"/>
                    </a:solidFill>
                  </a:tcPr>
                </a:tc>
                <a:tc>
                  <a:txBody>
                    <a:bodyPr/>
                    <a:lstStyle/>
                    <a:p>
                      <a:pPr marL="285750" indent="-285750">
                        <a:buFont typeface="Arial"/>
                        <a:buChar char="•"/>
                      </a:pPr>
                      <a:r>
                        <a:rPr lang="en-US" sz="900" baseline="0" dirty="0" smtClean="0"/>
                        <a:t>I had a general event in Canadian history that I summarized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900" baseline="0" dirty="0" smtClean="0"/>
                        <a:t>I included 1 aspect it tells us about Canada today</a:t>
                      </a:r>
                    </a:p>
                    <a:p>
                      <a:pPr marL="285750" indent="-285750">
                        <a:buFont typeface="Arial"/>
                        <a:buChar char="•"/>
                      </a:pPr>
                      <a:endParaRPr lang="en-US" sz="900" baseline="0" dirty="0" smtClean="0"/>
                    </a:p>
                  </a:txBody>
                  <a:tcPr marT="34290" marB="34290">
                    <a:solidFill>
                      <a:srgbClr val="FF6600"/>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900" baseline="0" dirty="0" smtClean="0"/>
                        <a:t>I had a no event in Canadian history that I summarized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900" baseline="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900" baseline="0" dirty="0" smtClean="0"/>
                        <a:t>I included no aspects it tells us about Canada today</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900" baseline="0" dirty="0" smtClean="0"/>
                    </a:p>
                  </a:txBody>
                  <a:tcPr marT="34290" marB="34290">
                    <a:solidFill>
                      <a:srgbClr val="FF0000"/>
                    </a:solidFill>
                  </a:tcPr>
                </a:tc>
              </a:tr>
              <a:tr h="908771">
                <a:tc>
                  <a:txBody>
                    <a:bodyPr/>
                    <a:lstStyle/>
                    <a:p>
                      <a:endParaRPr lang="en-US" sz="1400" dirty="0" smtClean="0"/>
                    </a:p>
                    <a:p>
                      <a:endParaRPr lang="en-US" sz="1400" dirty="0" smtClean="0"/>
                    </a:p>
                    <a:p>
                      <a:r>
                        <a:rPr lang="en-US" sz="1200" dirty="0" smtClean="0">
                          <a:solidFill>
                            <a:schemeClr val="tx1"/>
                          </a:solidFill>
                        </a:rPr>
                        <a:t>Communication</a:t>
                      </a:r>
                      <a:endParaRPr lang="en-US" sz="1200" dirty="0">
                        <a:solidFill>
                          <a:schemeClr val="tx1"/>
                        </a:solidFill>
                      </a:endParaRPr>
                    </a:p>
                  </a:txBody>
                  <a:tcPr marT="34290" marB="34290">
                    <a:solidFill>
                      <a:schemeClr val="accent5">
                        <a:lumMod val="60000"/>
                        <a:lumOff val="40000"/>
                      </a:schemeClr>
                    </a:solidFill>
                  </a:tcPr>
                </a:tc>
                <a:tc>
                  <a:txBody>
                    <a:bodyPr/>
                    <a:lstStyle/>
                    <a:p>
                      <a:pPr marL="171450" indent="-171450">
                        <a:buFont typeface="Arial"/>
                        <a:buChar char="•"/>
                      </a:pPr>
                      <a:r>
                        <a:rPr lang="en-US" sz="900" baseline="0" dirty="0" smtClean="0"/>
                        <a:t>I had 8 or more sentences</a:t>
                      </a:r>
                    </a:p>
                    <a:p>
                      <a:pPr marL="171450" indent="-171450">
                        <a:buFont typeface="Arial"/>
                        <a:buChar char="•"/>
                      </a:pPr>
                      <a:endParaRPr lang="en-US" sz="900" baseline="0" dirty="0" smtClean="0"/>
                    </a:p>
                    <a:p>
                      <a:pPr marL="0" indent="0">
                        <a:buFont typeface="Arial"/>
                        <a:buNone/>
                      </a:pPr>
                      <a:endParaRPr lang="en-US" sz="900" baseline="0" dirty="0" smtClean="0"/>
                    </a:p>
                    <a:p>
                      <a:pPr marL="171450" indent="-171450">
                        <a:buFont typeface="Arial"/>
                        <a:buChar char="•"/>
                      </a:pPr>
                      <a:r>
                        <a:rPr lang="en-US" sz="900" baseline="0" dirty="0" smtClean="0"/>
                        <a:t>My sentences were full and I had  no spelling mistakes</a:t>
                      </a:r>
                      <a:endParaRPr lang="en-US" sz="900" dirty="0"/>
                    </a:p>
                  </a:txBody>
                  <a:tcPr marT="34290" marB="34290">
                    <a:solidFill>
                      <a:srgbClr val="008000"/>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900" baseline="0" dirty="0" smtClean="0"/>
                        <a:t>I had 7-8 sentences</a:t>
                      </a:r>
                    </a:p>
                    <a:p>
                      <a:pPr marL="171450" indent="-171450">
                        <a:buFont typeface="Arial"/>
                        <a:buChar char="•"/>
                      </a:pPr>
                      <a:endParaRPr lang="en-US" sz="900" baseline="0" dirty="0" smtClean="0"/>
                    </a:p>
                    <a:p>
                      <a:pPr marL="171450" indent="-171450">
                        <a:buFont typeface="Arial"/>
                        <a:buChar char="•"/>
                      </a:pPr>
                      <a:r>
                        <a:rPr lang="en-US" sz="900" baseline="0" dirty="0" smtClean="0"/>
                        <a:t>Most sentences were full, and  I had no spelling mistakes</a:t>
                      </a:r>
                      <a:endParaRPr lang="en-US" sz="900" dirty="0" smtClean="0"/>
                    </a:p>
                    <a:p>
                      <a:pPr marL="171450" indent="-171450">
                        <a:buFont typeface="Arial"/>
                        <a:buChar char="•"/>
                      </a:pPr>
                      <a:endParaRPr lang="en-US" sz="900" dirty="0"/>
                    </a:p>
                  </a:txBody>
                  <a:tcPr marT="34290" marB="34290">
                    <a:solidFill>
                      <a:srgbClr val="FFFF00"/>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900" baseline="0" dirty="0" smtClean="0"/>
                        <a:t>I had 5-6 sentences</a:t>
                      </a:r>
                    </a:p>
                    <a:p>
                      <a:pPr marL="171450" indent="-171450">
                        <a:buFont typeface="Arial"/>
                        <a:buChar char="•"/>
                      </a:pPr>
                      <a:endParaRPr lang="en-US" sz="900" baseline="0" dirty="0" smtClean="0"/>
                    </a:p>
                    <a:p>
                      <a:pPr marL="171450" indent="-171450">
                        <a:buFont typeface="Arial"/>
                        <a:buChar char="•"/>
                      </a:pPr>
                      <a:r>
                        <a:rPr lang="en-US" sz="900" baseline="0" dirty="0" smtClean="0"/>
                        <a:t>Some sentences were full, and some spelling mistakes</a:t>
                      </a:r>
                      <a:endParaRPr lang="en-US" sz="900" dirty="0" smtClean="0"/>
                    </a:p>
                    <a:p>
                      <a:pPr marL="171450" indent="-171450">
                        <a:buFont typeface="Arial"/>
                        <a:buChar char="•"/>
                      </a:pPr>
                      <a:endParaRPr lang="en-US" sz="900" dirty="0"/>
                    </a:p>
                  </a:txBody>
                  <a:tcPr marT="34290" marB="34290">
                    <a:solidFill>
                      <a:srgbClr val="FF6600"/>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900" baseline="0" dirty="0" smtClean="0"/>
                        <a:t>I had 2-4 sentences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900" baseline="0" dirty="0" smtClean="0"/>
                    </a:p>
                    <a:p>
                      <a:pPr marL="171450" indent="-171450">
                        <a:buFont typeface="Arial"/>
                        <a:buChar char="•"/>
                      </a:pPr>
                      <a:r>
                        <a:rPr lang="en-US" sz="900" baseline="0" dirty="0" smtClean="0"/>
                        <a:t>No sentences were full, and many spelling mistakes</a:t>
                      </a:r>
                      <a:endParaRPr lang="en-US" sz="900" dirty="0" smtClean="0"/>
                    </a:p>
                    <a:p>
                      <a:pPr marL="171450" indent="-171450">
                        <a:buFont typeface="Arial"/>
                        <a:buChar char="•"/>
                      </a:pPr>
                      <a:endParaRPr lang="en-US" sz="900" dirty="0"/>
                    </a:p>
                  </a:txBody>
                  <a:tcPr marT="34290" marB="34290">
                    <a:solidFill>
                      <a:srgbClr val="FF0000"/>
                    </a:solidFill>
                  </a:tcPr>
                </a:tc>
              </a:tr>
            </a:tbl>
          </a:graphicData>
        </a:graphic>
      </p:graphicFrame>
      <p:sp>
        <p:nvSpPr>
          <p:cNvPr id="3" name="TextBox 2"/>
          <p:cNvSpPr txBox="1"/>
          <p:nvPr/>
        </p:nvSpPr>
        <p:spPr>
          <a:xfrm>
            <a:off x="228600" y="567367"/>
            <a:ext cx="7576605" cy="646331"/>
          </a:xfrm>
          <a:prstGeom prst="rect">
            <a:avLst/>
          </a:prstGeom>
          <a:noFill/>
        </p:spPr>
        <p:txBody>
          <a:bodyPr wrap="square" rtlCol="0">
            <a:spAutoFit/>
          </a:bodyPr>
          <a:lstStyle/>
          <a:p>
            <a:pPr algn="ctr"/>
            <a:r>
              <a:rPr lang="en-US" sz="3600" dirty="0" smtClean="0">
                <a:solidFill>
                  <a:srgbClr val="008000"/>
                </a:solidFill>
              </a:rPr>
              <a:t>Rubrics</a:t>
            </a:r>
            <a:endParaRPr lang="en-US" sz="3600" dirty="0">
              <a:solidFill>
                <a:srgbClr val="008000"/>
              </a:solidFill>
            </a:endParaRPr>
          </a:p>
        </p:txBody>
      </p:sp>
    </p:spTree>
    <p:extLst>
      <p:ext uri="{BB962C8B-B14F-4D97-AF65-F5344CB8AC3E}">
        <p14:creationId xmlns:p14="http://schemas.microsoft.com/office/powerpoint/2010/main" val="163569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Coming Up Next!</a:t>
            </a:r>
            <a:endParaRPr lang="en-US" dirty="0">
              <a:solidFill>
                <a:srgbClr val="660066"/>
              </a:solidFill>
            </a:endParaRPr>
          </a:p>
        </p:txBody>
      </p:sp>
      <p:pic>
        <p:nvPicPr>
          <p:cNvPr id="5" name="Content Placeholder 4" descr="Course  ESLCO   L  C   Topic .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542" b="-1854"/>
          <a:stretch/>
        </p:blipFill>
        <p:spPr>
          <a:xfrm>
            <a:off x="889001" y="1333499"/>
            <a:ext cx="6273800" cy="2984500"/>
          </a:xfrm>
        </p:spPr>
      </p:pic>
    </p:spTree>
    <p:extLst>
      <p:ext uri="{BB962C8B-B14F-4D97-AF65-F5344CB8AC3E}">
        <p14:creationId xmlns:p14="http://schemas.microsoft.com/office/powerpoint/2010/main" val="1047800992"/>
      </p:ext>
    </p:extLst>
  </p:cSld>
  <p:clrMapOvr>
    <a:masterClrMapping/>
  </p:clrMapOvr>
</p:sld>
</file>

<file path=ppt/theme/theme1.xml><?xml version="1.0" encoding="utf-8"?>
<a:theme xmlns:a="http://schemas.openxmlformats.org/drawingml/2006/main" name="ESLCO Unit 3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ESLCO Unit 3 Template.potm</Template>
  <TotalTime>5709</TotalTime>
  <Words>767</Words>
  <Application>Microsoft Macintosh PowerPoint</Application>
  <PresentationFormat>On-screen Show (16:9)</PresentationFormat>
  <Paragraphs>75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ESLCO Unit 3 Template</vt:lpstr>
      <vt:lpstr>Unit 4: Introduction to Canada</vt:lpstr>
      <vt:lpstr>PowerPoint Presentation</vt:lpstr>
      <vt:lpstr>What happened yesterday?</vt:lpstr>
      <vt:lpstr>Write about an Event in the Past!</vt:lpstr>
      <vt:lpstr>Historical Story </vt:lpstr>
      <vt:lpstr>PowerPoint Presentation</vt:lpstr>
      <vt:lpstr>Lesson Assignment</vt:lpstr>
      <vt:lpstr>PowerPoint Presentation</vt:lpstr>
      <vt:lpstr>Coming Up Next!</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:Memories and Ideas</dc:title>
  <dc:creator>Rebecca Galuszewski</dc:creator>
  <cp:lastModifiedBy>Bryan Thompson</cp:lastModifiedBy>
  <cp:revision>125</cp:revision>
  <dcterms:created xsi:type="dcterms:W3CDTF">2016-10-18T15:56:15Z</dcterms:created>
  <dcterms:modified xsi:type="dcterms:W3CDTF">2017-05-09T17:35:19Z</dcterms:modified>
</cp:coreProperties>
</file>