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89" r:id="rId3"/>
    <p:sldId id="323" r:id="rId4"/>
    <p:sldId id="257" r:id="rId5"/>
    <p:sldId id="331" r:id="rId6"/>
    <p:sldId id="340" r:id="rId7"/>
    <p:sldId id="341" r:id="rId8"/>
    <p:sldId id="342" r:id="rId9"/>
    <p:sldId id="343" r:id="rId10"/>
    <p:sldId id="345" r:id="rId11"/>
    <p:sldId id="347" r:id="rId12"/>
    <p:sldId id="349" r:id="rId13"/>
    <p:sldId id="350" r:id="rId14"/>
    <p:sldId id="330" r:id="rId15"/>
    <p:sldId id="339" r:id="rId16"/>
    <p:sldId id="351" r:id="rId17"/>
    <p:sldId id="259" r:id="rId18"/>
    <p:sldId id="274" r:id="rId19"/>
    <p:sldId id="324" r:id="rId20"/>
    <p:sldId id="262" r:id="rId21"/>
    <p:sldId id="338" r:id="rId22"/>
    <p:sldId id="332" r:id="rId23"/>
    <p:sldId id="275" r:id="rId24"/>
    <p:sldId id="322" r:id="rId25"/>
    <p:sldId id="337" r:id="rId26"/>
    <p:sldId id="263" r:id="rId27"/>
    <p:sldId id="264" r:id="rId28"/>
    <p:sldId id="353" r:id="rId29"/>
    <p:sldId id="354" r:id="rId30"/>
    <p:sldId id="355" r:id="rId31"/>
    <p:sldId id="325" r:id="rId32"/>
    <p:sldId id="335" r:id="rId33"/>
    <p:sldId id="267" r:id="rId34"/>
    <p:sldId id="265" r:id="rId35"/>
    <p:sldId id="266" r:id="rId36"/>
    <p:sldId id="268" r:id="rId37"/>
    <p:sldId id="269" r:id="rId38"/>
    <p:sldId id="270" r:id="rId39"/>
    <p:sldId id="271" r:id="rId40"/>
    <p:sldId id="336" r:id="rId41"/>
    <p:sldId id="352"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05"/>
    <p:restoredTop sz="81491"/>
  </p:normalViewPr>
  <p:slideViewPr>
    <p:cSldViewPr snapToGrid="0" snapToObjects="1">
      <p:cViewPr varScale="1">
        <p:scale>
          <a:sx n="105" d="100"/>
          <a:sy n="105" d="100"/>
        </p:scale>
        <p:origin x="736" y="2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BB642-CC2B-864C-9C78-82E8D50E5A6D}" type="datetimeFigureOut">
              <a:rPr lang="en-US" smtClean="0"/>
              <a:t>2/2/16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9B103-ADFC-104E-BC74-47A9C8CA39BC}" type="slidenum">
              <a:rPr lang="en-US" smtClean="0"/>
              <a:t>‹#›</a:t>
            </a:fld>
            <a:endParaRPr lang="en-US"/>
          </a:p>
        </p:txBody>
      </p:sp>
    </p:spTree>
    <p:extLst>
      <p:ext uri="{BB962C8B-B14F-4D97-AF65-F5344CB8AC3E}">
        <p14:creationId xmlns:p14="http://schemas.microsoft.com/office/powerpoint/2010/main" val="112805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a:t>
            </a:r>
          </a:p>
          <a:p>
            <a:pPr marL="228600" indent="-228600">
              <a:buAutoNum type="arabicPeriod"/>
            </a:pPr>
            <a:r>
              <a:rPr lang="en-US" dirty="0" smtClean="0"/>
              <a:t>When you ask a question, ask</a:t>
            </a:r>
            <a:r>
              <a:rPr lang="en-US" baseline="0" dirty="0" smtClean="0"/>
              <a:t> it in two different ways. This saves you wait time before having to rephrase a question.</a:t>
            </a:r>
          </a:p>
          <a:p>
            <a:pPr marL="228600" indent="-228600">
              <a:buAutoNum type="arabicPeriod"/>
            </a:pPr>
            <a:r>
              <a:rPr lang="en-US" baseline="0" dirty="0" smtClean="0"/>
              <a:t>Direct questions at specific students for the first few lessons. When you ask open questions to everyone, students will not generally answer.</a:t>
            </a:r>
          </a:p>
          <a:p>
            <a:pPr marL="228600" indent="-228600">
              <a:buAutoNum type="arabicPeriod"/>
            </a:pPr>
            <a:r>
              <a:rPr lang="en-US" baseline="0" dirty="0" smtClean="0"/>
              <a:t>Double wait time – whatever you think is enough, wait that much time again after asking a student.</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a:t>
            </a:fld>
            <a:endParaRPr lang="en-US"/>
          </a:p>
        </p:txBody>
      </p:sp>
    </p:spTree>
    <p:extLst>
      <p:ext uri="{BB962C8B-B14F-4D97-AF65-F5344CB8AC3E}">
        <p14:creationId xmlns:p14="http://schemas.microsoft.com/office/powerpoint/2010/main" val="257019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You do not need to complete the story. </a:t>
            </a:r>
            <a:endParaRPr lang="en-US" b="1" u="sng" dirty="0" smtClean="0"/>
          </a:p>
          <a:p>
            <a:endParaRPr lang="en-US" b="1" u="sng" dirty="0" smtClean="0"/>
          </a:p>
          <a:p>
            <a:r>
              <a:rPr lang="en-US" dirty="0" smtClean="0"/>
              <a:t>If </a:t>
            </a:r>
            <a:r>
              <a:rPr lang="en-US" dirty="0" smtClean="0"/>
              <a:t>the students are having</a:t>
            </a:r>
            <a:r>
              <a:rPr lang="en-US" baseline="0" dirty="0" smtClean="0"/>
              <a:t> difficulty, you can move on. </a:t>
            </a:r>
            <a:endParaRPr lang="en-US" baseline="0" dirty="0" smtClean="0"/>
          </a:p>
          <a:p>
            <a:r>
              <a:rPr lang="en-US" baseline="0" dirty="0" smtClean="0"/>
              <a:t>If </a:t>
            </a:r>
            <a:r>
              <a:rPr lang="en-US" baseline="0" dirty="0" smtClean="0"/>
              <a:t>you feel that they are enjoying it, you can continue.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10</a:t>
            </a:fld>
            <a:endParaRPr lang="en-US"/>
          </a:p>
        </p:txBody>
      </p:sp>
    </p:spTree>
    <p:extLst>
      <p:ext uri="{BB962C8B-B14F-4D97-AF65-F5344CB8AC3E}">
        <p14:creationId xmlns:p14="http://schemas.microsoft.com/office/powerpoint/2010/main" val="1368692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9B103-ADFC-104E-BC74-47A9C8CA39BC}" type="slidenum">
              <a:rPr lang="en-US" smtClean="0"/>
              <a:t>11</a:t>
            </a:fld>
            <a:endParaRPr lang="en-US"/>
          </a:p>
        </p:txBody>
      </p:sp>
    </p:spTree>
    <p:extLst>
      <p:ext uri="{BB962C8B-B14F-4D97-AF65-F5344CB8AC3E}">
        <p14:creationId xmlns:p14="http://schemas.microsoft.com/office/powerpoint/2010/main" val="1492985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9B103-ADFC-104E-BC74-47A9C8CA39BC}" type="slidenum">
              <a:rPr lang="en-US" smtClean="0"/>
              <a:t>12</a:t>
            </a:fld>
            <a:endParaRPr lang="en-US"/>
          </a:p>
        </p:txBody>
      </p:sp>
    </p:spTree>
    <p:extLst>
      <p:ext uri="{BB962C8B-B14F-4D97-AF65-F5344CB8AC3E}">
        <p14:creationId xmlns:p14="http://schemas.microsoft.com/office/powerpoint/2010/main" val="1410635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9B103-ADFC-104E-BC74-47A9C8CA39BC}" type="slidenum">
              <a:rPr lang="en-US" smtClean="0"/>
              <a:t>13</a:t>
            </a:fld>
            <a:endParaRPr lang="en-US"/>
          </a:p>
        </p:txBody>
      </p:sp>
    </p:spTree>
    <p:extLst>
      <p:ext uri="{BB962C8B-B14F-4D97-AF65-F5344CB8AC3E}">
        <p14:creationId xmlns:p14="http://schemas.microsoft.com/office/powerpoint/2010/main" val="338057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r>
              <a:rPr lang="en-US" dirty="0" smtClean="0"/>
              <a:t>Ask What they might see at</a:t>
            </a:r>
            <a:r>
              <a:rPr lang="en-US" baseline="0" dirty="0" smtClean="0"/>
              <a:t> a carnival. </a:t>
            </a:r>
            <a:endParaRPr lang="en-US" baseline="0" dirty="0" smtClean="0"/>
          </a:p>
          <a:p>
            <a:pPr marL="171450" indent="-171450">
              <a:buFont typeface="Arial" charset="0"/>
              <a:buChar char="•"/>
            </a:pPr>
            <a:r>
              <a:rPr lang="en-US" baseline="0" dirty="0" smtClean="0"/>
              <a:t>Here </a:t>
            </a:r>
            <a:r>
              <a:rPr lang="en-US" baseline="0" dirty="0" smtClean="0"/>
              <a:t>you can teach the students to play the game “I spy” </a:t>
            </a:r>
            <a:endParaRPr lang="en-US" baseline="0" dirty="0" smtClean="0"/>
          </a:p>
          <a:p>
            <a:pPr marL="628650" lvl="1" indent="-171450">
              <a:buFont typeface="Arial" charset="0"/>
              <a:buChar char="•"/>
            </a:pPr>
            <a:r>
              <a:rPr lang="en-US" baseline="0" dirty="0" smtClean="0"/>
              <a:t>you </a:t>
            </a:r>
            <a:r>
              <a:rPr lang="en-US" baseline="0" dirty="0" smtClean="0"/>
              <a:t>can use </a:t>
            </a:r>
            <a:r>
              <a:rPr lang="en-US" baseline="0" dirty="0" err="1" smtClean="0"/>
              <a:t>colours</a:t>
            </a:r>
            <a:r>
              <a:rPr lang="en-US" baseline="0" dirty="0" smtClean="0"/>
              <a:t> and talk about games, balloons, roller coasters, stuffed animals, cotton candy, tents, etc. </a:t>
            </a:r>
            <a:endParaRPr lang="en-US" baseline="0" dirty="0" smtClean="0"/>
          </a:p>
          <a:p>
            <a:pPr marL="628650" lvl="1" indent="-171450">
              <a:buFont typeface="Arial" charset="0"/>
              <a:buChar char="•"/>
            </a:pPr>
            <a:endParaRPr lang="en-US" baseline="0" dirty="0" smtClean="0"/>
          </a:p>
          <a:p>
            <a:pPr marL="171450" indent="-171450">
              <a:buFont typeface="Arial" charset="0"/>
              <a:buChar char="•"/>
            </a:pPr>
            <a:r>
              <a:rPr lang="en-US" baseline="0" dirty="0" smtClean="0"/>
              <a:t>With </a:t>
            </a:r>
            <a:r>
              <a:rPr lang="en-US" baseline="0" dirty="0" smtClean="0"/>
              <a:t>each new word, be sure to write it out on the picture somewhere so the students can see how it is spelled</a:t>
            </a:r>
            <a:r>
              <a:rPr lang="en-US" baseline="0" dirty="0" smtClean="0"/>
              <a:t>.</a:t>
            </a:r>
          </a:p>
          <a:p>
            <a:pPr marL="171450" indent="-171450">
              <a:buFont typeface="Arial" charset="0"/>
              <a:buChar char="•"/>
            </a:pPr>
            <a:r>
              <a:rPr lang="en-US" baseline="0" dirty="0" smtClean="0"/>
              <a:t>Use a new whiteboard if you do not have enough space to write the words.</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14</a:t>
            </a:fld>
            <a:endParaRPr lang="en-US"/>
          </a:p>
        </p:txBody>
      </p:sp>
    </p:spTree>
    <p:extLst>
      <p:ext uri="{BB962C8B-B14F-4D97-AF65-F5344CB8AC3E}">
        <p14:creationId xmlns:p14="http://schemas.microsoft.com/office/powerpoint/2010/main" val="1120048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Have the students read the goal that they just completed.</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Explain what they learned if needed.</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Congratulate them.</a:t>
            </a:r>
            <a:endParaRPr lang="en-US"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15</a:t>
            </a:fld>
            <a:endParaRPr lang="en-US"/>
          </a:p>
        </p:txBody>
      </p:sp>
    </p:spTree>
    <p:extLst>
      <p:ext uri="{BB962C8B-B14F-4D97-AF65-F5344CB8AC3E}">
        <p14:creationId xmlns:p14="http://schemas.microsoft.com/office/powerpoint/2010/main" val="232624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Play the cat video for the students. </a:t>
            </a:r>
            <a:endParaRPr lang="en-US" dirty="0" smtClean="0"/>
          </a:p>
          <a:p>
            <a:pPr marL="171450" indent="-171450">
              <a:buFont typeface="Arial" charset="0"/>
              <a:buChar char="•"/>
            </a:pPr>
            <a:r>
              <a:rPr lang="en-US" dirty="0" smtClean="0"/>
              <a:t>It’s </a:t>
            </a:r>
            <a:r>
              <a:rPr lang="en-US" dirty="0" smtClean="0"/>
              <a:t>in the videos</a:t>
            </a:r>
            <a:r>
              <a:rPr lang="en-US" baseline="0" dirty="0" smtClean="0"/>
              <a:t> resources section on Moodle. </a:t>
            </a:r>
            <a:endParaRPr lang="en-US" baseline="0" dirty="0" smtClean="0"/>
          </a:p>
          <a:p>
            <a:pPr marL="171450" indent="-171450">
              <a:buFont typeface="Arial" charset="0"/>
              <a:buChar char="•"/>
            </a:pPr>
            <a:endParaRPr lang="en-US" baseline="0" dirty="0" smtClean="0"/>
          </a:p>
          <a:p>
            <a:pPr marL="171450" indent="-171450">
              <a:buFont typeface="Arial" charset="0"/>
              <a:buChar char="•"/>
            </a:pPr>
            <a:endParaRPr lang="en-US" baseline="0" dirty="0" smtClean="0"/>
          </a:p>
          <a:p>
            <a:pPr marL="171450" indent="-171450">
              <a:buFont typeface="Arial" charset="0"/>
              <a:buChar char="•"/>
            </a:pPr>
            <a:r>
              <a:rPr lang="en-US" baseline="0" dirty="0" smtClean="0"/>
              <a:t>If </a:t>
            </a:r>
            <a:r>
              <a:rPr lang="en-US" baseline="0" dirty="0" smtClean="0"/>
              <a:t>you cannot load or play the video, then play it on screen with the picture and see who can guess what you’re </a:t>
            </a:r>
            <a:r>
              <a:rPr lang="en-US" baseline="0" dirty="0" smtClean="0"/>
              <a:t>spying at </a:t>
            </a:r>
            <a:r>
              <a:rPr lang="en-US" baseline="0" dirty="0" smtClean="0"/>
              <a:t>first by circling it with their mouse. </a:t>
            </a:r>
            <a:r>
              <a:rPr lang="en-US" sz="1000" baseline="0" dirty="0" smtClean="0"/>
              <a:t>(</a:t>
            </a:r>
            <a:r>
              <a:rPr lang="en-US" sz="1000" i="1" baseline="0" dirty="0" smtClean="0"/>
              <a:t>Ha</a:t>
            </a:r>
            <a:r>
              <a:rPr lang="en-US" sz="1000" i="1" baseline="0" dirty="0" smtClean="0"/>
              <a:t>, that’s ironic. A mouse is going to help a student win the I spy with a cat game. LOL I kill me</a:t>
            </a:r>
            <a:r>
              <a:rPr lang="en-US" sz="1000" i="1" baseline="0" dirty="0" smtClean="0"/>
              <a:t>.)</a:t>
            </a:r>
            <a:endParaRPr lang="en-US" sz="1000" i="1" dirty="0"/>
          </a:p>
        </p:txBody>
      </p:sp>
      <p:sp>
        <p:nvSpPr>
          <p:cNvPr id="4" name="Slide Number Placeholder 3"/>
          <p:cNvSpPr>
            <a:spLocks noGrp="1"/>
          </p:cNvSpPr>
          <p:nvPr>
            <p:ph type="sldNum" sz="quarter" idx="10"/>
          </p:nvPr>
        </p:nvSpPr>
        <p:spPr/>
        <p:txBody>
          <a:bodyPr/>
          <a:lstStyle/>
          <a:p>
            <a:fld id="{6729B103-ADFC-104E-BC74-47A9C8CA39BC}" type="slidenum">
              <a:rPr lang="en-US" smtClean="0"/>
              <a:t>16</a:t>
            </a:fld>
            <a:endParaRPr lang="en-US"/>
          </a:p>
        </p:txBody>
      </p:sp>
    </p:spTree>
    <p:extLst>
      <p:ext uri="{BB962C8B-B14F-4D97-AF65-F5344CB8AC3E}">
        <p14:creationId xmlns:p14="http://schemas.microsoft.com/office/powerpoint/2010/main" val="150416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Talk about the different areas</a:t>
            </a:r>
            <a:r>
              <a:rPr lang="en-US" baseline="0" dirty="0" smtClean="0"/>
              <a:t> that you can go when you are at a carnival. Today, you will go to the magic show and the circus.</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17</a:t>
            </a:fld>
            <a:endParaRPr lang="en-US"/>
          </a:p>
        </p:txBody>
      </p:sp>
    </p:spTree>
    <p:extLst>
      <p:ext uri="{BB962C8B-B14F-4D97-AF65-F5344CB8AC3E}">
        <p14:creationId xmlns:p14="http://schemas.microsoft.com/office/powerpoint/2010/main" val="1858721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Before you enter the magic</a:t>
            </a:r>
            <a:r>
              <a:rPr lang="en-US" baseline="0" dirty="0" smtClean="0"/>
              <a:t> show, you will need something. Ask them what they will need to get in. Define/discuss tickets. What type of tickets are there? What are they made of?</a:t>
            </a:r>
          </a:p>
          <a:p>
            <a:pPr marL="171450" indent="-171450">
              <a:buFont typeface="Arial" charset="0"/>
              <a:buChar char="•"/>
            </a:pPr>
            <a:endParaRPr lang="en-US" baseline="0" dirty="0" smtClean="0"/>
          </a:p>
          <a:p>
            <a:pPr marL="171450" indent="-171450">
              <a:buFont typeface="Arial" charset="0"/>
              <a:buChar char="•"/>
            </a:pPr>
            <a:r>
              <a:rPr lang="en-US" baseline="0" dirty="0" smtClean="0"/>
              <a:t>Then ask them for their ticket to the show. When they cannot produce one, make a ticket appear out of your hat. Yes, I said your hat. You may need to buy a magic hat or make one out of construction paper. Either way, add a black pocket into it where you can store a long string of scarves or balloons tied together (the long ones not the round ones – uninflated of course) and a ticket stub. Don’t worry about getting caught – remember you’re on camera – a grainy one at that and the students will only see black when you show them the hat with the trick pocket in it.</a:t>
            </a:r>
          </a:p>
          <a:p>
            <a:pPr marL="171450" indent="-171450">
              <a:buFont typeface="Arial" charset="0"/>
              <a:buChar char="•"/>
            </a:pPr>
            <a:endParaRPr lang="en-US" baseline="0" dirty="0" smtClean="0"/>
          </a:p>
          <a:p>
            <a:pPr marL="628650" lvl="1" indent="-171450">
              <a:buFont typeface="Arial" charset="0"/>
              <a:buChar char="•"/>
            </a:pPr>
            <a:r>
              <a:rPr lang="en-US" baseline="0" dirty="0" smtClean="0"/>
              <a:t>Show the students that the hat is empty. Then, start pulling the scarves or balloons out of the hat first, then finally find the ticket.</a:t>
            </a:r>
          </a:p>
          <a:p>
            <a:pPr marL="171450" indent="-171450">
              <a:buFont typeface="Arial" charset="0"/>
              <a:buChar char="•"/>
            </a:pPr>
            <a:endParaRPr lang="en-US" baseline="0" dirty="0" smtClean="0"/>
          </a:p>
          <a:p>
            <a:pPr marL="628650" lvl="1" indent="-171450">
              <a:buFont typeface="Arial" charset="0"/>
              <a:buChar char="•"/>
            </a:pPr>
            <a:r>
              <a:rPr lang="en-US" baseline="0" dirty="0" smtClean="0"/>
              <a:t>Tada, they’ve just seen their first magic trick with you </a:t>
            </a:r>
            <a:r>
              <a:rPr lang="is-IS" baseline="0" dirty="0" smtClean="0"/>
              <a:t>… yes I said first. </a:t>
            </a:r>
            <a:r>
              <a:rPr lang="is-IS" baseline="0" dirty="0" smtClean="0">
                <a:sym typeface="Wingdings"/>
              </a:rPr>
              <a:t></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18</a:t>
            </a:fld>
            <a:endParaRPr lang="en-US"/>
          </a:p>
        </p:txBody>
      </p:sp>
    </p:spTree>
    <p:extLst>
      <p:ext uri="{BB962C8B-B14F-4D97-AF65-F5344CB8AC3E}">
        <p14:creationId xmlns:p14="http://schemas.microsoft.com/office/powerpoint/2010/main" val="191183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r>
              <a:rPr lang="en-US" dirty="0" smtClean="0"/>
              <a:t>Before class,</a:t>
            </a:r>
            <a:r>
              <a:rPr lang="en-US" baseline="0" dirty="0" smtClean="0"/>
              <a:t> put the students’ names on the tickets. Just double click the word “Student #” and replace it with your students’ names. If you only have three students, then put your name on a ticket as well.</a:t>
            </a:r>
          </a:p>
          <a:p>
            <a:pPr marL="171450" indent="-171450">
              <a:buFont typeface="Arial" charset="0"/>
              <a:buChar char="•"/>
            </a:pPr>
            <a:endParaRPr lang="en-US" baseline="0" dirty="0" smtClean="0"/>
          </a:p>
          <a:p>
            <a:pPr marL="171450" indent="-171450">
              <a:buFont typeface="Arial" charset="0"/>
              <a:buChar char="•"/>
            </a:pPr>
            <a:r>
              <a:rPr lang="en-US" baseline="0" dirty="0" smtClean="0"/>
              <a:t>Talk about </a:t>
            </a:r>
            <a:endParaRPr lang="en-US" baseline="0" dirty="0" smtClean="0"/>
          </a:p>
          <a:p>
            <a:pPr marL="628650" lvl="1" indent="-171450">
              <a:buFont typeface="Arial" charset="0"/>
              <a:buChar char="•"/>
            </a:pPr>
            <a:r>
              <a:rPr lang="en-US" baseline="0" dirty="0" smtClean="0"/>
              <a:t>WHAT </a:t>
            </a:r>
            <a:r>
              <a:rPr lang="en-US" baseline="0" dirty="0" smtClean="0"/>
              <a:t>the tickets are for. </a:t>
            </a:r>
            <a:endParaRPr lang="en-US" baseline="0" dirty="0" smtClean="0"/>
          </a:p>
          <a:p>
            <a:pPr marL="628650" lvl="1" indent="-171450">
              <a:buFont typeface="Arial" charset="0"/>
              <a:buChar char="•"/>
            </a:pPr>
            <a:r>
              <a:rPr lang="en-US" baseline="0" dirty="0" smtClean="0"/>
              <a:t>WHO </a:t>
            </a:r>
            <a:r>
              <a:rPr lang="en-US" baseline="0" dirty="0" smtClean="0"/>
              <a:t>the tickets belong to. </a:t>
            </a:r>
            <a:endParaRPr lang="en-US" baseline="0" dirty="0" smtClean="0"/>
          </a:p>
          <a:p>
            <a:pPr marL="628650" lvl="1" indent="-171450">
              <a:buFont typeface="Arial" charset="0"/>
              <a:buChar char="•"/>
            </a:pPr>
            <a:r>
              <a:rPr lang="en-US" baseline="0" dirty="0" smtClean="0"/>
              <a:t>WHERE </a:t>
            </a:r>
            <a:r>
              <a:rPr lang="en-US" baseline="0" dirty="0" smtClean="0"/>
              <a:t>the event is taking place. </a:t>
            </a:r>
            <a:endParaRPr lang="en-US" baseline="0" dirty="0" smtClean="0"/>
          </a:p>
          <a:p>
            <a:pPr marL="628650" lvl="1" indent="-171450">
              <a:buFont typeface="Arial" charset="0"/>
              <a:buChar char="•"/>
            </a:pPr>
            <a:r>
              <a:rPr lang="en-US" baseline="0" dirty="0" smtClean="0"/>
              <a:t>WHEN </a:t>
            </a:r>
            <a:r>
              <a:rPr lang="en-US" baseline="0" dirty="0" smtClean="0"/>
              <a:t>the show will take place. </a:t>
            </a:r>
            <a:endParaRPr lang="en-US" baseline="0" dirty="0" smtClean="0"/>
          </a:p>
          <a:p>
            <a:pPr marL="171450" indent="-171450">
              <a:buFont typeface="Arial" charset="0"/>
              <a:buChar char="•"/>
            </a:pPr>
            <a:endParaRPr lang="en-US" baseline="0" dirty="0" smtClean="0"/>
          </a:p>
          <a:p>
            <a:pPr marL="171450" indent="-171450">
              <a:buFont typeface="Arial" charset="0"/>
              <a:buChar char="•"/>
            </a:pPr>
            <a:r>
              <a:rPr lang="en-US" baseline="0" dirty="0" smtClean="0"/>
              <a:t>The </a:t>
            </a:r>
            <a:r>
              <a:rPr lang="en-US" baseline="0" dirty="0" smtClean="0"/>
              <a:t>five </a:t>
            </a:r>
            <a:r>
              <a:rPr lang="en-US" baseline="0" dirty="0" err="1" smtClean="0"/>
              <a:t>Ws</a:t>
            </a:r>
            <a:r>
              <a:rPr lang="en-US" baseline="0" dirty="0" smtClean="0"/>
              <a:t> will be taught later in the course – </a:t>
            </a:r>
            <a:r>
              <a:rPr lang="en-US" b="1" u="sng" baseline="0" dirty="0" smtClean="0"/>
              <a:t>if the students do not understand the questions, you can move on </a:t>
            </a:r>
            <a:r>
              <a:rPr lang="en-US" baseline="0" dirty="0" smtClean="0"/>
              <a:t>– this is not a learning goal, but more a </a:t>
            </a:r>
            <a:r>
              <a:rPr lang="en-US" b="1" u="sng" baseline="0" dirty="0" smtClean="0"/>
              <a:t>diagnostic tool </a:t>
            </a:r>
            <a:r>
              <a:rPr lang="en-US" baseline="0" dirty="0" smtClean="0"/>
              <a:t>for you to </a:t>
            </a:r>
            <a:r>
              <a:rPr lang="en-US" baseline="0" dirty="0" err="1" smtClean="0"/>
              <a:t>guage</a:t>
            </a:r>
            <a:r>
              <a:rPr lang="en-US" baseline="0" dirty="0" smtClean="0"/>
              <a:t> where they may be at in terms of asking and responding to questions</a:t>
            </a:r>
            <a:r>
              <a:rPr lang="en-US" baseline="0" dirty="0" smtClean="0"/>
              <a:t>. </a:t>
            </a:r>
            <a:r>
              <a:rPr lang="en-US" b="1" u="sng" baseline="0" dirty="0" smtClean="0"/>
              <a:t>You do not need to teach the 5Ws at this point.</a:t>
            </a:r>
            <a:endParaRPr lang="en-US" b="1" u="sng" dirty="0"/>
          </a:p>
        </p:txBody>
      </p:sp>
      <p:sp>
        <p:nvSpPr>
          <p:cNvPr id="4" name="Slide Number Placeholder 3"/>
          <p:cNvSpPr>
            <a:spLocks noGrp="1"/>
          </p:cNvSpPr>
          <p:nvPr>
            <p:ph type="sldNum" sz="quarter" idx="10"/>
          </p:nvPr>
        </p:nvSpPr>
        <p:spPr/>
        <p:txBody>
          <a:bodyPr/>
          <a:lstStyle/>
          <a:p>
            <a:fld id="{6729B103-ADFC-104E-BC74-47A9C8CA39BC}" type="slidenum">
              <a:rPr lang="en-US" smtClean="0"/>
              <a:t>19</a:t>
            </a:fld>
            <a:endParaRPr lang="en-US"/>
          </a:p>
        </p:txBody>
      </p:sp>
    </p:spTree>
    <p:extLst>
      <p:ext uri="{BB962C8B-B14F-4D97-AF65-F5344CB8AC3E}">
        <p14:creationId xmlns:p14="http://schemas.microsoft.com/office/powerpoint/2010/main" val="655858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Update</a:t>
            </a:r>
            <a:r>
              <a:rPr lang="en-US" baseline="0" dirty="0" smtClean="0"/>
              <a:t> this page with your own likes. </a:t>
            </a:r>
            <a:endParaRPr lang="en-US" baseline="0" dirty="0" smtClean="0"/>
          </a:p>
          <a:p>
            <a:pPr marL="171450" indent="-171450">
              <a:buFont typeface="Arial" charset="0"/>
              <a:buChar char="•"/>
            </a:pPr>
            <a:r>
              <a:rPr lang="en-US" baseline="0" dirty="0" smtClean="0"/>
              <a:t>I </a:t>
            </a:r>
            <a:r>
              <a:rPr lang="en-US" baseline="0" dirty="0" smtClean="0"/>
              <a:t>highlighted the “B”s because that is one of the sounds that I will be teaching later in the presentation. </a:t>
            </a:r>
            <a:endParaRPr lang="en-US" baseline="0" dirty="0" smtClean="0"/>
          </a:p>
          <a:p>
            <a:pPr marL="171450" indent="-171450">
              <a:buFont typeface="Arial" charset="0"/>
              <a:buChar char="•"/>
            </a:pPr>
            <a:r>
              <a:rPr lang="en-US" baseline="0" dirty="0" smtClean="0"/>
              <a:t>You </a:t>
            </a:r>
            <a:r>
              <a:rPr lang="en-US" baseline="0" dirty="0" smtClean="0"/>
              <a:t>can get them to say their name and something that they like. </a:t>
            </a:r>
            <a:endParaRPr lang="en-US" baseline="0" dirty="0" smtClean="0"/>
          </a:p>
          <a:p>
            <a:pPr marL="171450" indent="-171450">
              <a:buFont typeface="Arial" charset="0"/>
              <a:buChar char="•"/>
            </a:pPr>
            <a:r>
              <a:rPr lang="en-US" baseline="0" dirty="0" smtClean="0"/>
              <a:t>See </a:t>
            </a:r>
            <a:r>
              <a:rPr lang="en-US" baseline="0" dirty="0" smtClean="0"/>
              <a:t>if any of them pick up on the alliteration.</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a:t>
            </a:fld>
            <a:endParaRPr lang="en-US"/>
          </a:p>
        </p:txBody>
      </p:sp>
    </p:spTree>
    <p:extLst>
      <p:ext uri="{BB962C8B-B14F-4D97-AF65-F5344CB8AC3E}">
        <p14:creationId xmlns:p14="http://schemas.microsoft.com/office/powerpoint/2010/main" val="727792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You now proceed to show them two more magic </a:t>
            </a:r>
            <a:r>
              <a:rPr lang="en-US" dirty="0" smtClean="0"/>
              <a:t>tricks – this is the magic show portion.</a:t>
            </a:r>
            <a:endParaRPr lang="en-US" dirty="0" smtClean="0"/>
          </a:p>
          <a:p>
            <a:pPr marL="171450" indent="-171450">
              <a:buFont typeface="Arial" charset="0"/>
              <a:buChar char="•"/>
            </a:pPr>
            <a:endParaRPr lang="en-US" dirty="0" smtClean="0"/>
          </a:p>
          <a:p>
            <a:pPr marL="171450" indent="-171450">
              <a:buFont typeface="Arial" charset="0"/>
              <a:buChar char="•"/>
            </a:pPr>
            <a:r>
              <a:rPr lang="en-US" dirty="0" smtClean="0"/>
              <a:t>I</a:t>
            </a:r>
            <a:r>
              <a:rPr lang="en-US" baseline="0" dirty="0" smtClean="0"/>
              <a:t> have these cups and a rope trick that I bought from Walmart, but you can add any pictures to this slide and even make your own magic tricks.</a:t>
            </a:r>
          </a:p>
          <a:p>
            <a:pPr marL="171450" indent="-171450">
              <a:buFont typeface="Arial" charset="0"/>
              <a:buChar char="•"/>
            </a:pPr>
            <a:r>
              <a:rPr lang="en-US" baseline="0" dirty="0" smtClean="0"/>
              <a:t>http://</a:t>
            </a:r>
            <a:r>
              <a:rPr lang="en-US" baseline="0" dirty="0" err="1" smtClean="0"/>
              <a:t>magictricksforkids.org</a:t>
            </a:r>
            <a:r>
              <a:rPr lang="en-US" baseline="0" dirty="0" smtClean="0"/>
              <a:t>/list-magic-tricks</a:t>
            </a:r>
            <a:r>
              <a:rPr lang="en-US" baseline="0" dirty="0" smtClean="0"/>
              <a:t>/</a:t>
            </a:r>
          </a:p>
          <a:p>
            <a:pPr marL="171450" indent="-171450">
              <a:buFont typeface="Arial" charset="0"/>
              <a:buChar char="•"/>
            </a:pPr>
            <a:r>
              <a:rPr lang="en-US" baseline="0" dirty="0" smtClean="0"/>
              <a:t>You may want to show some magic videos (e.g., Penn and Teller or Darcy </a:t>
            </a:r>
            <a:r>
              <a:rPr lang="en-US" baseline="0" dirty="0" err="1" smtClean="0"/>
              <a:t>Oake</a:t>
            </a:r>
            <a:r>
              <a:rPr lang="en-US" baseline="0" dirty="0" smtClean="0"/>
              <a:t>) as well as doing the magic yourself.</a:t>
            </a:r>
          </a:p>
          <a:p>
            <a:pPr marL="171450" indent="-171450">
              <a:buFont typeface="Arial" charset="0"/>
              <a:buChar char="•"/>
            </a:pPr>
            <a:endParaRPr lang="en-US" baseline="0" dirty="0" smtClean="0"/>
          </a:p>
          <a:p>
            <a:pPr marL="171450" indent="-171450">
              <a:buFont typeface="Arial" charset="0"/>
              <a:buChar char="•"/>
            </a:pPr>
            <a:r>
              <a:rPr lang="en-US" baseline="0" dirty="0" smtClean="0"/>
              <a:t>LEARNING GOAL:</a:t>
            </a:r>
            <a:endParaRPr lang="en-US" baseline="0" dirty="0" smtClean="0"/>
          </a:p>
          <a:p>
            <a:pPr marL="628650" lvl="1" indent="-171450">
              <a:buFont typeface="Arial" charset="0"/>
              <a:buChar char="•"/>
            </a:pPr>
            <a:r>
              <a:rPr lang="en-US" baseline="0" dirty="0" smtClean="0"/>
              <a:t>Ask students in turn which magic trick was their </a:t>
            </a:r>
            <a:r>
              <a:rPr lang="en-US" baseline="0" dirty="0" err="1" smtClean="0"/>
              <a:t>favourite</a:t>
            </a:r>
            <a:r>
              <a:rPr lang="en-US" baseline="0" dirty="0" smtClean="0"/>
              <a:t>. </a:t>
            </a:r>
            <a:endParaRPr lang="en-US" baseline="0" dirty="0" smtClean="0"/>
          </a:p>
          <a:p>
            <a:pPr marL="628650" lvl="1" indent="-171450">
              <a:buFont typeface="Arial" charset="0"/>
              <a:buChar char="•"/>
            </a:pPr>
            <a:r>
              <a:rPr lang="en-US" baseline="0" dirty="0" smtClean="0"/>
              <a:t>Then </a:t>
            </a:r>
            <a:r>
              <a:rPr lang="en-US" baseline="0" dirty="0" smtClean="0"/>
              <a:t>ask them to describe what happened </a:t>
            </a:r>
            <a:r>
              <a:rPr lang="is-IS" baseline="0" dirty="0" smtClean="0"/>
              <a:t>… or ask them why they liked it best if you think they can answer that question</a:t>
            </a:r>
            <a:r>
              <a:rPr lang="is-IS" baseline="0" dirty="0" smtClean="0"/>
              <a:t>.</a:t>
            </a:r>
          </a:p>
        </p:txBody>
      </p:sp>
      <p:sp>
        <p:nvSpPr>
          <p:cNvPr id="4" name="Slide Number Placeholder 3"/>
          <p:cNvSpPr>
            <a:spLocks noGrp="1"/>
          </p:cNvSpPr>
          <p:nvPr>
            <p:ph type="sldNum" sz="quarter" idx="10"/>
          </p:nvPr>
        </p:nvSpPr>
        <p:spPr/>
        <p:txBody>
          <a:bodyPr/>
          <a:lstStyle/>
          <a:p>
            <a:fld id="{6729B103-ADFC-104E-BC74-47A9C8CA39BC}" type="slidenum">
              <a:rPr lang="en-US" smtClean="0"/>
              <a:t>20</a:t>
            </a:fld>
            <a:endParaRPr lang="en-US"/>
          </a:p>
        </p:txBody>
      </p:sp>
    </p:spTree>
    <p:extLst>
      <p:ext uri="{BB962C8B-B14F-4D97-AF65-F5344CB8AC3E}">
        <p14:creationId xmlns:p14="http://schemas.microsoft.com/office/powerpoint/2010/main" val="1525936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Have the students read the goal that they just completed.</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Explain what they learned if needed.</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Congratulate them.</a:t>
            </a:r>
            <a:endParaRPr lang="en-US"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21</a:t>
            </a:fld>
            <a:endParaRPr lang="en-US"/>
          </a:p>
        </p:txBody>
      </p:sp>
    </p:spTree>
    <p:extLst>
      <p:ext uri="{BB962C8B-B14F-4D97-AF65-F5344CB8AC3E}">
        <p14:creationId xmlns:p14="http://schemas.microsoft.com/office/powerpoint/2010/main" val="1087052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Take them back to the map and</a:t>
            </a:r>
            <a:r>
              <a:rPr lang="en-US" baseline="0" dirty="0" smtClean="0"/>
              <a:t> tell them that the circus is next.</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22</a:t>
            </a:fld>
            <a:endParaRPr lang="en-US"/>
          </a:p>
        </p:txBody>
      </p:sp>
    </p:spTree>
    <p:extLst>
      <p:ext uri="{BB962C8B-B14F-4D97-AF65-F5344CB8AC3E}">
        <p14:creationId xmlns:p14="http://schemas.microsoft.com/office/powerpoint/2010/main" val="1858721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Define</a:t>
            </a:r>
            <a:r>
              <a:rPr lang="en-US" baseline="0" dirty="0" smtClean="0"/>
              <a:t> and discuss a circus. </a:t>
            </a:r>
            <a:endParaRPr lang="en-US" baseline="0" dirty="0" smtClean="0"/>
          </a:p>
          <a:p>
            <a:pPr marL="171450" indent="-171450">
              <a:buFont typeface="Arial" charset="0"/>
              <a:buChar char="•"/>
            </a:pPr>
            <a:r>
              <a:rPr lang="en-US" baseline="0" dirty="0" smtClean="0"/>
              <a:t>Make </a:t>
            </a:r>
            <a:r>
              <a:rPr lang="en-US" baseline="0" dirty="0" smtClean="0"/>
              <a:t>the noises of the animals and ask the students to identify (circle using their mouse) the animal that you are imitating.</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23</a:t>
            </a:fld>
            <a:endParaRPr lang="en-US"/>
          </a:p>
        </p:txBody>
      </p:sp>
    </p:spTree>
    <p:extLst>
      <p:ext uri="{BB962C8B-B14F-4D97-AF65-F5344CB8AC3E}">
        <p14:creationId xmlns:p14="http://schemas.microsoft.com/office/powerpoint/2010/main" val="401731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Ask</a:t>
            </a:r>
            <a:r>
              <a:rPr lang="en-US" baseline="0" dirty="0" smtClean="0"/>
              <a:t> the questions and rephrase if necessary. </a:t>
            </a:r>
            <a:endParaRPr lang="en-US" baseline="0" dirty="0" smtClean="0"/>
          </a:p>
          <a:p>
            <a:pPr marL="171450" indent="-171450">
              <a:buFont typeface="Arial" charset="0"/>
              <a:buChar char="•"/>
            </a:pPr>
            <a:r>
              <a:rPr lang="en-US" baseline="0" dirty="0" smtClean="0"/>
              <a:t>The </a:t>
            </a:r>
            <a:r>
              <a:rPr lang="en-US" baseline="0" dirty="0" smtClean="0"/>
              <a:t>students can be offered choice if they cannot come up with answers with a little bit of wait time. </a:t>
            </a:r>
            <a:endParaRPr lang="en-US" baseline="0" dirty="0" smtClean="0"/>
          </a:p>
          <a:p>
            <a:pPr marL="171450" indent="-171450">
              <a:buFont typeface="Arial" charset="0"/>
              <a:buChar char="•"/>
            </a:pPr>
            <a:r>
              <a:rPr lang="en-US" baseline="0" dirty="0" smtClean="0"/>
              <a:t>Make </a:t>
            </a:r>
            <a:r>
              <a:rPr lang="en-US" baseline="0" dirty="0" smtClean="0"/>
              <a:t>sure they have had enough time to process before offering choices.</a:t>
            </a:r>
          </a:p>
          <a:p>
            <a:pPr marL="171450" indent="-171450">
              <a:buFont typeface="Arial" charset="0"/>
              <a:buChar char="•"/>
            </a:pPr>
            <a:endParaRPr lang="en-US" baseline="0" dirty="0" smtClean="0"/>
          </a:p>
          <a:p>
            <a:pPr marL="171450" indent="-171450">
              <a:buFont typeface="Arial" charset="0"/>
              <a:buChar char="•"/>
            </a:pPr>
            <a:r>
              <a:rPr lang="en-US" baseline="0" dirty="0" smtClean="0"/>
              <a:t>NOW ASK THEM TO TAKE OUT THEIR HANDOUT – Get them to draw the animals that are listed on the handout. </a:t>
            </a:r>
            <a:endParaRPr lang="en-US" baseline="0" dirty="0" smtClean="0"/>
          </a:p>
          <a:p>
            <a:pPr marL="628650" lvl="1" indent="-171450">
              <a:buFont typeface="Arial" charset="0"/>
              <a:buChar char="•"/>
            </a:pPr>
            <a:r>
              <a:rPr lang="en-US" baseline="0" dirty="0" smtClean="0"/>
              <a:t>You should load </a:t>
            </a:r>
            <a:r>
              <a:rPr lang="en-US" baseline="0" dirty="0" smtClean="0"/>
              <a:t>the handout in the whiteboard as well and go draw with them or have them do it on screen instead of on their paper.</a:t>
            </a:r>
          </a:p>
          <a:p>
            <a:pPr marL="628650" lvl="1" indent="-171450">
              <a:buFont typeface="Arial" charset="0"/>
              <a:buChar char="•"/>
            </a:pPr>
            <a:r>
              <a:rPr lang="en-US" baseline="0" dirty="0" smtClean="0"/>
              <a:t>Then </a:t>
            </a:r>
            <a:r>
              <a:rPr lang="en-US" baseline="0" dirty="0" smtClean="0"/>
              <a:t>ask them to write on their paper the name of their </a:t>
            </a:r>
            <a:r>
              <a:rPr lang="en-US" baseline="0" dirty="0" err="1" smtClean="0"/>
              <a:t>favourite</a:t>
            </a:r>
            <a:r>
              <a:rPr lang="en-US" baseline="0" dirty="0" smtClean="0"/>
              <a:t> animal. If they can, have them describe it. They can copy down some of the words on this slide - cute, scary, etc.</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24</a:t>
            </a:fld>
            <a:endParaRPr lang="en-US"/>
          </a:p>
        </p:txBody>
      </p:sp>
    </p:spTree>
    <p:extLst>
      <p:ext uri="{BB962C8B-B14F-4D97-AF65-F5344CB8AC3E}">
        <p14:creationId xmlns:p14="http://schemas.microsoft.com/office/powerpoint/2010/main" val="467037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Have the students read the goal that they just completed.</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Explain what they learned if needed.</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Congratulate them.</a:t>
            </a:r>
            <a:endParaRPr lang="en-US"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25</a:t>
            </a:fld>
            <a:endParaRPr lang="en-US"/>
          </a:p>
        </p:txBody>
      </p:sp>
    </p:spTree>
    <p:extLst>
      <p:ext uri="{BB962C8B-B14F-4D97-AF65-F5344CB8AC3E}">
        <p14:creationId xmlns:p14="http://schemas.microsoft.com/office/powerpoint/2010/main" val="1418879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Each</a:t>
            </a:r>
            <a:r>
              <a:rPr lang="en-US" baseline="0" dirty="0" smtClean="0"/>
              <a:t> slide has scrambled letters. </a:t>
            </a:r>
            <a:endParaRPr lang="en-US" baseline="0" dirty="0" smtClean="0"/>
          </a:p>
          <a:p>
            <a:pPr marL="171450" indent="-171450">
              <a:buFont typeface="Arial" charset="0"/>
              <a:buChar char="•"/>
            </a:pPr>
            <a:r>
              <a:rPr lang="en-US" baseline="0" dirty="0" smtClean="0"/>
              <a:t>You </a:t>
            </a:r>
            <a:r>
              <a:rPr lang="en-US" baseline="0" dirty="0" smtClean="0"/>
              <a:t>can start by giving hints. Like this animal growls. </a:t>
            </a:r>
            <a:endParaRPr lang="en-US" baseline="0" dirty="0" smtClean="0"/>
          </a:p>
          <a:p>
            <a:pPr marL="171450" indent="-171450">
              <a:buFont typeface="Arial" charset="0"/>
              <a:buChar char="•"/>
            </a:pPr>
            <a:r>
              <a:rPr lang="en-US" baseline="0" dirty="0" smtClean="0"/>
              <a:t>If </a:t>
            </a:r>
            <a:r>
              <a:rPr lang="en-US" baseline="0" dirty="0" smtClean="0"/>
              <a:t>they cannot unscramble, click or proceed to show the picture of the animal. </a:t>
            </a:r>
            <a:endParaRPr lang="en-US" baseline="0" dirty="0" smtClean="0"/>
          </a:p>
          <a:p>
            <a:pPr marL="171450" indent="-171450">
              <a:buFont typeface="Arial" charset="0"/>
              <a:buChar char="•"/>
            </a:pPr>
            <a:r>
              <a:rPr lang="en-US" baseline="0" dirty="0" smtClean="0"/>
              <a:t>They </a:t>
            </a:r>
            <a:r>
              <a:rPr lang="en-US" baseline="0" dirty="0" smtClean="0"/>
              <a:t>will likely get the name then. </a:t>
            </a:r>
            <a:r>
              <a:rPr lang="en-US" baseline="0" dirty="0" smtClean="0"/>
              <a:t>Slowly </a:t>
            </a:r>
            <a:r>
              <a:rPr lang="en-US" baseline="0" dirty="0" smtClean="0"/>
              <a:t>pronounce the name and ask </a:t>
            </a:r>
            <a:r>
              <a:rPr lang="en-US" baseline="0" dirty="0" smtClean="0"/>
              <a:t>them </a:t>
            </a:r>
            <a:r>
              <a:rPr lang="en-US" baseline="0" dirty="0" smtClean="0"/>
              <a:t>to guess which letter or letters come next.</a:t>
            </a:r>
            <a:endParaRPr lang="en-US" dirty="0" smtClean="0"/>
          </a:p>
          <a:p>
            <a:pPr marL="171450" indent="-171450">
              <a:buFont typeface="Arial" charset="0"/>
              <a:buChar char="•"/>
            </a:pPr>
            <a:endParaRPr lang="en-US" dirty="0" smtClean="0"/>
          </a:p>
          <a:p>
            <a:pPr marL="171450" indent="-171450">
              <a:buFont typeface="Arial" charset="0"/>
              <a:buChar char="•"/>
            </a:pPr>
            <a:r>
              <a:rPr lang="en-US" dirty="0" smtClean="0"/>
              <a:t>LOGISTICS</a:t>
            </a:r>
            <a:endParaRPr lang="en-US" dirty="0" smtClean="0"/>
          </a:p>
          <a:p>
            <a:pPr marL="628650" lvl="1" indent="-171450">
              <a:buFont typeface="Arial" charset="0"/>
              <a:buChar char="•"/>
            </a:pPr>
            <a:r>
              <a:rPr lang="en-US" dirty="0" smtClean="0"/>
              <a:t>If you bring this presentation</a:t>
            </a:r>
            <a:r>
              <a:rPr lang="en-US" baseline="0" dirty="0" smtClean="0"/>
              <a:t> into Fast Meeting as a document, then you will have to copy each slide three times. First have the letters only, on the second slide have the letters and the picture. On the third slide have the unscrambled letters with the picture. </a:t>
            </a:r>
          </a:p>
          <a:p>
            <a:pPr marL="171450" indent="-171450">
              <a:buFont typeface="Arial" charset="0"/>
              <a:buChar char="•"/>
            </a:pPr>
            <a:endParaRPr lang="en-US" baseline="0" dirty="0" smtClean="0"/>
          </a:p>
          <a:p>
            <a:pPr marL="628650" lvl="1" indent="-171450">
              <a:buFont typeface="Arial" charset="0"/>
              <a:buChar char="•"/>
            </a:pPr>
            <a:r>
              <a:rPr lang="en-US" b="1" u="sng" baseline="0" dirty="0" smtClean="0"/>
              <a:t>You do not have to go through all the animals</a:t>
            </a:r>
            <a:r>
              <a:rPr lang="en-US" baseline="0" dirty="0" smtClean="0"/>
              <a:t>. If the students are having a tough time with it, you can cut this exercise early. The main learning objective was covered in them being able to describe some of the animals</a:t>
            </a:r>
            <a:r>
              <a:rPr lang="en-US" baseline="0" dirty="0" smtClean="0"/>
              <a:t>. Get through the first four if you can: Bear, Dog, Cat, and Fox as these contain new sounds or vocabulary words.</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26</a:t>
            </a:fld>
            <a:endParaRPr lang="en-US"/>
          </a:p>
        </p:txBody>
      </p:sp>
    </p:spTree>
    <p:extLst>
      <p:ext uri="{BB962C8B-B14F-4D97-AF65-F5344CB8AC3E}">
        <p14:creationId xmlns:p14="http://schemas.microsoft.com/office/powerpoint/2010/main" val="355494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27</a:t>
            </a:fld>
            <a:endParaRPr lang="en-US"/>
          </a:p>
        </p:txBody>
      </p:sp>
    </p:spTree>
    <p:extLst>
      <p:ext uri="{BB962C8B-B14F-4D97-AF65-F5344CB8AC3E}">
        <p14:creationId xmlns:p14="http://schemas.microsoft.com/office/powerpoint/2010/main" val="1679747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28</a:t>
            </a:fld>
            <a:endParaRPr lang="en-US"/>
          </a:p>
        </p:txBody>
      </p:sp>
    </p:spTree>
    <p:extLst>
      <p:ext uri="{BB962C8B-B14F-4D97-AF65-F5344CB8AC3E}">
        <p14:creationId xmlns:p14="http://schemas.microsoft.com/office/powerpoint/2010/main" val="1761223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29</a:t>
            </a:fld>
            <a:endParaRPr lang="en-US"/>
          </a:p>
        </p:txBody>
      </p:sp>
    </p:spTree>
    <p:extLst>
      <p:ext uri="{BB962C8B-B14F-4D97-AF65-F5344CB8AC3E}">
        <p14:creationId xmlns:p14="http://schemas.microsoft.com/office/powerpoint/2010/main" val="1307290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Go through basic questions about personal information. </a:t>
            </a:r>
            <a:endParaRPr lang="en-US" dirty="0" smtClean="0"/>
          </a:p>
          <a:p>
            <a:pPr marL="171450" indent="-171450">
              <a:buFont typeface="Arial" charset="0"/>
              <a:buChar char="•"/>
            </a:pPr>
            <a:r>
              <a:rPr lang="en-US" dirty="0" smtClean="0"/>
              <a:t>This</a:t>
            </a:r>
            <a:r>
              <a:rPr lang="en-US" baseline="0" dirty="0" smtClean="0"/>
              <a:t> </a:t>
            </a:r>
            <a:r>
              <a:rPr lang="en-US" baseline="0" dirty="0" smtClean="0"/>
              <a:t>is one of the learning goals for this lesson. </a:t>
            </a:r>
            <a:endParaRPr lang="en-US" baseline="0" dirty="0" smtClean="0"/>
          </a:p>
          <a:p>
            <a:pPr marL="171450" indent="-171450">
              <a:buFont typeface="Arial" charset="0"/>
              <a:buChar char="•"/>
            </a:pPr>
            <a:r>
              <a:rPr lang="en-US" baseline="0" dirty="0" smtClean="0"/>
              <a:t>You </a:t>
            </a:r>
            <a:r>
              <a:rPr lang="en-US" baseline="0" dirty="0" smtClean="0"/>
              <a:t>can ask further questions like: what did you do for your last birthday? What is the weather like where you are? What is your </a:t>
            </a:r>
            <a:r>
              <a:rPr lang="en-US" baseline="0" dirty="0" err="1" smtClean="0"/>
              <a:t>favourite</a:t>
            </a:r>
            <a:r>
              <a:rPr lang="en-US" baseline="0" dirty="0" smtClean="0"/>
              <a:t> food, </a:t>
            </a:r>
            <a:r>
              <a:rPr lang="en-US" baseline="0" dirty="0" err="1" smtClean="0"/>
              <a:t>colour</a:t>
            </a:r>
            <a:r>
              <a:rPr lang="en-US" baseline="0" dirty="0" smtClean="0"/>
              <a:t>, etc.</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a:t>
            </a:fld>
            <a:endParaRPr lang="en-US"/>
          </a:p>
        </p:txBody>
      </p:sp>
    </p:spTree>
    <p:extLst>
      <p:ext uri="{BB962C8B-B14F-4D97-AF65-F5344CB8AC3E}">
        <p14:creationId xmlns:p14="http://schemas.microsoft.com/office/powerpoint/2010/main" val="3289766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30</a:t>
            </a:fld>
            <a:endParaRPr lang="en-US"/>
          </a:p>
        </p:txBody>
      </p:sp>
    </p:spTree>
    <p:extLst>
      <p:ext uri="{BB962C8B-B14F-4D97-AF65-F5344CB8AC3E}">
        <p14:creationId xmlns:p14="http://schemas.microsoft.com/office/powerpoint/2010/main" val="331882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ASK</a:t>
            </a:r>
            <a:r>
              <a:rPr lang="en-US" baseline="0" dirty="0" smtClean="0"/>
              <a:t> THEM TO GET THEIR HANDOUTS</a:t>
            </a:r>
          </a:p>
          <a:p>
            <a:pPr marL="171450" indent="-171450">
              <a:buFont typeface="Arial" charset="0"/>
              <a:buChar char="•"/>
            </a:pPr>
            <a:endParaRPr lang="en-US" baseline="0" dirty="0" smtClean="0"/>
          </a:p>
          <a:p>
            <a:pPr marL="171450" indent="-171450">
              <a:buFont typeface="Arial" charset="0"/>
              <a:buChar char="•"/>
            </a:pPr>
            <a:r>
              <a:rPr lang="en-US" baseline="0" dirty="0" smtClean="0"/>
              <a:t>Go through each of the words and pronounce it for the students. Then give the definition.</a:t>
            </a:r>
          </a:p>
          <a:p>
            <a:pPr marL="171450" indent="-171450">
              <a:buFont typeface="Arial" charset="0"/>
              <a:buChar char="•"/>
            </a:pPr>
            <a:r>
              <a:rPr lang="en-US" baseline="0" dirty="0" smtClean="0"/>
              <a:t>Then you can get them to pronounce it</a:t>
            </a:r>
            <a:r>
              <a:rPr lang="is-IS" baseline="0" dirty="0" smtClean="0"/>
              <a:t>…</a:t>
            </a:r>
          </a:p>
          <a:p>
            <a:pPr marL="171450" indent="-171450">
              <a:buFont typeface="Arial" charset="0"/>
              <a:buChar char="•"/>
            </a:pPr>
            <a:r>
              <a:rPr lang="is-IS" baseline="0" dirty="0" smtClean="0"/>
              <a:t>Have them write the words into their handout.</a:t>
            </a:r>
            <a:endParaRPr lang="is-IS" baseline="0" dirty="0" smtClean="0"/>
          </a:p>
          <a:p>
            <a:pPr marL="171450" indent="-171450">
              <a:buFont typeface="Arial" charset="0"/>
              <a:buChar char="•"/>
            </a:pPr>
            <a:endParaRPr lang="is-IS" baseline="0" dirty="0" smtClean="0"/>
          </a:p>
          <a:p>
            <a:pPr marL="171450" indent="-171450">
              <a:buFont typeface="Arial" charset="0"/>
              <a:buChar char="•"/>
            </a:pPr>
            <a:r>
              <a:rPr lang="is-IS" baseline="0" dirty="0" smtClean="0"/>
              <a:t>“I SAY BEAR, YOU SAY...” as you point to you and then to them</a:t>
            </a:r>
            <a:r>
              <a:rPr lang="is-IS" baseline="0" dirty="0" smtClean="0"/>
              <a:t>.</a:t>
            </a:r>
            <a:endParaRPr lang="is-IS" baseline="0" dirty="0" smtClean="0"/>
          </a:p>
          <a:p>
            <a:pPr marL="171450" indent="-171450">
              <a:buFont typeface="Arial" charset="0"/>
              <a:buChar char="•"/>
            </a:pPr>
            <a:r>
              <a:rPr lang="is-IS" baseline="0" dirty="0" smtClean="0"/>
              <a:t>Do the same with each noun.</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31</a:t>
            </a:fld>
            <a:endParaRPr lang="en-US"/>
          </a:p>
        </p:txBody>
      </p:sp>
    </p:spTree>
    <p:extLst>
      <p:ext uri="{BB962C8B-B14F-4D97-AF65-F5344CB8AC3E}">
        <p14:creationId xmlns:p14="http://schemas.microsoft.com/office/powerpoint/2010/main" val="689217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Have the students read the goal that they just completed.</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Explain what they learned if needed.</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Congratulate them.</a:t>
            </a:r>
            <a:endParaRPr lang="en-US"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32</a:t>
            </a:fld>
            <a:endParaRPr lang="en-US"/>
          </a:p>
        </p:txBody>
      </p:sp>
    </p:spTree>
    <p:extLst>
      <p:ext uri="{BB962C8B-B14F-4D97-AF65-F5344CB8AC3E}">
        <p14:creationId xmlns:p14="http://schemas.microsoft.com/office/powerpoint/2010/main" val="201449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9B103-ADFC-104E-BC74-47A9C8CA39BC}" type="slidenum">
              <a:rPr lang="en-US" smtClean="0"/>
              <a:t>33</a:t>
            </a:fld>
            <a:endParaRPr lang="en-US"/>
          </a:p>
        </p:txBody>
      </p:sp>
    </p:spTree>
    <p:extLst>
      <p:ext uri="{BB962C8B-B14F-4D97-AF65-F5344CB8AC3E}">
        <p14:creationId xmlns:p14="http://schemas.microsoft.com/office/powerpoint/2010/main" val="16465428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9B103-ADFC-104E-BC74-47A9C8CA39BC}" type="slidenum">
              <a:rPr lang="en-US" smtClean="0"/>
              <a:t>34</a:t>
            </a:fld>
            <a:endParaRPr lang="en-US"/>
          </a:p>
        </p:txBody>
      </p:sp>
    </p:spTree>
    <p:extLst>
      <p:ext uri="{BB962C8B-B14F-4D97-AF65-F5344CB8AC3E}">
        <p14:creationId xmlns:p14="http://schemas.microsoft.com/office/powerpoint/2010/main" val="9718753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9B103-ADFC-104E-BC74-47A9C8CA39BC}" type="slidenum">
              <a:rPr lang="en-US" smtClean="0"/>
              <a:t>35</a:t>
            </a:fld>
            <a:endParaRPr lang="en-US"/>
          </a:p>
        </p:txBody>
      </p:sp>
    </p:spTree>
    <p:extLst>
      <p:ext uri="{BB962C8B-B14F-4D97-AF65-F5344CB8AC3E}">
        <p14:creationId xmlns:p14="http://schemas.microsoft.com/office/powerpoint/2010/main" val="547615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9B103-ADFC-104E-BC74-47A9C8CA39BC}" type="slidenum">
              <a:rPr lang="en-US" smtClean="0"/>
              <a:t>36</a:t>
            </a:fld>
            <a:endParaRPr lang="en-US"/>
          </a:p>
        </p:txBody>
      </p:sp>
    </p:spTree>
    <p:extLst>
      <p:ext uri="{BB962C8B-B14F-4D97-AF65-F5344CB8AC3E}">
        <p14:creationId xmlns:p14="http://schemas.microsoft.com/office/powerpoint/2010/main" val="18020121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9B103-ADFC-104E-BC74-47A9C8CA39BC}" type="slidenum">
              <a:rPr lang="en-US" smtClean="0"/>
              <a:t>37</a:t>
            </a:fld>
            <a:endParaRPr lang="en-US"/>
          </a:p>
        </p:txBody>
      </p:sp>
    </p:spTree>
    <p:extLst>
      <p:ext uri="{BB962C8B-B14F-4D97-AF65-F5344CB8AC3E}">
        <p14:creationId xmlns:p14="http://schemas.microsoft.com/office/powerpoint/2010/main" val="4559448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9B103-ADFC-104E-BC74-47A9C8CA39BC}" type="slidenum">
              <a:rPr lang="en-US" smtClean="0"/>
              <a:t>38</a:t>
            </a:fld>
            <a:endParaRPr lang="en-US"/>
          </a:p>
        </p:txBody>
      </p:sp>
    </p:spTree>
    <p:extLst>
      <p:ext uri="{BB962C8B-B14F-4D97-AF65-F5344CB8AC3E}">
        <p14:creationId xmlns:p14="http://schemas.microsoft.com/office/powerpoint/2010/main" val="8434078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9B103-ADFC-104E-BC74-47A9C8CA39BC}" type="slidenum">
              <a:rPr lang="en-US" smtClean="0"/>
              <a:t>39</a:t>
            </a:fld>
            <a:endParaRPr lang="en-US"/>
          </a:p>
        </p:txBody>
      </p:sp>
    </p:spTree>
    <p:extLst>
      <p:ext uri="{BB962C8B-B14F-4D97-AF65-F5344CB8AC3E}">
        <p14:creationId xmlns:p14="http://schemas.microsoft.com/office/powerpoint/2010/main" val="1763496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r>
              <a:rPr lang="en-US" dirty="0" smtClean="0"/>
              <a:t>Define the word carnival for them and/or</a:t>
            </a:r>
            <a:r>
              <a:rPr lang="en-US" baseline="0" dirty="0" smtClean="0"/>
              <a:t> ask them if they have ever seen or been to a carnival</a:t>
            </a:r>
            <a:r>
              <a:rPr lang="en-US" dirty="0" smtClean="0"/>
              <a:t>. </a:t>
            </a:r>
            <a:endParaRPr lang="en-US" dirty="0" smtClean="0"/>
          </a:p>
          <a:p>
            <a:pPr marL="171450" indent="-171450">
              <a:buFont typeface="Arial" charset="0"/>
              <a:buChar char="•"/>
            </a:pPr>
            <a:r>
              <a:rPr lang="en-US" dirty="0" smtClean="0"/>
              <a:t>Ask, “What might you see at</a:t>
            </a:r>
            <a:r>
              <a:rPr lang="en-US" baseline="0" dirty="0" smtClean="0"/>
              <a:t> </a:t>
            </a:r>
            <a:r>
              <a:rPr lang="en-US" baseline="0" dirty="0" smtClean="0"/>
              <a:t>a </a:t>
            </a:r>
            <a:r>
              <a:rPr lang="en-US" baseline="0" dirty="0" smtClean="0"/>
              <a:t>carnival?” </a:t>
            </a:r>
          </a:p>
          <a:p>
            <a:pPr marL="171450" indent="-171450">
              <a:buFont typeface="Arial" charset="0"/>
              <a:buChar char="•"/>
            </a:pPr>
            <a:r>
              <a:rPr lang="en-US" baseline="0" dirty="0" smtClean="0"/>
              <a:t>Take </a:t>
            </a:r>
            <a:r>
              <a:rPr lang="en-US" baseline="0" dirty="0" smtClean="0"/>
              <a:t>this opportunity to </a:t>
            </a:r>
            <a:r>
              <a:rPr lang="en-US" b="1" u="sng" baseline="0" dirty="0" smtClean="0"/>
              <a:t>write new words on the screen</a:t>
            </a:r>
            <a:r>
              <a:rPr lang="en-US" baseline="0" dirty="0" smtClean="0"/>
              <a:t>. </a:t>
            </a:r>
            <a:r>
              <a:rPr lang="en-US" baseline="0" dirty="0" smtClean="0"/>
              <a:t>Ringmaster</a:t>
            </a:r>
            <a:r>
              <a:rPr lang="en-US" baseline="0" dirty="0" smtClean="0"/>
              <a:t>, Candy Apple, Cotton Candy, juggling, and carousel are all words that may be new to them.</a:t>
            </a:r>
            <a:r>
              <a:rPr lang="en-US" baseline="0" dirty="0"/>
              <a:t> </a:t>
            </a:r>
            <a:endParaRPr lang="en-US" baseline="0" dirty="0" smtClean="0"/>
          </a:p>
          <a:p>
            <a:pPr marL="171450" indent="-171450">
              <a:buFont typeface="Arial" charset="0"/>
              <a:buChar char="•"/>
            </a:pPr>
            <a:r>
              <a:rPr lang="en-US" baseline="0" dirty="0" smtClean="0"/>
              <a:t>If you need more space to write words and define them, you can flip over to a blank Whiteboard screen</a:t>
            </a:r>
          </a:p>
          <a:p>
            <a:pPr marL="171450" indent="-171450">
              <a:buFont typeface="Arial" charset="0"/>
              <a:buChar char="•"/>
            </a:pPr>
            <a:endParaRPr lang="en-US" baseline="0" dirty="0" smtClean="0"/>
          </a:p>
          <a:p>
            <a:pPr marL="171450" indent="-171450">
              <a:buFont typeface="Arial" charset="0"/>
              <a:buChar char="•"/>
            </a:pPr>
            <a:r>
              <a:rPr lang="en-US" baseline="0" dirty="0" smtClean="0"/>
              <a:t>If </a:t>
            </a:r>
            <a:r>
              <a:rPr lang="en-US" baseline="0" dirty="0" smtClean="0"/>
              <a:t>they are lower level English speakers, ask them to circle their </a:t>
            </a:r>
            <a:r>
              <a:rPr lang="en-US" baseline="0" dirty="0" err="1" smtClean="0"/>
              <a:t>favourite</a:t>
            </a:r>
            <a:r>
              <a:rPr lang="en-US" baseline="0" dirty="0" smtClean="0"/>
              <a:t> animal with their mouse. </a:t>
            </a:r>
            <a:endParaRPr lang="en-US" baseline="0" dirty="0" smtClean="0"/>
          </a:p>
          <a:p>
            <a:pPr marL="171450" indent="-171450">
              <a:buFont typeface="Arial" charset="0"/>
              <a:buChar char="•"/>
            </a:pPr>
            <a:r>
              <a:rPr lang="en-US" baseline="0" dirty="0" smtClean="0"/>
              <a:t>You can hold up your mouse </a:t>
            </a:r>
            <a:r>
              <a:rPr lang="en-US" baseline="0" dirty="0" smtClean="0"/>
              <a:t>to the camera and then draw a circle on the page so they can see it and they will copy.</a:t>
            </a:r>
          </a:p>
        </p:txBody>
      </p:sp>
      <p:sp>
        <p:nvSpPr>
          <p:cNvPr id="4" name="Slide Number Placeholder 3"/>
          <p:cNvSpPr>
            <a:spLocks noGrp="1"/>
          </p:cNvSpPr>
          <p:nvPr>
            <p:ph type="sldNum" sz="quarter" idx="10"/>
          </p:nvPr>
        </p:nvSpPr>
        <p:spPr/>
        <p:txBody>
          <a:bodyPr/>
          <a:lstStyle/>
          <a:p>
            <a:fld id="{6729B103-ADFC-104E-BC74-47A9C8CA39BC}" type="slidenum">
              <a:rPr lang="en-US" smtClean="0"/>
              <a:t>4</a:t>
            </a:fld>
            <a:endParaRPr lang="en-US"/>
          </a:p>
        </p:txBody>
      </p:sp>
    </p:spTree>
    <p:extLst>
      <p:ext uri="{BB962C8B-B14F-4D97-AF65-F5344CB8AC3E}">
        <p14:creationId xmlns:p14="http://schemas.microsoft.com/office/powerpoint/2010/main" val="1120048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Have the students read the goal that they just completed.</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Explain what they learned if needed.</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Congratulate them.</a:t>
            </a:r>
            <a:endParaRPr lang="en-US"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40</a:t>
            </a:fld>
            <a:endParaRPr lang="en-US"/>
          </a:p>
        </p:txBody>
      </p:sp>
    </p:spTree>
    <p:extLst>
      <p:ext uri="{BB962C8B-B14F-4D97-AF65-F5344CB8AC3E}">
        <p14:creationId xmlns:p14="http://schemas.microsoft.com/office/powerpoint/2010/main" val="12689195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I have spare time at the end of a class, I like to go to a blank whiteboard and have the students tell me about what they did today. I will write out</a:t>
            </a:r>
            <a:r>
              <a:rPr lang="en-US" baseline="0" dirty="0" smtClean="0"/>
              <a:t> (in words) what they did and ask them to illustrate it.</a:t>
            </a:r>
            <a:r>
              <a:rPr lang="en-US" dirty="0" smtClean="0"/>
              <a:t> Then we read the story and I take a screen shot of it and send</a:t>
            </a:r>
            <a:r>
              <a:rPr lang="en-US" baseline="0" dirty="0" smtClean="0"/>
              <a:t> it to the administrators in China to pass on to the students.</a:t>
            </a:r>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41</a:t>
            </a:fld>
            <a:endParaRPr lang="en-US"/>
          </a:p>
        </p:txBody>
      </p:sp>
    </p:spTree>
    <p:extLst>
      <p:ext uri="{BB962C8B-B14F-4D97-AF65-F5344CB8AC3E}">
        <p14:creationId xmlns:p14="http://schemas.microsoft.com/office/powerpoint/2010/main" val="1019961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You can read these goals to them or have them read the goals if they can. </a:t>
            </a:r>
            <a:endParaRPr lang="en-US" dirty="0" smtClean="0"/>
          </a:p>
          <a:p>
            <a:pPr marL="171450" indent="-171450">
              <a:buFont typeface="Arial" charset="0"/>
              <a:buChar char="•"/>
            </a:pPr>
            <a:r>
              <a:rPr lang="en-US" dirty="0" smtClean="0"/>
              <a:t>I </a:t>
            </a:r>
            <a:r>
              <a:rPr lang="en-US" dirty="0" smtClean="0"/>
              <a:t>find that underlining sentences and asking students to read one sentence at a time works</a:t>
            </a:r>
            <a:r>
              <a:rPr lang="en-US" baseline="0" dirty="0" smtClean="0"/>
              <a:t> well.</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5</a:t>
            </a:fld>
            <a:endParaRPr lang="en-US"/>
          </a:p>
        </p:txBody>
      </p:sp>
    </p:spTree>
    <p:extLst>
      <p:ext uri="{BB962C8B-B14F-4D97-AF65-F5344CB8AC3E}">
        <p14:creationId xmlns:p14="http://schemas.microsoft.com/office/powerpoint/2010/main" val="1405448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“Would you like to help me read a story?”</a:t>
            </a:r>
          </a:p>
          <a:p>
            <a:endParaRPr lang="en-US" dirty="0" smtClean="0"/>
          </a:p>
          <a:p>
            <a:pPr marL="171450" indent="-171450">
              <a:buFont typeface="Arial" charset="0"/>
              <a:buChar char="•"/>
            </a:pPr>
            <a:r>
              <a:rPr lang="en-US" dirty="0" smtClean="0"/>
              <a:t>By </a:t>
            </a:r>
            <a:r>
              <a:rPr lang="en-US" dirty="0" smtClean="0"/>
              <a:t>now, you may have some indication of whether or not the</a:t>
            </a:r>
            <a:r>
              <a:rPr lang="en-US" baseline="0" dirty="0" smtClean="0"/>
              <a:t> students can read on their own. </a:t>
            </a:r>
            <a:endParaRPr lang="en-US" baseline="0" dirty="0" smtClean="0"/>
          </a:p>
          <a:p>
            <a:pPr marL="171450" indent="-171450">
              <a:buFont typeface="Arial" charset="0"/>
              <a:buChar char="•"/>
            </a:pPr>
            <a:r>
              <a:rPr lang="en-US" baseline="0" dirty="0" smtClean="0"/>
              <a:t>If </a:t>
            </a:r>
            <a:r>
              <a:rPr lang="en-US" baseline="0" dirty="0" smtClean="0"/>
              <a:t>unsure, have them repeat the title of the book after you.</a:t>
            </a:r>
          </a:p>
          <a:p>
            <a:pPr marL="171450" indent="-171450">
              <a:buFont typeface="Arial" charset="0"/>
              <a:buChar char="•"/>
            </a:pPr>
            <a:r>
              <a:rPr lang="en-US" baseline="0" dirty="0" smtClean="0"/>
              <a:t>“I say </a:t>
            </a:r>
            <a:r>
              <a:rPr lang="is-IS" baseline="0" dirty="0" smtClean="0"/>
              <a:t>… The Eye Book, you say .....” (While pointing to yourself and then to them)</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6</a:t>
            </a:fld>
            <a:endParaRPr lang="en-US"/>
          </a:p>
        </p:txBody>
      </p:sp>
    </p:spTree>
    <p:extLst>
      <p:ext uri="{BB962C8B-B14F-4D97-AF65-F5344CB8AC3E}">
        <p14:creationId xmlns:p14="http://schemas.microsoft.com/office/powerpoint/2010/main" val="974474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eyes</a:t>
            </a:r>
            <a:r>
              <a:rPr lang="en-US" baseline="0" dirty="0" smtClean="0"/>
              <a:t> see. </a:t>
            </a:r>
          </a:p>
          <a:p>
            <a:endParaRPr lang="en-US" baseline="0" dirty="0" smtClean="0"/>
          </a:p>
          <a:p>
            <a:r>
              <a:rPr lang="en-US" baseline="0" dirty="0" smtClean="0"/>
              <a:t>Can you say that</a:t>
            </a:r>
            <a:r>
              <a:rPr lang="en-US" baseline="0" dirty="0" smtClean="0"/>
              <a:t>?  Or  “I say </a:t>
            </a:r>
            <a:r>
              <a:rPr lang="is-IS" baseline="0" dirty="0" smtClean="0"/>
              <a:t>…</a:t>
            </a:r>
            <a:r>
              <a:rPr lang="en-US" baseline="0" dirty="0" smtClean="0"/>
              <a:t>, you say</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7</a:t>
            </a:fld>
            <a:endParaRPr lang="en-US"/>
          </a:p>
        </p:txBody>
      </p:sp>
    </p:spTree>
    <p:extLst>
      <p:ext uri="{BB962C8B-B14F-4D97-AF65-F5344CB8AC3E}">
        <p14:creationId xmlns:p14="http://schemas.microsoft.com/office/powerpoint/2010/main" val="1107475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explain</a:t>
            </a:r>
            <a:r>
              <a:rPr lang="en-US" baseline="0" dirty="0" smtClean="0"/>
              <a:t> that the I in this story is the boy and the he is the rabbit.</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8</a:t>
            </a:fld>
            <a:endParaRPr lang="en-US"/>
          </a:p>
        </p:txBody>
      </p:sp>
    </p:spTree>
    <p:extLst>
      <p:ext uri="{BB962C8B-B14F-4D97-AF65-F5344CB8AC3E}">
        <p14:creationId xmlns:p14="http://schemas.microsoft.com/office/powerpoint/2010/main" val="1994837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Students can generally close these sentences because of the pictures.</a:t>
            </a:r>
            <a:r>
              <a:rPr lang="en-US" baseline="0" dirty="0" smtClean="0"/>
              <a:t> </a:t>
            </a:r>
            <a:endParaRPr lang="en-US" baseline="0" dirty="0" smtClean="0"/>
          </a:p>
          <a:p>
            <a:pPr marL="171450" indent="-171450">
              <a:buFont typeface="Arial" charset="0"/>
              <a:buChar char="•"/>
            </a:pPr>
            <a:r>
              <a:rPr lang="en-US" baseline="0" dirty="0" smtClean="0"/>
              <a:t>You </a:t>
            </a:r>
            <a:r>
              <a:rPr lang="en-US" baseline="0" dirty="0" smtClean="0"/>
              <a:t>can read the first three words and ask them to complete the sentence by circling the objects.</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9</a:t>
            </a:fld>
            <a:endParaRPr lang="en-US"/>
          </a:p>
        </p:txBody>
      </p:sp>
    </p:spTree>
    <p:extLst>
      <p:ext uri="{BB962C8B-B14F-4D97-AF65-F5344CB8AC3E}">
        <p14:creationId xmlns:p14="http://schemas.microsoft.com/office/powerpoint/2010/main" val="308054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7.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9" y="630940"/>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4" y="1098388"/>
            <a:ext cx="10318419" cy="4394988"/>
          </a:xfrm>
        </p:spPr>
        <p:txBody>
          <a:bodyPr anchor="ctr">
            <a:noAutofit/>
          </a:bodyPr>
          <a:lstStyle>
            <a:lvl1pPr algn="ctr">
              <a:defRPr sz="10000" spc="800" baseline="0"/>
            </a:lvl1pPr>
          </a:lstStyle>
          <a:p>
            <a:r>
              <a:rPr lang="en-CA" smtClean="0"/>
              <a:t>Click to edit Master title style</a:t>
            </a:r>
            <a:endParaRPr lang="en-US" dirty="0"/>
          </a:p>
        </p:txBody>
      </p:sp>
      <p:sp>
        <p:nvSpPr>
          <p:cNvPr id="3" name="Subtitle 2"/>
          <p:cNvSpPr>
            <a:spLocks noGrp="1"/>
          </p:cNvSpPr>
          <p:nvPr>
            <p:ph type="subTitle" idx="1"/>
          </p:nvPr>
        </p:nvSpPr>
        <p:spPr>
          <a:xfrm>
            <a:off x="2215047" y="5979200"/>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smtClean="0"/>
              <a:t>Click to edit Master subtitle style</a:t>
            </a:r>
            <a:endParaRPr lang="en-US" dirty="0"/>
          </a:p>
        </p:txBody>
      </p:sp>
      <p:sp>
        <p:nvSpPr>
          <p:cNvPr id="4" name="Date Placeholder 3"/>
          <p:cNvSpPr>
            <a:spLocks noGrp="1"/>
          </p:cNvSpPr>
          <p:nvPr>
            <p:ph type="dt" sz="half" idx="10"/>
          </p:nvPr>
        </p:nvSpPr>
        <p:spPr>
          <a:xfrm>
            <a:off x="1078524" y="6375679"/>
            <a:ext cx="2329723" cy="348462"/>
          </a:xfrm>
        </p:spPr>
        <p:txBody>
          <a:bodyPr/>
          <a:lstStyle>
            <a:lvl1pPr>
              <a:defRPr baseline="0">
                <a:solidFill>
                  <a:schemeClr val="accent1">
                    <a:lumMod val="50000"/>
                  </a:schemeClr>
                </a:solidFill>
              </a:defRPr>
            </a:lvl1pPr>
          </a:lstStyle>
          <a:p>
            <a:fld id="{9334D819-9F07-4261-B09B-9E467E5D9002}" type="datetimeFigureOut">
              <a:rPr lang="en-US" dirty="0"/>
              <a:pPr/>
              <a:t>2/2/16</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20"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Up Arrow 6">
            <a:hlinkClick r:id="rId2" action="ppaction://hlinksldjump"/>
          </p:cNvPr>
          <p:cNvSpPr/>
          <p:nvPr userDrawn="1"/>
        </p:nvSpPr>
        <p:spPr>
          <a:xfrm>
            <a:off x="11730504" y="6375679"/>
            <a:ext cx="366578" cy="345796"/>
          </a:xfrm>
          <a:prstGeom prst="upArrow">
            <a:avLst/>
          </a:prstGeom>
          <a:solidFill>
            <a:schemeClr val="tx2">
              <a:lumMod val="90000"/>
              <a:lumOff val="1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2/2/16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3" y="382386"/>
            <a:ext cx="1492132" cy="5600404"/>
          </a:xfrm>
        </p:spPr>
        <p:txBody>
          <a:bodyPr vert="eaVert"/>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1257302" y="382389"/>
            <a:ext cx="8392585" cy="560040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2/2/16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2/2/16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31" y="1073892"/>
            <a:ext cx="8187071" cy="4064627"/>
          </a:xfrm>
        </p:spPr>
        <p:txBody>
          <a:bodyPr anchor="b">
            <a:normAutofit/>
          </a:bodyPr>
          <a:lstStyle>
            <a:lvl1pPr>
              <a:defRPr sz="8400" spc="800" baseline="0">
                <a:solidFill>
                  <a:schemeClr val="tx2"/>
                </a:solidFill>
              </a:defRPr>
            </a:lvl1pPr>
          </a:lstStyle>
          <a:p>
            <a:r>
              <a:rPr lang="en-CA" smtClean="0"/>
              <a:t>Click to edit Master title style</a:t>
            </a:r>
            <a:endParaRPr lang="en-US" dirty="0"/>
          </a:p>
        </p:txBody>
      </p:sp>
      <p:sp>
        <p:nvSpPr>
          <p:cNvPr id="3" name="Text Placeholder 2"/>
          <p:cNvSpPr>
            <a:spLocks noGrp="1"/>
          </p:cNvSpPr>
          <p:nvPr>
            <p:ph type="body" idx="1"/>
          </p:nvPr>
        </p:nvSpPr>
        <p:spPr>
          <a:xfrm>
            <a:off x="3242931" y="5159785"/>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3236548" y="6375679"/>
            <a:ext cx="1493947" cy="348462"/>
          </a:xfrm>
        </p:spPr>
        <p:txBody>
          <a:bodyPr/>
          <a:lstStyle>
            <a:lvl1pPr>
              <a:defRPr baseline="0">
                <a:solidFill>
                  <a:schemeClr val="tx2"/>
                </a:solidFill>
              </a:defRPr>
            </a:lvl1pPr>
          </a:lstStyle>
          <a:p>
            <a:fld id="{9334D819-9F07-4261-B09B-9E467E5D9002}" type="datetimeFigureOut">
              <a:rPr lang="en-US" dirty="0"/>
              <a:pPr/>
              <a:t>2/2/16</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5" y="6375679"/>
            <a:ext cx="1487567"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2" y="0"/>
            <a:ext cx="2814639"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2/2/16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30" y="381004"/>
            <a:ext cx="10172700" cy="1493517"/>
          </a:xfrm>
        </p:spPr>
        <p:txBody>
          <a:bodyPr/>
          <a:lstStyle/>
          <a:p>
            <a:r>
              <a:rPr lang="en-CA" smtClean="0"/>
              <a:t>Click to edit Master title style</a:t>
            </a:r>
            <a:endParaRPr lang="en-US" dirty="0"/>
          </a:p>
        </p:txBody>
      </p:sp>
      <p:sp>
        <p:nvSpPr>
          <p:cNvPr id="3" name="Text Placeholder 2"/>
          <p:cNvSpPr>
            <a:spLocks noGrp="1"/>
          </p:cNvSpPr>
          <p:nvPr>
            <p:ph type="body" idx="1"/>
          </p:nvPr>
        </p:nvSpPr>
        <p:spPr>
          <a:xfrm>
            <a:off x="1251679" y="2199637"/>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6633864" y="2199637"/>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2/2/16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2/2/16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2/2/16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4"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5" y="457203"/>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CA" smtClean="0"/>
              <a:t>Click to edit Master title style</a:t>
            </a:r>
            <a:endParaRPr lang="en-US" dirty="0"/>
          </a:p>
        </p:txBody>
      </p:sp>
      <p:sp>
        <p:nvSpPr>
          <p:cNvPr id="3" name="Content Placeholder 2"/>
          <p:cNvSpPr>
            <a:spLocks noGrp="1"/>
          </p:cNvSpPr>
          <p:nvPr>
            <p:ph idx="1"/>
          </p:nvPr>
        </p:nvSpPr>
        <p:spPr>
          <a:xfrm>
            <a:off x="765052" y="920377"/>
            <a:ext cx="6158419"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a:xfrm>
            <a:off x="765053" y="6375679"/>
            <a:ext cx="1233355" cy="348462"/>
          </a:xfrm>
        </p:spPr>
        <p:txBody>
          <a:bodyPr/>
          <a:lstStyle/>
          <a:p>
            <a:fld id="{9334D819-9F07-4261-B09B-9E467E5D9002}" type="datetimeFigureOut">
              <a:rPr lang="en-US" dirty="0"/>
              <a:t>2/2/16</a:t>
            </a:fld>
            <a:endParaRPr lang="en-US" dirty="0"/>
          </a:p>
        </p:txBody>
      </p:sp>
      <p:sp>
        <p:nvSpPr>
          <p:cNvPr id="6" name="Footer Placeholder 5"/>
          <p:cNvSpPr>
            <a:spLocks noGrp="1"/>
          </p:cNvSpPr>
          <p:nvPr>
            <p:ph type="ftr" sz="quarter" idx="11"/>
          </p:nvPr>
        </p:nvSpPr>
        <p:spPr>
          <a:xfrm>
            <a:off x="2103621"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5"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6" y="4"/>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dirty="0"/>
          </a:p>
        </p:txBody>
      </p:sp>
      <p:sp>
        <p:nvSpPr>
          <p:cNvPr id="11" name="Freeform 11" title="right scallop background shape"/>
          <p:cNvSpPr/>
          <p:nvPr/>
        </p:nvSpPr>
        <p:spPr bwMode="auto">
          <a:xfrm>
            <a:off x="7389814"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4"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CA" smtClean="0"/>
              <a:t>Click to edit Master title style</a:t>
            </a:r>
            <a:endParaRPr lang="en-US" dirty="0"/>
          </a:p>
        </p:txBody>
      </p:sp>
      <p:sp>
        <p:nvSpPr>
          <p:cNvPr id="4" name="Text Placeholder 3"/>
          <p:cNvSpPr>
            <a:spLocks noGrp="1"/>
          </p:cNvSpPr>
          <p:nvPr>
            <p:ph type="body" sz="half" idx="2"/>
          </p:nvPr>
        </p:nvSpPr>
        <p:spPr>
          <a:xfrm>
            <a:off x="8337884"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a:xfrm>
            <a:off x="765951" y="6375679"/>
            <a:ext cx="1232456" cy="348462"/>
          </a:xfrm>
        </p:spPr>
        <p:txBody>
          <a:bodyPr/>
          <a:lstStyle/>
          <a:p>
            <a:fld id="{9334D819-9F07-4261-B09B-9E467E5D9002}" type="datetimeFigureOut">
              <a:rPr lang="en-US" dirty="0"/>
              <a:t>2/2/16</a:t>
            </a:fld>
            <a:endParaRPr lang="en-US" dirty="0"/>
          </a:p>
        </p:txBody>
      </p:sp>
      <p:sp>
        <p:nvSpPr>
          <p:cNvPr id="6" name="Footer Placeholder 5"/>
          <p:cNvSpPr>
            <a:spLocks noGrp="1"/>
          </p:cNvSpPr>
          <p:nvPr>
            <p:ph type="ftr" sz="quarter" idx="11"/>
          </p:nvPr>
        </p:nvSpPr>
        <p:spPr>
          <a:xfrm>
            <a:off x="2103621" y="6375679"/>
            <a:ext cx="3482179"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7" y="382385"/>
            <a:ext cx="10178323" cy="1492132"/>
          </a:xfrm>
          <a:prstGeom prst="rect">
            <a:avLst/>
          </a:prstGeom>
        </p:spPr>
        <p:txBody>
          <a:bodyPr vert="horz" lIns="91440" tIns="45720" rIns="91440" bIns="45720" rtlCol="0" anchor="t">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1251677" y="2286005"/>
            <a:ext cx="10178323" cy="3593591"/>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2"/>
          </p:nvPr>
        </p:nvSpPr>
        <p:spPr>
          <a:xfrm>
            <a:off x="1251677" y="6375679"/>
            <a:ext cx="2329723"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2/2/16</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3"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2"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8.png"/><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tiff"/></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slide" Target="slide23.xml"/><Relationship Id="rId5" Type="http://schemas.openxmlformats.org/officeDocument/2006/relationships/image" Target="../media/image31.tiff"/><Relationship Id="rId6" Type="http://schemas.openxmlformats.org/officeDocument/2006/relationships/image" Target="../media/image32.tiff"/><Relationship Id="rId7" Type="http://schemas.openxmlformats.org/officeDocument/2006/relationships/image" Target="../media/image33.tiff"/><Relationship Id="rId8" Type="http://schemas.openxmlformats.org/officeDocument/2006/relationships/image" Target="../media/image34.tiff"/><Relationship Id="rId9" Type="http://schemas.openxmlformats.org/officeDocument/2006/relationships/image" Target="../media/image35.tiff"/><Relationship Id="rId10"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7.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0.tiff"/><Relationship Id="rId5" Type="http://schemas.openxmlformats.org/officeDocument/2006/relationships/image" Target="../media/image41.tif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8.png"/><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slide" Target="slide23.xml"/><Relationship Id="rId5" Type="http://schemas.openxmlformats.org/officeDocument/2006/relationships/image" Target="../media/image31.tiff"/><Relationship Id="rId6" Type="http://schemas.openxmlformats.org/officeDocument/2006/relationships/image" Target="../media/image32.tiff"/><Relationship Id="rId7" Type="http://schemas.openxmlformats.org/officeDocument/2006/relationships/image" Target="../media/image33.tiff"/><Relationship Id="rId8" Type="http://schemas.openxmlformats.org/officeDocument/2006/relationships/image" Target="../media/image34.tiff"/><Relationship Id="rId9" Type="http://schemas.openxmlformats.org/officeDocument/2006/relationships/image" Target="../media/image35.tiff"/><Relationship Id="rId10"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42.tiff"/><Relationship Id="rId5" Type="http://schemas.openxmlformats.org/officeDocument/2006/relationships/image" Target="../media/image43.tiff"/><Relationship Id="rId6" Type="http://schemas.openxmlformats.org/officeDocument/2006/relationships/image" Target="../media/image44.tiff"/><Relationship Id="rId7" Type="http://schemas.openxmlformats.org/officeDocument/2006/relationships/image" Target="../media/image45.tiff"/><Relationship Id="rId8" Type="http://schemas.openxmlformats.org/officeDocument/2006/relationships/image" Target="../media/image46.tiff"/><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49.jpg"/><Relationship Id="rId6" Type="http://schemas.openxmlformats.org/officeDocument/2006/relationships/image" Target="../media/image50.jpg"/><Relationship Id="rId7"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8.png"/><Relationship Id="rId1" Type="http://schemas.openxmlformats.org/officeDocument/2006/relationships/slideLayout" Target="../slideLayouts/slideLayout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2.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3.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4.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5.tif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6.tiff"/></Relationships>
</file>

<file path=ppt/slides/_rels/slide31.xml.rels><?xml version="1.0" encoding="UTF-8" standalone="yes"?>
<Relationships xmlns="http://schemas.openxmlformats.org/package/2006/relationships"><Relationship Id="rId3" Type="http://schemas.openxmlformats.org/officeDocument/2006/relationships/image" Target="../media/image53.tiff"/><Relationship Id="rId4" Type="http://schemas.openxmlformats.org/officeDocument/2006/relationships/image" Target="../media/image57.tiff"/><Relationship Id="rId5" Type="http://schemas.openxmlformats.org/officeDocument/2006/relationships/image" Target="../media/image54.tiff"/><Relationship Id="rId6" Type="http://schemas.openxmlformats.org/officeDocument/2006/relationships/image" Target="../media/image58.tiff"/><Relationship Id="rId7" Type="http://schemas.openxmlformats.org/officeDocument/2006/relationships/image" Target="../media/image55.tiff"/><Relationship Id="rId8" Type="http://schemas.openxmlformats.org/officeDocument/2006/relationships/image" Target="../media/image59.tiff"/><Relationship Id="rId9" Type="http://schemas.openxmlformats.org/officeDocument/2006/relationships/image" Target="../media/image56.tiff"/><Relationship Id="rId10" Type="http://schemas.openxmlformats.org/officeDocument/2006/relationships/image" Target="../media/image60.tiff"/><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8.png"/><Relationship Id="rId1" Type="http://schemas.openxmlformats.org/officeDocument/2006/relationships/slideLayout" Target="../slideLayouts/slideLayout9.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1.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2.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3.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4.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5.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6.tiff"/></Relationships>
</file>

<file path=ppt/slides/_rels/slide39.xml.rels><?xml version="1.0" encoding="UTF-8" standalone="yes"?>
<Relationships xmlns="http://schemas.openxmlformats.org/package/2006/relationships"><Relationship Id="rId3" Type="http://schemas.openxmlformats.org/officeDocument/2006/relationships/image" Target="../media/image67.tiff"/><Relationship Id="rId4" Type="http://schemas.openxmlformats.org/officeDocument/2006/relationships/slide" Target="slide17.xml"/><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gif"/><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jpg"/><Relationship Id="rId9" Type="http://schemas.openxmlformats.org/officeDocument/2006/relationships/image" Target="../media/image15.png"/><Relationship Id="rId10" Type="http://schemas.openxmlformats.org/officeDocument/2006/relationships/image" Target="../media/image16.gi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8.png"/><Relationship Id="rId1" Type="http://schemas.openxmlformats.org/officeDocument/2006/relationships/slideLayout" Target="../slideLayouts/slideLayout9.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Carnival</a:t>
            </a:r>
            <a:endParaRPr lang="en-US" dirty="0"/>
          </a:p>
        </p:txBody>
      </p:sp>
      <p:sp>
        <p:nvSpPr>
          <p:cNvPr id="3" name="Subtitle 2"/>
          <p:cNvSpPr>
            <a:spLocks noGrp="1"/>
          </p:cNvSpPr>
          <p:nvPr>
            <p:ph type="subTitle" idx="1"/>
          </p:nvPr>
        </p:nvSpPr>
        <p:spPr/>
        <p:txBody>
          <a:bodyPr>
            <a:normAutofit lnSpcReduction="10000"/>
          </a:bodyPr>
          <a:lstStyle/>
          <a:p>
            <a:r>
              <a:rPr lang="en-US" dirty="0" smtClean="0"/>
              <a:t>Rosedale Academy</a:t>
            </a:r>
          </a:p>
          <a:p>
            <a:r>
              <a:rPr lang="en-US" dirty="0" smtClean="0"/>
              <a:t>Introduction to ESL</a:t>
            </a:r>
            <a:endParaRPr lang="en-US" dirty="0"/>
          </a:p>
        </p:txBody>
      </p:sp>
    </p:spTree>
    <p:extLst>
      <p:ext uri="{BB962C8B-B14F-4D97-AF65-F5344CB8AC3E}">
        <p14:creationId xmlns:p14="http://schemas.microsoft.com/office/powerpoint/2010/main" val="18042893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80.jpg"/>
          <p:cNvPicPr>
            <a:picLocks noChangeAspect="1"/>
          </p:cNvPicPr>
          <p:nvPr/>
        </p:nvPicPr>
        <p:blipFill rotWithShape="1">
          <a:blip r:embed="rId3">
            <a:extLst>
              <a:ext uri="{28A0092B-C50C-407E-A947-70E740481C1C}">
                <a14:useLocalDpi xmlns:a14="http://schemas.microsoft.com/office/drawing/2010/main" val="0"/>
              </a:ext>
            </a:extLst>
          </a:blip>
          <a:srcRect r="15969" b="4259"/>
          <a:stretch/>
        </p:blipFill>
        <p:spPr>
          <a:xfrm rot="5400000">
            <a:off x="2995208" y="-2685790"/>
            <a:ext cx="6201584" cy="12192000"/>
          </a:xfrm>
          <a:prstGeom prst="rect">
            <a:avLst/>
          </a:prstGeom>
        </p:spPr>
      </p:pic>
    </p:spTree>
    <p:extLst>
      <p:ext uri="{BB962C8B-B14F-4D97-AF65-F5344CB8AC3E}">
        <p14:creationId xmlns:p14="http://schemas.microsoft.com/office/powerpoint/2010/main" val="859897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82.jpg"/>
          <p:cNvPicPr>
            <a:picLocks noChangeAspect="1"/>
          </p:cNvPicPr>
          <p:nvPr/>
        </p:nvPicPr>
        <p:blipFill rotWithShape="1">
          <a:blip r:embed="rId3">
            <a:extLst>
              <a:ext uri="{28A0092B-C50C-407E-A947-70E740481C1C}">
                <a14:useLocalDpi xmlns:a14="http://schemas.microsoft.com/office/drawing/2010/main" val="0"/>
              </a:ext>
            </a:extLst>
          </a:blip>
          <a:srcRect r="16209" b="4882"/>
          <a:stretch/>
        </p:blipFill>
        <p:spPr>
          <a:xfrm rot="5400000">
            <a:off x="2983803" y="-2598185"/>
            <a:ext cx="6224394" cy="12192000"/>
          </a:xfrm>
          <a:prstGeom prst="rect">
            <a:avLst/>
          </a:prstGeom>
        </p:spPr>
      </p:pic>
    </p:spTree>
    <p:extLst>
      <p:ext uri="{BB962C8B-B14F-4D97-AF65-F5344CB8AC3E}">
        <p14:creationId xmlns:p14="http://schemas.microsoft.com/office/powerpoint/2010/main" val="1424807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84.jpg"/>
          <p:cNvPicPr>
            <a:picLocks noChangeAspect="1"/>
          </p:cNvPicPr>
          <p:nvPr/>
        </p:nvPicPr>
        <p:blipFill rotWithShape="1">
          <a:blip r:embed="rId3">
            <a:extLst>
              <a:ext uri="{28A0092B-C50C-407E-A947-70E740481C1C}">
                <a14:useLocalDpi xmlns:a14="http://schemas.microsoft.com/office/drawing/2010/main" val="0"/>
              </a:ext>
            </a:extLst>
          </a:blip>
          <a:srcRect r="15730" b="4259"/>
          <a:stretch/>
        </p:blipFill>
        <p:spPr>
          <a:xfrm rot="5400000">
            <a:off x="2986366" y="-2765847"/>
            <a:ext cx="6219271" cy="12192000"/>
          </a:xfrm>
          <a:prstGeom prst="rect">
            <a:avLst/>
          </a:prstGeom>
        </p:spPr>
      </p:pic>
    </p:spTree>
    <p:extLst>
      <p:ext uri="{BB962C8B-B14F-4D97-AF65-F5344CB8AC3E}">
        <p14:creationId xmlns:p14="http://schemas.microsoft.com/office/powerpoint/2010/main" val="3964309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85.jpg"/>
          <p:cNvPicPr>
            <a:picLocks noChangeAspect="1"/>
          </p:cNvPicPr>
          <p:nvPr/>
        </p:nvPicPr>
        <p:blipFill rotWithShape="1">
          <a:blip r:embed="rId3">
            <a:extLst>
              <a:ext uri="{28A0092B-C50C-407E-A947-70E740481C1C}">
                <a14:useLocalDpi xmlns:a14="http://schemas.microsoft.com/office/drawing/2010/main" val="0"/>
              </a:ext>
            </a:extLst>
          </a:blip>
          <a:srcRect r="15730" b="4445"/>
          <a:stretch/>
        </p:blipFill>
        <p:spPr>
          <a:xfrm rot="5400000">
            <a:off x="2980338" y="-2709020"/>
            <a:ext cx="6231324" cy="12192000"/>
          </a:xfrm>
          <a:prstGeom prst="rect">
            <a:avLst/>
          </a:prstGeom>
        </p:spPr>
      </p:pic>
      <p:sp>
        <p:nvSpPr>
          <p:cNvPr id="3" name="TextBox 2"/>
          <p:cNvSpPr txBox="1"/>
          <p:nvPr/>
        </p:nvSpPr>
        <p:spPr>
          <a:xfrm>
            <a:off x="10143276" y="5859029"/>
            <a:ext cx="2048724" cy="461665"/>
          </a:xfrm>
          <a:prstGeom prst="rect">
            <a:avLst/>
          </a:prstGeom>
          <a:noFill/>
        </p:spPr>
        <p:txBody>
          <a:bodyPr wrap="square" rtlCol="0">
            <a:spAutoFit/>
          </a:bodyPr>
          <a:lstStyle/>
          <a:p>
            <a:r>
              <a:rPr lang="en-US" sz="2400" dirty="0" smtClean="0">
                <a:solidFill>
                  <a:schemeClr val="tx1">
                    <a:lumMod val="65000"/>
                    <a:lumOff val="35000"/>
                  </a:schemeClr>
                </a:solidFill>
                <a:latin typeface="Times New Roman"/>
                <a:cs typeface="Times New Roman"/>
              </a:rPr>
              <a:t>The end</a:t>
            </a:r>
            <a:endParaRPr lang="en-US" sz="2400" dirty="0">
              <a:solidFill>
                <a:schemeClr val="tx1">
                  <a:lumMod val="65000"/>
                  <a:lumOff val="35000"/>
                </a:schemeClr>
              </a:solidFill>
              <a:latin typeface="Times New Roman"/>
              <a:cs typeface="Times New Roman"/>
            </a:endParaRPr>
          </a:p>
        </p:txBody>
      </p:sp>
    </p:spTree>
    <p:extLst>
      <p:ext uri="{BB962C8B-B14F-4D97-AF65-F5344CB8AC3E}">
        <p14:creationId xmlns:p14="http://schemas.microsoft.com/office/powerpoint/2010/main" val="488330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oing-to-the-Carnival-circus-and-carnivals-20358672-1440-9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374" y="11651"/>
            <a:ext cx="10972801" cy="6858000"/>
          </a:xfrm>
          <a:prstGeom prst="rect">
            <a:avLst/>
          </a:prstGeom>
        </p:spPr>
      </p:pic>
      <p:sp>
        <p:nvSpPr>
          <p:cNvPr id="5" name="Rectangle 4"/>
          <p:cNvSpPr/>
          <p:nvPr/>
        </p:nvSpPr>
        <p:spPr>
          <a:xfrm rot="16200000">
            <a:off x="-2629467" y="3474579"/>
            <a:ext cx="5942652" cy="584776"/>
          </a:xfrm>
          <a:prstGeom prst="rect">
            <a:avLst/>
          </a:prstGeom>
          <a:noFill/>
        </p:spPr>
        <p:txBody>
          <a:bodyPr wrap="none" lIns="91440" tIns="45720" rIns="91440" bIns="45720">
            <a:spAutoFit/>
          </a:bodyPr>
          <a:lstStyle/>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 SPY WITH MY LITTLE EYE:</a:t>
            </a:r>
            <a:endPar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611652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24410" y="424210"/>
            <a:ext cx="6753010" cy="666194"/>
          </a:xfrm>
        </p:spPr>
        <p:txBody>
          <a:bodyPr>
            <a:noAutofit/>
          </a:bodyPr>
          <a:lstStyle/>
          <a:p>
            <a:r>
              <a:rPr lang="en-US" sz="3200" dirty="0" smtClean="0"/>
              <a:t>What we will learn today:</a:t>
            </a:r>
            <a:endParaRPr lang="en-US" sz="3200" dirty="0"/>
          </a:p>
        </p:txBody>
      </p:sp>
      <p:sp>
        <p:nvSpPr>
          <p:cNvPr id="8" name="Subtitle 2"/>
          <p:cNvSpPr txBox="1">
            <a:spLocks/>
          </p:cNvSpPr>
          <p:nvPr/>
        </p:nvSpPr>
        <p:spPr>
          <a:xfrm>
            <a:off x="525558" y="1227333"/>
            <a:ext cx="6453784" cy="5009270"/>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700"/>
              </a:spcBef>
              <a:buClr>
                <a:schemeClr val="tx2"/>
              </a:buClr>
              <a:buFont typeface="Arial" panose="020B0604020202020204" pitchFamily="34" charset="0"/>
              <a:buNone/>
              <a:defRPr sz="3200" kern="1200">
                <a:solidFill>
                  <a:schemeClr val="tx1">
                    <a:lumMod val="65000"/>
                    <a:lumOff val="35000"/>
                  </a:schemeClr>
                </a:solidFill>
                <a:latin typeface="+mn-lt"/>
                <a:ea typeface="+mn-ea"/>
                <a:cs typeface="+mn-cs"/>
              </a:defRPr>
            </a:lvl1pPr>
            <a:lvl2pPr marL="457200" indent="0" algn="l" defTabSz="914400" rtl="0" eaLnBrk="1" latinLnBrk="0" hangingPunct="1">
              <a:lnSpc>
                <a:spcPct val="110000"/>
              </a:lnSpc>
              <a:spcBef>
                <a:spcPts val="700"/>
              </a:spcBef>
              <a:buClr>
                <a:schemeClr val="tx2"/>
              </a:buClr>
              <a:buFont typeface="Gill Sans MT" panose="020B0502020104020203" pitchFamily="34" charset="0"/>
              <a:buNone/>
              <a:defRPr sz="2800" kern="1200">
                <a:solidFill>
                  <a:schemeClr val="tx1">
                    <a:lumMod val="65000"/>
                    <a:lumOff val="35000"/>
                  </a:schemeClr>
                </a:solidFill>
                <a:latin typeface="+mn-lt"/>
                <a:ea typeface="+mn-ea"/>
                <a:cs typeface="+mn-cs"/>
              </a:defRPr>
            </a:lvl2pPr>
            <a:lvl3pPr marL="914400" indent="0" algn="l" defTabSz="914400" rtl="0" eaLnBrk="1" latinLnBrk="0" hangingPunct="1">
              <a:lnSpc>
                <a:spcPct val="110000"/>
              </a:lnSpc>
              <a:spcBef>
                <a:spcPts val="700"/>
              </a:spcBef>
              <a:buClr>
                <a:schemeClr val="tx2"/>
              </a:buClr>
              <a:buFont typeface="Arial" panose="020B0604020202020204" pitchFamily="34" charset="0"/>
              <a:buNone/>
              <a:defRPr sz="2400" kern="1200">
                <a:solidFill>
                  <a:schemeClr val="tx1">
                    <a:lumMod val="65000"/>
                    <a:lumOff val="35000"/>
                  </a:schemeClr>
                </a:solidFill>
                <a:latin typeface="+mn-lt"/>
                <a:ea typeface="+mn-ea"/>
                <a:cs typeface="+mn-cs"/>
              </a:defRPr>
            </a:lvl3pPr>
            <a:lvl4pPr marL="13716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4pPr>
            <a:lvl5pPr marL="1828800" indent="0" algn="l" defTabSz="914400" rtl="0" eaLnBrk="1" latinLnBrk="0" hangingPunct="1">
              <a:lnSpc>
                <a:spcPct val="110000"/>
              </a:lnSpc>
              <a:spcBef>
                <a:spcPts val="700"/>
              </a:spcBef>
              <a:buClr>
                <a:schemeClr val="tx2"/>
              </a:buClr>
              <a:buFont typeface="Arial" panose="020B0604020202020204" pitchFamily="34" charset="0"/>
              <a:buNone/>
              <a:defRPr sz="2000" kern="1200">
                <a:solidFill>
                  <a:schemeClr val="tx1">
                    <a:lumMod val="65000"/>
                    <a:lumOff val="35000"/>
                  </a:schemeClr>
                </a:solidFill>
                <a:latin typeface="+mn-lt"/>
                <a:ea typeface="+mn-ea"/>
                <a:cs typeface="+mn-cs"/>
              </a:defRPr>
            </a:lvl5pPr>
            <a:lvl6pPr marL="22860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6pPr>
            <a:lvl7pPr marL="2743200" indent="0" algn="l" defTabSz="914400" rtl="0" eaLnBrk="1" latinLnBrk="0" hangingPunct="1">
              <a:lnSpc>
                <a:spcPct val="110000"/>
              </a:lnSpc>
              <a:spcBef>
                <a:spcPts val="700"/>
              </a:spcBef>
              <a:buClr>
                <a:schemeClr val="tx2"/>
              </a:buClr>
              <a:buFont typeface="Arial" panose="020B0604020202020204" pitchFamily="34" charset="0"/>
              <a:buNone/>
              <a:defRPr sz="2000" kern="1200">
                <a:solidFill>
                  <a:schemeClr val="tx1">
                    <a:lumMod val="65000"/>
                    <a:lumOff val="35000"/>
                  </a:schemeClr>
                </a:solidFill>
                <a:latin typeface="+mn-lt"/>
                <a:ea typeface="+mn-ea"/>
                <a:cs typeface="+mn-cs"/>
              </a:defRPr>
            </a:lvl7pPr>
            <a:lvl8pPr marL="3200400" indent="0" algn="l" defTabSz="914400" rtl="0" eaLnBrk="1" latinLnBrk="0" hangingPunct="1">
              <a:lnSpc>
                <a:spcPct val="110000"/>
              </a:lnSpc>
              <a:spcBef>
                <a:spcPts val="700"/>
              </a:spcBef>
              <a:buClr>
                <a:schemeClr val="tx2"/>
              </a:buClr>
              <a:buFont typeface="Gill Sans MT" panose="020B0502020104020203" pitchFamily="34" charset="0"/>
              <a:buNone/>
              <a:defRPr sz="2000" kern="1200" baseline="0">
                <a:solidFill>
                  <a:schemeClr val="tx1">
                    <a:lumMod val="65000"/>
                    <a:lumOff val="35000"/>
                  </a:schemeClr>
                </a:solidFill>
                <a:latin typeface="+mn-lt"/>
                <a:ea typeface="+mn-ea"/>
                <a:cs typeface="+mn-cs"/>
              </a:defRPr>
            </a:lvl8pPr>
            <a:lvl9pPr marL="3657600" indent="0" algn="l" defTabSz="914400" rtl="0" eaLnBrk="1" latinLnBrk="0" hangingPunct="1">
              <a:lnSpc>
                <a:spcPct val="110000"/>
              </a:lnSpc>
              <a:spcBef>
                <a:spcPts val="700"/>
              </a:spcBef>
              <a:buClr>
                <a:schemeClr val="tx2"/>
              </a:buClr>
              <a:buFont typeface="Arial" panose="020B0604020202020204" pitchFamily="34" charset="0"/>
              <a:buNone/>
              <a:defRPr sz="2000" kern="1200" baseline="0">
                <a:solidFill>
                  <a:schemeClr val="tx1">
                    <a:lumMod val="65000"/>
                    <a:lumOff val="35000"/>
                  </a:schemeClr>
                </a:solidFill>
                <a:latin typeface="+mn-lt"/>
                <a:ea typeface="+mn-ea"/>
                <a:cs typeface="+mn-cs"/>
              </a:defRPr>
            </a:lvl9pPr>
          </a:lstStyle>
          <a:p>
            <a:pPr marL="457200" indent="-457200">
              <a:buFont typeface="Arial"/>
              <a:buChar char="•"/>
            </a:pPr>
            <a:r>
              <a:rPr lang="en-US" dirty="0"/>
              <a:t>Sounds (the letters </a:t>
            </a:r>
            <a:r>
              <a:rPr lang="en-US" dirty="0" err="1"/>
              <a:t>b,c,d,f</a:t>
            </a:r>
            <a:r>
              <a:rPr lang="en-US" dirty="0"/>
              <a:t> )</a:t>
            </a:r>
          </a:p>
          <a:p>
            <a:pPr marL="457200" indent="-457200">
              <a:buFont typeface="Arial"/>
              <a:buChar char="•"/>
            </a:pPr>
            <a:r>
              <a:rPr lang="en-US" dirty="0" smtClean="0"/>
              <a:t>Describing </a:t>
            </a:r>
            <a:r>
              <a:rPr lang="en-US" dirty="0" smtClean="0"/>
              <a:t>ourselves and our likes</a:t>
            </a:r>
          </a:p>
          <a:p>
            <a:pPr marL="457200" indent="-457200">
              <a:buFont typeface="Arial"/>
              <a:buChar char="•"/>
            </a:pPr>
            <a:r>
              <a:rPr lang="en-US" dirty="0" smtClean="0"/>
              <a:t>New carnival words</a:t>
            </a:r>
          </a:p>
          <a:p>
            <a:pPr marL="457200" indent="-457200">
              <a:buFont typeface="Arial"/>
              <a:buChar char="•"/>
            </a:pPr>
            <a:r>
              <a:rPr lang="en-US" dirty="0" smtClean="0"/>
              <a:t>New magic words</a:t>
            </a:r>
          </a:p>
          <a:p>
            <a:pPr marL="457200" indent="-457200">
              <a:buFont typeface="Arial"/>
              <a:buChar char="•"/>
            </a:pPr>
            <a:r>
              <a:rPr lang="en-US" dirty="0" smtClean="0"/>
              <a:t>Answer questions about our </a:t>
            </a:r>
            <a:r>
              <a:rPr lang="en-US" dirty="0" err="1" smtClean="0"/>
              <a:t>favourite</a:t>
            </a:r>
            <a:r>
              <a:rPr lang="en-US" dirty="0" smtClean="0"/>
              <a:t> animals</a:t>
            </a:r>
            <a:endParaRPr lang="en-US" dirty="0"/>
          </a:p>
        </p:txBody>
      </p:sp>
      <p:pic>
        <p:nvPicPr>
          <p:cNvPr id="9" name="Picture 8" descr="learn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129" y="424210"/>
            <a:ext cx="6350000" cy="6350000"/>
          </a:xfrm>
          <a:prstGeom prst="rect">
            <a:avLst/>
          </a:prstGeom>
        </p:spPr>
      </p:pic>
      <p:pic>
        <p:nvPicPr>
          <p:cNvPr id="10" name="Picture 9" descr="Early Learning Initiativ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8982" y="2946390"/>
            <a:ext cx="3678117" cy="2721807"/>
          </a:xfrm>
          <a:prstGeom prst="rect">
            <a:avLst/>
          </a:prstGeom>
        </p:spPr>
      </p:pic>
      <p:pic>
        <p:nvPicPr>
          <p:cNvPr id="11" name="Picture 10" descr="logo-DiscoveryLeaC05a-A06bT06a-Z.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2282" y="4693954"/>
            <a:ext cx="3049201" cy="2171031"/>
          </a:xfrm>
          <a:prstGeom prst="rect">
            <a:avLst/>
          </a:prstGeom>
        </p:spPr>
      </p:pic>
      <p:pic>
        <p:nvPicPr>
          <p:cNvPr id="13" name="Picture 12" descr="6a00d83451b36c69e201b8d11f2545970c-800w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1483" y="2103962"/>
            <a:ext cx="814697" cy="1015680"/>
          </a:xfrm>
          <a:prstGeom prst="rect">
            <a:avLst/>
          </a:prstGeom>
        </p:spPr>
      </p:pic>
    </p:spTree>
    <p:extLst>
      <p:ext uri="{BB962C8B-B14F-4D97-AF65-F5344CB8AC3E}">
        <p14:creationId xmlns:p14="http://schemas.microsoft.com/office/powerpoint/2010/main" val="14509504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261362"/>
            <a:ext cx="10178323" cy="1492132"/>
          </a:xfrm>
        </p:spPr>
        <p:txBody>
          <a:bodyPr/>
          <a:lstStyle/>
          <a:p>
            <a:r>
              <a:rPr lang="en-US" dirty="0" smtClean="0"/>
              <a:t>I spy </a:t>
            </a:r>
            <a:r>
              <a:rPr lang="is-IS" dirty="0" smtClean="0"/>
              <a:t>… with a cat!</a:t>
            </a:r>
            <a:endParaRPr lang="en-US" dirty="0"/>
          </a:p>
        </p:txBody>
      </p:sp>
      <p:pic>
        <p:nvPicPr>
          <p:cNvPr id="4" name="Picture 3"/>
          <p:cNvPicPr>
            <a:picLocks noChangeAspect="1"/>
          </p:cNvPicPr>
          <p:nvPr/>
        </p:nvPicPr>
        <p:blipFill rotWithShape="1">
          <a:blip r:embed="rId3"/>
          <a:srcRect b="10508"/>
          <a:stretch/>
        </p:blipFill>
        <p:spPr>
          <a:xfrm>
            <a:off x="2562561" y="1170566"/>
            <a:ext cx="7239000" cy="5216787"/>
          </a:xfrm>
          <a:prstGeom prst="rect">
            <a:avLst/>
          </a:prstGeom>
        </p:spPr>
      </p:pic>
      <p:sp>
        <p:nvSpPr>
          <p:cNvPr id="5" name="Action Button: Movie 4">
            <a:hlinkClick r:id="" action="ppaction://noaction" highlightClick="1"/>
          </p:cNvPr>
          <p:cNvSpPr/>
          <p:nvPr/>
        </p:nvSpPr>
        <p:spPr>
          <a:xfrm>
            <a:off x="10415419" y="170688"/>
            <a:ext cx="1219200" cy="1182624"/>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07320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4967" y="226031"/>
            <a:ext cx="8647416" cy="6485562"/>
          </a:xfrm>
          <a:prstGeom prst="rect">
            <a:avLst/>
          </a:prstGeom>
        </p:spPr>
      </p:pic>
      <p:sp>
        <p:nvSpPr>
          <p:cNvPr id="8" name="TextBox 7"/>
          <p:cNvSpPr txBox="1"/>
          <p:nvPr/>
        </p:nvSpPr>
        <p:spPr>
          <a:xfrm rot="1850465">
            <a:off x="4794775" y="5549116"/>
            <a:ext cx="2347783" cy="369332"/>
          </a:xfrm>
          <a:prstGeom prst="rect">
            <a:avLst/>
          </a:prstGeom>
          <a:noFill/>
        </p:spPr>
        <p:txBody>
          <a:bodyPr wrap="square" rtlCol="0">
            <a:spAutoFit/>
          </a:bodyPr>
          <a:lstStyle/>
          <a:p>
            <a:r>
              <a:rPr lang="en-US" dirty="0" smtClean="0">
                <a:solidFill>
                  <a:srgbClr val="FFFF00"/>
                </a:solidFill>
              </a:rPr>
              <a:t>GAMES</a:t>
            </a:r>
            <a:endParaRPr lang="en-US" dirty="0">
              <a:solidFill>
                <a:srgbClr val="FFFF00"/>
              </a:solidFill>
            </a:endParaRPr>
          </a:p>
        </p:txBody>
      </p:sp>
      <p:pic>
        <p:nvPicPr>
          <p:cNvPr id="10" name="Picture 9">
            <a:hlinkClick r:id="rId4" action="ppaction://hlinksldjump"/>
          </p:cNvPr>
          <p:cNvPicPr>
            <a:picLocks noChangeAspect="1"/>
          </p:cNvPicPr>
          <p:nvPr/>
        </p:nvPicPr>
        <p:blipFill>
          <a:blip r:embed="rId5"/>
          <a:stretch>
            <a:fillRect/>
          </a:stretch>
        </p:blipFill>
        <p:spPr>
          <a:xfrm>
            <a:off x="8930258" y="889859"/>
            <a:ext cx="1080860" cy="1096142"/>
          </a:xfrm>
          <a:prstGeom prst="rect">
            <a:avLst/>
          </a:prstGeom>
        </p:spPr>
      </p:pic>
      <p:pic>
        <p:nvPicPr>
          <p:cNvPr id="11" name="Picture 10">
            <a:hlinkClick r:id="" action="ppaction://noaction"/>
          </p:cNvPr>
          <p:cNvPicPr>
            <a:picLocks noChangeAspect="1"/>
          </p:cNvPicPr>
          <p:nvPr/>
        </p:nvPicPr>
        <p:blipFill>
          <a:blip r:embed="rId6"/>
          <a:stretch>
            <a:fillRect/>
          </a:stretch>
        </p:blipFill>
        <p:spPr>
          <a:xfrm>
            <a:off x="6106460" y="2297385"/>
            <a:ext cx="1973809" cy="1308132"/>
          </a:xfrm>
          <a:prstGeom prst="rect">
            <a:avLst/>
          </a:prstGeom>
        </p:spPr>
      </p:pic>
      <p:pic>
        <p:nvPicPr>
          <p:cNvPr id="12" name="Picture 11"/>
          <p:cNvPicPr>
            <a:picLocks noChangeAspect="1"/>
          </p:cNvPicPr>
          <p:nvPr/>
        </p:nvPicPr>
        <p:blipFill rotWithShape="1">
          <a:blip r:embed="rId7"/>
          <a:srcRect b="4935"/>
          <a:stretch/>
        </p:blipFill>
        <p:spPr>
          <a:xfrm>
            <a:off x="3028407" y="278409"/>
            <a:ext cx="1153092" cy="1332688"/>
          </a:xfrm>
          <a:prstGeom prst="rect">
            <a:avLst/>
          </a:prstGeom>
        </p:spPr>
      </p:pic>
      <p:pic>
        <p:nvPicPr>
          <p:cNvPr id="14" name="Picture 13">
            <a:hlinkClick r:id="rId4" action="ppaction://hlinksldjump"/>
          </p:cNvPr>
          <p:cNvPicPr>
            <a:picLocks noChangeAspect="1"/>
          </p:cNvPicPr>
          <p:nvPr/>
        </p:nvPicPr>
        <p:blipFill>
          <a:blip r:embed="rId8"/>
          <a:stretch>
            <a:fillRect/>
          </a:stretch>
        </p:blipFill>
        <p:spPr>
          <a:xfrm rot="1713413">
            <a:off x="2910853" y="2864946"/>
            <a:ext cx="1659539" cy="1659538"/>
          </a:xfrm>
          <a:prstGeom prst="rect">
            <a:avLst/>
          </a:prstGeom>
        </p:spPr>
      </p:pic>
      <p:sp>
        <p:nvSpPr>
          <p:cNvPr id="15" name="TextBox 14"/>
          <p:cNvSpPr txBox="1"/>
          <p:nvPr/>
        </p:nvSpPr>
        <p:spPr>
          <a:xfrm rot="1850465">
            <a:off x="3703544" y="2802341"/>
            <a:ext cx="1011251" cy="369332"/>
          </a:xfrm>
          <a:prstGeom prst="rect">
            <a:avLst/>
          </a:prstGeom>
          <a:noFill/>
        </p:spPr>
        <p:txBody>
          <a:bodyPr wrap="square" rtlCol="0">
            <a:spAutoFit/>
          </a:bodyPr>
          <a:lstStyle/>
          <a:p>
            <a:r>
              <a:rPr lang="en-US" dirty="0" smtClean="0">
                <a:solidFill>
                  <a:srgbClr val="FFFF00"/>
                </a:solidFill>
              </a:rPr>
              <a:t>FOOD</a:t>
            </a:r>
            <a:endParaRPr lang="en-US" dirty="0">
              <a:solidFill>
                <a:srgbClr val="FFFF00"/>
              </a:solidFill>
            </a:endParaRPr>
          </a:p>
        </p:txBody>
      </p:sp>
      <p:sp>
        <p:nvSpPr>
          <p:cNvPr id="16" name="TextBox 15"/>
          <p:cNvSpPr txBox="1"/>
          <p:nvPr/>
        </p:nvSpPr>
        <p:spPr>
          <a:xfrm>
            <a:off x="6730165" y="2027071"/>
            <a:ext cx="1011251" cy="369332"/>
          </a:xfrm>
          <a:prstGeom prst="rect">
            <a:avLst/>
          </a:prstGeom>
          <a:noFill/>
        </p:spPr>
        <p:txBody>
          <a:bodyPr wrap="square" rtlCol="0">
            <a:spAutoFit/>
          </a:bodyPr>
          <a:lstStyle/>
          <a:p>
            <a:r>
              <a:rPr lang="en-US" smtClean="0">
                <a:solidFill>
                  <a:srgbClr val="FFFF00"/>
                </a:solidFill>
              </a:rPr>
              <a:t>RIDES</a:t>
            </a:r>
            <a:endParaRPr lang="en-US" dirty="0">
              <a:solidFill>
                <a:srgbClr val="FFFF00"/>
              </a:solidFill>
            </a:endParaRPr>
          </a:p>
        </p:txBody>
      </p:sp>
      <p:sp>
        <p:nvSpPr>
          <p:cNvPr id="17" name="TextBox 16"/>
          <p:cNvSpPr txBox="1"/>
          <p:nvPr/>
        </p:nvSpPr>
        <p:spPr>
          <a:xfrm>
            <a:off x="3162655" y="1558721"/>
            <a:ext cx="2347783" cy="369332"/>
          </a:xfrm>
          <a:prstGeom prst="rect">
            <a:avLst/>
          </a:prstGeom>
          <a:noFill/>
        </p:spPr>
        <p:txBody>
          <a:bodyPr wrap="square" rtlCol="0">
            <a:spAutoFit/>
          </a:bodyPr>
          <a:lstStyle/>
          <a:p>
            <a:r>
              <a:rPr lang="en-US" smtClean="0">
                <a:solidFill>
                  <a:srgbClr val="FFFF00"/>
                </a:solidFill>
              </a:rPr>
              <a:t>SHOW</a:t>
            </a:r>
            <a:endParaRPr lang="en-US" dirty="0">
              <a:solidFill>
                <a:srgbClr val="FFFF00"/>
              </a:solidFill>
            </a:endParaRPr>
          </a:p>
        </p:txBody>
      </p:sp>
      <p:sp>
        <p:nvSpPr>
          <p:cNvPr id="18" name="TextBox 17"/>
          <p:cNvSpPr txBox="1"/>
          <p:nvPr/>
        </p:nvSpPr>
        <p:spPr>
          <a:xfrm>
            <a:off x="9570847" y="1928053"/>
            <a:ext cx="2347783" cy="369332"/>
          </a:xfrm>
          <a:prstGeom prst="rect">
            <a:avLst/>
          </a:prstGeom>
          <a:noFill/>
        </p:spPr>
        <p:txBody>
          <a:bodyPr wrap="square" rtlCol="0">
            <a:spAutoFit/>
          </a:bodyPr>
          <a:lstStyle/>
          <a:p>
            <a:r>
              <a:rPr lang="en-US" dirty="0" smtClean="0">
                <a:solidFill>
                  <a:srgbClr val="FFFF00"/>
                </a:solidFill>
              </a:rPr>
              <a:t>CIRCUS</a:t>
            </a:r>
            <a:endParaRPr lang="en-US" dirty="0">
              <a:solidFill>
                <a:srgbClr val="FFFF00"/>
              </a:solidFill>
            </a:endParaRPr>
          </a:p>
        </p:txBody>
      </p:sp>
      <p:pic>
        <p:nvPicPr>
          <p:cNvPr id="19" name="Picture 18">
            <a:hlinkClick r:id="" action="ppaction://noaction"/>
          </p:cNvPr>
          <p:cNvPicPr>
            <a:picLocks noChangeAspect="1"/>
          </p:cNvPicPr>
          <p:nvPr/>
        </p:nvPicPr>
        <p:blipFill>
          <a:blip r:embed="rId9"/>
          <a:stretch>
            <a:fillRect/>
          </a:stretch>
        </p:blipFill>
        <p:spPr>
          <a:xfrm rot="1065779">
            <a:off x="4931995" y="3814851"/>
            <a:ext cx="1937727" cy="1623826"/>
          </a:xfrm>
          <a:prstGeom prst="rect">
            <a:avLst/>
          </a:prstGeom>
        </p:spPr>
      </p:pic>
      <p:sp>
        <p:nvSpPr>
          <p:cNvPr id="20" name="TextBox 19">
            <a:hlinkClick r:id="" action="ppaction://noaction"/>
          </p:cNvPr>
          <p:cNvSpPr txBox="1"/>
          <p:nvPr/>
        </p:nvSpPr>
        <p:spPr>
          <a:xfrm>
            <a:off x="5984588" y="6309475"/>
            <a:ext cx="1086643" cy="369332"/>
          </a:xfrm>
          <a:prstGeom prst="rect">
            <a:avLst/>
          </a:prstGeom>
          <a:noFill/>
        </p:spPr>
        <p:txBody>
          <a:bodyPr wrap="square" rtlCol="0">
            <a:spAutoFit/>
          </a:bodyPr>
          <a:lstStyle/>
          <a:p>
            <a:pPr algn="ctr"/>
            <a:r>
              <a:rPr lang="en-US" dirty="0" smtClean="0">
                <a:solidFill>
                  <a:srgbClr val="FFFF00"/>
                </a:solidFill>
              </a:rPr>
              <a:t>EXIT</a:t>
            </a:r>
            <a:endParaRPr lang="en-US" dirty="0">
              <a:solidFill>
                <a:srgbClr val="FFFF00"/>
              </a:solidFill>
            </a:endParaRPr>
          </a:p>
        </p:txBody>
      </p:sp>
      <p:pic>
        <p:nvPicPr>
          <p:cNvPr id="3" name="Picture 2" descr="pie-clip-art-Rcdrbpzc9.png">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0269" y="5553047"/>
            <a:ext cx="970271" cy="648481"/>
          </a:xfrm>
          <a:prstGeom prst="rect">
            <a:avLst/>
          </a:prstGeom>
        </p:spPr>
      </p:pic>
      <p:sp>
        <p:nvSpPr>
          <p:cNvPr id="21" name="TextBox 20"/>
          <p:cNvSpPr txBox="1"/>
          <p:nvPr/>
        </p:nvSpPr>
        <p:spPr>
          <a:xfrm>
            <a:off x="7784759" y="6136056"/>
            <a:ext cx="2531559" cy="369332"/>
          </a:xfrm>
          <a:prstGeom prst="rect">
            <a:avLst/>
          </a:prstGeom>
          <a:noFill/>
        </p:spPr>
        <p:txBody>
          <a:bodyPr wrap="square" rtlCol="0">
            <a:spAutoFit/>
          </a:bodyPr>
          <a:lstStyle/>
          <a:p>
            <a:r>
              <a:rPr lang="en-US" dirty="0" smtClean="0">
                <a:solidFill>
                  <a:srgbClr val="FFFF00"/>
                </a:solidFill>
              </a:rPr>
              <a:t>PIE EATING CONTEST</a:t>
            </a:r>
            <a:endParaRPr lang="en-US" dirty="0">
              <a:solidFill>
                <a:srgbClr val="FFFF00"/>
              </a:solidFill>
            </a:endParaRPr>
          </a:p>
        </p:txBody>
      </p:sp>
    </p:spTree>
    <p:extLst>
      <p:ext uri="{BB962C8B-B14F-4D97-AF65-F5344CB8AC3E}">
        <p14:creationId xmlns:p14="http://schemas.microsoft.com/office/powerpoint/2010/main" val="1600515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8521" y="541344"/>
            <a:ext cx="10318419" cy="1665833"/>
          </a:xfrm>
        </p:spPr>
        <p:txBody>
          <a:bodyPr/>
          <a:lstStyle/>
          <a:p>
            <a:r>
              <a:rPr lang="en-US" dirty="0" smtClean="0"/>
              <a:t>The Magic Show</a:t>
            </a:r>
            <a:endParaRPr lang="en-US" dirty="0"/>
          </a:p>
        </p:txBody>
      </p:sp>
      <p:pic>
        <p:nvPicPr>
          <p:cNvPr id="5" name="Picture 4"/>
          <p:cNvPicPr>
            <a:picLocks noChangeAspect="1"/>
          </p:cNvPicPr>
          <p:nvPr/>
        </p:nvPicPr>
        <p:blipFill rotWithShape="1">
          <a:blip r:embed="rId3"/>
          <a:srcRect b="4571"/>
          <a:stretch/>
        </p:blipFill>
        <p:spPr>
          <a:xfrm>
            <a:off x="4110205" y="1683382"/>
            <a:ext cx="4255051" cy="4936633"/>
          </a:xfrm>
          <a:prstGeom prst="rect">
            <a:avLst/>
          </a:prstGeom>
        </p:spPr>
      </p:pic>
    </p:spTree>
    <p:extLst>
      <p:ext uri="{BB962C8B-B14F-4D97-AF65-F5344CB8AC3E}">
        <p14:creationId xmlns:p14="http://schemas.microsoft.com/office/powerpoint/2010/main" val="4634805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51929" b="57622"/>
          <a:stretch/>
        </p:blipFill>
        <p:spPr>
          <a:xfrm>
            <a:off x="2786232" y="-408682"/>
            <a:ext cx="4395598" cy="2906242"/>
          </a:xfrm>
          <a:prstGeom prst="rect">
            <a:avLst/>
          </a:prstGeom>
        </p:spPr>
      </p:pic>
      <p:sp>
        <p:nvSpPr>
          <p:cNvPr id="7" name="Rectangle 6"/>
          <p:cNvSpPr/>
          <p:nvPr/>
        </p:nvSpPr>
        <p:spPr>
          <a:xfrm rot="16200000">
            <a:off x="-2843957" y="3104118"/>
            <a:ext cx="6334247" cy="646331"/>
          </a:xfrm>
          <a:prstGeom prst="rect">
            <a:avLst/>
          </a:prstGeom>
          <a:noFill/>
        </p:spPr>
        <p:txBody>
          <a:bodyPr wrap="square" lIns="91440" tIns="45720" rIns="91440" bIns="45720">
            <a:spAutoFit/>
          </a:bodyPr>
          <a:lstStyle/>
          <a:p>
            <a:pPr algn="ctr"/>
            <a:r>
              <a:rPr lang="en-CA" sz="3600" b="0" cap="none" spc="0" dirty="0" smtClean="0">
                <a:ln w="0"/>
                <a:solidFill>
                  <a:schemeClr val="accent1"/>
                </a:solidFill>
                <a:effectLst>
                  <a:outerShdw blurRad="38100" dist="25400" dir="5400000" algn="ctr" rotWithShape="0">
                    <a:srgbClr val="6E747A">
                      <a:alpha val="43000"/>
                    </a:srgbClr>
                  </a:outerShdw>
                </a:effectLst>
              </a:rPr>
              <a:t>What does a ticket tell us?</a:t>
            </a:r>
            <a:endParaRPr lang="en-CA" sz="3600" b="0" cap="none" spc="0" dirty="0">
              <a:ln w="0"/>
              <a:solidFill>
                <a:schemeClr val="accent1"/>
              </a:solidFill>
              <a:effectLst>
                <a:outerShdw blurRad="38100" dist="25400" dir="5400000" algn="ctr" rotWithShape="0">
                  <a:srgbClr val="6E747A">
                    <a:alpha val="43000"/>
                  </a:srgbClr>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516" y="-117987"/>
            <a:ext cx="9144000" cy="6858000"/>
          </a:xfrm>
          <a:prstGeom prst="rect">
            <a:avLst/>
          </a:prstGeom>
        </p:spPr>
      </p:pic>
      <p:sp>
        <p:nvSpPr>
          <p:cNvPr id="8" name="TextBox 7"/>
          <p:cNvSpPr txBox="1"/>
          <p:nvPr/>
        </p:nvSpPr>
        <p:spPr>
          <a:xfrm>
            <a:off x="3833367" y="1885191"/>
            <a:ext cx="1398494" cy="369332"/>
          </a:xfrm>
          <a:prstGeom prst="rect">
            <a:avLst/>
          </a:prstGeom>
          <a:noFill/>
        </p:spPr>
        <p:txBody>
          <a:bodyPr wrap="square" rtlCol="0">
            <a:spAutoFit/>
          </a:bodyPr>
          <a:lstStyle/>
          <a:p>
            <a:r>
              <a:rPr lang="en-US" b="1" dirty="0" smtClean="0">
                <a:solidFill>
                  <a:srgbClr val="FF0000"/>
                </a:solidFill>
              </a:rPr>
              <a:t>Student 1</a:t>
            </a:r>
            <a:endParaRPr lang="en-US" b="1" dirty="0">
              <a:solidFill>
                <a:srgbClr val="FF0000"/>
              </a:solidFill>
            </a:endParaRPr>
          </a:p>
        </p:txBody>
      </p:sp>
      <p:sp>
        <p:nvSpPr>
          <p:cNvPr id="10" name="TextBox 9"/>
          <p:cNvSpPr txBox="1"/>
          <p:nvPr/>
        </p:nvSpPr>
        <p:spPr>
          <a:xfrm>
            <a:off x="2304451" y="2210279"/>
            <a:ext cx="1398494" cy="369332"/>
          </a:xfrm>
          <a:prstGeom prst="rect">
            <a:avLst/>
          </a:prstGeom>
          <a:noFill/>
        </p:spPr>
        <p:txBody>
          <a:bodyPr wrap="square" rtlCol="0">
            <a:spAutoFit/>
          </a:bodyPr>
          <a:lstStyle/>
          <a:p>
            <a:r>
              <a:rPr lang="en-US" b="1" dirty="0" smtClean="0">
                <a:solidFill>
                  <a:srgbClr val="FF0000"/>
                </a:solidFill>
              </a:rPr>
              <a:t>Student 2</a:t>
            </a:r>
            <a:endParaRPr lang="en-US" b="1" dirty="0">
              <a:solidFill>
                <a:srgbClr val="FF0000"/>
              </a:solidFill>
            </a:endParaRPr>
          </a:p>
        </p:txBody>
      </p:sp>
      <p:sp>
        <p:nvSpPr>
          <p:cNvPr id="11" name="TextBox 10"/>
          <p:cNvSpPr txBox="1"/>
          <p:nvPr/>
        </p:nvSpPr>
        <p:spPr>
          <a:xfrm rot="20978255">
            <a:off x="2152477" y="2743445"/>
            <a:ext cx="1398494" cy="369332"/>
          </a:xfrm>
          <a:prstGeom prst="rect">
            <a:avLst/>
          </a:prstGeom>
          <a:noFill/>
        </p:spPr>
        <p:txBody>
          <a:bodyPr wrap="square" rtlCol="0">
            <a:spAutoFit/>
          </a:bodyPr>
          <a:lstStyle/>
          <a:p>
            <a:r>
              <a:rPr lang="en-US" b="1" dirty="0" smtClean="0">
                <a:solidFill>
                  <a:srgbClr val="FF0000"/>
                </a:solidFill>
              </a:rPr>
              <a:t>Student 3</a:t>
            </a:r>
            <a:endParaRPr lang="en-US" b="1" dirty="0">
              <a:solidFill>
                <a:srgbClr val="FF0000"/>
              </a:solidFill>
            </a:endParaRPr>
          </a:p>
        </p:txBody>
      </p:sp>
      <p:sp>
        <p:nvSpPr>
          <p:cNvPr id="12" name="TextBox 11"/>
          <p:cNvSpPr txBox="1"/>
          <p:nvPr/>
        </p:nvSpPr>
        <p:spPr>
          <a:xfrm rot="20305864">
            <a:off x="2086985" y="3479668"/>
            <a:ext cx="1398494" cy="369332"/>
          </a:xfrm>
          <a:prstGeom prst="rect">
            <a:avLst/>
          </a:prstGeom>
          <a:noFill/>
        </p:spPr>
        <p:txBody>
          <a:bodyPr wrap="square" rtlCol="0">
            <a:spAutoFit/>
          </a:bodyPr>
          <a:lstStyle/>
          <a:p>
            <a:r>
              <a:rPr lang="en-US" b="1" dirty="0" smtClean="0">
                <a:solidFill>
                  <a:srgbClr val="FF0000"/>
                </a:solidFill>
              </a:rPr>
              <a:t>Student 4</a:t>
            </a:r>
            <a:endParaRPr lang="en-US" b="1" dirty="0">
              <a:solidFill>
                <a:srgbClr val="FF0000"/>
              </a:solidFill>
            </a:endParaRPr>
          </a:p>
        </p:txBody>
      </p:sp>
    </p:spTree>
    <p:extLst>
      <p:ext uri="{BB962C8B-B14F-4D97-AF65-F5344CB8AC3E}">
        <p14:creationId xmlns:p14="http://schemas.microsoft.com/office/powerpoint/2010/main" val="17947434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290727"/>
            <a:ext cx="10178323" cy="1492132"/>
          </a:xfrm>
        </p:spPr>
        <p:txBody>
          <a:bodyPr/>
          <a:lstStyle/>
          <a:p>
            <a:r>
              <a:rPr lang="en-US" dirty="0" smtClean="0"/>
              <a:t>My name is </a:t>
            </a:r>
            <a:r>
              <a:rPr lang="en-US" dirty="0" smtClean="0">
                <a:solidFill>
                  <a:srgbClr val="FF0000"/>
                </a:solidFill>
              </a:rPr>
              <a:t>B</a:t>
            </a:r>
            <a:r>
              <a:rPr lang="en-US" dirty="0" smtClean="0"/>
              <a:t>rian</a:t>
            </a:r>
            <a:r>
              <a:rPr lang="is-IS" dirty="0" smtClean="0"/>
              <a:t> and I like: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562742963"/>
              </p:ext>
            </p:extLst>
          </p:nvPr>
        </p:nvGraphicFramePr>
        <p:xfrm>
          <a:off x="1240443" y="1367737"/>
          <a:ext cx="9615886" cy="5077864"/>
        </p:xfrm>
        <a:graphic>
          <a:graphicData uri="http://schemas.openxmlformats.org/drawingml/2006/table">
            <a:tbl>
              <a:tblPr bandRow="1">
                <a:tableStyleId>{7E9639D4-E3E2-4D34-9284-5A2195B3D0D7}</a:tableStyleId>
              </a:tblPr>
              <a:tblGrid>
                <a:gridCol w="4807943"/>
                <a:gridCol w="4807943"/>
              </a:tblGrid>
              <a:tr h="1917021">
                <a:tc>
                  <a:txBody>
                    <a:bodyPr/>
                    <a:lstStyle/>
                    <a:p>
                      <a:pPr algn="ctr"/>
                      <a:endParaRPr lang="en-US" sz="3200" b="1"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endParaRPr lang="en-US" sz="3200" b="1"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49495">
                <a:tc>
                  <a:txBody>
                    <a:bodyPr/>
                    <a:lstStyle/>
                    <a:p>
                      <a:pPr algn="ctr"/>
                      <a:r>
                        <a:rPr lang="en-US" sz="3200" b="1" dirty="0" smtClean="0">
                          <a:solidFill>
                            <a:srgbClr val="FF0000"/>
                          </a:solidFill>
                        </a:rPr>
                        <a:t>b</a:t>
                      </a:r>
                      <a:r>
                        <a:rPr lang="en-US" sz="3200" b="1" dirty="0" smtClean="0"/>
                        <a:t>aseball</a:t>
                      </a:r>
                      <a:endParaRPr lang="en-US" sz="3200" b="1"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3200" b="1" dirty="0" smtClean="0">
                          <a:solidFill>
                            <a:srgbClr val="FF0000"/>
                          </a:solidFill>
                        </a:rPr>
                        <a:t>b</a:t>
                      </a:r>
                      <a:r>
                        <a:rPr lang="en-US" sz="3200" b="1" dirty="0" smtClean="0"/>
                        <a:t>ananas</a:t>
                      </a:r>
                      <a:endParaRPr lang="en-US" sz="3200" b="1"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2002603">
                <a:tc>
                  <a:txBody>
                    <a:bodyPr/>
                    <a:lstStyle/>
                    <a:p>
                      <a:pPr algn="ctr"/>
                      <a:endParaRPr lang="en-US" sz="3200" b="1"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endParaRPr lang="en-US" sz="3200" b="1"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25073">
                <a:tc>
                  <a:txBody>
                    <a:bodyPr/>
                    <a:lstStyle/>
                    <a:p>
                      <a:pPr algn="ctr"/>
                      <a:r>
                        <a:rPr lang="en-US" sz="3200" b="1" dirty="0" smtClean="0">
                          <a:solidFill>
                            <a:srgbClr val="FF0000"/>
                          </a:solidFill>
                        </a:rPr>
                        <a:t>b</a:t>
                      </a:r>
                      <a:r>
                        <a:rPr lang="en-US" sz="3200" b="1" dirty="0" smtClean="0"/>
                        <a:t>oats</a:t>
                      </a:r>
                      <a:endParaRPr lang="en-US" sz="3200" b="1"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3200" b="1" dirty="0" smtClean="0">
                          <a:solidFill>
                            <a:srgbClr val="FF0000"/>
                          </a:solidFill>
                        </a:rPr>
                        <a:t>b</a:t>
                      </a:r>
                      <a:r>
                        <a:rPr lang="en-US" sz="3200" b="1" dirty="0" smtClean="0"/>
                        <a:t>alloons</a:t>
                      </a:r>
                      <a:endParaRPr lang="en-US" sz="3200" b="1"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pic>
        <p:nvPicPr>
          <p:cNvPr id="14" name="Picture 13" descr="sport-graphics-baseball-596708.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750" y="1518924"/>
            <a:ext cx="1270031" cy="1688564"/>
          </a:xfrm>
          <a:prstGeom prst="rect">
            <a:avLst/>
          </a:prstGeom>
        </p:spPr>
      </p:pic>
      <p:pic>
        <p:nvPicPr>
          <p:cNvPr id="15" name="Picture 14" descr="banan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0565" y="1270049"/>
            <a:ext cx="2088225" cy="2088225"/>
          </a:xfrm>
          <a:prstGeom prst="rect">
            <a:avLst/>
          </a:prstGeom>
        </p:spPr>
      </p:pic>
      <p:pic>
        <p:nvPicPr>
          <p:cNvPr id="17" name="Picture 16" descr="center-console-models.png.pagespeed.ce.9VucTUspT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979" y="3914457"/>
            <a:ext cx="4438063" cy="2007659"/>
          </a:xfrm>
          <a:prstGeom prst="rect">
            <a:avLst/>
          </a:prstGeom>
        </p:spPr>
      </p:pic>
      <p:pic>
        <p:nvPicPr>
          <p:cNvPr id="19" name="Picture 18" descr="balloon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6503" y="3968573"/>
            <a:ext cx="1273914" cy="1885520"/>
          </a:xfrm>
          <a:prstGeom prst="rect">
            <a:avLst/>
          </a:prstGeom>
        </p:spPr>
      </p:pic>
      <p:pic>
        <p:nvPicPr>
          <p:cNvPr id="20" name="Picture 19" descr="balloon-animal.png"/>
          <p:cNvPicPr>
            <a:picLocks noChangeAspect="1"/>
          </p:cNvPicPr>
          <p:nvPr/>
        </p:nvPicPr>
        <p:blipFill rotWithShape="1">
          <a:blip r:embed="rId7">
            <a:extLst>
              <a:ext uri="{28A0092B-C50C-407E-A947-70E740481C1C}">
                <a14:useLocalDpi xmlns:a14="http://schemas.microsoft.com/office/drawing/2010/main" val="0"/>
              </a:ext>
            </a:extLst>
          </a:blip>
          <a:srcRect r="36826"/>
          <a:stretch/>
        </p:blipFill>
        <p:spPr>
          <a:xfrm>
            <a:off x="8487230" y="3914457"/>
            <a:ext cx="1795141" cy="1939636"/>
          </a:xfrm>
          <a:prstGeom prst="rect">
            <a:avLst/>
          </a:prstGeom>
        </p:spPr>
      </p:pic>
    </p:spTree>
    <p:extLst>
      <p:ext uri="{BB962C8B-B14F-4D97-AF65-F5344CB8AC3E}">
        <p14:creationId xmlns:p14="http://schemas.microsoft.com/office/powerpoint/2010/main" val="15127239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trick was your </a:t>
            </a:r>
            <a:r>
              <a:rPr lang="en-US" dirty="0" err="1" smtClean="0"/>
              <a:t>favourite</a:t>
            </a:r>
            <a:r>
              <a:rPr lang="en-US" dirty="0" smtClean="0"/>
              <a:t>?</a:t>
            </a:r>
            <a:endParaRPr lang="en-US" dirty="0"/>
          </a:p>
        </p:txBody>
      </p:sp>
      <p:sp>
        <p:nvSpPr>
          <p:cNvPr id="3" name="Content Placeholder 2"/>
          <p:cNvSpPr>
            <a:spLocks noGrp="1"/>
          </p:cNvSpPr>
          <p:nvPr>
            <p:ph idx="1"/>
          </p:nvPr>
        </p:nvSpPr>
        <p:spPr>
          <a:xfrm>
            <a:off x="1251677" y="1384668"/>
            <a:ext cx="10178323" cy="3593591"/>
          </a:xfrm>
        </p:spPr>
        <p:txBody>
          <a:bodyPr/>
          <a:lstStyle/>
          <a:p>
            <a:r>
              <a:rPr lang="en-US" dirty="0" smtClean="0"/>
              <a:t>Describe your </a:t>
            </a:r>
            <a:r>
              <a:rPr lang="en-US" dirty="0" err="1" smtClean="0"/>
              <a:t>favourite</a:t>
            </a:r>
            <a:r>
              <a:rPr lang="en-US" dirty="0" smtClean="0"/>
              <a:t> magic trick.</a:t>
            </a:r>
            <a:endParaRPr lang="en-US" dirty="0"/>
          </a:p>
        </p:txBody>
      </p:sp>
      <p:pic>
        <p:nvPicPr>
          <p:cNvPr id="5" name="Picture 4"/>
          <p:cNvPicPr>
            <a:picLocks noChangeAspect="1"/>
          </p:cNvPicPr>
          <p:nvPr/>
        </p:nvPicPr>
        <p:blipFill>
          <a:blip r:embed="rId3"/>
          <a:stretch>
            <a:fillRect/>
          </a:stretch>
        </p:blipFill>
        <p:spPr>
          <a:xfrm>
            <a:off x="4547186" y="2728973"/>
            <a:ext cx="3464196" cy="3464196"/>
          </a:xfrm>
          <a:prstGeom prst="rect">
            <a:avLst/>
          </a:prstGeom>
        </p:spPr>
      </p:pic>
      <p:pic>
        <p:nvPicPr>
          <p:cNvPr id="6" name="Picture 5"/>
          <p:cNvPicPr>
            <a:picLocks noChangeAspect="1"/>
          </p:cNvPicPr>
          <p:nvPr/>
        </p:nvPicPr>
        <p:blipFill>
          <a:blip r:embed="rId4"/>
          <a:stretch>
            <a:fillRect/>
          </a:stretch>
        </p:blipFill>
        <p:spPr>
          <a:xfrm>
            <a:off x="8057181" y="2748767"/>
            <a:ext cx="3388087" cy="3388087"/>
          </a:xfrm>
          <a:prstGeom prst="rect">
            <a:avLst/>
          </a:prstGeom>
        </p:spPr>
      </p:pic>
      <p:pic>
        <p:nvPicPr>
          <p:cNvPr id="7" name="Picture 6"/>
          <p:cNvPicPr>
            <a:picLocks noChangeAspect="1"/>
          </p:cNvPicPr>
          <p:nvPr/>
        </p:nvPicPr>
        <p:blipFill>
          <a:blip r:embed="rId5"/>
          <a:stretch>
            <a:fillRect/>
          </a:stretch>
        </p:blipFill>
        <p:spPr>
          <a:xfrm>
            <a:off x="917455" y="2728977"/>
            <a:ext cx="3629732" cy="3024777"/>
          </a:xfrm>
          <a:prstGeom prst="rect">
            <a:avLst/>
          </a:prstGeom>
        </p:spPr>
      </p:pic>
      <p:sp>
        <p:nvSpPr>
          <p:cNvPr id="8" name="Action Button: Movie 7">
            <a:hlinkClick r:id="" action="ppaction://noaction" highlightClick="1"/>
          </p:cNvPr>
          <p:cNvSpPr/>
          <p:nvPr/>
        </p:nvSpPr>
        <p:spPr>
          <a:xfrm>
            <a:off x="10210800" y="1384668"/>
            <a:ext cx="1219200" cy="1182624"/>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38852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24410" y="424210"/>
            <a:ext cx="6753010" cy="666194"/>
          </a:xfrm>
        </p:spPr>
        <p:txBody>
          <a:bodyPr>
            <a:noAutofit/>
          </a:bodyPr>
          <a:lstStyle/>
          <a:p>
            <a:r>
              <a:rPr lang="en-US" sz="3200" dirty="0" smtClean="0"/>
              <a:t>What we will learn today:</a:t>
            </a:r>
            <a:endParaRPr lang="en-US" sz="3200" dirty="0"/>
          </a:p>
        </p:txBody>
      </p:sp>
      <p:sp>
        <p:nvSpPr>
          <p:cNvPr id="8" name="Subtitle 2"/>
          <p:cNvSpPr txBox="1">
            <a:spLocks/>
          </p:cNvSpPr>
          <p:nvPr/>
        </p:nvSpPr>
        <p:spPr>
          <a:xfrm>
            <a:off x="525558" y="1227333"/>
            <a:ext cx="6453784" cy="5009270"/>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700"/>
              </a:spcBef>
              <a:buClr>
                <a:schemeClr val="tx2"/>
              </a:buClr>
              <a:buFont typeface="Arial" panose="020B0604020202020204" pitchFamily="34" charset="0"/>
              <a:buNone/>
              <a:defRPr sz="3200" kern="1200">
                <a:solidFill>
                  <a:schemeClr val="tx1">
                    <a:lumMod val="65000"/>
                    <a:lumOff val="35000"/>
                  </a:schemeClr>
                </a:solidFill>
                <a:latin typeface="+mn-lt"/>
                <a:ea typeface="+mn-ea"/>
                <a:cs typeface="+mn-cs"/>
              </a:defRPr>
            </a:lvl1pPr>
            <a:lvl2pPr marL="457200" indent="0" algn="l" defTabSz="914400" rtl="0" eaLnBrk="1" latinLnBrk="0" hangingPunct="1">
              <a:lnSpc>
                <a:spcPct val="110000"/>
              </a:lnSpc>
              <a:spcBef>
                <a:spcPts val="700"/>
              </a:spcBef>
              <a:buClr>
                <a:schemeClr val="tx2"/>
              </a:buClr>
              <a:buFont typeface="Gill Sans MT" panose="020B0502020104020203" pitchFamily="34" charset="0"/>
              <a:buNone/>
              <a:defRPr sz="2800" kern="1200">
                <a:solidFill>
                  <a:schemeClr val="tx1">
                    <a:lumMod val="65000"/>
                    <a:lumOff val="35000"/>
                  </a:schemeClr>
                </a:solidFill>
                <a:latin typeface="+mn-lt"/>
                <a:ea typeface="+mn-ea"/>
                <a:cs typeface="+mn-cs"/>
              </a:defRPr>
            </a:lvl2pPr>
            <a:lvl3pPr marL="914400" indent="0" algn="l" defTabSz="914400" rtl="0" eaLnBrk="1" latinLnBrk="0" hangingPunct="1">
              <a:lnSpc>
                <a:spcPct val="110000"/>
              </a:lnSpc>
              <a:spcBef>
                <a:spcPts val="700"/>
              </a:spcBef>
              <a:buClr>
                <a:schemeClr val="tx2"/>
              </a:buClr>
              <a:buFont typeface="Arial" panose="020B0604020202020204" pitchFamily="34" charset="0"/>
              <a:buNone/>
              <a:defRPr sz="2400" kern="1200">
                <a:solidFill>
                  <a:schemeClr val="tx1">
                    <a:lumMod val="65000"/>
                    <a:lumOff val="35000"/>
                  </a:schemeClr>
                </a:solidFill>
                <a:latin typeface="+mn-lt"/>
                <a:ea typeface="+mn-ea"/>
                <a:cs typeface="+mn-cs"/>
              </a:defRPr>
            </a:lvl3pPr>
            <a:lvl4pPr marL="13716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4pPr>
            <a:lvl5pPr marL="1828800" indent="0" algn="l" defTabSz="914400" rtl="0" eaLnBrk="1" latinLnBrk="0" hangingPunct="1">
              <a:lnSpc>
                <a:spcPct val="110000"/>
              </a:lnSpc>
              <a:spcBef>
                <a:spcPts val="700"/>
              </a:spcBef>
              <a:buClr>
                <a:schemeClr val="tx2"/>
              </a:buClr>
              <a:buFont typeface="Arial" panose="020B0604020202020204" pitchFamily="34" charset="0"/>
              <a:buNone/>
              <a:defRPr sz="2000" kern="1200">
                <a:solidFill>
                  <a:schemeClr val="tx1">
                    <a:lumMod val="65000"/>
                    <a:lumOff val="35000"/>
                  </a:schemeClr>
                </a:solidFill>
                <a:latin typeface="+mn-lt"/>
                <a:ea typeface="+mn-ea"/>
                <a:cs typeface="+mn-cs"/>
              </a:defRPr>
            </a:lvl5pPr>
            <a:lvl6pPr marL="22860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6pPr>
            <a:lvl7pPr marL="2743200" indent="0" algn="l" defTabSz="914400" rtl="0" eaLnBrk="1" latinLnBrk="0" hangingPunct="1">
              <a:lnSpc>
                <a:spcPct val="110000"/>
              </a:lnSpc>
              <a:spcBef>
                <a:spcPts val="700"/>
              </a:spcBef>
              <a:buClr>
                <a:schemeClr val="tx2"/>
              </a:buClr>
              <a:buFont typeface="Arial" panose="020B0604020202020204" pitchFamily="34" charset="0"/>
              <a:buNone/>
              <a:defRPr sz="2000" kern="1200">
                <a:solidFill>
                  <a:schemeClr val="tx1">
                    <a:lumMod val="65000"/>
                    <a:lumOff val="35000"/>
                  </a:schemeClr>
                </a:solidFill>
                <a:latin typeface="+mn-lt"/>
                <a:ea typeface="+mn-ea"/>
                <a:cs typeface="+mn-cs"/>
              </a:defRPr>
            </a:lvl7pPr>
            <a:lvl8pPr marL="3200400" indent="0" algn="l" defTabSz="914400" rtl="0" eaLnBrk="1" latinLnBrk="0" hangingPunct="1">
              <a:lnSpc>
                <a:spcPct val="110000"/>
              </a:lnSpc>
              <a:spcBef>
                <a:spcPts val="700"/>
              </a:spcBef>
              <a:buClr>
                <a:schemeClr val="tx2"/>
              </a:buClr>
              <a:buFont typeface="Gill Sans MT" panose="020B0502020104020203" pitchFamily="34" charset="0"/>
              <a:buNone/>
              <a:defRPr sz="2000" kern="1200" baseline="0">
                <a:solidFill>
                  <a:schemeClr val="tx1">
                    <a:lumMod val="65000"/>
                    <a:lumOff val="35000"/>
                  </a:schemeClr>
                </a:solidFill>
                <a:latin typeface="+mn-lt"/>
                <a:ea typeface="+mn-ea"/>
                <a:cs typeface="+mn-cs"/>
              </a:defRPr>
            </a:lvl8pPr>
            <a:lvl9pPr marL="3657600" indent="0" algn="l" defTabSz="914400" rtl="0" eaLnBrk="1" latinLnBrk="0" hangingPunct="1">
              <a:lnSpc>
                <a:spcPct val="110000"/>
              </a:lnSpc>
              <a:spcBef>
                <a:spcPts val="700"/>
              </a:spcBef>
              <a:buClr>
                <a:schemeClr val="tx2"/>
              </a:buClr>
              <a:buFont typeface="Arial" panose="020B0604020202020204" pitchFamily="34" charset="0"/>
              <a:buNone/>
              <a:defRPr sz="2000" kern="1200" baseline="0">
                <a:solidFill>
                  <a:schemeClr val="tx1">
                    <a:lumMod val="65000"/>
                    <a:lumOff val="35000"/>
                  </a:schemeClr>
                </a:solidFill>
                <a:latin typeface="+mn-lt"/>
                <a:ea typeface="+mn-ea"/>
                <a:cs typeface="+mn-cs"/>
              </a:defRPr>
            </a:lvl9pPr>
          </a:lstStyle>
          <a:p>
            <a:pPr marL="457200" indent="-457200">
              <a:buFont typeface="Arial"/>
              <a:buChar char="•"/>
            </a:pPr>
            <a:r>
              <a:rPr lang="en-US" dirty="0"/>
              <a:t>Sounds (the letters </a:t>
            </a:r>
            <a:r>
              <a:rPr lang="en-US" dirty="0" err="1"/>
              <a:t>b,c,d,f</a:t>
            </a:r>
            <a:r>
              <a:rPr lang="en-US" dirty="0"/>
              <a:t> )</a:t>
            </a:r>
          </a:p>
          <a:p>
            <a:pPr marL="457200" indent="-457200">
              <a:buFont typeface="Arial"/>
              <a:buChar char="•"/>
            </a:pPr>
            <a:r>
              <a:rPr lang="en-US" dirty="0" smtClean="0"/>
              <a:t>Describing </a:t>
            </a:r>
            <a:r>
              <a:rPr lang="en-US" dirty="0" smtClean="0"/>
              <a:t>ourselves and our likes</a:t>
            </a:r>
          </a:p>
          <a:p>
            <a:pPr marL="457200" indent="-457200">
              <a:buFont typeface="Arial"/>
              <a:buChar char="•"/>
            </a:pPr>
            <a:r>
              <a:rPr lang="en-US" dirty="0" smtClean="0"/>
              <a:t>New carnival words</a:t>
            </a:r>
          </a:p>
          <a:p>
            <a:pPr marL="457200" indent="-457200">
              <a:buFont typeface="Arial"/>
              <a:buChar char="•"/>
            </a:pPr>
            <a:r>
              <a:rPr lang="en-US" dirty="0" smtClean="0"/>
              <a:t>New magic words</a:t>
            </a:r>
          </a:p>
          <a:p>
            <a:pPr marL="457200" indent="-457200">
              <a:buFont typeface="Arial"/>
              <a:buChar char="•"/>
            </a:pPr>
            <a:r>
              <a:rPr lang="en-US" dirty="0" smtClean="0"/>
              <a:t>Answer questions about our </a:t>
            </a:r>
            <a:r>
              <a:rPr lang="en-US" dirty="0" err="1" smtClean="0"/>
              <a:t>favourite</a:t>
            </a:r>
            <a:r>
              <a:rPr lang="en-US" dirty="0" smtClean="0"/>
              <a:t> animals</a:t>
            </a:r>
            <a:endParaRPr lang="en-US" dirty="0"/>
          </a:p>
        </p:txBody>
      </p:sp>
      <p:pic>
        <p:nvPicPr>
          <p:cNvPr id="9" name="Picture 8" descr="learn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129" y="424210"/>
            <a:ext cx="6350000" cy="6350000"/>
          </a:xfrm>
          <a:prstGeom prst="rect">
            <a:avLst/>
          </a:prstGeom>
        </p:spPr>
      </p:pic>
      <p:pic>
        <p:nvPicPr>
          <p:cNvPr id="10" name="Picture 9" descr="Early Learning Initiativ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8982" y="2946390"/>
            <a:ext cx="3678117" cy="2721807"/>
          </a:xfrm>
          <a:prstGeom prst="rect">
            <a:avLst/>
          </a:prstGeom>
        </p:spPr>
      </p:pic>
      <p:pic>
        <p:nvPicPr>
          <p:cNvPr id="11" name="Picture 10" descr="logo-DiscoveryLeaC05a-A06bT06a-Z.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659" y="4719830"/>
            <a:ext cx="2885366" cy="2054380"/>
          </a:xfrm>
          <a:prstGeom prst="rect">
            <a:avLst/>
          </a:prstGeom>
        </p:spPr>
      </p:pic>
      <p:pic>
        <p:nvPicPr>
          <p:cNvPr id="12" name="Picture 11" descr="6a00d83451b36c69e201b8d11f2545970c-800w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1325" y="2811329"/>
            <a:ext cx="814697" cy="1015680"/>
          </a:xfrm>
          <a:prstGeom prst="rect">
            <a:avLst/>
          </a:prstGeom>
        </p:spPr>
      </p:pic>
      <p:pic>
        <p:nvPicPr>
          <p:cNvPr id="13" name="Picture 12" descr="6a00d83451b36c69e201b8d11f2545970c-800w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1483" y="2103962"/>
            <a:ext cx="814697" cy="1015680"/>
          </a:xfrm>
          <a:prstGeom prst="rect">
            <a:avLst/>
          </a:prstGeom>
        </p:spPr>
      </p:pic>
      <p:pic>
        <p:nvPicPr>
          <p:cNvPr id="14" name="Picture 13" descr="6a00d83451b36c69e201b8d11f2545970c-800w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0071" y="1477555"/>
            <a:ext cx="814697" cy="1015680"/>
          </a:xfrm>
          <a:prstGeom prst="rect">
            <a:avLst/>
          </a:prstGeom>
        </p:spPr>
      </p:pic>
    </p:spTree>
    <p:extLst>
      <p:ext uri="{BB962C8B-B14F-4D97-AF65-F5344CB8AC3E}">
        <p14:creationId xmlns:p14="http://schemas.microsoft.com/office/powerpoint/2010/main" val="14509504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4967" y="226031"/>
            <a:ext cx="8647416" cy="6485562"/>
          </a:xfrm>
          <a:prstGeom prst="rect">
            <a:avLst/>
          </a:prstGeom>
        </p:spPr>
      </p:pic>
      <p:sp>
        <p:nvSpPr>
          <p:cNvPr id="8" name="TextBox 7"/>
          <p:cNvSpPr txBox="1"/>
          <p:nvPr/>
        </p:nvSpPr>
        <p:spPr>
          <a:xfrm rot="1850465">
            <a:off x="4794775" y="5549116"/>
            <a:ext cx="2347783" cy="369332"/>
          </a:xfrm>
          <a:prstGeom prst="rect">
            <a:avLst/>
          </a:prstGeom>
          <a:noFill/>
        </p:spPr>
        <p:txBody>
          <a:bodyPr wrap="square" rtlCol="0">
            <a:spAutoFit/>
          </a:bodyPr>
          <a:lstStyle/>
          <a:p>
            <a:r>
              <a:rPr lang="en-US" dirty="0" smtClean="0">
                <a:solidFill>
                  <a:srgbClr val="FFFF00"/>
                </a:solidFill>
              </a:rPr>
              <a:t>GAMES</a:t>
            </a:r>
            <a:endParaRPr lang="en-US" dirty="0">
              <a:solidFill>
                <a:srgbClr val="FFFF00"/>
              </a:solidFill>
            </a:endParaRPr>
          </a:p>
        </p:txBody>
      </p:sp>
      <p:pic>
        <p:nvPicPr>
          <p:cNvPr id="10" name="Picture 9">
            <a:hlinkClick r:id="rId4" action="ppaction://hlinksldjump"/>
          </p:cNvPr>
          <p:cNvPicPr>
            <a:picLocks noChangeAspect="1"/>
          </p:cNvPicPr>
          <p:nvPr/>
        </p:nvPicPr>
        <p:blipFill>
          <a:blip r:embed="rId5"/>
          <a:stretch>
            <a:fillRect/>
          </a:stretch>
        </p:blipFill>
        <p:spPr>
          <a:xfrm>
            <a:off x="8930258" y="889859"/>
            <a:ext cx="1080860" cy="1096142"/>
          </a:xfrm>
          <a:prstGeom prst="rect">
            <a:avLst/>
          </a:prstGeom>
        </p:spPr>
      </p:pic>
      <p:pic>
        <p:nvPicPr>
          <p:cNvPr id="11" name="Picture 10">
            <a:hlinkClick r:id="" action="ppaction://noaction"/>
          </p:cNvPr>
          <p:cNvPicPr>
            <a:picLocks noChangeAspect="1"/>
          </p:cNvPicPr>
          <p:nvPr/>
        </p:nvPicPr>
        <p:blipFill>
          <a:blip r:embed="rId6"/>
          <a:stretch>
            <a:fillRect/>
          </a:stretch>
        </p:blipFill>
        <p:spPr>
          <a:xfrm>
            <a:off x="6106460" y="2297385"/>
            <a:ext cx="1973809" cy="1308132"/>
          </a:xfrm>
          <a:prstGeom prst="rect">
            <a:avLst/>
          </a:prstGeom>
        </p:spPr>
      </p:pic>
      <p:pic>
        <p:nvPicPr>
          <p:cNvPr id="12" name="Picture 11"/>
          <p:cNvPicPr>
            <a:picLocks noChangeAspect="1"/>
          </p:cNvPicPr>
          <p:nvPr/>
        </p:nvPicPr>
        <p:blipFill rotWithShape="1">
          <a:blip r:embed="rId7"/>
          <a:srcRect b="4935"/>
          <a:stretch/>
        </p:blipFill>
        <p:spPr>
          <a:xfrm>
            <a:off x="3028407" y="278409"/>
            <a:ext cx="1153092" cy="1332688"/>
          </a:xfrm>
          <a:prstGeom prst="rect">
            <a:avLst/>
          </a:prstGeom>
        </p:spPr>
      </p:pic>
      <p:pic>
        <p:nvPicPr>
          <p:cNvPr id="14" name="Picture 13">
            <a:hlinkClick r:id="rId4" action="ppaction://hlinksldjump"/>
          </p:cNvPr>
          <p:cNvPicPr>
            <a:picLocks noChangeAspect="1"/>
          </p:cNvPicPr>
          <p:nvPr/>
        </p:nvPicPr>
        <p:blipFill>
          <a:blip r:embed="rId8"/>
          <a:stretch>
            <a:fillRect/>
          </a:stretch>
        </p:blipFill>
        <p:spPr>
          <a:xfrm rot="1713413">
            <a:off x="2910853" y="2864946"/>
            <a:ext cx="1659539" cy="1659538"/>
          </a:xfrm>
          <a:prstGeom prst="rect">
            <a:avLst/>
          </a:prstGeom>
        </p:spPr>
      </p:pic>
      <p:sp>
        <p:nvSpPr>
          <p:cNvPr id="15" name="TextBox 14"/>
          <p:cNvSpPr txBox="1"/>
          <p:nvPr/>
        </p:nvSpPr>
        <p:spPr>
          <a:xfrm rot="1850465">
            <a:off x="3703544" y="2802341"/>
            <a:ext cx="1011251" cy="369332"/>
          </a:xfrm>
          <a:prstGeom prst="rect">
            <a:avLst/>
          </a:prstGeom>
          <a:noFill/>
        </p:spPr>
        <p:txBody>
          <a:bodyPr wrap="square" rtlCol="0">
            <a:spAutoFit/>
          </a:bodyPr>
          <a:lstStyle/>
          <a:p>
            <a:r>
              <a:rPr lang="en-US" dirty="0" smtClean="0">
                <a:solidFill>
                  <a:srgbClr val="FFFF00"/>
                </a:solidFill>
              </a:rPr>
              <a:t>FOOD</a:t>
            </a:r>
            <a:endParaRPr lang="en-US" dirty="0">
              <a:solidFill>
                <a:srgbClr val="FFFF00"/>
              </a:solidFill>
            </a:endParaRPr>
          </a:p>
        </p:txBody>
      </p:sp>
      <p:sp>
        <p:nvSpPr>
          <p:cNvPr id="16" name="TextBox 15"/>
          <p:cNvSpPr txBox="1"/>
          <p:nvPr/>
        </p:nvSpPr>
        <p:spPr>
          <a:xfrm>
            <a:off x="6730165" y="2027071"/>
            <a:ext cx="1011251" cy="369332"/>
          </a:xfrm>
          <a:prstGeom prst="rect">
            <a:avLst/>
          </a:prstGeom>
          <a:noFill/>
        </p:spPr>
        <p:txBody>
          <a:bodyPr wrap="square" rtlCol="0">
            <a:spAutoFit/>
          </a:bodyPr>
          <a:lstStyle/>
          <a:p>
            <a:r>
              <a:rPr lang="en-US" smtClean="0">
                <a:solidFill>
                  <a:srgbClr val="FFFF00"/>
                </a:solidFill>
              </a:rPr>
              <a:t>RIDES</a:t>
            </a:r>
            <a:endParaRPr lang="en-US" dirty="0">
              <a:solidFill>
                <a:srgbClr val="FFFF00"/>
              </a:solidFill>
            </a:endParaRPr>
          </a:p>
        </p:txBody>
      </p:sp>
      <p:sp>
        <p:nvSpPr>
          <p:cNvPr id="17" name="TextBox 16"/>
          <p:cNvSpPr txBox="1"/>
          <p:nvPr/>
        </p:nvSpPr>
        <p:spPr>
          <a:xfrm>
            <a:off x="3162655" y="1558721"/>
            <a:ext cx="2347783" cy="369332"/>
          </a:xfrm>
          <a:prstGeom prst="rect">
            <a:avLst/>
          </a:prstGeom>
          <a:noFill/>
        </p:spPr>
        <p:txBody>
          <a:bodyPr wrap="square" rtlCol="0">
            <a:spAutoFit/>
          </a:bodyPr>
          <a:lstStyle/>
          <a:p>
            <a:r>
              <a:rPr lang="en-US" smtClean="0">
                <a:solidFill>
                  <a:srgbClr val="FFFF00"/>
                </a:solidFill>
              </a:rPr>
              <a:t>SHOW</a:t>
            </a:r>
            <a:endParaRPr lang="en-US" dirty="0">
              <a:solidFill>
                <a:srgbClr val="FFFF00"/>
              </a:solidFill>
            </a:endParaRPr>
          </a:p>
        </p:txBody>
      </p:sp>
      <p:sp>
        <p:nvSpPr>
          <p:cNvPr id="18" name="TextBox 17"/>
          <p:cNvSpPr txBox="1"/>
          <p:nvPr/>
        </p:nvSpPr>
        <p:spPr>
          <a:xfrm>
            <a:off x="9570847" y="1928053"/>
            <a:ext cx="2347783" cy="369332"/>
          </a:xfrm>
          <a:prstGeom prst="rect">
            <a:avLst/>
          </a:prstGeom>
          <a:noFill/>
        </p:spPr>
        <p:txBody>
          <a:bodyPr wrap="square" rtlCol="0">
            <a:spAutoFit/>
          </a:bodyPr>
          <a:lstStyle/>
          <a:p>
            <a:r>
              <a:rPr lang="en-US" dirty="0" smtClean="0">
                <a:solidFill>
                  <a:srgbClr val="FFFF00"/>
                </a:solidFill>
              </a:rPr>
              <a:t>CIRCUS</a:t>
            </a:r>
            <a:endParaRPr lang="en-US" dirty="0">
              <a:solidFill>
                <a:srgbClr val="FFFF00"/>
              </a:solidFill>
            </a:endParaRPr>
          </a:p>
        </p:txBody>
      </p:sp>
      <p:pic>
        <p:nvPicPr>
          <p:cNvPr id="19" name="Picture 18">
            <a:hlinkClick r:id="" action="ppaction://noaction"/>
          </p:cNvPr>
          <p:cNvPicPr>
            <a:picLocks noChangeAspect="1"/>
          </p:cNvPicPr>
          <p:nvPr/>
        </p:nvPicPr>
        <p:blipFill>
          <a:blip r:embed="rId9"/>
          <a:stretch>
            <a:fillRect/>
          </a:stretch>
        </p:blipFill>
        <p:spPr>
          <a:xfrm rot="1065779">
            <a:off x="4931995" y="3814851"/>
            <a:ext cx="1937727" cy="1623826"/>
          </a:xfrm>
          <a:prstGeom prst="rect">
            <a:avLst/>
          </a:prstGeom>
        </p:spPr>
      </p:pic>
      <p:sp>
        <p:nvSpPr>
          <p:cNvPr id="20" name="TextBox 19">
            <a:hlinkClick r:id="" action="ppaction://noaction"/>
          </p:cNvPr>
          <p:cNvSpPr txBox="1"/>
          <p:nvPr/>
        </p:nvSpPr>
        <p:spPr>
          <a:xfrm>
            <a:off x="5984588" y="6309475"/>
            <a:ext cx="1086643" cy="369332"/>
          </a:xfrm>
          <a:prstGeom prst="rect">
            <a:avLst/>
          </a:prstGeom>
          <a:noFill/>
        </p:spPr>
        <p:txBody>
          <a:bodyPr wrap="square" rtlCol="0">
            <a:spAutoFit/>
          </a:bodyPr>
          <a:lstStyle/>
          <a:p>
            <a:pPr algn="ctr"/>
            <a:r>
              <a:rPr lang="en-US" dirty="0" smtClean="0">
                <a:solidFill>
                  <a:srgbClr val="FFFF00"/>
                </a:solidFill>
              </a:rPr>
              <a:t>EXIT</a:t>
            </a:r>
            <a:endParaRPr lang="en-US" dirty="0">
              <a:solidFill>
                <a:srgbClr val="FFFF00"/>
              </a:solidFill>
            </a:endParaRPr>
          </a:p>
        </p:txBody>
      </p:sp>
      <p:pic>
        <p:nvPicPr>
          <p:cNvPr id="3" name="Picture 2" descr="pie-clip-art-Rcdrbpzc9.png">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0269" y="5553047"/>
            <a:ext cx="970271" cy="648481"/>
          </a:xfrm>
          <a:prstGeom prst="rect">
            <a:avLst/>
          </a:prstGeom>
        </p:spPr>
      </p:pic>
      <p:sp>
        <p:nvSpPr>
          <p:cNvPr id="21" name="TextBox 20"/>
          <p:cNvSpPr txBox="1"/>
          <p:nvPr/>
        </p:nvSpPr>
        <p:spPr>
          <a:xfrm>
            <a:off x="7784759" y="6136056"/>
            <a:ext cx="2531559" cy="369332"/>
          </a:xfrm>
          <a:prstGeom prst="rect">
            <a:avLst/>
          </a:prstGeom>
          <a:noFill/>
        </p:spPr>
        <p:txBody>
          <a:bodyPr wrap="square" rtlCol="0">
            <a:spAutoFit/>
          </a:bodyPr>
          <a:lstStyle/>
          <a:p>
            <a:r>
              <a:rPr lang="en-US" dirty="0" smtClean="0">
                <a:solidFill>
                  <a:srgbClr val="FFFF00"/>
                </a:solidFill>
              </a:rPr>
              <a:t>PIE EATING CONTEST</a:t>
            </a:r>
            <a:endParaRPr lang="en-US" dirty="0">
              <a:solidFill>
                <a:srgbClr val="FFFF00"/>
              </a:solidFill>
            </a:endParaRPr>
          </a:p>
        </p:txBody>
      </p:sp>
    </p:spTree>
    <p:extLst>
      <p:ext uri="{BB962C8B-B14F-4D97-AF65-F5344CB8AC3E}">
        <p14:creationId xmlns:p14="http://schemas.microsoft.com/office/powerpoint/2010/main" val="24927018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99338" y="1335380"/>
            <a:ext cx="5055475" cy="5126953"/>
          </a:xfrm>
          <a:prstGeom prst="rect">
            <a:avLst/>
          </a:prstGeom>
        </p:spPr>
      </p:pic>
      <p:pic>
        <p:nvPicPr>
          <p:cNvPr id="6" name="Picture 5"/>
          <p:cNvPicPr>
            <a:picLocks noChangeAspect="1"/>
          </p:cNvPicPr>
          <p:nvPr/>
        </p:nvPicPr>
        <p:blipFill>
          <a:blip r:embed="rId4"/>
          <a:stretch>
            <a:fillRect/>
          </a:stretch>
        </p:blipFill>
        <p:spPr>
          <a:xfrm>
            <a:off x="5368049" y="3071648"/>
            <a:ext cx="3786352" cy="3786352"/>
          </a:xfrm>
          <a:prstGeom prst="rect">
            <a:avLst/>
          </a:prstGeom>
        </p:spPr>
      </p:pic>
      <p:pic>
        <p:nvPicPr>
          <p:cNvPr id="7" name="Picture 6"/>
          <p:cNvPicPr>
            <a:picLocks noChangeAspect="1"/>
          </p:cNvPicPr>
          <p:nvPr/>
        </p:nvPicPr>
        <p:blipFill>
          <a:blip r:embed="rId5"/>
          <a:stretch>
            <a:fillRect/>
          </a:stretch>
        </p:blipFill>
        <p:spPr>
          <a:xfrm>
            <a:off x="8214280" y="3541114"/>
            <a:ext cx="3193173" cy="3193173"/>
          </a:xfrm>
          <a:prstGeom prst="rect">
            <a:avLst/>
          </a:prstGeom>
        </p:spPr>
      </p:pic>
      <p:pic>
        <p:nvPicPr>
          <p:cNvPr id="8" name="Picture 7"/>
          <p:cNvPicPr>
            <a:picLocks noChangeAspect="1"/>
          </p:cNvPicPr>
          <p:nvPr/>
        </p:nvPicPr>
        <p:blipFill>
          <a:blip r:embed="rId6"/>
          <a:stretch>
            <a:fillRect/>
          </a:stretch>
        </p:blipFill>
        <p:spPr>
          <a:xfrm>
            <a:off x="1119355" y="4178243"/>
            <a:ext cx="2643351" cy="2494010"/>
          </a:xfrm>
          <a:prstGeom prst="rect">
            <a:avLst/>
          </a:prstGeom>
        </p:spPr>
      </p:pic>
      <p:pic>
        <p:nvPicPr>
          <p:cNvPr id="9" name="Picture 8"/>
          <p:cNvPicPr>
            <a:picLocks noChangeAspect="1"/>
          </p:cNvPicPr>
          <p:nvPr/>
        </p:nvPicPr>
        <p:blipFill>
          <a:blip r:embed="rId7"/>
          <a:stretch>
            <a:fillRect/>
          </a:stretch>
        </p:blipFill>
        <p:spPr>
          <a:xfrm>
            <a:off x="3367145" y="4324901"/>
            <a:ext cx="2533103" cy="2533103"/>
          </a:xfrm>
          <a:prstGeom prst="rect">
            <a:avLst/>
          </a:prstGeom>
        </p:spPr>
      </p:pic>
      <p:pic>
        <p:nvPicPr>
          <p:cNvPr id="10" name="Picture 9"/>
          <p:cNvPicPr>
            <a:picLocks noChangeAspect="1"/>
          </p:cNvPicPr>
          <p:nvPr/>
        </p:nvPicPr>
        <p:blipFill>
          <a:blip r:embed="rId8"/>
          <a:stretch>
            <a:fillRect/>
          </a:stretch>
        </p:blipFill>
        <p:spPr>
          <a:xfrm>
            <a:off x="1308100" y="3512097"/>
            <a:ext cx="1625600" cy="1625600"/>
          </a:xfrm>
          <a:prstGeom prst="rect">
            <a:avLst/>
          </a:prstGeom>
        </p:spPr>
      </p:pic>
      <p:sp>
        <p:nvSpPr>
          <p:cNvPr id="2" name="Title 1"/>
          <p:cNvSpPr>
            <a:spLocks noGrp="1"/>
          </p:cNvSpPr>
          <p:nvPr>
            <p:ph type="ctrTitle"/>
          </p:nvPr>
        </p:nvSpPr>
        <p:spPr>
          <a:xfrm>
            <a:off x="1089033" y="867164"/>
            <a:ext cx="10318419" cy="1665833"/>
          </a:xfrm>
        </p:spPr>
        <p:txBody>
          <a:bodyPr/>
          <a:lstStyle/>
          <a:p>
            <a:r>
              <a:rPr lang="en-US" dirty="0" smtClean="0"/>
              <a:t>Circus Animal Mix Up</a:t>
            </a:r>
            <a:endParaRPr lang="en-US" dirty="0"/>
          </a:p>
        </p:txBody>
      </p:sp>
    </p:spTree>
    <p:extLst>
      <p:ext uri="{BB962C8B-B14F-4D97-AF65-F5344CB8AC3E}">
        <p14:creationId xmlns:p14="http://schemas.microsoft.com/office/powerpoint/2010/main" val="5248723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5"/>
            <a:ext cx="10178323" cy="765449"/>
          </a:xfrm>
        </p:spPr>
        <p:txBody>
          <a:bodyPr>
            <a:normAutofit fontScale="90000"/>
          </a:bodyPr>
          <a:lstStyle/>
          <a:p>
            <a:r>
              <a:rPr lang="en-US" dirty="0" smtClean="0"/>
              <a:t>Animals:</a:t>
            </a:r>
            <a:endParaRPr lang="en-US" dirty="0"/>
          </a:p>
        </p:txBody>
      </p:sp>
      <p:sp>
        <p:nvSpPr>
          <p:cNvPr id="3" name="Content Placeholder 2"/>
          <p:cNvSpPr>
            <a:spLocks noGrp="1"/>
          </p:cNvSpPr>
          <p:nvPr>
            <p:ph idx="1"/>
          </p:nvPr>
        </p:nvSpPr>
        <p:spPr>
          <a:xfrm>
            <a:off x="1251676" y="1299218"/>
            <a:ext cx="10178323" cy="4957662"/>
          </a:xfrm>
        </p:spPr>
        <p:txBody>
          <a:bodyPr/>
          <a:lstStyle/>
          <a:p>
            <a:pPr marL="457200" indent="-457200">
              <a:buFont typeface="+mj-lt"/>
              <a:buAutoNum type="arabicPeriod"/>
            </a:pPr>
            <a:r>
              <a:rPr lang="en-US" dirty="0" smtClean="0"/>
              <a:t>What is your </a:t>
            </a:r>
            <a:r>
              <a:rPr lang="en-US" dirty="0" err="1" smtClean="0"/>
              <a:t>favourite</a:t>
            </a:r>
            <a:r>
              <a:rPr lang="en-US" dirty="0" smtClean="0"/>
              <a:t> animal?</a:t>
            </a:r>
          </a:p>
          <a:p>
            <a:pPr marL="457200" indent="-457200">
              <a:buFont typeface="+mj-lt"/>
              <a:buAutoNum type="arabicPeriod"/>
            </a:pPr>
            <a:endParaRPr lang="en-US" dirty="0" smtClean="0"/>
          </a:p>
          <a:p>
            <a:pPr marL="457200" indent="-457200">
              <a:buFont typeface="+mj-lt"/>
              <a:buAutoNum type="arabicPeriod"/>
            </a:pPr>
            <a:endParaRPr lang="en-US" dirty="0"/>
          </a:p>
          <a:p>
            <a:pPr marL="457200" indent="-457200">
              <a:buFont typeface="+mj-lt"/>
              <a:buAutoNum type="arabicPeriod"/>
            </a:pPr>
            <a:r>
              <a:rPr lang="en-US" dirty="0" smtClean="0"/>
              <a:t>What does your </a:t>
            </a:r>
            <a:r>
              <a:rPr lang="en-US" dirty="0" err="1" smtClean="0"/>
              <a:t>favourite</a:t>
            </a:r>
            <a:r>
              <a:rPr lang="en-US" dirty="0" smtClean="0"/>
              <a:t> animal look like?</a:t>
            </a:r>
          </a:p>
          <a:p>
            <a:pPr marL="457200" indent="-457200">
              <a:buFont typeface="+mj-lt"/>
              <a:buAutoNum type="arabicPeriod"/>
            </a:pPr>
            <a:endParaRPr lang="en-US" dirty="0" smtClean="0"/>
          </a:p>
          <a:p>
            <a:pPr marL="457200" indent="-457200">
              <a:buFont typeface="+mj-lt"/>
              <a:buAutoNum type="arabicPeriod"/>
            </a:pPr>
            <a:endParaRPr lang="en-US" dirty="0"/>
          </a:p>
          <a:p>
            <a:pPr marL="457200" indent="-457200">
              <a:buFont typeface="+mj-lt"/>
              <a:buAutoNum type="arabicPeriod"/>
            </a:pPr>
            <a:r>
              <a:rPr lang="en-US" dirty="0" smtClean="0"/>
              <a:t>Where does your </a:t>
            </a:r>
            <a:r>
              <a:rPr lang="en-US" dirty="0" err="1" smtClean="0"/>
              <a:t>favourite</a:t>
            </a:r>
            <a:r>
              <a:rPr lang="en-US" dirty="0" smtClean="0"/>
              <a:t> animal live?</a:t>
            </a:r>
          </a:p>
          <a:p>
            <a:pPr marL="457200" indent="-457200">
              <a:buFont typeface="+mj-lt"/>
              <a:buAutoNum type="arabicPeriod"/>
            </a:pPr>
            <a:endParaRPr lang="en-US" dirty="0" smtClean="0"/>
          </a:p>
          <a:p>
            <a:pPr marL="457200" indent="-457200">
              <a:buFont typeface="+mj-lt"/>
              <a:buAutoNum type="arabicPeriod"/>
            </a:pPr>
            <a:endParaRPr lang="en-US" dirty="0"/>
          </a:p>
          <a:p>
            <a:pPr marL="457200" indent="-457200">
              <a:buFont typeface="+mj-lt"/>
              <a:buAutoNum type="arabicPeriod"/>
            </a:pPr>
            <a:r>
              <a:rPr lang="en-US" dirty="0" smtClean="0"/>
              <a:t>Why is this animal your </a:t>
            </a:r>
            <a:r>
              <a:rPr lang="en-US" dirty="0" err="1" smtClean="0"/>
              <a:t>favourite</a:t>
            </a:r>
            <a:r>
              <a:rPr lang="en-US" dirty="0" smtClean="0"/>
              <a:t>?</a:t>
            </a:r>
            <a:endParaRPr lang="en-US" dirty="0"/>
          </a:p>
        </p:txBody>
      </p:sp>
      <p:pic>
        <p:nvPicPr>
          <p:cNvPr id="4" name="Picture 3"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9311" y="4779126"/>
            <a:ext cx="953862" cy="1326371"/>
          </a:xfrm>
          <a:prstGeom prst="rect">
            <a:avLst/>
          </a:prstGeom>
        </p:spPr>
      </p:pic>
      <p:sp>
        <p:nvSpPr>
          <p:cNvPr id="5" name="TextBox 4"/>
          <p:cNvSpPr txBox="1"/>
          <p:nvPr/>
        </p:nvSpPr>
        <p:spPr>
          <a:xfrm>
            <a:off x="5872434" y="6143511"/>
            <a:ext cx="588623" cy="369332"/>
          </a:xfrm>
          <a:prstGeom prst="rect">
            <a:avLst/>
          </a:prstGeom>
          <a:noFill/>
        </p:spPr>
        <p:txBody>
          <a:bodyPr wrap="none" rtlCol="0">
            <a:spAutoFit/>
          </a:bodyPr>
          <a:lstStyle/>
          <a:p>
            <a:r>
              <a:rPr lang="en-US" dirty="0" smtClean="0"/>
              <a:t>cute</a:t>
            </a:r>
            <a:endParaRPr lang="en-US" dirty="0"/>
          </a:p>
        </p:txBody>
      </p:sp>
      <p:pic>
        <p:nvPicPr>
          <p:cNvPr id="6" name="Picture 5"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6124" y="4779126"/>
            <a:ext cx="1770774" cy="1326371"/>
          </a:xfrm>
          <a:prstGeom prst="rect">
            <a:avLst/>
          </a:prstGeom>
        </p:spPr>
      </p:pic>
      <p:sp>
        <p:nvSpPr>
          <p:cNvPr id="7" name="TextBox 6"/>
          <p:cNvSpPr txBox="1"/>
          <p:nvPr/>
        </p:nvSpPr>
        <p:spPr>
          <a:xfrm>
            <a:off x="7446336" y="6143511"/>
            <a:ext cx="672480" cy="369332"/>
          </a:xfrm>
          <a:prstGeom prst="rect">
            <a:avLst/>
          </a:prstGeom>
          <a:noFill/>
        </p:spPr>
        <p:txBody>
          <a:bodyPr wrap="none" rtlCol="0">
            <a:spAutoFit/>
          </a:bodyPr>
          <a:lstStyle/>
          <a:p>
            <a:r>
              <a:rPr lang="en-US" dirty="0" smtClean="0"/>
              <a:t>scary</a:t>
            </a:r>
            <a:endParaRPr lang="en-US" dirty="0"/>
          </a:p>
        </p:txBody>
      </p:sp>
      <p:sp>
        <p:nvSpPr>
          <p:cNvPr id="8" name="TextBox 7"/>
          <p:cNvSpPr txBox="1"/>
          <p:nvPr/>
        </p:nvSpPr>
        <p:spPr>
          <a:xfrm>
            <a:off x="9007658" y="6143511"/>
            <a:ext cx="787395" cy="369332"/>
          </a:xfrm>
          <a:prstGeom prst="rect">
            <a:avLst/>
          </a:prstGeom>
          <a:noFill/>
        </p:spPr>
        <p:txBody>
          <a:bodyPr wrap="none" rtlCol="0">
            <a:spAutoFit/>
          </a:bodyPr>
          <a:lstStyle/>
          <a:p>
            <a:r>
              <a:rPr lang="en-US" dirty="0" smtClean="0"/>
              <a:t>strong</a:t>
            </a:r>
            <a:endParaRPr lang="en-US" dirty="0"/>
          </a:p>
        </p:txBody>
      </p:sp>
      <p:sp>
        <p:nvSpPr>
          <p:cNvPr id="9" name="TextBox 8"/>
          <p:cNvSpPr txBox="1"/>
          <p:nvPr/>
        </p:nvSpPr>
        <p:spPr>
          <a:xfrm>
            <a:off x="10818566" y="6143511"/>
            <a:ext cx="506569" cy="369332"/>
          </a:xfrm>
          <a:prstGeom prst="rect">
            <a:avLst/>
          </a:prstGeom>
          <a:noFill/>
        </p:spPr>
        <p:txBody>
          <a:bodyPr wrap="none" rtlCol="0">
            <a:spAutoFit/>
          </a:bodyPr>
          <a:lstStyle/>
          <a:p>
            <a:r>
              <a:rPr lang="en-US" dirty="0" smtClean="0"/>
              <a:t>fast</a:t>
            </a:r>
            <a:endParaRPr lang="en-US" dirty="0"/>
          </a:p>
        </p:txBody>
      </p:sp>
      <p:pic>
        <p:nvPicPr>
          <p:cNvPr id="10" name="Picture 9"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3239" y="4779125"/>
            <a:ext cx="1770773" cy="1326371"/>
          </a:xfrm>
          <a:prstGeom prst="rect">
            <a:avLst/>
          </a:prstGeom>
        </p:spPr>
      </p:pic>
      <p:pic>
        <p:nvPicPr>
          <p:cNvPr id="11" name="Picture 10" descr="PAY-Squirrels.jpg"/>
          <p:cNvPicPr>
            <a:picLocks noChangeAspect="1"/>
          </p:cNvPicPr>
          <p:nvPr/>
        </p:nvPicPr>
        <p:blipFill rotWithShape="1">
          <a:blip r:embed="rId6">
            <a:extLst>
              <a:ext uri="{28A0092B-C50C-407E-A947-70E740481C1C}">
                <a14:useLocalDpi xmlns:a14="http://schemas.microsoft.com/office/drawing/2010/main" val="0"/>
              </a:ext>
            </a:extLst>
          </a:blip>
          <a:srcRect l="21631" r="19741" b="5813"/>
          <a:stretch/>
        </p:blipFill>
        <p:spPr>
          <a:xfrm>
            <a:off x="8746934" y="4779125"/>
            <a:ext cx="1241440" cy="1326371"/>
          </a:xfrm>
          <a:prstGeom prst="rect">
            <a:avLst/>
          </a:prstGeom>
        </p:spPr>
      </p:pic>
      <p:pic>
        <p:nvPicPr>
          <p:cNvPr id="13" name="Picture 12" descr="istockphoto_3712750_african_animals_xlarge.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6336" y="235835"/>
            <a:ext cx="4179848" cy="4179848"/>
          </a:xfrm>
          <a:prstGeom prst="rect">
            <a:avLst/>
          </a:prstGeom>
        </p:spPr>
      </p:pic>
    </p:spTree>
    <p:extLst>
      <p:ext uri="{BB962C8B-B14F-4D97-AF65-F5344CB8AC3E}">
        <p14:creationId xmlns:p14="http://schemas.microsoft.com/office/powerpoint/2010/main" val="3532428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24410" y="424210"/>
            <a:ext cx="6753010" cy="666194"/>
          </a:xfrm>
        </p:spPr>
        <p:txBody>
          <a:bodyPr>
            <a:noAutofit/>
          </a:bodyPr>
          <a:lstStyle/>
          <a:p>
            <a:r>
              <a:rPr lang="en-US" sz="3200" dirty="0" smtClean="0"/>
              <a:t>What we will learn today:</a:t>
            </a:r>
            <a:endParaRPr lang="en-US" sz="3200" dirty="0"/>
          </a:p>
        </p:txBody>
      </p:sp>
      <p:sp>
        <p:nvSpPr>
          <p:cNvPr id="8" name="Subtitle 2"/>
          <p:cNvSpPr txBox="1">
            <a:spLocks/>
          </p:cNvSpPr>
          <p:nvPr/>
        </p:nvSpPr>
        <p:spPr>
          <a:xfrm>
            <a:off x="525558" y="1227333"/>
            <a:ext cx="6453784" cy="5009270"/>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700"/>
              </a:spcBef>
              <a:buClr>
                <a:schemeClr val="tx2"/>
              </a:buClr>
              <a:buFont typeface="Arial" panose="020B0604020202020204" pitchFamily="34" charset="0"/>
              <a:buNone/>
              <a:defRPr sz="3200" kern="1200">
                <a:solidFill>
                  <a:schemeClr val="tx1">
                    <a:lumMod val="65000"/>
                    <a:lumOff val="35000"/>
                  </a:schemeClr>
                </a:solidFill>
                <a:latin typeface="+mn-lt"/>
                <a:ea typeface="+mn-ea"/>
                <a:cs typeface="+mn-cs"/>
              </a:defRPr>
            </a:lvl1pPr>
            <a:lvl2pPr marL="457200" indent="0" algn="l" defTabSz="914400" rtl="0" eaLnBrk="1" latinLnBrk="0" hangingPunct="1">
              <a:lnSpc>
                <a:spcPct val="110000"/>
              </a:lnSpc>
              <a:spcBef>
                <a:spcPts val="700"/>
              </a:spcBef>
              <a:buClr>
                <a:schemeClr val="tx2"/>
              </a:buClr>
              <a:buFont typeface="Gill Sans MT" panose="020B0502020104020203" pitchFamily="34" charset="0"/>
              <a:buNone/>
              <a:defRPr sz="2800" kern="1200">
                <a:solidFill>
                  <a:schemeClr val="tx1">
                    <a:lumMod val="65000"/>
                    <a:lumOff val="35000"/>
                  </a:schemeClr>
                </a:solidFill>
                <a:latin typeface="+mn-lt"/>
                <a:ea typeface="+mn-ea"/>
                <a:cs typeface="+mn-cs"/>
              </a:defRPr>
            </a:lvl2pPr>
            <a:lvl3pPr marL="914400" indent="0" algn="l" defTabSz="914400" rtl="0" eaLnBrk="1" latinLnBrk="0" hangingPunct="1">
              <a:lnSpc>
                <a:spcPct val="110000"/>
              </a:lnSpc>
              <a:spcBef>
                <a:spcPts val="700"/>
              </a:spcBef>
              <a:buClr>
                <a:schemeClr val="tx2"/>
              </a:buClr>
              <a:buFont typeface="Arial" panose="020B0604020202020204" pitchFamily="34" charset="0"/>
              <a:buNone/>
              <a:defRPr sz="2400" kern="1200">
                <a:solidFill>
                  <a:schemeClr val="tx1">
                    <a:lumMod val="65000"/>
                    <a:lumOff val="35000"/>
                  </a:schemeClr>
                </a:solidFill>
                <a:latin typeface="+mn-lt"/>
                <a:ea typeface="+mn-ea"/>
                <a:cs typeface="+mn-cs"/>
              </a:defRPr>
            </a:lvl3pPr>
            <a:lvl4pPr marL="13716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4pPr>
            <a:lvl5pPr marL="1828800" indent="0" algn="l" defTabSz="914400" rtl="0" eaLnBrk="1" latinLnBrk="0" hangingPunct="1">
              <a:lnSpc>
                <a:spcPct val="110000"/>
              </a:lnSpc>
              <a:spcBef>
                <a:spcPts val="700"/>
              </a:spcBef>
              <a:buClr>
                <a:schemeClr val="tx2"/>
              </a:buClr>
              <a:buFont typeface="Arial" panose="020B0604020202020204" pitchFamily="34" charset="0"/>
              <a:buNone/>
              <a:defRPr sz="2000" kern="1200">
                <a:solidFill>
                  <a:schemeClr val="tx1">
                    <a:lumMod val="65000"/>
                    <a:lumOff val="35000"/>
                  </a:schemeClr>
                </a:solidFill>
                <a:latin typeface="+mn-lt"/>
                <a:ea typeface="+mn-ea"/>
                <a:cs typeface="+mn-cs"/>
              </a:defRPr>
            </a:lvl5pPr>
            <a:lvl6pPr marL="22860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6pPr>
            <a:lvl7pPr marL="2743200" indent="0" algn="l" defTabSz="914400" rtl="0" eaLnBrk="1" latinLnBrk="0" hangingPunct="1">
              <a:lnSpc>
                <a:spcPct val="110000"/>
              </a:lnSpc>
              <a:spcBef>
                <a:spcPts val="700"/>
              </a:spcBef>
              <a:buClr>
                <a:schemeClr val="tx2"/>
              </a:buClr>
              <a:buFont typeface="Arial" panose="020B0604020202020204" pitchFamily="34" charset="0"/>
              <a:buNone/>
              <a:defRPr sz="2000" kern="1200">
                <a:solidFill>
                  <a:schemeClr val="tx1">
                    <a:lumMod val="65000"/>
                    <a:lumOff val="35000"/>
                  </a:schemeClr>
                </a:solidFill>
                <a:latin typeface="+mn-lt"/>
                <a:ea typeface="+mn-ea"/>
                <a:cs typeface="+mn-cs"/>
              </a:defRPr>
            </a:lvl7pPr>
            <a:lvl8pPr marL="3200400" indent="0" algn="l" defTabSz="914400" rtl="0" eaLnBrk="1" latinLnBrk="0" hangingPunct="1">
              <a:lnSpc>
                <a:spcPct val="110000"/>
              </a:lnSpc>
              <a:spcBef>
                <a:spcPts val="700"/>
              </a:spcBef>
              <a:buClr>
                <a:schemeClr val="tx2"/>
              </a:buClr>
              <a:buFont typeface="Gill Sans MT" panose="020B0502020104020203" pitchFamily="34" charset="0"/>
              <a:buNone/>
              <a:defRPr sz="2000" kern="1200" baseline="0">
                <a:solidFill>
                  <a:schemeClr val="tx1">
                    <a:lumMod val="65000"/>
                    <a:lumOff val="35000"/>
                  </a:schemeClr>
                </a:solidFill>
                <a:latin typeface="+mn-lt"/>
                <a:ea typeface="+mn-ea"/>
                <a:cs typeface="+mn-cs"/>
              </a:defRPr>
            </a:lvl8pPr>
            <a:lvl9pPr marL="3657600" indent="0" algn="l" defTabSz="914400" rtl="0" eaLnBrk="1" latinLnBrk="0" hangingPunct="1">
              <a:lnSpc>
                <a:spcPct val="110000"/>
              </a:lnSpc>
              <a:spcBef>
                <a:spcPts val="700"/>
              </a:spcBef>
              <a:buClr>
                <a:schemeClr val="tx2"/>
              </a:buClr>
              <a:buFont typeface="Arial" panose="020B0604020202020204" pitchFamily="34" charset="0"/>
              <a:buNone/>
              <a:defRPr sz="2000" kern="1200" baseline="0">
                <a:solidFill>
                  <a:schemeClr val="tx1">
                    <a:lumMod val="65000"/>
                    <a:lumOff val="35000"/>
                  </a:schemeClr>
                </a:solidFill>
                <a:latin typeface="+mn-lt"/>
                <a:ea typeface="+mn-ea"/>
                <a:cs typeface="+mn-cs"/>
              </a:defRPr>
            </a:lvl9pPr>
          </a:lstStyle>
          <a:p>
            <a:pPr marL="457200" indent="-457200">
              <a:buFont typeface="Arial"/>
              <a:buChar char="•"/>
            </a:pPr>
            <a:r>
              <a:rPr lang="en-US" dirty="0"/>
              <a:t>Sounds (the letters </a:t>
            </a:r>
            <a:r>
              <a:rPr lang="en-US" dirty="0" err="1"/>
              <a:t>b,c,d,f</a:t>
            </a:r>
            <a:r>
              <a:rPr lang="en-US" dirty="0"/>
              <a:t> )</a:t>
            </a:r>
          </a:p>
          <a:p>
            <a:pPr marL="457200" indent="-457200">
              <a:buFont typeface="Arial"/>
              <a:buChar char="•"/>
            </a:pPr>
            <a:r>
              <a:rPr lang="en-US" dirty="0" smtClean="0"/>
              <a:t>Describing </a:t>
            </a:r>
            <a:r>
              <a:rPr lang="en-US" dirty="0" smtClean="0"/>
              <a:t>ourselves and our likes</a:t>
            </a:r>
          </a:p>
          <a:p>
            <a:pPr marL="457200" indent="-457200">
              <a:buFont typeface="Arial"/>
              <a:buChar char="•"/>
            </a:pPr>
            <a:r>
              <a:rPr lang="en-US" dirty="0" smtClean="0"/>
              <a:t>New carnival words</a:t>
            </a:r>
          </a:p>
          <a:p>
            <a:pPr marL="457200" indent="-457200">
              <a:buFont typeface="Arial"/>
              <a:buChar char="•"/>
            </a:pPr>
            <a:r>
              <a:rPr lang="en-US" dirty="0" smtClean="0"/>
              <a:t>New magic words</a:t>
            </a:r>
          </a:p>
          <a:p>
            <a:pPr marL="457200" indent="-457200">
              <a:buFont typeface="Arial"/>
              <a:buChar char="•"/>
            </a:pPr>
            <a:r>
              <a:rPr lang="en-US" dirty="0" smtClean="0"/>
              <a:t>Answer questions about our </a:t>
            </a:r>
            <a:r>
              <a:rPr lang="en-US" dirty="0" err="1" smtClean="0"/>
              <a:t>favourite</a:t>
            </a:r>
            <a:r>
              <a:rPr lang="en-US" dirty="0" smtClean="0"/>
              <a:t> animals</a:t>
            </a:r>
            <a:endParaRPr lang="en-US" dirty="0"/>
          </a:p>
        </p:txBody>
      </p:sp>
      <p:pic>
        <p:nvPicPr>
          <p:cNvPr id="9" name="Picture 8" descr="learn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129" y="424210"/>
            <a:ext cx="6350000" cy="6350000"/>
          </a:xfrm>
          <a:prstGeom prst="rect">
            <a:avLst/>
          </a:prstGeom>
        </p:spPr>
      </p:pic>
      <p:pic>
        <p:nvPicPr>
          <p:cNvPr id="10" name="Picture 9" descr="Early Learning Initiativ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8982" y="2946390"/>
            <a:ext cx="3678117" cy="2721807"/>
          </a:xfrm>
          <a:prstGeom prst="rect">
            <a:avLst/>
          </a:prstGeom>
        </p:spPr>
      </p:pic>
      <p:pic>
        <p:nvPicPr>
          <p:cNvPr id="11" name="Picture 10" descr="logo-DiscoveryLeaC05a-A06bT06a-Z.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8672" y="4842689"/>
            <a:ext cx="2712811" cy="1931521"/>
          </a:xfrm>
          <a:prstGeom prst="rect">
            <a:avLst/>
          </a:prstGeom>
        </p:spPr>
      </p:pic>
      <p:pic>
        <p:nvPicPr>
          <p:cNvPr id="12" name="Picture 11" descr="6a00d83451b36c69e201b8d11f2545970c-800w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1325" y="2811329"/>
            <a:ext cx="814697" cy="1015680"/>
          </a:xfrm>
          <a:prstGeom prst="rect">
            <a:avLst/>
          </a:prstGeom>
        </p:spPr>
      </p:pic>
      <p:pic>
        <p:nvPicPr>
          <p:cNvPr id="13" name="Picture 12" descr="6a00d83451b36c69e201b8d11f2545970c-800w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1483" y="2103962"/>
            <a:ext cx="814697" cy="1015680"/>
          </a:xfrm>
          <a:prstGeom prst="rect">
            <a:avLst/>
          </a:prstGeom>
        </p:spPr>
      </p:pic>
      <p:pic>
        <p:nvPicPr>
          <p:cNvPr id="14" name="Picture 13" descr="6a00d83451b36c69e201b8d11f2545970c-800w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0071" y="1477555"/>
            <a:ext cx="814697" cy="1015680"/>
          </a:xfrm>
          <a:prstGeom prst="rect">
            <a:avLst/>
          </a:prstGeom>
        </p:spPr>
      </p:pic>
      <p:pic>
        <p:nvPicPr>
          <p:cNvPr id="16" name="Picture 15" descr="6a00d83451b36c69e201b8d11f2545970c-800w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9499" y="4135322"/>
            <a:ext cx="814697" cy="1015680"/>
          </a:xfrm>
          <a:prstGeom prst="rect">
            <a:avLst/>
          </a:prstGeom>
        </p:spPr>
      </p:pic>
    </p:spTree>
    <p:extLst>
      <p:ext uri="{BB962C8B-B14F-4D97-AF65-F5344CB8AC3E}">
        <p14:creationId xmlns:p14="http://schemas.microsoft.com/office/powerpoint/2010/main" val="14509504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Circus animal mix up</a:t>
            </a:r>
            <a:endParaRPr lang="en-US" dirty="0"/>
          </a:p>
        </p:txBody>
      </p:sp>
      <p:sp>
        <p:nvSpPr>
          <p:cNvPr id="3" name="Content Placeholder 2"/>
          <p:cNvSpPr>
            <a:spLocks noGrp="1"/>
          </p:cNvSpPr>
          <p:nvPr>
            <p:ph idx="1"/>
          </p:nvPr>
        </p:nvSpPr>
        <p:spPr>
          <a:xfrm>
            <a:off x="1295221" y="1567547"/>
            <a:ext cx="10178323" cy="3593591"/>
          </a:xfrm>
        </p:spPr>
        <p:txBody>
          <a:bodyPr/>
          <a:lstStyle/>
          <a:p>
            <a:pPr marL="457200" indent="-457200">
              <a:buFont typeface="+mj-lt"/>
              <a:buAutoNum type="arabicPeriod"/>
            </a:pPr>
            <a:r>
              <a:rPr lang="en-US" dirty="0" smtClean="0"/>
              <a:t>The animals have run away from the carnival</a:t>
            </a:r>
          </a:p>
          <a:p>
            <a:pPr marL="457200" indent="-457200">
              <a:buFont typeface="+mj-lt"/>
              <a:buAutoNum type="arabicPeriod"/>
            </a:pPr>
            <a:r>
              <a:rPr lang="en-US" dirty="0" smtClean="0"/>
              <a:t>Find them by spelling their names using the letters</a:t>
            </a:r>
          </a:p>
        </p:txBody>
      </p:sp>
      <p:sp>
        <p:nvSpPr>
          <p:cNvPr id="4" name="Plaque 3"/>
          <p:cNvSpPr/>
          <p:nvPr/>
        </p:nvSpPr>
        <p:spPr>
          <a:xfrm>
            <a:off x="4315099" y="5354825"/>
            <a:ext cx="892628" cy="875211"/>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O</a:t>
            </a:r>
            <a:endParaRPr lang="en-US" sz="6600" dirty="0">
              <a:solidFill>
                <a:schemeClr val="tx2">
                  <a:lumMod val="90000"/>
                  <a:lumOff val="10000"/>
                </a:schemeClr>
              </a:solidFill>
            </a:endParaRPr>
          </a:p>
        </p:txBody>
      </p:sp>
      <p:sp>
        <p:nvSpPr>
          <p:cNvPr id="5" name="Plaque 4"/>
          <p:cNvSpPr/>
          <p:nvPr/>
        </p:nvSpPr>
        <p:spPr>
          <a:xfrm>
            <a:off x="2502536" y="5630091"/>
            <a:ext cx="892629" cy="873906"/>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I</a:t>
            </a:r>
            <a:endParaRPr lang="en-US" sz="6600" dirty="0">
              <a:solidFill>
                <a:schemeClr val="tx2">
                  <a:lumMod val="90000"/>
                  <a:lumOff val="10000"/>
                </a:schemeClr>
              </a:solidFill>
            </a:endParaRPr>
          </a:p>
        </p:txBody>
      </p:sp>
      <p:sp>
        <p:nvSpPr>
          <p:cNvPr id="6" name="Plaque 5"/>
          <p:cNvSpPr/>
          <p:nvPr/>
        </p:nvSpPr>
        <p:spPr>
          <a:xfrm>
            <a:off x="1772198" y="4114800"/>
            <a:ext cx="892628" cy="888274"/>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N</a:t>
            </a:r>
            <a:endParaRPr lang="en-US" sz="6600" dirty="0">
              <a:solidFill>
                <a:schemeClr val="tx2">
                  <a:lumMod val="90000"/>
                  <a:lumOff val="10000"/>
                </a:schemeClr>
              </a:solidFill>
            </a:endParaRPr>
          </a:p>
        </p:txBody>
      </p:sp>
      <p:sp>
        <p:nvSpPr>
          <p:cNvPr id="7" name="Plaque 6"/>
          <p:cNvSpPr/>
          <p:nvPr/>
        </p:nvSpPr>
        <p:spPr>
          <a:xfrm>
            <a:off x="3625124" y="3802924"/>
            <a:ext cx="859792" cy="881090"/>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L</a:t>
            </a:r>
            <a:endParaRPr lang="en-US" sz="6600" dirty="0">
              <a:solidFill>
                <a:schemeClr val="tx2">
                  <a:lumMod val="90000"/>
                  <a:lumOff val="10000"/>
                </a:schemeClr>
              </a:solidFill>
            </a:endParaRPr>
          </a:p>
        </p:txBody>
      </p:sp>
      <p:pic>
        <p:nvPicPr>
          <p:cNvPr id="8" name="Picture 7"/>
          <p:cNvPicPr>
            <a:picLocks noChangeAspect="1"/>
          </p:cNvPicPr>
          <p:nvPr/>
        </p:nvPicPr>
        <p:blipFill>
          <a:blip r:embed="rId3"/>
          <a:stretch>
            <a:fillRect/>
          </a:stretch>
        </p:blipFill>
        <p:spPr>
          <a:xfrm>
            <a:off x="5469345" y="3586050"/>
            <a:ext cx="2690947" cy="2917951"/>
          </a:xfrm>
          <a:prstGeom prst="rect">
            <a:avLst/>
          </a:prstGeom>
        </p:spPr>
      </p:pic>
    </p:spTree>
    <p:extLst>
      <p:ext uri="{BB962C8B-B14F-4D97-AF65-F5344CB8AC3E}">
        <p14:creationId xmlns:p14="http://schemas.microsoft.com/office/powerpoint/2010/main" val="182662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677 0.01759 L -0.22331 0.16042 " pathEditMode="relative" rAng="0" ptsTypes="AA">
                                      <p:cBhvr>
                                        <p:cTn id="6" dur="2000" fill="hold"/>
                                        <p:tgtEl>
                                          <p:spTgt spid="7"/>
                                        </p:tgtEl>
                                        <p:attrNameLst>
                                          <p:attrName>ppt_x</p:attrName>
                                          <p:attrName>ppt_y</p:attrName>
                                        </p:attrNameLst>
                                      </p:cBhvr>
                                      <p:rCtr x="-10833" y="7130"/>
                                    </p:animMotion>
                                  </p:childTnLst>
                                </p:cTn>
                              </p:par>
                              <p:par>
                                <p:cTn id="7" presetID="0" presetClass="path" presetSubtype="0" accel="50000" decel="50000" fill="hold" grpId="0" nodeType="withEffect">
                                  <p:stCondLst>
                                    <p:cond delay="0"/>
                                  </p:stCondLst>
                                  <p:childTnLst>
                                    <p:animMotion origin="layout" path="M 0.00455 -0.03912 L -0.05222 -0.10764 " pathEditMode="relative" rAng="0" ptsTypes="AA">
                                      <p:cBhvr>
                                        <p:cTn id="8" dur="2000" fill="hold"/>
                                        <p:tgtEl>
                                          <p:spTgt spid="5"/>
                                        </p:tgtEl>
                                        <p:attrNameLst>
                                          <p:attrName>ppt_x</p:attrName>
                                          <p:attrName>ppt_y</p:attrName>
                                        </p:attrNameLst>
                                      </p:cBhvr>
                                      <p:rCtr x="-2839" y="-3426"/>
                                    </p:animMotion>
                                  </p:childTnLst>
                                </p:cTn>
                              </p:par>
                              <p:par>
                                <p:cTn id="9" presetID="0" presetClass="path" presetSubtype="0" accel="50000" decel="50000" fill="hold" grpId="0" nodeType="withEffect">
                                  <p:stCondLst>
                                    <p:cond delay="0"/>
                                  </p:stCondLst>
                                  <p:childTnLst>
                                    <p:animMotion origin="layout" path="M -4.79167E-6 -4.44444E-6 L -0.13177 -0.0743 " pathEditMode="relative" rAng="0" ptsTypes="AA">
                                      <p:cBhvr>
                                        <p:cTn id="10" dur="2000" fill="hold"/>
                                        <p:tgtEl>
                                          <p:spTgt spid="4"/>
                                        </p:tgtEl>
                                        <p:attrNameLst>
                                          <p:attrName>ppt_x</p:attrName>
                                          <p:attrName>ppt_y</p:attrName>
                                        </p:attrNameLst>
                                      </p:cBhvr>
                                      <p:rCtr x="-6589" y="-3727"/>
                                    </p:animMotion>
                                  </p:childTnLst>
                                </p:cTn>
                              </p:par>
                              <p:par>
                                <p:cTn id="11" presetID="0" presetClass="path" presetSubtype="0" accel="50000" decel="50000" fill="hold" grpId="0" nodeType="withEffect">
                                  <p:stCondLst>
                                    <p:cond delay="0"/>
                                  </p:stCondLst>
                                  <p:childTnLst>
                                    <p:animMotion origin="layout" path="M -0.0151 -0.00231 L 0.16172 0.10811 " pathEditMode="relative" rAng="0" ptsTypes="AA">
                                      <p:cBhvr>
                                        <p:cTn id="12" dur="2000" fill="hold"/>
                                        <p:tgtEl>
                                          <p:spTgt spid="6"/>
                                        </p:tgtEl>
                                        <p:attrNameLst>
                                          <p:attrName>ppt_x</p:attrName>
                                          <p:attrName>ppt_y</p:attrName>
                                        </p:attrNameLst>
                                      </p:cBhvr>
                                      <p:rCtr x="8841" y="5509"/>
                                    </p:animMotion>
                                  </p:childTnLst>
                                </p:cTn>
                              </p:par>
                              <p:par>
                                <p:cTn id="13" presetID="9" presetClass="entr" presetSubtype="0"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3709229" y="1035723"/>
            <a:ext cx="6080187" cy="4342061"/>
          </a:xfrm>
          <a:prstGeom prst="rect">
            <a:avLst/>
          </a:prstGeom>
        </p:spPr>
      </p:pic>
      <p:sp>
        <p:nvSpPr>
          <p:cNvPr id="2" name="Title 1"/>
          <p:cNvSpPr>
            <a:spLocks noGrp="1"/>
          </p:cNvSpPr>
          <p:nvPr>
            <p:ph type="title"/>
          </p:nvPr>
        </p:nvSpPr>
        <p:spPr/>
        <p:txBody>
          <a:bodyPr/>
          <a:lstStyle/>
          <a:p>
            <a:r>
              <a:rPr lang="en-US" dirty="0" smtClean="0"/>
              <a:t>Circus animal mix up</a:t>
            </a:r>
            <a:endParaRPr lang="en-US" dirty="0"/>
          </a:p>
        </p:txBody>
      </p:sp>
      <p:sp>
        <p:nvSpPr>
          <p:cNvPr id="5" name="Plaque 4"/>
          <p:cNvSpPr/>
          <p:nvPr/>
        </p:nvSpPr>
        <p:spPr>
          <a:xfrm>
            <a:off x="4106811" y="1978534"/>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R</a:t>
            </a:r>
            <a:endParaRPr lang="en-US" sz="6600" dirty="0">
              <a:solidFill>
                <a:schemeClr val="tx2">
                  <a:lumMod val="90000"/>
                  <a:lumOff val="10000"/>
                </a:schemeClr>
              </a:solidFill>
            </a:endParaRPr>
          </a:p>
        </p:txBody>
      </p:sp>
      <p:sp>
        <p:nvSpPr>
          <p:cNvPr id="6" name="Plaque 5"/>
          <p:cNvSpPr/>
          <p:nvPr/>
        </p:nvSpPr>
        <p:spPr>
          <a:xfrm>
            <a:off x="6749323" y="1413074"/>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A</a:t>
            </a:r>
            <a:endParaRPr lang="en-US" sz="6600" dirty="0">
              <a:solidFill>
                <a:schemeClr val="tx2">
                  <a:lumMod val="90000"/>
                  <a:lumOff val="10000"/>
                </a:schemeClr>
              </a:solidFill>
            </a:endParaRPr>
          </a:p>
        </p:txBody>
      </p:sp>
      <p:sp>
        <p:nvSpPr>
          <p:cNvPr id="7" name="Plaque 6"/>
          <p:cNvSpPr/>
          <p:nvPr/>
        </p:nvSpPr>
        <p:spPr>
          <a:xfrm>
            <a:off x="7970519" y="3418909"/>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a:solidFill>
                  <a:schemeClr val="tx2">
                    <a:lumMod val="90000"/>
                    <a:lumOff val="10000"/>
                  </a:schemeClr>
                </a:solidFill>
              </a:rPr>
              <a:t>B</a:t>
            </a:r>
          </a:p>
        </p:txBody>
      </p:sp>
      <p:sp>
        <p:nvSpPr>
          <p:cNvPr id="8" name="Plaque 7"/>
          <p:cNvSpPr/>
          <p:nvPr/>
        </p:nvSpPr>
        <p:spPr>
          <a:xfrm>
            <a:off x="2068647" y="1643799"/>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E</a:t>
            </a:r>
            <a:endParaRPr lang="en-US" sz="6600" dirty="0">
              <a:solidFill>
                <a:schemeClr val="tx2">
                  <a:lumMod val="90000"/>
                  <a:lumOff val="10000"/>
                </a:schemeClr>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119399015"/>
              </p:ext>
            </p:extLst>
          </p:nvPr>
        </p:nvGraphicFramePr>
        <p:xfrm>
          <a:off x="1251679" y="5085399"/>
          <a:ext cx="6115772" cy="1383088"/>
        </p:xfrm>
        <a:graphic>
          <a:graphicData uri="http://schemas.openxmlformats.org/drawingml/2006/table">
            <a:tbl>
              <a:tblPr firstRow="1" bandRow="1">
                <a:tableStyleId>{5940675A-B579-460E-94D1-54222C63F5DA}</a:tableStyleId>
              </a:tblPr>
              <a:tblGrid>
                <a:gridCol w="1528943"/>
                <a:gridCol w="1528943"/>
                <a:gridCol w="1528943"/>
                <a:gridCol w="1528943"/>
              </a:tblGrid>
              <a:tr h="1383088">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03112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0.01589 0.02477 L -0.54623 0.26134 " pathEditMode="relative" ptsTypes="AA">
                                      <p:cBhvr>
                                        <p:cTn id="11" dur="2000" fill="hold"/>
                                        <p:tgtEl>
                                          <p:spTgt spid="7"/>
                                        </p:tgtEl>
                                        <p:attrNameLst>
                                          <p:attrName>ppt_x</p:attrName>
                                          <p:attrName>ppt_y</p:attrName>
                                        </p:attrNameLst>
                                      </p:cBhvr>
                                    </p:animMotion>
                                  </p:childTnLst>
                                </p:cTn>
                              </p:par>
                              <p:par>
                                <p:cTn id="12" presetID="42" presetClass="path" presetSubtype="0" accel="50000" decel="50000" fill="hold" grpId="0" nodeType="withEffect">
                                  <p:stCondLst>
                                    <p:cond delay="0"/>
                                  </p:stCondLst>
                                  <p:childTnLst>
                                    <p:animMotion origin="layout" path="M 3.95833E-6 1.48148E-6 L 0.06966 0.52037 " pathEditMode="relative" rAng="0" ptsTypes="AA">
                                      <p:cBhvr>
                                        <p:cTn id="13" dur="2000" fill="hold"/>
                                        <p:tgtEl>
                                          <p:spTgt spid="8"/>
                                        </p:tgtEl>
                                        <p:attrNameLst>
                                          <p:attrName>ppt_x</p:attrName>
                                          <p:attrName>ppt_y</p:attrName>
                                        </p:attrNameLst>
                                      </p:cBhvr>
                                      <p:rCtr x="3958" y="26505"/>
                                    </p:animMotion>
                                  </p:childTnLst>
                                </p:cTn>
                              </p:par>
                              <p:par>
                                <p:cTn id="14" presetID="0" presetClass="path" presetSubtype="0" accel="50000" decel="50000" fill="hold" grpId="0" nodeType="withEffect">
                                  <p:stCondLst>
                                    <p:cond delay="0"/>
                                  </p:stCondLst>
                                  <p:childTnLst>
                                    <p:animMotion origin="layout" path="M 0.00065 0.00671 L -0.19115 0.55532 " pathEditMode="relative" ptsTypes="AA">
                                      <p:cBhvr>
                                        <p:cTn id="15" dur="2000" fill="hold"/>
                                        <p:tgtEl>
                                          <p:spTgt spid="6"/>
                                        </p:tgtEl>
                                        <p:attrNameLst>
                                          <p:attrName>ppt_x</p:attrName>
                                          <p:attrName>ppt_y</p:attrName>
                                        </p:attrNameLst>
                                      </p:cBhvr>
                                    </p:animMotion>
                                  </p:childTnLst>
                                </p:cTn>
                              </p:par>
                              <p:par>
                                <p:cTn id="16" presetID="42" presetClass="path" presetSubtype="0" accel="50000" decel="50000" fill="hold" grpId="0" nodeType="withEffect">
                                  <p:stCondLst>
                                    <p:cond delay="0"/>
                                  </p:stCondLst>
                                  <p:childTnLst>
                                    <p:animMotion origin="layout" path="M 1.04167E-6 -4.81481E-6 L 0.15039 0.47153 " pathEditMode="relative" rAng="0" ptsTypes="AA">
                                      <p:cBhvr>
                                        <p:cTn id="17" dur="2000" fill="hold"/>
                                        <p:tgtEl>
                                          <p:spTgt spid="5"/>
                                        </p:tgtEl>
                                        <p:attrNameLst>
                                          <p:attrName>ppt_x</p:attrName>
                                          <p:attrName>ppt_y</p:attrName>
                                        </p:attrNameLst>
                                      </p:cBhvr>
                                      <p:rCtr x="7513" y="235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Circus animal mix up</a:t>
            </a:r>
            <a:endParaRPr lang="en-US" dirty="0"/>
          </a:p>
        </p:txBody>
      </p:sp>
      <p:sp>
        <p:nvSpPr>
          <p:cNvPr id="6" name="Plaque 5"/>
          <p:cNvSpPr/>
          <p:nvPr/>
        </p:nvSpPr>
        <p:spPr>
          <a:xfrm>
            <a:off x="1869855" y="1361067"/>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a:solidFill>
                  <a:schemeClr val="tx2">
                    <a:lumMod val="90000"/>
                    <a:lumOff val="10000"/>
                  </a:schemeClr>
                </a:solidFill>
              </a:rPr>
              <a:t>T</a:t>
            </a:r>
            <a:endParaRPr lang="en-US" sz="6600" dirty="0">
              <a:solidFill>
                <a:schemeClr val="tx2">
                  <a:lumMod val="90000"/>
                  <a:lumOff val="10000"/>
                </a:schemeClr>
              </a:solidFill>
            </a:endParaRPr>
          </a:p>
        </p:txBody>
      </p:sp>
      <p:sp>
        <p:nvSpPr>
          <p:cNvPr id="7" name="Plaque 6"/>
          <p:cNvSpPr/>
          <p:nvPr/>
        </p:nvSpPr>
        <p:spPr>
          <a:xfrm>
            <a:off x="8568220" y="1052333"/>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C</a:t>
            </a:r>
            <a:endParaRPr lang="en-US" sz="6600" dirty="0">
              <a:solidFill>
                <a:schemeClr val="tx2">
                  <a:lumMod val="90000"/>
                  <a:lumOff val="10000"/>
                </a:schemeClr>
              </a:solidFill>
            </a:endParaRPr>
          </a:p>
        </p:txBody>
      </p:sp>
      <p:sp>
        <p:nvSpPr>
          <p:cNvPr id="8" name="Plaque 7"/>
          <p:cNvSpPr/>
          <p:nvPr/>
        </p:nvSpPr>
        <p:spPr>
          <a:xfrm>
            <a:off x="5838508" y="3223233"/>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a:solidFill>
                  <a:schemeClr val="tx2">
                    <a:lumMod val="90000"/>
                    <a:lumOff val="10000"/>
                  </a:schemeClr>
                </a:solidFill>
              </a:rPr>
              <a:t>A</a:t>
            </a:r>
            <a:endParaRPr lang="en-US" sz="6600" dirty="0">
              <a:solidFill>
                <a:schemeClr val="tx2">
                  <a:lumMod val="90000"/>
                  <a:lumOff val="10000"/>
                </a:schemeClr>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126542805"/>
              </p:ext>
            </p:extLst>
          </p:nvPr>
        </p:nvGraphicFramePr>
        <p:xfrm>
          <a:off x="1251679" y="5085399"/>
          <a:ext cx="4586829" cy="1383088"/>
        </p:xfrm>
        <a:graphic>
          <a:graphicData uri="http://schemas.openxmlformats.org/drawingml/2006/table">
            <a:tbl>
              <a:tblPr firstRow="1" bandRow="1">
                <a:tableStyleId>{5940675A-B579-460E-94D1-54222C63F5DA}</a:tableStyleId>
              </a:tblPr>
              <a:tblGrid>
                <a:gridCol w="1528943"/>
                <a:gridCol w="1528943"/>
                <a:gridCol w="1528943"/>
              </a:tblGrid>
              <a:tr h="1383088">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3" name="TextBox 2"/>
          <p:cNvSpPr txBox="1"/>
          <p:nvPr/>
        </p:nvSpPr>
        <p:spPr>
          <a:xfrm flipH="1" flipV="1">
            <a:off x="4811152" y="5908431"/>
            <a:ext cx="2349304" cy="1026941"/>
          </a:xfrm>
          <a:prstGeom prst="rect">
            <a:avLst/>
          </a:prstGeom>
          <a:noFill/>
        </p:spPr>
        <p:txBody>
          <a:bodyPr wrap="square" rtlCol="0">
            <a:spAutoFit/>
          </a:bodyPr>
          <a:lstStyle/>
          <a:p>
            <a:endParaRPr lang="en-US"/>
          </a:p>
        </p:txBody>
      </p:sp>
      <p:pic>
        <p:nvPicPr>
          <p:cNvPr id="4" name="Picture 3"/>
          <p:cNvPicPr>
            <a:picLocks noChangeAspect="1"/>
          </p:cNvPicPr>
          <p:nvPr/>
        </p:nvPicPr>
        <p:blipFill>
          <a:blip r:embed="rId3"/>
          <a:stretch>
            <a:fillRect/>
          </a:stretch>
        </p:blipFill>
        <p:spPr>
          <a:xfrm>
            <a:off x="7962900" y="716474"/>
            <a:ext cx="4229100" cy="6350000"/>
          </a:xfrm>
          <a:prstGeom prst="rect">
            <a:avLst/>
          </a:prstGeom>
        </p:spPr>
      </p:pic>
    </p:spTree>
    <p:extLst>
      <p:ext uri="{BB962C8B-B14F-4D97-AF65-F5344CB8AC3E}">
        <p14:creationId xmlns:p14="http://schemas.microsoft.com/office/powerpoint/2010/main" val="203093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2109 0.0294 L -0.58841 0.60023 " pathEditMode="relative" rAng="0" ptsTypes="AA">
                                      <p:cBhvr>
                                        <p:cTn id="10" dur="2000" fill="hold"/>
                                        <p:tgtEl>
                                          <p:spTgt spid="7"/>
                                        </p:tgtEl>
                                        <p:attrNameLst>
                                          <p:attrName>ppt_x</p:attrName>
                                          <p:attrName>ppt_y</p:attrName>
                                        </p:attrNameLst>
                                      </p:cBhvr>
                                      <p:rCtr x="-28372" y="28542"/>
                                    </p:animMotion>
                                  </p:childTnLst>
                                </p:cTn>
                              </p:par>
                              <p:par>
                                <p:cTn id="11" presetID="42" presetClass="path" presetSubtype="0" accel="50000" decel="50000" fill="hold" grpId="0" nodeType="withEffect">
                                  <p:stCondLst>
                                    <p:cond delay="0"/>
                                  </p:stCondLst>
                                  <p:childTnLst>
                                    <p:animMotion origin="layout" path="M 3.75E-6 -4.81481E-6 L -0.23933 0.29491 " pathEditMode="relative" rAng="0" ptsTypes="AA">
                                      <p:cBhvr>
                                        <p:cTn id="12" dur="2000" fill="hold"/>
                                        <p:tgtEl>
                                          <p:spTgt spid="8"/>
                                        </p:tgtEl>
                                        <p:attrNameLst>
                                          <p:attrName>ppt_x</p:attrName>
                                          <p:attrName>ppt_y</p:attrName>
                                        </p:attrNameLst>
                                      </p:cBhvr>
                                      <p:rCtr x="-11966" y="14745"/>
                                    </p:animMotion>
                                  </p:childTnLst>
                                </p:cTn>
                              </p:par>
                              <p:par>
                                <p:cTn id="13" presetID="0" presetClass="path" presetSubtype="0" accel="50000" decel="50000" fill="hold" grpId="0" nodeType="withEffect">
                                  <p:stCondLst>
                                    <p:cond delay="0"/>
                                  </p:stCondLst>
                                  <p:childTnLst>
                                    <p:animMotion origin="layout" path="M 0.00065 0.00671 L 0.21197 0.56643 " pathEditMode="relative" rAng="0" ptsTypes="AA">
                                      <p:cBhvr>
                                        <p:cTn id="14" dur="2000" fill="hold"/>
                                        <p:tgtEl>
                                          <p:spTgt spid="6"/>
                                        </p:tgtEl>
                                        <p:attrNameLst>
                                          <p:attrName>ppt_x</p:attrName>
                                          <p:attrName>ppt_y</p:attrName>
                                        </p:attrNameLst>
                                      </p:cBhvr>
                                      <p:rCtr x="10560" y="27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Circus animal mix up</a:t>
            </a:r>
            <a:endParaRPr lang="en-US" dirty="0"/>
          </a:p>
        </p:txBody>
      </p:sp>
      <p:sp>
        <p:nvSpPr>
          <p:cNvPr id="6" name="Plaque 5"/>
          <p:cNvSpPr/>
          <p:nvPr/>
        </p:nvSpPr>
        <p:spPr>
          <a:xfrm>
            <a:off x="1869855" y="1361067"/>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G</a:t>
            </a:r>
            <a:endParaRPr lang="en-US" sz="6600" dirty="0">
              <a:solidFill>
                <a:schemeClr val="tx2">
                  <a:lumMod val="90000"/>
                  <a:lumOff val="10000"/>
                </a:schemeClr>
              </a:solidFill>
            </a:endParaRPr>
          </a:p>
        </p:txBody>
      </p:sp>
      <p:sp>
        <p:nvSpPr>
          <p:cNvPr id="7" name="Plaque 6"/>
          <p:cNvSpPr/>
          <p:nvPr/>
        </p:nvSpPr>
        <p:spPr>
          <a:xfrm>
            <a:off x="3545093" y="2914499"/>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a:solidFill>
                  <a:schemeClr val="tx2">
                    <a:lumMod val="90000"/>
                    <a:lumOff val="10000"/>
                  </a:schemeClr>
                </a:solidFill>
              </a:rPr>
              <a:t>D</a:t>
            </a:r>
            <a:endParaRPr lang="en-US" sz="6600" dirty="0">
              <a:solidFill>
                <a:schemeClr val="tx2">
                  <a:lumMod val="90000"/>
                  <a:lumOff val="10000"/>
                </a:schemeClr>
              </a:solidFill>
            </a:endParaRPr>
          </a:p>
        </p:txBody>
      </p:sp>
      <p:sp>
        <p:nvSpPr>
          <p:cNvPr id="8" name="Plaque 7"/>
          <p:cNvSpPr/>
          <p:nvPr/>
        </p:nvSpPr>
        <p:spPr>
          <a:xfrm>
            <a:off x="6056656" y="1661727"/>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a:solidFill>
                  <a:schemeClr val="tx2">
                    <a:lumMod val="90000"/>
                    <a:lumOff val="10000"/>
                  </a:schemeClr>
                </a:solidFill>
              </a:rPr>
              <a:t>O</a:t>
            </a:r>
            <a:endParaRPr lang="en-US" sz="6600" dirty="0">
              <a:solidFill>
                <a:schemeClr val="tx2">
                  <a:lumMod val="90000"/>
                  <a:lumOff val="10000"/>
                </a:schemeClr>
              </a:solidFill>
            </a:endParaRPr>
          </a:p>
        </p:txBody>
      </p:sp>
      <p:graphicFrame>
        <p:nvGraphicFramePr>
          <p:cNvPr id="10" name="Table 9"/>
          <p:cNvGraphicFramePr>
            <a:graphicFrameLocks noGrp="1"/>
          </p:cNvGraphicFramePr>
          <p:nvPr>
            <p:extLst/>
          </p:nvPr>
        </p:nvGraphicFramePr>
        <p:xfrm>
          <a:off x="1251679" y="5085399"/>
          <a:ext cx="4586829" cy="1383088"/>
        </p:xfrm>
        <a:graphic>
          <a:graphicData uri="http://schemas.openxmlformats.org/drawingml/2006/table">
            <a:tbl>
              <a:tblPr firstRow="1" bandRow="1">
                <a:tableStyleId>{5940675A-B579-460E-94D1-54222C63F5DA}</a:tableStyleId>
              </a:tblPr>
              <a:tblGrid>
                <a:gridCol w="1528943"/>
                <a:gridCol w="1528943"/>
                <a:gridCol w="1528943"/>
              </a:tblGrid>
              <a:tr h="1383088">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3" name="TextBox 2"/>
          <p:cNvSpPr txBox="1"/>
          <p:nvPr/>
        </p:nvSpPr>
        <p:spPr>
          <a:xfrm flipH="1" flipV="1">
            <a:off x="4811152" y="5908431"/>
            <a:ext cx="2349304" cy="1026941"/>
          </a:xfrm>
          <a:prstGeom prst="rect">
            <a:avLst/>
          </a:prstGeom>
          <a:noFill/>
        </p:spPr>
        <p:txBody>
          <a:bodyPr wrap="square" rtlCol="0">
            <a:spAutoFit/>
          </a:bodyPr>
          <a:lstStyle/>
          <a:p>
            <a:endParaRPr lang="en-US"/>
          </a:p>
        </p:txBody>
      </p:sp>
      <p:pic>
        <p:nvPicPr>
          <p:cNvPr id="5" name="Picture 4"/>
          <p:cNvPicPr>
            <a:picLocks noChangeAspect="1"/>
          </p:cNvPicPr>
          <p:nvPr/>
        </p:nvPicPr>
        <p:blipFill>
          <a:blip r:embed="rId3"/>
          <a:stretch>
            <a:fillRect/>
          </a:stretch>
        </p:blipFill>
        <p:spPr>
          <a:xfrm>
            <a:off x="6251743" y="222407"/>
            <a:ext cx="5359400" cy="6515100"/>
          </a:xfrm>
          <a:prstGeom prst="rect">
            <a:avLst/>
          </a:prstGeom>
        </p:spPr>
      </p:pic>
    </p:spTree>
    <p:extLst>
      <p:ext uri="{BB962C8B-B14F-4D97-AF65-F5344CB8AC3E}">
        <p14:creationId xmlns:p14="http://schemas.microsoft.com/office/powerpoint/2010/main" val="112946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4.79167E-6 2.59259E-6 L -0.17579 0.33981 " pathEditMode="relative" rAng="0" ptsTypes="AA">
                                      <p:cBhvr>
                                        <p:cTn id="11" dur="2000" fill="hold"/>
                                        <p:tgtEl>
                                          <p:spTgt spid="7"/>
                                        </p:tgtEl>
                                        <p:attrNameLst>
                                          <p:attrName>ppt_x</p:attrName>
                                          <p:attrName>ppt_y</p:attrName>
                                        </p:attrNameLst>
                                      </p:cBhvr>
                                      <p:rCtr x="-8789" y="16991"/>
                                    </p:animMotion>
                                  </p:childTnLst>
                                </p:cTn>
                              </p:par>
                              <p:par>
                                <p:cTn id="12" presetID="42" presetClass="path" presetSubtype="0" accel="50000" decel="50000" fill="hold" grpId="0" nodeType="withEffect">
                                  <p:stCondLst>
                                    <p:cond delay="0"/>
                                  </p:stCondLst>
                                  <p:childTnLst>
                                    <p:animMotion origin="layout" path="M -4.79167E-6 1.48148E-6 L -0.25598 0.5162 " pathEditMode="relative" rAng="0" ptsTypes="AA">
                                      <p:cBhvr>
                                        <p:cTn id="13" dur="2000" fill="hold"/>
                                        <p:tgtEl>
                                          <p:spTgt spid="8"/>
                                        </p:tgtEl>
                                        <p:attrNameLst>
                                          <p:attrName>ppt_x</p:attrName>
                                          <p:attrName>ppt_y</p:attrName>
                                        </p:attrNameLst>
                                      </p:cBhvr>
                                      <p:rCtr x="-12799" y="25810"/>
                                    </p:animMotion>
                                  </p:childTnLst>
                                </p:cTn>
                              </p:par>
                              <p:par>
                                <p:cTn id="14" presetID="0" presetClass="path" presetSubtype="0" accel="50000" decel="50000" fill="hold" grpId="0" nodeType="withEffect">
                                  <p:stCondLst>
                                    <p:cond delay="0"/>
                                  </p:stCondLst>
                                  <p:childTnLst>
                                    <p:animMotion origin="layout" path="M 0.00065 0.00671 L 0.21197 0.56643 " pathEditMode="relative" rAng="0" ptsTypes="AA">
                                      <p:cBhvr>
                                        <p:cTn id="15" dur="2000" fill="hold"/>
                                        <p:tgtEl>
                                          <p:spTgt spid="6"/>
                                        </p:tgtEl>
                                        <p:attrNameLst>
                                          <p:attrName>ppt_x</p:attrName>
                                          <p:attrName>ppt_y</p:attrName>
                                        </p:attrNameLst>
                                      </p:cBhvr>
                                      <p:rCtr x="10560" y="27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Me:</a:t>
            </a:r>
            <a:endParaRPr lang="en-US" dirty="0"/>
          </a:p>
        </p:txBody>
      </p:sp>
      <p:sp>
        <p:nvSpPr>
          <p:cNvPr id="3" name="Content Placeholder 2"/>
          <p:cNvSpPr>
            <a:spLocks noGrp="1"/>
          </p:cNvSpPr>
          <p:nvPr>
            <p:ph idx="1"/>
          </p:nvPr>
        </p:nvSpPr>
        <p:spPr>
          <a:xfrm>
            <a:off x="1251677" y="1758383"/>
            <a:ext cx="10178323" cy="4121214"/>
          </a:xfrm>
        </p:spPr>
        <p:txBody>
          <a:bodyPr>
            <a:normAutofit/>
          </a:bodyPr>
          <a:lstStyle/>
          <a:p>
            <a:pPr marL="457200" indent="-457200">
              <a:buFont typeface="+mj-lt"/>
              <a:buAutoNum type="arabicPeriod"/>
            </a:pPr>
            <a:r>
              <a:rPr lang="en-US" sz="2400" dirty="0" smtClean="0"/>
              <a:t>What is your name?</a:t>
            </a:r>
          </a:p>
          <a:p>
            <a:pPr marL="457200" indent="-457200">
              <a:buFont typeface="+mj-lt"/>
              <a:buAutoNum type="arabicPeriod"/>
            </a:pPr>
            <a:endParaRPr lang="en-US" sz="2400" dirty="0"/>
          </a:p>
          <a:p>
            <a:pPr marL="0" indent="0">
              <a:buNone/>
            </a:pPr>
            <a:endParaRPr lang="en-US" sz="2400" dirty="0" smtClean="0"/>
          </a:p>
          <a:p>
            <a:pPr marL="457200" indent="-457200">
              <a:buFont typeface="+mj-lt"/>
              <a:buAutoNum type="arabicPeriod"/>
            </a:pPr>
            <a:r>
              <a:rPr lang="en-US" sz="2400" dirty="0" smtClean="0"/>
              <a:t>How old are you?</a:t>
            </a:r>
          </a:p>
          <a:p>
            <a:pPr marL="457200" indent="-457200">
              <a:buFont typeface="+mj-lt"/>
              <a:buAutoNum type="arabicPeriod"/>
            </a:pPr>
            <a:endParaRPr lang="en-US" sz="2400" dirty="0"/>
          </a:p>
          <a:p>
            <a:pPr marL="0" indent="0">
              <a:buNone/>
            </a:pPr>
            <a:endParaRPr lang="en-US" sz="2400" dirty="0" smtClean="0"/>
          </a:p>
          <a:p>
            <a:pPr marL="457200" indent="-457200">
              <a:buFont typeface="+mj-lt"/>
              <a:buAutoNum type="arabicPeriod"/>
            </a:pPr>
            <a:r>
              <a:rPr lang="en-US" sz="2400" dirty="0" smtClean="0"/>
              <a:t>When is your birthday?</a:t>
            </a:r>
          </a:p>
          <a:p>
            <a:pPr marL="0" indent="0">
              <a:buNone/>
            </a:pPr>
            <a:endParaRPr lang="en-US" sz="2400" dirty="0" smtClean="0"/>
          </a:p>
        </p:txBody>
      </p:sp>
      <p:pic>
        <p:nvPicPr>
          <p:cNvPr id="6" name="Picture 5" descr="g3_Am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4272" y="12210"/>
            <a:ext cx="2470834" cy="3492345"/>
          </a:xfrm>
          <a:prstGeom prst="rect">
            <a:avLst/>
          </a:prstGeom>
        </p:spPr>
      </p:pic>
      <p:sp>
        <p:nvSpPr>
          <p:cNvPr id="7" name="Rounded Rectangular Callout 6"/>
          <p:cNvSpPr/>
          <p:nvPr/>
        </p:nvSpPr>
        <p:spPr>
          <a:xfrm>
            <a:off x="8072029" y="382385"/>
            <a:ext cx="2527852" cy="1217255"/>
          </a:xfrm>
          <a:prstGeom prst="wedgeRoundRectCallout">
            <a:avLst>
              <a:gd name="adj1" fmla="val -67693"/>
              <a:gd name="adj2" fmla="val 30399"/>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Hello, my name is </a:t>
            </a:r>
            <a:r>
              <a:rPr lang="is-IS" dirty="0" smtClean="0"/>
              <a:t>…</a:t>
            </a:r>
            <a:endParaRPr lang="en-US" dirty="0"/>
          </a:p>
        </p:txBody>
      </p:sp>
      <p:pic>
        <p:nvPicPr>
          <p:cNvPr id="8" name="Picture 7" descr="number-to-words.png"/>
          <p:cNvPicPr>
            <a:picLocks noChangeAspect="1"/>
          </p:cNvPicPr>
          <p:nvPr/>
        </p:nvPicPr>
        <p:blipFill rotWithShape="1">
          <a:blip r:embed="rId4">
            <a:extLst>
              <a:ext uri="{28A0092B-C50C-407E-A947-70E740481C1C}">
                <a14:useLocalDpi xmlns:a14="http://schemas.microsoft.com/office/drawing/2010/main" val="0"/>
              </a:ext>
            </a:extLst>
          </a:blip>
          <a:srcRect b="6818"/>
          <a:stretch/>
        </p:blipFill>
        <p:spPr>
          <a:xfrm>
            <a:off x="8308255" y="1874517"/>
            <a:ext cx="3016326" cy="2108003"/>
          </a:xfrm>
          <a:prstGeom prst="rect">
            <a:avLst/>
          </a:prstGeom>
        </p:spPr>
      </p:pic>
      <p:pic>
        <p:nvPicPr>
          <p:cNvPr id="4" name="Picture 3" descr="911dItPh9wL._SL1290_.jpg"/>
          <p:cNvPicPr>
            <a:picLocks noChangeAspect="1"/>
          </p:cNvPicPr>
          <p:nvPr/>
        </p:nvPicPr>
        <p:blipFill rotWithShape="1">
          <a:blip r:embed="rId5">
            <a:extLst>
              <a:ext uri="{28A0092B-C50C-407E-A947-70E740481C1C}">
                <a14:useLocalDpi xmlns:a14="http://schemas.microsoft.com/office/drawing/2010/main" val="0"/>
              </a:ext>
            </a:extLst>
          </a:blip>
          <a:srcRect l="2496" t="11072" r="1859" b="2768"/>
          <a:stretch/>
        </p:blipFill>
        <p:spPr>
          <a:xfrm>
            <a:off x="5052106" y="3982521"/>
            <a:ext cx="5786910" cy="2875480"/>
          </a:xfrm>
          <a:prstGeom prst="rect">
            <a:avLst/>
          </a:prstGeom>
        </p:spPr>
      </p:pic>
    </p:spTree>
    <p:extLst>
      <p:ext uri="{BB962C8B-B14F-4D97-AF65-F5344CB8AC3E}">
        <p14:creationId xmlns:p14="http://schemas.microsoft.com/office/powerpoint/2010/main" val="199909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par>
                                <p:cTn id="12" presetID="9"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additive="base">
                                        <p:cTn id="2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0" presetID="9"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Circus animal mix up</a:t>
            </a:r>
            <a:endParaRPr lang="en-US" dirty="0"/>
          </a:p>
        </p:txBody>
      </p:sp>
      <p:sp>
        <p:nvSpPr>
          <p:cNvPr id="6" name="Plaque 5"/>
          <p:cNvSpPr/>
          <p:nvPr/>
        </p:nvSpPr>
        <p:spPr>
          <a:xfrm>
            <a:off x="1869855" y="1361067"/>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a:solidFill>
                  <a:schemeClr val="tx2">
                    <a:lumMod val="90000"/>
                    <a:lumOff val="10000"/>
                  </a:schemeClr>
                </a:solidFill>
              </a:rPr>
              <a:t>X</a:t>
            </a:r>
            <a:endParaRPr lang="en-US" sz="6600" dirty="0">
              <a:solidFill>
                <a:schemeClr val="tx2">
                  <a:lumMod val="90000"/>
                  <a:lumOff val="10000"/>
                </a:schemeClr>
              </a:solidFill>
            </a:endParaRPr>
          </a:p>
        </p:txBody>
      </p:sp>
      <p:sp>
        <p:nvSpPr>
          <p:cNvPr id="7" name="Plaque 6"/>
          <p:cNvSpPr/>
          <p:nvPr/>
        </p:nvSpPr>
        <p:spPr>
          <a:xfrm>
            <a:off x="9616616" y="1918722"/>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O</a:t>
            </a:r>
            <a:endParaRPr lang="en-US" sz="6600" dirty="0">
              <a:solidFill>
                <a:schemeClr val="tx2">
                  <a:lumMod val="90000"/>
                  <a:lumOff val="10000"/>
                </a:schemeClr>
              </a:solidFill>
            </a:endParaRPr>
          </a:p>
        </p:txBody>
      </p:sp>
      <p:sp>
        <p:nvSpPr>
          <p:cNvPr id="8" name="Plaque 7"/>
          <p:cNvSpPr/>
          <p:nvPr/>
        </p:nvSpPr>
        <p:spPr>
          <a:xfrm>
            <a:off x="6549858" y="1361066"/>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F</a:t>
            </a:r>
            <a:endParaRPr lang="en-US" sz="6600" dirty="0">
              <a:solidFill>
                <a:schemeClr val="tx2">
                  <a:lumMod val="90000"/>
                  <a:lumOff val="10000"/>
                </a:schemeClr>
              </a:solidFill>
            </a:endParaRPr>
          </a:p>
        </p:txBody>
      </p:sp>
      <p:graphicFrame>
        <p:nvGraphicFramePr>
          <p:cNvPr id="10" name="Table 9"/>
          <p:cNvGraphicFramePr>
            <a:graphicFrameLocks noGrp="1"/>
          </p:cNvGraphicFramePr>
          <p:nvPr>
            <p:extLst/>
          </p:nvPr>
        </p:nvGraphicFramePr>
        <p:xfrm>
          <a:off x="1251679" y="5085399"/>
          <a:ext cx="4586829" cy="1383088"/>
        </p:xfrm>
        <a:graphic>
          <a:graphicData uri="http://schemas.openxmlformats.org/drawingml/2006/table">
            <a:tbl>
              <a:tblPr firstRow="1" bandRow="1">
                <a:tableStyleId>{5940675A-B579-460E-94D1-54222C63F5DA}</a:tableStyleId>
              </a:tblPr>
              <a:tblGrid>
                <a:gridCol w="1528943"/>
                <a:gridCol w="1528943"/>
                <a:gridCol w="1528943"/>
              </a:tblGrid>
              <a:tr h="1383088">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3" name="TextBox 2"/>
          <p:cNvSpPr txBox="1"/>
          <p:nvPr/>
        </p:nvSpPr>
        <p:spPr>
          <a:xfrm flipH="1" flipV="1">
            <a:off x="4811152" y="5908431"/>
            <a:ext cx="2349304" cy="1026941"/>
          </a:xfrm>
          <a:prstGeom prst="rect">
            <a:avLst/>
          </a:prstGeom>
          <a:noFill/>
        </p:spPr>
        <p:txBody>
          <a:bodyPr wrap="square" rtlCol="0">
            <a:spAutoFit/>
          </a:bodyPr>
          <a:lstStyle/>
          <a:p>
            <a:endParaRPr lang="en-US"/>
          </a:p>
        </p:txBody>
      </p:sp>
      <p:pic>
        <p:nvPicPr>
          <p:cNvPr id="9" name="Picture 8"/>
          <p:cNvPicPr>
            <a:picLocks noChangeAspect="1"/>
          </p:cNvPicPr>
          <p:nvPr/>
        </p:nvPicPr>
        <p:blipFill>
          <a:blip r:embed="rId3"/>
          <a:stretch>
            <a:fillRect/>
          </a:stretch>
        </p:blipFill>
        <p:spPr>
          <a:xfrm>
            <a:off x="5246229" y="2853198"/>
            <a:ext cx="5473700" cy="3708400"/>
          </a:xfrm>
          <a:prstGeom prst="rect">
            <a:avLst/>
          </a:prstGeom>
        </p:spPr>
      </p:pic>
    </p:spTree>
    <p:extLst>
      <p:ext uri="{BB962C8B-B14F-4D97-AF65-F5344CB8AC3E}">
        <p14:creationId xmlns:p14="http://schemas.microsoft.com/office/powerpoint/2010/main" val="210380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0.02109 0.0294 L -0.54804 0.47477 " pathEditMode="relative" rAng="0" ptsTypes="AA">
                                      <p:cBhvr>
                                        <p:cTn id="11" dur="2000" fill="hold"/>
                                        <p:tgtEl>
                                          <p:spTgt spid="7"/>
                                        </p:tgtEl>
                                        <p:attrNameLst>
                                          <p:attrName>ppt_x</p:attrName>
                                          <p:attrName>ppt_y</p:attrName>
                                        </p:attrNameLst>
                                      </p:cBhvr>
                                      <p:rCtr x="-26354" y="22269"/>
                                    </p:animMotion>
                                  </p:childTnLst>
                                </p:cTn>
                              </p:par>
                              <p:par>
                                <p:cTn id="12" presetID="42" presetClass="path" presetSubtype="0" accel="50000" decel="50000" fill="hold" grpId="0" nodeType="withEffect">
                                  <p:stCondLst>
                                    <p:cond delay="0"/>
                                  </p:stCondLst>
                                  <p:childTnLst>
                                    <p:animMotion origin="layout" path="M 4.16667E-7 2.96296E-6 L -0.42109 0.56643 " pathEditMode="relative" rAng="0" ptsTypes="AA">
                                      <p:cBhvr>
                                        <p:cTn id="13" dur="2000" fill="hold"/>
                                        <p:tgtEl>
                                          <p:spTgt spid="8"/>
                                        </p:tgtEl>
                                        <p:attrNameLst>
                                          <p:attrName>ppt_x</p:attrName>
                                          <p:attrName>ppt_y</p:attrName>
                                        </p:attrNameLst>
                                      </p:cBhvr>
                                      <p:rCtr x="-21055" y="28310"/>
                                    </p:animMotion>
                                  </p:childTnLst>
                                </p:cTn>
                              </p:par>
                              <p:par>
                                <p:cTn id="14" presetID="0" presetClass="path" presetSubtype="0" accel="50000" decel="50000" fill="hold" grpId="0" nodeType="withEffect">
                                  <p:stCondLst>
                                    <p:cond delay="0"/>
                                  </p:stCondLst>
                                  <p:childTnLst>
                                    <p:animMotion origin="layout" path="M 0.00065 0.00671 L 0.21197 0.56643 " pathEditMode="relative" rAng="0" ptsTypes="AA">
                                      <p:cBhvr>
                                        <p:cTn id="15" dur="2000" fill="hold"/>
                                        <p:tgtEl>
                                          <p:spTgt spid="6"/>
                                        </p:tgtEl>
                                        <p:attrNameLst>
                                          <p:attrName>ppt_x</p:attrName>
                                          <p:attrName>ppt_y</p:attrName>
                                        </p:attrNameLst>
                                      </p:cBhvr>
                                      <p:rCtr x="10560" y="27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5"/>
            <a:ext cx="10178323" cy="826983"/>
          </a:xfrm>
        </p:spPr>
        <p:txBody>
          <a:bodyPr/>
          <a:lstStyle/>
          <a:p>
            <a:r>
              <a:rPr lang="en-US" dirty="0" smtClean="0"/>
              <a:t>B, c, d, f </a:t>
            </a:r>
            <a:r>
              <a:rPr lang="en-US" dirty="0" smtClean="0"/>
              <a:t>Sounds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186754"/>
              </p:ext>
            </p:extLst>
          </p:nvPr>
        </p:nvGraphicFramePr>
        <p:xfrm>
          <a:off x="1251677" y="1500509"/>
          <a:ext cx="10179052" cy="5167576"/>
        </p:xfrm>
        <a:graphic>
          <a:graphicData uri="http://schemas.openxmlformats.org/drawingml/2006/table">
            <a:tbl>
              <a:tblPr firstRow="1" bandRow="1">
                <a:tableStyleId>{D7AC3CCA-C797-4891-BE02-D94E43425B78}</a:tableStyleId>
              </a:tblPr>
              <a:tblGrid>
                <a:gridCol w="2544763"/>
                <a:gridCol w="2544763"/>
                <a:gridCol w="2544763"/>
                <a:gridCol w="2544763"/>
              </a:tblGrid>
              <a:tr h="1291894">
                <a:tc>
                  <a:txBody>
                    <a:bodyPr/>
                    <a:lstStyle/>
                    <a:p>
                      <a:pPr algn="ctr"/>
                      <a:r>
                        <a:rPr lang="en-US" b="1" u="sng" smtClean="0">
                          <a:solidFill>
                            <a:srgbClr val="FF0000"/>
                          </a:solidFill>
                        </a:rPr>
                        <a:t>b</a:t>
                      </a:r>
                      <a:r>
                        <a:rPr lang="en-US" b="1" smtClean="0">
                          <a:solidFill>
                            <a:schemeClr val="accent2">
                              <a:lumMod val="75000"/>
                            </a:schemeClr>
                          </a:solidFill>
                        </a:rPr>
                        <a:t>ear</a:t>
                      </a:r>
                      <a:endParaRPr lang="en-US" b="1" dirty="0">
                        <a:solidFill>
                          <a:schemeClr val="accent2">
                            <a:lumMod val="75000"/>
                          </a:schemeClr>
                        </a:solidFill>
                      </a:endParaRPr>
                    </a:p>
                  </a:txBody>
                  <a:tcPr anchor="ctr"/>
                </a:tc>
                <a:tc>
                  <a:txBody>
                    <a:bodyPr/>
                    <a:lstStyle/>
                    <a:p>
                      <a:pPr algn="ctr"/>
                      <a:endParaRPr lang="en-US" b="1" dirty="0">
                        <a:solidFill>
                          <a:schemeClr val="accent2">
                            <a:lumMod val="75000"/>
                          </a:schemeClr>
                        </a:solidFill>
                      </a:endParaRPr>
                    </a:p>
                  </a:txBody>
                  <a:tcPr anchor="ctr"/>
                </a:tc>
                <a:tc>
                  <a:txBody>
                    <a:bodyPr/>
                    <a:lstStyle/>
                    <a:p>
                      <a:pPr algn="ctr"/>
                      <a:endParaRPr lang="en-US" b="1" dirty="0">
                        <a:solidFill>
                          <a:schemeClr val="accent2">
                            <a:lumMod val="75000"/>
                          </a:schemeClr>
                        </a:solidFill>
                      </a:endParaRPr>
                    </a:p>
                  </a:txBody>
                  <a:tcPr anchor="ctr"/>
                </a:tc>
                <a:tc>
                  <a:txBody>
                    <a:bodyPr/>
                    <a:lstStyle/>
                    <a:p>
                      <a:pPr algn="ctr"/>
                      <a:r>
                        <a:rPr lang="en-US" b="1" smtClean="0">
                          <a:solidFill>
                            <a:schemeClr val="accent2">
                              <a:lumMod val="75000"/>
                            </a:schemeClr>
                          </a:solidFill>
                        </a:rPr>
                        <a:t>ro</a:t>
                      </a:r>
                      <a:r>
                        <a:rPr lang="en-US" b="1" u="sng" smtClean="0">
                          <a:solidFill>
                            <a:srgbClr val="FF0000"/>
                          </a:solidFill>
                        </a:rPr>
                        <a:t>bb</a:t>
                      </a:r>
                      <a:r>
                        <a:rPr lang="en-US" b="1" smtClean="0">
                          <a:solidFill>
                            <a:schemeClr val="accent2">
                              <a:lumMod val="75000"/>
                            </a:schemeClr>
                          </a:solidFill>
                        </a:rPr>
                        <a:t>er</a:t>
                      </a:r>
                      <a:endParaRPr lang="en-US" b="1" dirty="0">
                        <a:solidFill>
                          <a:schemeClr val="accent2">
                            <a:lumMod val="75000"/>
                          </a:schemeClr>
                        </a:solidFill>
                      </a:endParaRPr>
                    </a:p>
                  </a:txBody>
                  <a:tcPr anchor="ctr"/>
                </a:tc>
              </a:tr>
              <a:tr h="1291894">
                <a:tc>
                  <a:txBody>
                    <a:bodyPr/>
                    <a:lstStyle/>
                    <a:p>
                      <a:pPr algn="ctr"/>
                      <a:r>
                        <a:rPr lang="en-US" b="1" u="sng" smtClean="0">
                          <a:solidFill>
                            <a:srgbClr val="FF0000"/>
                          </a:solidFill>
                        </a:rPr>
                        <a:t>c</a:t>
                      </a:r>
                      <a:r>
                        <a:rPr lang="en-US" b="1" smtClean="0">
                          <a:solidFill>
                            <a:schemeClr val="accent2">
                              <a:lumMod val="75000"/>
                            </a:schemeClr>
                          </a:solidFill>
                        </a:rPr>
                        <a:t>at</a:t>
                      </a:r>
                      <a:endParaRPr lang="en-US" b="1" dirty="0">
                        <a:solidFill>
                          <a:schemeClr val="accent2">
                            <a:lumMod val="75000"/>
                          </a:schemeClr>
                        </a:solidFill>
                      </a:endParaRPr>
                    </a:p>
                  </a:txBody>
                  <a:tcPr anchor="ctr"/>
                </a:tc>
                <a:tc>
                  <a:txBody>
                    <a:bodyPr/>
                    <a:lstStyle/>
                    <a:p>
                      <a:pPr algn="ctr"/>
                      <a:endParaRPr lang="en-US" b="1" dirty="0">
                        <a:solidFill>
                          <a:schemeClr val="accent2">
                            <a:lumMod val="75000"/>
                          </a:schemeClr>
                        </a:solidFill>
                      </a:endParaRPr>
                    </a:p>
                  </a:txBody>
                  <a:tcPr anchor="ctr"/>
                </a:tc>
                <a:tc>
                  <a:txBody>
                    <a:bodyPr/>
                    <a:lstStyle/>
                    <a:p>
                      <a:pPr algn="ctr"/>
                      <a:endParaRPr lang="en-US" b="1" dirty="0">
                        <a:solidFill>
                          <a:schemeClr val="accent2">
                            <a:lumMod val="75000"/>
                          </a:schemeClr>
                        </a:solidFill>
                      </a:endParaRPr>
                    </a:p>
                  </a:txBody>
                  <a:tcPr anchor="ctr"/>
                </a:tc>
                <a:tc>
                  <a:txBody>
                    <a:bodyPr/>
                    <a:lstStyle/>
                    <a:p>
                      <a:pPr algn="ctr"/>
                      <a:r>
                        <a:rPr lang="en-US" b="1" smtClean="0">
                          <a:solidFill>
                            <a:schemeClr val="accent2">
                              <a:lumMod val="75000"/>
                            </a:schemeClr>
                          </a:solidFill>
                        </a:rPr>
                        <a:t>a</a:t>
                      </a:r>
                      <a:r>
                        <a:rPr lang="en-US" b="1" u="sng" smtClean="0">
                          <a:solidFill>
                            <a:srgbClr val="FF0000"/>
                          </a:solidFill>
                        </a:rPr>
                        <a:t>c</a:t>
                      </a:r>
                      <a:r>
                        <a:rPr lang="en-US" b="1" smtClean="0">
                          <a:solidFill>
                            <a:schemeClr val="accent2">
                              <a:lumMod val="75000"/>
                            </a:schemeClr>
                          </a:solidFill>
                        </a:rPr>
                        <a:t>orn</a:t>
                      </a:r>
                      <a:endParaRPr lang="en-US" b="1" dirty="0">
                        <a:solidFill>
                          <a:schemeClr val="accent2">
                            <a:lumMod val="75000"/>
                          </a:schemeClr>
                        </a:solidFill>
                      </a:endParaRPr>
                    </a:p>
                  </a:txBody>
                  <a:tcPr anchor="ctr"/>
                </a:tc>
              </a:tr>
              <a:tr h="1291894">
                <a:tc>
                  <a:txBody>
                    <a:bodyPr/>
                    <a:lstStyle/>
                    <a:p>
                      <a:pPr algn="ctr"/>
                      <a:r>
                        <a:rPr lang="en-US" b="1" u="sng" smtClean="0">
                          <a:solidFill>
                            <a:srgbClr val="FF0000"/>
                          </a:solidFill>
                        </a:rPr>
                        <a:t>d</a:t>
                      </a:r>
                      <a:r>
                        <a:rPr lang="en-US" b="1" smtClean="0">
                          <a:solidFill>
                            <a:schemeClr val="accent2">
                              <a:lumMod val="75000"/>
                            </a:schemeClr>
                          </a:solidFill>
                        </a:rPr>
                        <a:t>og</a:t>
                      </a:r>
                      <a:endParaRPr lang="en-US" b="1" dirty="0">
                        <a:solidFill>
                          <a:schemeClr val="accent2">
                            <a:lumMod val="75000"/>
                          </a:schemeClr>
                        </a:solidFill>
                      </a:endParaRPr>
                    </a:p>
                  </a:txBody>
                  <a:tcPr anchor="ctr"/>
                </a:tc>
                <a:tc>
                  <a:txBody>
                    <a:bodyPr/>
                    <a:lstStyle/>
                    <a:p>
                      <a:pPr algn="ctr"/>
                      <a:endParaRPr lang="en-US" b="1" dirty="0">
                        <a:solidFill>
                          <a:schemeClr val="accent2">
                            <a:lumMod val="75000"/>
                          </a:schemeClr>
                        </a:solidFill>
                      </a:endParaRPr>
                    </a:p>
                  </a:txBody>
                  <a:tcPr anchor="ctr"/>
                </a:tc>
                <a:tc>
                  <a:txBody>
                    <a:bodyPr/>
                    <a:lstStyle/>
                    <a:p>
                      <a:pPr algn="ctr"/>
                      <a:endParaRPr lang="en-US" b="1" dirty="0">
                        <a:solidFill>
                          <a:schemeClr val="accent2">
                            <a:lumMod val="75000"/>
                          </a:schemeClr>
                        </a:solidFill>
                      </a:endParaRPr>
                    </a:p>
                  </a:txBody>
                  <a:tcPr anchor="ctr"/>
                </a:tc>
                <a:tc>
                  <a:txBody>
                    <a:bodyPr/>
                    <a:lstStyle/>
                    <a:p>
                      <a:pPr algn="ctr"/>
                      <a:r>
                        <a:rPr lang="en-US" b="1" u="none" smtClean="0">
                          <a:solidFill>
                            <a:schemeClr val="tx1">
                              <a:lumMod val="75000"/>
                              <a:lumOff val="25000"/>
                            </a:schemeClr>
                          </a:solidFill>
                        </a:rPr>
                        <a:t>li</a:t>
                      </a:r>
                      <a:r>
                        <a:rPr lang="en-US" b="1" u="sng" smtClean="0">
                          <a:solidFill>
                            <a:srgbClr val="FF0000"/>
                          </a:solidFill>
                        </a:rPr>
                        <a:t>d</a:t>
                      </a:r>
                      <a:endParaRPr lang="en-US" b="1" u="sng" dirty="0">
                        <a:solidFill>
                          <a:srgbClr val="FF0000"/>
                        </a:solidFill>
                      </a:endParaRPr>
                    </a:p>
                  </a:txBody>
                  <a:tcPr anchor="ctr"/>
                </a:tc>
              </a:tr>
              <a:tr h="1291894">
                <a:tc>
                  <a:txBody>
                    <a:bodyPr/>
                    <a:lstStyle/>
                    <a:p>
                      <a:pPr algn="ctr"/>
                      <a:r>
                        <a:rPr lang="en-US" b="1" u="sng" dirty="0" smtClean="0">
                          <a:solidFill>
                            <a:srgbClr val="FF0000"/>
                          </a:solidFill>
                        </a:rPr>
                        <a:t>f</a:t>
                      </a:r>
                      <a:r>
                        <a:rPr lang="en-US" b="1" dirty="0" smtClean="0">
                          <a:solidFill>
                            <a:schemeClr val="accent2">
                              <a:lumMod val="75000"/>
                            </a:schemeClr>
                          </a:solidFill>
                        </a:rPr>
                        <a:t>ox</a:t>
                      </a:r>
                      <a:endParaRPr lang="en-US" b="1" dirty="0">
                        <a:solidFill>
                          <a:schemeClr val="accent2">
                            <a:lumMod val="75000"/>
                          </a:schemeClr>
                        </a:solidFill>
                      </a:endParaRPr>
                    </a:p>
                  </a:txBody>
                  <a:tcPr anchor="ctr"/>
                </a:tc>
                <a:tc>
                  <a:txBody>
                    <a:bodyPr/>
                    <a:lstStyle/>
                    <a:p>
                      <a:pPr algn="ctr"/>
                      <a:endParaRPr lang="en-US" b="1" dirty="0">
                        <a:solidFill>
                          <a:schemeClr val="accent2">
                            <a:lumMod val="75000"/>
                          </a:schemeClr>
                        </a:solidFill>
                      </a:endParaRPr>
                    </a:p>
                  </a:txBody>
                  <a:tcPr anchor="ctr"/>
                </a:tc>
                <a:tc>
                  <a:txBody>
                    <a:bodyPr/>
                    <a:lstStyle/>
                    <a:p>
                      <a:pPr algn="ctr"/>
                      <a:endParaRPr lang="en-US" b="1" dirty="0">
                        <a:solidFill>
                          <a:schemeClr val="accent2">
                            <a:lumMod val="75000"/>
                          </a:schemeClr>
                        </a:solidFill>
                      </a:endParaRPr>
                    </a:p>
                  </a:txBody>
                  <a:tcPr anchor="ctr"/>
                </a:tc>
                <a:tc>
                  <a:txBody>
                    <a:bodyPr/>
                    <a:lstStyle/>
                    <a:p>
                      <a:pPr algn="ctr"/>
                      <a:r>
                        <a:rPr lang="en-US" b="1" u="none" dirty="0" smtClean="0">
                          <a:solidFill>
                            <a:schemeClr val="tx1">
                              <a:lumMod val="75000"/>
                              <a:lumOff val="25000"/>
                            </a:schemeClr>
                          </a:solidFill>
                        </a:rPr>
                        <a:t>wi</a:t>
                      </a:r>
                      <a:r>
                        <a:rPr lang="en-US" b="1" u="sng" dirty="0" smtClean="0">
                          <a:solidFill>
                            <a:srgbClr val="FF0000"/>
                          </a:solidFill>
                        </a:rPr>
                        <a:t>f</a:t>
                      </a:r>
                      <a:r>
                        <a:rPr lang="en-US" b="1" u="none" dirty="0" smtClean="0">
                          <a:solidFill>
                            <a:schemeClr val="tx1">
                              <a:lumMod val="75000"/>
                              <a:lumOff val="25000"/>
                            </a:schemeClr>
                          </a:solidFill>
                        </a:rPr>
                        <a:t>e</a:t>
                      </a:r>
                      <a:endParaRPr lang="en-US" b="1" u="none" dirty="0">
                        <a:solidFill>
                          <a:schemeClr val="tx1">
                            <a:lumMod val="75000"/>
                            <a:lumOff val="25000"/>
                          </a:schemeClr>
                        </a:solidFill>
                      </a:endParaRPr>
                    </a:p>
                  </a:txBody>
                  <a:tcPr anchor="ctr"/>
                </a:tc>
              </a:tr>
            </a:tbl>
          </a:graphicData>
        </a:graphic>
      </p:graphicFrame>
      <p:pic>
        <p:nvPicPr>
          <p:cNvPr id="6" name="Picture 5"/>
          <p:cNvPicPr>
            <a:picLocks noChangeAspect="1"/>
          </p:cNvPicPr>
          <p:nvPr/>
        </p:nvPicPr>
        <p:blipFill>
          <a:blip r:embed="rId3"/>
          <a:stretch>
            <a:fillRect/>
          </a:stretch>
        </p:blipFill>
        <p:spPr>
          <a:xfrm>
            <a:off x="4199762" y="1472374"/>
            <a:ext cx="1872566" cy="1337261"/>
          </a:xfrm>
          <a:prstGeom prst="rect">
            <a:avLst/>
          </a:prstGeom>
        </p:spPr>
      </p:pic>
      <p:pic>
        <p:nvPicPr>
          <p:cNvPr id="14" name="Picture 13"/>
          <p:cNvPicPr>
            <a:picLocks noChangeAspect="1"/>
          </p:cNvPicPr>
          <p:nvPr/>
        </p:nvPicPr>
        <p:blipFill>
          <a:blip r:embed="rId4"/>
          <a:stretch>
            <a:fillRect/>
          </a:stretch>
        </p:blipFill>
        <p:spPr>
          <a:xfrm>
            <a:off x="6354261" y="1168556"/>
            <a:ext cx="1945478" cy="1554220"/>
          </a:xfrm>
          <a:prstGeom prst="rect">
            <a:avLst/>
          </a:prstGeom>
        </p:spPr>
      </p:pic>
      <p:pic>
        <p:nvPicPr>
          <p:cNvPr id="15" name="Picture 14"/>
          <p:cNvPicPr>
            <a:picLocks noChangeAspect="1"/>
          </p:cNvPicPr>
          <p:nvPr/>
        </p:nvPicPr>
        <p:blipFill>
          <a:blip r:embed="rId5"/>
          <a:stretch>
            <a:fillRect/>
          </a:stretch>
        </p:blipFill>
        <p:spPr>
          <a:xfrm>
            <a:off x="4253425" y="2741879"/>
            <a:ext cx="998998" cy="1499996"/>
          </a:xfrm>
          <a:prstGeom prst="rect">
            <a:avLst/>
          </a:prstGeom>
        </p:spPr>
      </p:pic>
      <p:pic>
        <p:nvPicPr>
          <p:cNvPr id="16" name="Picture 15"/>
          <p:cNvPicPr>
            <a:picLocks noChangeAspect="1"/>
          </p:cNvPicPr>
          <p:nvPr/>
        </p:nvPicPr>
        <p:blipFill>
          <a:blip r:embed="rId6"/>
          <a:stretch>
            <a:fillRect/>
          </a:stretch>
        </p:blipFill>
        <p:spPr>
          <a:xfrm>
            <a:off x="7045922" y="2786365"/>
            <a:ext cx="1349337" cy="1349337"/>
          </a:xfrm>
          <a:prstGeom prst="rect">
            <a:avLst/>
          </a:prstGeom>
        </p:spPr>
      </p:pic>
      <p:pic>
        <p:nvPicPr>
          <p:cNvPr id="17" name="Picture 16"/>
          <p:cNvPicPr>
            <a:picLocks noChangeAspect="1"/>
          </p:cNvPicPr>
          <p:nvPr/>
        </p:nvPicPr>
        <p:blipFill>
          <a:blip r:embed="rId7"/>
          <a:stretch>
            <a:fillRect/>
          </a:stretch>
        </p:blipFill>
        <p:spPr>
          <a:xfrm>
            <a:off x="4752924" y="3971954"/>
            <a:ext cx="1211777" cy="1473085"/>
          </a:xfrm>
          <a:prstGeom prst="rect">
            <a:avLst/>
          </a:prstGeom>
        </p:spPr>
      </p:pic>
      <p:pic>
        <p:nvPicPr>
          <p:cNvPr id="18" name="Picture 17"/>
          <p:cNvPicPr>
            <a:picLocks noChangeAspect="1"/>
          </p:cNvPicPr>
          <p:nvPr/>
        </p:nvPicPr>
        <p:blipFill>
          <a:blip r:embed="rId8"/>
          <a:stretch>
            <a:fillRect/>
          </a:stretch>
        </p:blipFill>
        <p:spPr>
          <a:xfrm>
            <a:off x="6934424" y="4008632"/>
            <a:ext cx="1456623" cy="1481395"/>
          </a:xfrm>
          <a:prstGeom prst="rect">
            <a:avLst/>
          </a:prstGeom>
        </p:spPr>
      </p:pic>
      <p:pic>
        <p:nvPicPr>
          <p:cNvPr id="19" name="Picture 18"/>
          <p:cNvPicPr>
            <a:picLocks noChangeAspect="1"/>
          </p:cNvPicPr>
          <p:nvPr/>
        </p:nvPicPr>
        <p:blipFill>
          <a:blip r:embed="rId9"/>
          <a:stretch>
            <a:fillRect/>
          </a:stretch>
        </p:blipFill>
        <p:spPr>
          <a:xfrm>
            <a:off x="4253425" y="5334878"/>
            <a:ext cx="2009378" cy="1361342"/>
          </a:xfrm>
          <a:prstGeom prst="rect">
            <a:avLst/>
          </a:prstGeom>
        </p:spPr>
      </p:pic>
      <p:pic>
        <p:nvPicPr>
          <p:cNvPr id="20" name="Picture 19"/>
          <p:cNvPicPr>
            <a:picLocks noChangeAspect="1"/>
          </p:cNvPicPr>
          <p:nvPr/>
        </p:nvPicPr>
        <p:blipFill>
          <a:blip r:embed="rId10"/>
          <a:stretch>
            <a:fillRect/>
          </a:stretch>
        </p:blipFill>
        <p:spPr>
          <a:xfrm>
            <a:off x="7044910" y="5421558"/>
            <a:ext cx="1475468" cy="1475468"/>
          </a:xfrm>
          <a:prstGeom prst="rect">
            <a:avLst/>
          </a:prstGeom>
        </p:spPr>
      </p:pic>
    </p:spTree>
    <p:extLst>
      <p:ext uri="{BB962C8B-B14F-4D97-AF65-F5344CB8AC3E}">
        <p14:creationId xmlns:p14="http://schemas.microsoft.com/office/powerpoint/2010/main" val="12227214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24410" y="424210"/>
            <a:ext cx="6753010" cy="666194"/>
          </a:xfrm>
        </p:spPr>
        <p:txBody>
          <a:bodyPr>
            <a:noAutofit/>
          </a:bodyPr>
          <a:lstStyle/>
          <a:p>
            <a:r>
              <a:rPr lang="en-US" sz="3200" dirty="0" smtClean="0"/>
              <a:t>What we will learn today:</a:t>
            </a:r>
            <a:endParaRPr lang="en-US" sz="3200" dirty="0"/>
          </a:p>
        </p:txBody>
      </p:sp>
      <p:sp>
        <p:nvSpPr>
          <p:cNvPr id="8" name="Subtitle 2"/>
          <p:cNvSpPr txBox="1">
            <a:spLocks/>
          </p:cNvSpPr>
          <p:nvPr/>
        </p:nvSpPr>
        <p:spPr>
          <a:xfrm>
            <a:off x="525558" y="1227333"/>
            <a:ext cx="6453784" cy="5009270"/>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700"/>
              </a:spcBef>
              <a:buClr>
                <a:schemeClr val="tx2"/>
              </a:buClr>
              <a:buFont typeface="Arial" panose="020B0604020202020204" pitchFamily="34" charset="0"/>
              <a:buNone/>
              <a:defRPr sz="3200" kern="1200">
                <a:solidFill>
                  <a:schemeClr val="tx1">
                    <a:lumMod val="65000"/>
                    <a:lumOff val="35000"/>
                  </a:schemeClr>
                </a:solidFill>
                <a:latin typeface="+mn-lt"/>
                <a:ea typeface="+mn-ea"/>
                <a:cs typeface="+mn-cs"/>
              </a:defRPr>
            </a:lvl1pPr>
            <a:lvl2pPr marL="457200" indent="0" algn="l" defTabSz="914400" rtl="0" eaLnBrk="1" latinLnBrk="0" hangingPunct="1">
              <a:lnSpc>
                <a:spcPct val="110000"/>
              </a:lnSpc>
              <a:spcBef>
                <a:spcPts val="700"/>
              </a:spcBef>
              <a:buClr>
                <a:schemeClr val="tx2"/>
              </a:buClr>
              <a:buFont typeface="Gill Sans MT" panose="020B0502020104020203" pitchFamily="34" charset="0"/>
              <a:buNone/>
              <a:defRPr sz="2800" kern="1200">
                <a:solidFill>
                  <a:schemeClr val="tx1">
                    <a:lumMod val="65000"/>
                    <a:lumOff val="35000"/>
                  </a:schemeClr>
                </a:solidFill>
                <a:latin typeface="+mn-lt"/>
                <a:ea typeface="+mn-ea"/>
                <a:cs typeface="+mn-cs"/>
              </a:defRPr>
            </a:lvl2pPr>
            <a:lvl3pPr marL="914400" indent="0" algn="l" defTabSz="914400" rtl="0" eaLnBrk="1" latinLnBrk="0" hangingPunct="1">
              <a:lnSpc>
                <a:spcPct val="110000"/>
              </a:lnSpc>
              <a:spcBef>
                <a:spcPts val="700"/>
              </a:spcBef>
              <a:buClr>
                <a:schemeClr val="tx2"/>
              </a:buClr>
              <a:buFont typeface="Arial" panose="020B0604020202020204" pitchFamily="34" charset="0"/>
              <a:buNone/>
              <a:defRPr sz="2400" kern="1200">
                <a:solidFill>
                  <a:schemeClr val="tx1">
                    <a:lumMod val="65000"/>
                    <a:lumOff val="35000"/>
                  </a:schemeClr>
                </a:solidFill>
                <a:latin typeface="+mn-lt"/>
                <a:ea typeface="+mn-ea"/>
                <a:cs typeface="+mn-cs"/>
              </a:defRPr>
            </a:lvl3pPr>
            <a:lvl4pPr marL="13716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4pPr>
            <a:lvl5pPr marL="1828800" indent="0" algn="l" defTabSz="914400" rtl="0" eaLnBrk="1" latinLnBrk="0" hangingPunct="1">
              <a:lnSpc>
                <a:spcPct val="110000"/>
              </a:lnSpc>
              <a:spcBef>
                <a:spcPts val="700"/>
              </a:spcBef>
              <a:buClr>
                <a:schemeClr val="tx2"/>
              </a:buClr>
              <a:buFont typeface="Arial" panose="020B0604020202020204" pitchFamily="34" charset="0"/>
              <a:buNone/>
              <a:defRPr sz="2000" kern="1200">
                <a:solidFill>
                  <a:schemeClr val="tx1">
                    <a:lumMod val="65000"/>
                    <a:lumOff val="35000"/>
                  </a:schemeClr>
                </a:solidFill>
                <a:latin typeface="+mn-lt"/>
                <a:ea typeface="+mn-ea"/>
                <a:cs typeface="+mn-cs"/>
              </a:defRPr>
            </a:lvl5pPr>
            <a:lvl6pPr marL="22860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6pPr>
            <a:lvl7pPr marL="2743200" indent="0" algn="l" defTabSz="914400" rtl="0" eaLnBrk="1" latinLnBrk="0" hangingPunct="1">
              <a:lnSpc>
                <a:spcPct val="110000"/>
              </a:lnSpc>
              <a:spcBef>
                <a:spcPts val="700"/>
              </a:spcBef>
              <a:buClr>
                <a:schemeClr val="tx2"/>
              </a:buClr>
              <a:buFont typeface="Arial" panose="020B0604020202020204" pitchFamily="34" charset="0"/>
              <a:buNone/>
              <a:defRPr sz="2000" kern="1200">
                <a:solidFill>
                  <a:schemeClr val="tx1">
                    <a:lumMod val="65000"/>
                    <a:lumOff val="35000"/>
                  </a:schemeClr>
                </a:solidFill>
                <a:latin typeface="+mn-lt"/>
                <a:ea typeface="+mn-ea"/>
                <a:cs typeface="+mn-cs"/>
              </a:defRPr>
            </a:lvl7pPr>
            <a:lvl8pPr marL="3200400" indent="0" algn="l" defTabSz="914400" rtl="0" eaLnBrk="1" latinLnBrk="0" hangingPunct="1">
              <a:lnSpc>
                <a:spcPct val="110000"/>
              </a:lnSpc>
              <a:spcBef>
                <a:spcPts val="700"/>
              </a:spcBef>
              <a:buClr>
                <a:schemeClr val="tx2"/>
              </a:buClr>
              <a:buFont typeface="Gill Sans MT" panose="020B0502020104020203" pitchFamily="34" charset="0"/>
              <a:buNone/>
              <a:defRPr sz="2000" kern="1200" baseline="0">
                <a:solidFill>
                  <a:schemeClr val="tx1">
                    <a:lumMod val="65000"/>
                    <a:lumOff val="35000"/>
                  </a:schemeClr>
                </a:solidFill>
                <a:latin typeface="+mn-lt"/>
                <a:ea typeface="+mn-ea"/>
                <a:cs typeface="+mn-cs"/>
              </a:defRPr>
            </a:lvl8pPr>
            <a:lvl9pPr marL="3657600" indent="0" algn="l" defTabSz="914400" rtl="0" eaLnBrk="1" latinLnBrk="0" hangingPunct="1">
              <a:lnSpc>
                <a:spcPct val="110000"/>
              </a:lnSpc>
              <a:spcBef>
                <a:spcPts val="700"/>
              </a:spcBef>
              <a:buClr>
                <a:schemeClr val="tx2"/>
              </a:buClr>
              <a:buFont typeface="Arial" panose="020B0604020202020204" pitchFamily="34" charset="0"/>
              <a:buNone/>
              <a:defRPr sz="2000" kern="1200" baseline="0">
                <a:solidFill>
                  <a:schemeClr val="tx1">
                    <a:lumMod val="65000"/>
                    <a:lumOff val="35000"/>
                  </a:schemeClr>
                </a:solidFill>
                <a:latin typeface="+mn-lt"/>
                <a:ea typeface="+mn-ea"/>
                <a:cs typeface="+mn-cs"/>
              </a:defRPr>
            </a:lvl9pPr>
          </a:lstStyle>
          <a:p>
            <a:pPr marL="457200" indent="-457200">
              <a:buFont typeface="Arial"/>
              <a:buChar char="•"/>
            </a:pPr>
            <a:r>
              <a:rPr lang="en-US" dirty="0" smtClean="0"/>
              <a:t>Sounds (the </a:t>
            </a:r>
            <a:r>
              <a:rPr lang="en-US" dirty="0" smtClean="0"/>
              <a:t>letters </a:t>
            </a:r>
            <a:r>
              <a:rPr lang="en-US" dirty="0" err="1" smtClean="0"/>
              <a:t>b,c,d,f</a:t>
            </a:r>
            <a:r>
              <a:rPr lang="en-US" dirty="0" smtClean="0"/>
              <a:t> </a:t>
            </a:r>
            <a:r>
              <a:rPr lang="en-US" dirty="0" smtClean="0"/>
              <a:t>)</a:t>
            </a:r>
            <a:endParaRPr lang="en-US" dirty="0" smtClean="0"/>
          </a:p>
          <a:p>
            <a:pPr marL="457200" indent="-457200">
              <a:buFont typeface="Arial"/>
              <a:buChar char="•"/>
            </a:pPr>
            <a:r>
              <a:rPr lang="en-US" dirty="0" smtClean="0"/>
              <a:t>Describing ourselves and our likes</a:t>
            </a:r>
          </a:p>
          <a:p>
            <a:pPr marL="457200" indent="-457200">
              <a:buFont typeface="Arial"/>
              <a:buChar char="•"/>
            </a:pPr>
            <a:r>
              <a:rPr lang="en-US" dirty="0" smtClean="0"/>
              <a:t>New carnival words</a:t>
            </a:r>
          </a:p>
          <a:p>
            <a:pPr marL="457200" indent="-457200">
              <a:buFont typeface="Arial"/>
              <a:buChar char="•"/>
            </a:pPr>
            <a:r>
              <a:rPr lang="en-US" dirty="0" smtClean="0"/>
              <a:t>New magic words</a:t>
            </a:r>
          </a:p>
          <a:p>
            <a:pPr marL="457200" indent="-457200">
              <a:buFont typeface="Arial"/>
              <a:buChar char="•"/>
            </a:pPr>
            <a:r>
              <a:rPr lang="en-US" dirty="0" smtClean="0"/>
              <a:t>Answer questions about our </a:t>
            </a:r>
            <a:r>
              <a:rPr lang="en-US" dirty="0" err="1" smtClean="0"/>
              <a:t>favourite</a:t>
            </a:r>
            <a:r>
              <a:rPr lang="en-US" dirty="0" smtClean="0"/>
              <a:t> animals</a:t>
            </a:r>
            <a:endParaRPr lang="en-US" dirty="0"/>
          </a:p>
        </p:txBody>
      </p:sp>
      <p:pic>
        <p:nvPicPr>
          <p:cNvPr id="9" name="Picture 8" descr="learn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129" y="424210"/>
            <a:ext cx="6350000" cy="6350000"/>
          </a:xfrm>
          <a:prstGeom prst="rect">
            <a:avLst/>
          </a:prstGeom>
        </p:spPr>
      </p:pic>
      <p:pic>
        <p:nvPicPr>
          <p:cNvPr id="10" name="Picture 9" descr="Early Learning Initiativ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8982" y="2946390"/>
            <a:ext cx="3678117" cy="2721807"/>
          </a:xfrm>
          <a:prstGeom prst="rect">
            <a:avLst/>
          </a:prstGeom>
        </p:spPr>
      </p:pic>
      <p:pic>
        <p:nvPicPr>
          <p:cNvPr id="11" name="Picture 10" descr="logo-DiscoveryLeaC05a-A06bT06a-Z.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4882" y="4820811"/>
            <a:ext cx="2981965" cy="2123159"/>
          </a:xfrm>
          <a:prstGeom prst="rect">
            <a:avLst/>
          </a:prstGeom>
        </p:spPr>
      </p:pic>
      <p:pic>
        <p:nvPicPr>
          <p:cNvPr id="12" name="Picture 11" descr="6a00d83451b36c69e201b8d11f2545970c-800w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1325" y="2811329"/>
            <a:ext cx="814697" cy="1015680"/>
          </a:xfrm>
          <a:prstGeom prst="rect">
            <a:avLst/>
          </a:prstGeom>
        </p:spPr>
      </p:pic>
      <p:pic>
        <p:nvPicPr>
          <p:cNvPr id="13" name="Picture 12" descr="6a00d83451b36c69e201b8d11f2545970c-800w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1483" y="2103962"/>
            <a:ext cx="814697" cy="1015680"/>
          </a:xfrm>
          <a:prstGeom prst="rect">
            <a:avLst/>
          </a:prstGeom>
        </p:spPr>
      </p:pic>
      <p:pic>
        <p:nvPicPr>
          <p:cNvPr id="14" name="Picture 13" descr="6a00d83451b36c69e201b8d11f2545970c-800w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0071" y="1477555"/>
            <a:ext cx="814697" cy="1015680"/>
          </a:xfrm>
          <a:prstGeom prst="rect">
            <a:avLst/>
          </a:prstGeom>
        </p:spPr>
      </p:pic>
      <p:pic>
        <p:nvPicPr>
          <p:cNvPr id="15" name="Picture 14" descr="6a00d83451b36c69e201b8d11f2545970c-800w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7129" y="866357"/>
            <a:ext cx="814697" cy="1015680"/>
          </a:xfrm>
          <a:prstGeom prst="rect">
            <a:avLst/>
          </a:prstGeom>
        </p:spPr>
      </p:pic>
      <p:pic>
        <p:nvPicPr>
          <p:cNvPr id="16" name="Picture 15" descr="6a00d83451b36c69e201b8d11f2545970c-800w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9499" y="4170282"/>
            <a:ext cx="814697" cy="1015680"/>
          </a:xfrm>
          <a:prstGeom prst="rect">
            <a:avLst/>
          </a:prstGeom>
        </p:spPr>
      </p:pic>
    </p:spTree>
    <p:extLst>
      <p:ext uri="{BB962C8B-B14F-4D97-AF65-F5344CB8AC3E}">
        <p14:creationId xmlns:p14="http://schemas.microsoft.com/office/powerpoint/2010/main" val="26647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878227" y="870453"/>
            <a:ext cx="3644069" cy="5438909"/>
          </a:xfrm>
          <a:prstGeom prst="rect">
            <a:avLst/>
          </a:prstGeom>
        </p:spPr>
      </p:pic>
      <p:sp>
        <p:nvSpPr>
          <p:cNvPr id="2" name="Title 1"/>
          <p:cNvSpPr>
            <a:spLocks noGrp="1"/>
          </p:cNvSpPr>
          <p:nvPr>
            <p:ph type="title"/>
          </p:nvPr>
        </p:nvSpPr>
        <p:spPr/>
        <p:txBody>
          <a:bodyPr/>
          <a:lstStyle/>
          <a:p>
            <a:r>
              <a:rPr lang="en-US" dirty="0" smtClean="0"/>
              <a:t>Circus animal mix up</a:t>
            </a:r>
            <a:endParaRPr lang="en-US" dirty="0"/>
          </a:p>
        </p:txBody>
      </p:sp>
      <p:sp>
        <p:nvSpPr>
          <p:cNvPr id="5" name="Plaque 4"/>
          <p:cNvSpPr/>
          <p:nvPr/>
        </p:nvSpPr>
        <p:spPr>
          <a:xfrm>
            <a:off x="4106811" y="1978534"/>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S</a:t>
            </a:r>
            <a:endParaRPr lang="en-US" sz="6600" dirty="0">
              <a:solidFill>
                <a:schemeClr val="tx2">
                  <a:lumMod val="90000"/>
                  <a:lumOff val="10000"/>
                </a:schemeClr>
              </a:solidFill>
            </a:endParaRPr>
          </a:p>
        </p:txBody>
      </p:sp>
      <p:sp>
        <p:nvSpPr>
          <p:cNvPr id="6" name="Plaque 5"/>
          <p:cNvSpPr/>
          <p:nvPr/>
        </p:nvSpPr>
        <p:spPr>
          <a:xfrm>
            <a:off x="6749323" y="1413074"/>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L</a:t>
            </a:r>
            <a:endParaRPr lang="en-US" sz="6600" dirty="0">
              <a:solidFill>
                <a:schemeClr val="tx2">
                  <a:lumMod val="90000"/>
                  <a:lumOff val="10000"/>
                </a:schemeClr>
              </a:solidFill>
            </a:endParaRPr>
          </a:p>
        </p:txBody>
      </p:sp>
      <p:sp>
        <p:nvSpPr>
          <p:cNvPr id="7" name="Plaque 6"/>
          <p:cNvSpPr/>
          <p:nvPr/>
        </p:nvSpPr>
        <p:spPr>
          <a:xfrm>
            <a:off x="7970519" y="3418909"/>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A</a:t>
            </a:r>
            <a:endParaRPr lang="en-US" sz="6600" dirty="0">
              <a:solidFill>
                <a:schemeClr val="tx2">
                  <a:lumMod val="90000"/>
                  <a:lumOff val="10000"/>
                </a:schemeClr>
              </a:solidFill>
            </a:endParaRPr>
          </a:p>
        </p:txBody>
      </p:sp>
      <p:sp>
        <p:nvSpPr>
          <p:cNvPr id="8" name="Plaque 7"/>
          <p:cNvSpPr/>
          <p:nvPr/>
        </p:nvSpPr>
        <p:spPr>
          <a:xfrm>
            <a:off x="2068647" y="1643799"/>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E</a:t>
            </a:r>
            <a:endParaRPr lang="en-US" sz="6600" dirty="0">
              <a:solidFill>
                <a:schemeClr val="tx2">
                  <a:lumMod val="90000"/>
                  <a:lumOff val="10000"/>
                </a:schemeClr>
              </a:solidFill>
            </a:endParaRPr>
          </a:p>
        </p:txBody>
      </p:sp>
      <p:graphicFrame>
        <p:nvGraphicFramePr>
          <p:cNvPr id="10" name="Table 9"/>
          <p:cNvGraphicFramePr>
            <a:graphicFrameLocks noGrp="1"/>
          </p:cNvGraphicFramePr>
          <p:nvPr/>
        </p:nvGraphicFramePr>
        <p:xfrm>
          <a:off x="1251679" y="5085399"/>
          <a:ext cx="6115772" cy="1383088"/>
        </p:xfrm>
        <a:graphic>
          <a:graphicData uri="http://schemas.openxmlformats.org/drawingml/2006/table">
            <a:tbl>
              <a:tblPr firstRow="1" bandRow="1">
                <a:tableStyleId>{5940675A-B579-460E-94D1-54222C63F5DA}</a:tableStyleId>
              </a:tblPr>
              <a:tblGrid>
                <a:gridCol w="1528943"/>
                <a:gridCol w="1528943"/>
                <a:gridCol w="1528943"/>
                <a:gridCol w="1528943"/>
              </a:tblGrid>
              <a:tr h="1383088">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9084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0.01589 0.02477 L -0.28802 0.2581 " pathEditMode="relative" rAng="0" ptsTypes="AA">
                                      <p:cBhvr>
                                        <p:cTn id="11" dur="2000" fill="hold"/>
                                        <p:tgtEl>
                                          <p:spTgt spid="7"/>
                                        </p:tgtEl>
                                        <p:attrNameLst>
                                          <p:attrName>ppt_x</p:attrName>
                                          <p:attrName>ppt_y</p:attrName>
                                        </p:attrNameLst>
                                      </p:cBhvr>
                                      <p:rCtr x="-13607" y="11667"/>
                                    </p:animMotion>
                                  </p:childTnLst>
                                </p:cTn>
                              </p:par>
                              <p:par>
                                <p:cTn id="12" presetID="42" presetClass="path" presetSubtype="0" accel="50000" decel="50000" fill="hold" grpId="0" nodeType="withEffect">
                                  <p:stCondLst>
                                    <p:cond delay="0"/>
                                  </p:stCondLst>
                                  <p:childTnLst>
                                    <p:animMotion origin="layout" path="M 3.95833E-6 1.48148E-6 L 0.06966 0.52037 " pathEditMode="relative" rAng="0" ptsTypes="AA">
                                      <p:cBhvr>
                                        <p:cTn id="13" dur="2000" fill="hold"/>
                                        <p:tgtEl>
                                          <p:spTgt spid="8"/>
                                        </p:tgtEl>
                                        <p:attrNameLst>
                                          <p:attrName>ppt_x</p:attrName>
                                          <p:attrName>ppt_y</p:attrName>
                                        </p:attrNameLst>
                                      </p:cBhvr>
                                      <p:rCtr x="3958" y="26505"/>
                                    </p:animMotion>
                                  </p:childTnLst>
                                </p:cTn>
                              </p:par>
                              <p:par>
                                <p:cTn id="14" presetID="0" presetClass="path" presetSubtype="0" accel="50000" decel="50000" fill="hold" grpId="0" nodeType="withEffect">
                                  <p:stCondLst>
                                    <p:cond delay="0"/>
                                  </p:stCondLst>
                                  <p:childTnLst>
                                    <p:animMotion origin="layout" path="M 0.00065 0.00671 L -0.06146 0.55069 " pathEditMode="relative" rAng="0" ptsTypes="AA">
                                      <p:cBhvr>
                                        <p:cTn id="15" dur="2000" fill="hold"/>
                                        <p:tgtEl>
                                          <p:spTgt spid="6"/>
                                        </p:tgtEl>
                                        <p:attrNameLst>
                                          <p:attrName>ppt_x</p:attrName>
                                          <p:attrName>ppt_y</p:attrName>
                                        </p:attrNameLst>
                                      </p:cBhvr>
                                      <p:rCtr x="-3112" y="27199"/>
                                    </p:animMotion>
                                  </p:childTnLst>
                                </p:cTn>
                              </p:par>
                              <p:par>
                                <p:cTn id="16" presetID="42" presetClass="path" presetSubtype="0" accel="50000" decel="50000" fill="hold" grpId="0" nodeType="withEffect">
                                  <p:stCondLst>
                                    <p:cond delay="0"/>
                                  </p:stCondLst>
                                  <p:childTnLst>
                                    <p:animMotion origin="layout" path="M 1.04167E-6 -3.33333E-6 L -0.225 0.47107 " pathEditMode="relative" rAng="0" ptsTypes="AA">
                                      <p:cBhvr>
                                        <p:cTn id="17" dur="2000" fill="hold"/>
                                        <p:tgtEl>
                                          <p:spTgt spid="5"/>
                                        </p:tgtEl>
                                        <p:attrNameLst>
                                          <p:attrName>ppt_x</p:attrName>
                                          <p:attrName>ppt_y</p:attrName>
                                        </p:attrNameLst>
                                      </p:cBhvr>
                                      <p:rCtr x="-11250" y="2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851129" y="1162807"/>
            <a:ext cx="5032647" cy="4124960"/>
          </a:xfrm>
          <a:prstGeom prst="rect">
            <a:avLst/>
          </a:prstGeom>
        </p:spPr>
      </p:pic>
      <p:sp>
        <p:nvSpPr>
          <p:cNvPr id="2" name="Title 1"/>
          <p:cNvSpPr>
            <a:spLocks noGrp="1"/>
          </p:cNvSpPr>
          <p:nvPr>
            <p:ph type="title"/>
          </p:nvPr>
        </p:nvSpPr>
        <p:spPr/>
        <p:txBody>
          <a:bodyPr/>
          <a:lstStyle/>
          <a:p>
            <a:r>
              <a:rPr lang="en-US" dirty="0" smtClean="0"/>
              <a:t>Circus animal mix up</a:t>
            </a:r>
            <a:endParaRPr lang="en-US" dirty="0"/>
          </a:p>
        </p:txBody>
      </p:sp>
      <p:sp>
        <p:nvSpPr>
          <p:cNvPr id="6" name="Plaque 5"/>
          <p:cNvSpPr/>
          <p:nvPr/>
        </p:nvSpPr>
        <p:spPr>
          <a:xfrm>
            <a:off x="5236291" y="2186593"/>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E</a:t>
            </a:r>
            <a:endParaRPr lang="en-US" sz="6600" dirty="0">
              <a:solidFill>
                <a:schemeClr val="tx2">
                  <a:lumMod val="90000"/>
                  <a:lumOff val="10000"/>
                </a:schemeClr>
              </a:solidFill>
            </a:endParaRPr>
          </a:p>
        </p:txBody>
      </p:sp>
      <p:sp>
        <p:nvSpPr>
          <p:cNvPr id="7" name="Plaque 6"/>
          <p:cNvSpPr/>
          <p:nvPr/>
        </p:nvSpPr>
        <p:spPr>
          <a:xfrm>
            <a:off x="3238411" y="3355453"/>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H</a:t>
            </a:r>
            <a:endParaRPr lang="en-US" sz="6600" dirty="0">
              <a:solidFill>
                <a:schemeClr val="tx2">
                  <a:lumMod val="90000"/>
                  <a:lumOff val="10000"/>
                </a:schemeClr>
              </a:solidFill>
            </a:endParaRPr>
          </a:p>
        </p:txBody>
      </p:sp>
      <p:sp>
        <p:nvSpPr>
          <p:cNvPr id="8" name="Plaque 7"/>
          <p:cNvSpPr/>
          <p:nvPr/>
        </p:nvSpPr>
        <p:spPr>
          <a:xfrm>
            <a:off x="1742075" y="1468746"/>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R</a:t>
            </a:r>
            <a:endParaRPr lang="en-US" sz="6600" dirty="0">
              <a:solidFill>
                <a:schemeClr val="tx2">
                  <a:lumMod val="90000"/>
                  <a:lumOff val="10000"/>
                </a:schemeClr>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868423919"/>
              </p:ext>
            </p:extLst>
          </p:nvPr>
        </p:nvGraphicFramePr>
        <p:xfrm>
          <a:off x="1251679" y="5085399"/>
          <a:ext cx="7709440" cy="1383088"/>
        </p:xfrm>
        <a:graphic>
          <a:graphicData uri="http://schemas.openxmlformats.org/drawingml/2006/table">
            <a:tbl>
              <a:tblPr firstRow="1" bandRow="1">
                <a:tableStyleId>{5940675A-B579-460E-94D1-54222C63F5DA}</a:tableStyleId>
              </a:tblPr>
              <a:tblGrid>
                <a:gridCol w="1541888"/>
                <a:gridCol w="1541888"/>
                <a:gridCol w="1541888"/>
                <a:gridCol w="1541888"/>
                <a:gridCol w="1541888"/>
              </a:tblGrid>
              <a:tr h="1383088">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14" name="Plaque 13"/>
          <p:cNvSpPr/>
          <p:nvPr/>
        </p:nvSpPr>
        <p:spPr>
          <a:xfrm>
            <a:off x="8403935" y="1188784"/>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S</a:t>
            </a:r>
            <a:endParaRPr lang="en-US" sz="6600" dirty="0">
              <a:solidFill>
                <a:schemeClr val="tx2">
                  <a:lumMod val="90000"/>
                  <a:lumOff val="10000"/>
                </a:schemeClr>
              </a:solidFill>
            </a:endParaRPr>
          </a:p>
        </p:txBody>
      </p:sp>
      <p:sp>
        <p:nvSpPr>
          <p:cNvPr id="15" name="Plaque 14"/>
          <p:cNvSpPr/>
          <p:nvPr/>
        </p:nvSpPr>
        <p:spPr>
          <a:xfrm>
            <a:off x="7367451" y="3324807"/>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O</a:t>
            </a:r>
            <a:endParaRPr lang="en-US" sz="6600" dirty="0">
              <a:solidFill>
                <a:schemeClr val="tx2">
                  <a:lumMod val="90000"/>
                  <a:lumOff val="10000"/>
                </a:schemeClr>
              </a:solidFill>
            </a:endParaRPr>
          </a:p>
        </p:txBody>
      </p:sp>
    </p:spTree>
    <p:extLst>
      <p:ext uri="{BB962C8B-B14F-4D97-AF65-F5344CB8AC3E}">
        <p14:creationId xmlns:p14="http://schemas.microsoft.com/office/powerpoint/2010/main" val="19011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5E-6 7.40741E-7 L -0.15066 0.27546 " pathEditMode="relative" rAng="0" ptsTypes="AA">
                                      <p:cBhvr>
                                        <p:cTn id="11" dur="2000" fill="hold"/>
                                        <p:tgtEl>
                                          <p:spTgt spid="7"/>
                                        </p:tgtEl>
                                        <p:attrNameLst>
                                          <p:attrName>ppt_x</p:attrName>
                                          <p:attrName>ppt_y</p:attrName>
                                        </p:attrNameLst>
                                      </p:cBhvr>
                                      <p:rCtr x="-7539" y="13773"/>
                                    </p:animMotion>
                                  </p:childTnLst>
                                </p:cTn>
                              </p:par>
                              <p:par>
                                <p:cTn id="12" presetID="0" presetClass="path" presetSubtype="0" accel="50000" decel="50000" fill="hold" grpId="0" nodeType="withEffect">
                                  <p:stCondLst>
                                    <p:cond delay="0"/>
                                  </p:stCondLst>
                                  <p:childTnLst>
                                    <p:animMotion origin="layout" path="M 0.00143 -0.00139 L -0.36823 0.27662 " pathEditMode="relative" ptsTypes="AA">
                                      <p:cBhvr>
                                        <p:cTn id="13" dur="2000" fill="hold"/>
                                        <p:tgtEl>
                                          <p:spTgt spid="15"/>
                                        </p:tgtEl>
                                        <p:attrNameLst>
                                          <p:attrName>ppt_x</p:attrName>
                                          <p:attrName>ppt_y</p:attrName>
                                        </p:attrNameLst>
                                      </p:cBhvr>
                                    </p:animMotion>
                                  </p:childTnLst>
                                </p:cTn>
                              </p:par>
                              <p:par>
                                <p:cTn id="14" presetID="0" presetClass="path" presetSubtype="0" accel="50000" decel="50000" fill="hold" grpId="0" nodeType="withEffect">
                                  <p:stCondLst>
                                    <p:cond delay="0"/>
                                  </p:stCondLst>
                                  <p:childTnLst>
                                    <p:animMotion origin="layout" path="M 0 0 L 0.23255 0.53264 " pathEditMode="relative" ptsTypes="AA">
                                      <p:cBhvr>
                                        <p:cTn id="15" dur="2000" fill="hold"/>
                                        <p:tgtEl>
                                          <p:spTgt spid="8"/>
                                        </p:tgtEl>
                                        <p:attrNameLst>
                                          <p:attrName>ppt_x</p:attrName>
                                          <p:attrName>ppt_y</p:attrName>
                                        </p:attrNameLst>
                                      </p:cBhvr>
                                    </p:animMotion>
                                  </p:childTnLst>
                                </p:cTn>
                              </p:par>
                              <p:par>
                                <p:cTn id="16" presetID="0" presetClass="path" presetSubtype="0" accel="50000" decel="50000" fill="hold" grpId="0" nodeType="withEffect">
                                  <p:stCondLst>
                                    <p:cond delay="0"/>
                                  </p:stCondLst>
                                  <p:childTnLst>
                                    <p:animMotion origin="layout" path="M 0 0 L -0.18972 0.57431 " pathEditMode="relative" ptsTypes="AA">
                                      <p:cBhvr>
                                        <p:cTn id="17" dur="2000" fill="hold"/>
                                        <p:tgtEl>
                                          <p:spTgt spid="14"/>
                                        </p:tgtEl>
                                        <p:attrNameLst>
                                          <p:attrName>ppt_x</p:attrName>
                                          <p:attrName>ppt_y</p:attrName>
                                        </p:attrNameLst>
                                      </p:cBhvr>
                                    </p:animMotion>
                                  </p:childTnLst>
                                </p:cTn>
                              </p:par>
                              <p:par>
                                <p:cTn id="18" presetID="0" presetClass="path" presetSubtype="0" accel="50000" decel="50000" fill="hold" grpId="0" nodeType="withEffect">
                                  <p:stCondLst>
                                    <p:cond delay="0"/>
                                  </p:stCondLst>
                                  <p:childTnLst>
                                    <p:animMotion origin="layout" path="M 0 0 L 0.19935 0.44005 " pathEditMode="relative" ptsTypes="AA">
                                      <p:cBhvr>
                                        <p:cTn id="19"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701869" y="1097599"/>
            <a:ext cx="4318000" cy="3987800"/>
          </a:xfrm>
          <a:prstGeom prst="rect">
            <a:avLst/>
          </a:prstGeom>
        </p:spPr>
      </p:pic>
      <p:sp>
        <p:nvSpPr>
          <p:cNvPr id="2" name="Title 1"/>
          <p:cNvSpPr>
            <a:spLocks noGrp="1"/>
          </p:cNvSpPr>
          <p:nvPr>
            <p:ph type="title"/>
          </p:nvPr>
        </p:nvSpPr>
        <p:spPr/>
        <p:txBody>
          <a:bodyPr/>
          <a:lstStyle/>
          <a:p>
            <a:r>
              <a:rPr lang="en-US" dirty="0" smtClean="0"/>
              <a:t>Circus animal mix up</a:t>
            </a:r>
            <a:endParaRPr lang="en-US" dirty="0"/>
          </a:p>
        </p:txBody>
      </p:sp>
      <p:sp>
        <p:nvSpPr>
          <p:cNvPr id="6" name="Plaque 5"/>
          <p:cNvSpPr/>
          <p:nvPr/>
        </p:nvSpPr>
        <p:spPr>
          <a:xfrm>
            <a:off x="1801743" y="1754243"/>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Z</a:t>
            </a:r>
            <a:endParaRPr lang="en-US" sz="6600" dirty="0">
              <a:solidFill>
                <a:schemeClr val="tx2">
                  <a:lumMod val="90000"/>
                  <a:lumOff val="10000"/>
                </a:schemeClr>
              </a:solidFill>
            </a:endParaRPr>
          </a:p>
        </p:txBody>
      </p:sp>
      <p:sp>
        <p:nvSpPr>
          <p:cNvPr id="7" name="Plaque 6"/>
          <p:cNvSpPr/>
          <p:nvPr/>
        </p:nvSpPr>
        <p:spPr>
          <a:xfrm>
            <a:off x="4756322" y="3352983"/>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E</a:t>
            </a:r>
            <a:endParaRPr lang="en-US" sz="6600" dirty="0">
              <a:solidFill>
                <a:schemeClr val="tx2">
                  <a:lumMod val="90000"/>
                  <a:lumOff val="10000"/>
                </a:schemeClr>
              </a:solidFill>
            </a:endParaRPr>
          </a:p>
        </p:txBody>
      </p:sp>
      <p:sp>
        <p:nvSpPr>
          <p:cNvPr id="8" name="Plaque 7"/>
          <p:cNvSpPr/>
          <p:nvPr/>
        </p:nvSpPr>
        <p:spPr>
          <a:xfrm>
            <a:off x="4756322" y="1531649"/>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A</a:t>
            </a:r>
            <a:endParaRPr lang="en-US" sz="6600" dirty="0">
              <a:solidFill>
                <a:schemeClr val="tx2">
                  <a:lumMod val="90000"/>
                  <a:lumOff val="10000"/>
                </a:schemeClr>
              </a:solidFill>
            </a:endParaRPr>
          </a:p>
        </p:txBody>
      </p:sp>
      <p:graphicFrame>
        <p:nvGraphicFramePr>
          <p:cNvPr id="10" name="Table 9"/>
          <p:cNvGraphicFramePr>
            <a:graphicFrameLocks noGrp="1"/>
          </p:cNvGraphicFramePr>
          <p:nvPr/>
        </p:nvGraphicFramePr>
        <p:xfrm>
          <a:off x="1251679" y="5085399"/>
          <a:ext cx="7709440" cy="1383088"/>
        </p:xfrm>
        <a:graphic>
          <a:graphicData uri="http://schemas.openxmlformats.org/drawingml/2006/table">
            <a:tbl>
              <a:tblPr firstRow="1" bandRow="1">
                <a:tableStyleId>{5940675A-B579-460E-94D1-54222C63F5DA}</a:tableStyleId>
              </a:tblPr>
              <a:tblGrid>
                <a:gridCol w="1541888"/>
                <a:gridCol w="1541888"/>
                <a:gridCol w="1541888"/>
                <a:gridCol w="1541888"/>
                <a:gridCol w="1541888"/>
              </a:tblGrid>
              <a:tr h="1383088">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14" name="Plaque 13"/>
          <p:cNvSpPr/>
          <p:nvPr/>
        </p:nvSpPr>
        <p:spPr>
          <a:xfrm>
            <a:off x="8350522" y="1309062"/>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R</a:t>
            </a:r>
            <a:endParaRPr lang="en-US" sz="6600" dirty="0">
              <a:solidFill>
                <a:schemeClr val="tx2">
                  <a:lumMod val="90000"/>
                  <a:lumOff val="10000"/>
                </a:schemeClr>
              </a:solidFill>
            </a:endParaRPr>
          </a:p>
        </p:txBody>
      </p:sp>
      <p:sp>
        <p:nvSpPr>
          <p:cNvPr id="15" name="Plaque 14"/>
          <p:cNvSpPr/>
          <p:nvPr/>
        </p:nvSpPr>
        <p:spPr>
          <a:xfrm>
            <a:off x="8961119" y="3277075"/>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B</a:t>
            </a:r>
            <a:endParaRPr lang="en-US" sz="6600" dirty="0">
              <a:solidFill>
                <a:schemeClr val="tx2">
                  <a:lumMod val="90000"/>
                  <a:lumOff val="10000"/>
                </a:schemeClr>
              </a:solidFill>
            </a:endParaRPr>
          </a:p>
        </p:txBody>
      </p:sp>
    </p:spTree>
    <p:extLst>
      <p:ext uri="{BB962C8B-B14F-4D97-AF65-F5344CB8AC3E}">
        <p14:creationId xmlns:p14="http://schemas.microsoft.com/office/powerpoint/2010/main" val="184852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16667E-6 3.7037E-6 L -0.15065 0.27546 " pathEditMode="relative" rAng="0" ptsTypes="AA">
                                      <p:cBhvr>
                                        <p:cTn id="11" dur="2000" fill="hold"/>
                                        <p:tgtEl>
                                          <p:spTgt spid="7"/>
                                        </p:tgtEl>
                                        <p:attrNameLst>
                                          <p:attrName>ppt_x</p:attrName>
                                          <p:attrName>ppt_y</p:attrName>
                                        </p:attrNameLst>
                                      </p:cBhvr>
                                      <p:rCtr x="-7539" y="13773"/>
                                    </p:animMotion>
                                  </p:childTnLst>
                                </p:cTn>
                              </p:par>
                              <p:par>
                                <p:cTn id="12" presetID="0" presetClass="path" presetSubtype="0" accel="50000" decel="50000" fill="hold" grpId="0" nodeType="withEffect">
                                  <p:stCondLst>
                                    <p:cond delay="0"/>
                                  </p:stCondLst>
                                  <p:childTnLst>
                                    <p:animMotion origin="layout" path="M 0.00143 -0.00139 L -0.36823 0.27662 " pathEditMode="relative" rAng="0" ptsTypes="AA">
                                      <p:cBhvr>
                                        <p:cTn id="13" dur="2000" fill="hold"/>
                                        <p:tgtEl>
                                          <p:spTgt spid="15"/>
                                        </p:tgtEl>
                                        <p:attrNameLst>
                                          <p:attrName>ppt_x</p:attrName>
                                          <p:attrName>ppt_y</p:attrName>
                                        </p:attrNameLst>
                                      </p:cBhvr>
                                      <p:rCtr x="-18490" y="13889"/>
                                    </p:animMotion>
                                  </p:childTnLst>
                                </p:cTn>
                              </p:par>
                              <p:par>
                                <p:cTn id="14" presetID="0" presetClass="path" presetSubtype="0" accel="50000" decel="50000" fill="hold" grpId="0" nodeType="withEffect">
                                  <p:stCondLst>
                                    <p:cond delay="0"/>
                                  </p:stCondLst>
                                  <p:childTnLst>
                                    <p:animMotion origin="layout" path="M -4.16667E-6 2.96296E-6 L 0.23256 0.53264 " pathEditMode="relative" rAng="0" ptsTypes="AA">
                                      <p:cBhvr>
                                        <p:cTn id="15" dur="2000" fill="hold"/>
                                        <p:tgtEl>
                                          <p:spTgt spid="8"/>
                                        </p:tgtEl>
                                        <p:attrNameLst>
                                          <p:attrName>ppt_x</p:attrName>
                                          <p:attrName>ppt_y</p:attrName>
                                        </p:attrNameLst>
                                      </p:cBhvr>
                                      <p:rCtr x="11628" y="26620"/>
                                    </p:animMotion>
                                  </p:childTnLst>
                                </p:cTn>
                              </p:par>
                              <p:par>
                                <p:cTn id="16" presetID="0" presetClass="path" presetSubtype="0" accel="50000" decel="50000" fill="hold" grpId="0" nodeType="withEffect">
                                  <p:stCondLst>
                                    <p:cond delay="0"/>
                                  </p:stCondLst>
                                  <p:childTnLst>
                                    <p:animMotion origin="layout" path="M 4.16667E-6 3.7037E-7 L -0.18972 0.57431 " pathEditMode="relative" rAng="0" ptsTypes="AA">
                                      <p:cBhvr>
                                        <p:cTn id="17" dur="2000" fill="hold"/>
                                        <p:tgtEl>
                                          <p:spTgt spid="14"/>
                                        </p:tgtEl>
                                        <p:attrNameLst>
                                          <p:attrName>ppt_x</p:attrName>
                                          <p:attrName>ppt_y</p:attrName>
                                        </p:attrNameLst>
                                      </p:cBhvr>
                                      <p:rCtr x="-9492" y="28704"/>
                                    </p:animMotion>
                                  </p:childTnLst>
                                </p:cTn>
                              </p:par>
                              <p:par>
                                <p:cTn id="18" presetID="0" presetClass="path" presetSubtype="0" accel="50000" decel="50000" fill="hold" grpId="0" nodeType="withEffect">
                                  <p:stCondLst>
                                    <p:cond delay="0"/>
                                  </p:stCondLst>
                                  <p:childTnLst>
                                    <p:animMotion origin="layout" path="M 3.54167E-6 -4.44444E-6 L -0.03282 0.49792 " pathEditMode="relative" rAng="0" ptsTypes="AA">
                                      <p:cBhvr>
                                        <p:cTn id="19" dur="2000" fill="hold"/>
                                        <p:tgtEl>
                                          <p:spTgt spid="6"/>
                                        </p:tgtEl>
                                        <p:attrNameLst>
                                          <p:attrName>ppt_x</p:attrName>
                                          <p:attrName>ppt_y</p:attrName>
                                        </p:attrNameLst>
                                      </p:cBhvr>
                                      <p:rCtr x="-1641" y="24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8510"/>
          <a:stretch/>
        </p:blipFill>
        <p:spPr>
          <a:xfrm>
            <a:off x="5106398" y="1128451"/>
            <a:ext cx="4714891" cy="3799304"/>
          </a:xfrm>
          <a:prstGeom prst="rect">
            <a:avLst/>
          </a:prstGeom>
        </p:spPr>
      </p:pic>
      <p:sp>
        <p:nvSpPr>
          <p:cNvPr id="2" name="Title 1"/>
          <p:cNvSpPr>
            <a:spLocks noGrp="1"/>
          </p:cNvSpPr>
          <p:nvPr>
            <p:ph type="title"/>
          </p:nvPr>
        </p:nvSpPr>
        <p:spPr/>
        <p:txBody>
          <a:bodyPr/>
          <a:lstStyle/>
          <a:p>
            <a:r>
              <a:rPr lang="en-US" dirty="0" smtClean="0"/>
              <a:t>Circus animal mix up</a:t>
            </a:r>
            <a:endParaRPr lang="en-US" dirty="0"/>
          </a:p>
        </p:txBody>
      </p:sp>
      <p:sp>
        <p:nvSpPr>
          <p:cNvPr id="6" name="Plaque 5"/>
          <p:cNvSpPr/>
          <p:nvPr/>
        </p:nvSpPr>
        <p:spPr>
          <a:xfrm>
            <a:off x="1801743" y="1754243"/>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R</a:t>
            </a:r>
            <a:endParaRPr lang="en-US" sz="6600" dirty="0">
              <a:solidFill>
                <a:schemeClr val="tx2">
                  <a:lumMod val="90000"/>
                  <a:lumOff val="10000"/>
                </a:schemeClr>
              </a:solidFill>
            </a:endParaRPr>
          </a:p>
        </p:txBody>
      </p:sp>
      <p:sp>
        <p:nvSpPr>
          <p:cNvPr id="7" name="Plaque 6"/>
          <p:cNvSpPr/>
          <p:nvPr/>
        </p:nvSpPr>
        <p:spPr>
          <a:xfrm>
            <a:off x="4756322" y="3352983"/>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E</a:t>
            </a:r>
            <a:endParaRPr lang="en-US" sz="6600" dirty="0">
              <a:solidFill>
                <a:schemeClr val="tx2">
                  <a:lumMod val="90000"/>
                  <a:lumOff val="10000"/>
                </a:schemeClr>
              </a:solidFill>
            </a:endParaRPr>
          </a:p>
        </p:txBody>
      </p:sp>
      <p:sp>
        <p:nvSpPr>
          <p:cNvPr id="8" name="Plaque 7"/>
          <p:cNvSpPr/>
          <p:nvPr/>
        </p:nvSpPr>
        <p:spPr>
          <a:xfrm>
            <a:off x="4756322" y="1531649"/>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I</a:t>
            </a:r>
            <a:endParaRPr lang="en-US" sz="6600" dirty="0">
              <a:solidFill>
                <a:schemeClr val="tx2">
                  <a:lumMod val="90000"/>
                  <a:lumOff val="10000"/>
                </a:schemeClr>
              </a:solidFill>
            </a:endParaRPr>
          </a:p>
        </p:txBody>
      </p:sp>
      <p:graphicFrame>
        <p:nvGraphicFramePr>
          <p:cNvPr id="10" name="Table 9"/>
          <p:cNvGraphicFramePr>
            <a:graphicFrameLocks noGrp="1"/>
          </p:cNvGraphicFramePr>
          <p:nvPr/>
        </p:nvGraphicFramePr>
        <p:xfrm>
          <a:off x="1251679" y="5085399"/>
          <a:ext cx="7709440" cy="1383088"/>
        </p:xfrm>
        <a:graphic>
          <a:graphicData uri="http://schemas.openxmlformats.org/drawingml/2006/table">
            <a:tbl>
              <a:tblPr firstRow="1" bandRow="1">
                <a:tableStyleId>{5940675A-B579-460E-94D1-54222C63F5DA}</a:tableStyleId>
              </a:tblPr>
              <a:tblGrid>
                <a:gridCol w="1541888"/>
                <a:gridCol w="1541888"/>
                <a:gridCol w="1541888"/>
                <a:gridCol w="1541888"/>
                <a:gridCol w="1541888"/>
              </a:tblGrid>
              <a:tr h="1383088">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14" name="Plaque 13"/>
          <p:cNvSpPr/>
          <p:nvPr/>
        </p:nvSpPr>
        <p:spPr>
          <a:xfrm>
            <a:off x="8350522" y="1309062"/>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G</a:t>
            </a:r>
            <a:endParaRPr lang="en-US" sz="6600" dirty="0">
              <a:solidFill>
                <a:schemeClr val="tx2">
                  <a:lumMod val="90000"/>
                  <a:lumOff val="10000"/>
                </a:schemeClr>
              </a:solidFill>
            </a:endParaRPr>
          </a:p>
        </p:txBody>
      </p:sp>
      <p:sp>
        <p:nvSpPr>
          <p:cNvPr id="15" name="Plaque 14"/>
          <p:cNvSpPr/>
          <p:nvPr/>
        </p:nvSpPr>
        <p:spPr>
          <a:xfrm>
            <a:off x="8961119" y="3277075"/>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T</a:t>
            </a:r>
            <a:endParaRPr lang="en-US" sz="6600" dirty="0">
              <a:solidFill>
                <a:schemeClr val="tx2">
                  <a:lumMod val="90000"/>
                  <a:lumOff val="10000"/>
                </a:schemeClr>
              </a:solidFill>
            </a:endParaRPr>
          </a:p>
        </p:txBody>
      </p:sp>
    </p:spTree>
    <p:extLst>
      <p:ext uri="{BB962C8B-B14F-4D97-AF65-F5344CB8AC3E}">
        <p14:creationId xmlns:p14="http://schemas.microsoft.com/office/powerpoint/2010/main" val="112473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16667E-6 3.7037E-6 L 0.10092 0.26689 " pathEditMode="relative" rAng="0" ptsTypes="AA">
                                      <p:cBhvr>
                                        <p:cTn id="11" dur="2000" fill="hold"/>
                                        <p:tgtEl>
                                          <p:spTgt spid="7"/>
                                        </p:tgtEl>
                                        <p:attrNameLst>
                                          <p:attrName>ppt_x</p:attrName>
                                          <p:attrName>ppt_y</p:attrName>
                                        </p:attrNameLst>
                                      </p:cBhvr>
                                      <p:rCtr x="5039" y="13333"/>
                                    </p:animMotion>
                                  </p:childTnLst>
                                </p:cTn>
                              </p:par>
                              <p:par>
                                <p:cTn id="12" presetID="0" presetClass="path" presetSubtype="0" accel="50000" decel="50000" fill="hold" grpId="0" nodeType="withEffect">
                                  <p:stCondLst>
                                    <p:cond delay="0"/>
                                  </p:stCondLst>
                                  <p:childTnLst>
                                    <p:animMotion origin="layout" path="M 0.00143 -0.00139 L -0.62318 0.28171 " pathEditMode="relative" rAng="0" ptsTypes="AA">
                                      <p:cBhvr>
                                        <p:cTn id="13" dur="2000" fill="hold"/>
                                        <p:tgtEl>
                                          <p:spTgt spid="15"/>
                                        </p:tgtEl>
                                        <p:attrNameLst>
                                          <p:attrName>ppt_x</p:attrName>
                                          <p:attrName>ppt_y</p:attrName>
                                        </p:attrNameLst>
                                      </p:cBhvr>
                                      <p:rCtr x="-31237" y="14144"/>
                                    </p:animMotion>
                                  </p:childTnLst>
                                </p:cTn>
                              </p:par>
                              <p:par>
                                <p:cTn id="14" presetID="0" presetClass="path" presetSubtype="0" accel="50000" decel="50000" fill="hold" grpId="0" nodeType="withEffect">
                                  <p:stCondLst>
                                    <p:cond delay="0"/>
                                  </p:stCondLst>
                                  <p:childTnLst>
                                    <p:animMotion origin="layout" path="M -4.16667E-6 2.96296E-6 L -0.147 0.53611 " pathEditMode="relative" rAng="0" ptsTypes="AA">
                                      <p:cBhvr>
                                        <p:cTn id="15" dur="2000" fill="hold"/>
                                        <p:tgtEl>
                                          <p:spTgt spid="8"/>
                                        </p:tgtEl>
                                        <p:attrNameLst>
                                          <p:attrName>ppt_x</p:attrName>
                                          <p:attrName>ppt_y</p:attrName>
                                        </p:attrNameLst>
                                      </p:cBhvr>
                                      <p:rCtr x="-7357" y="26806"/>
                                    </p:animMotion>
                                  </p:childTnLst>
                                </p:cTn>
                              </p:par>
                              <p:par>
                                <p:cTn id="16" presetID="0" presetClass="path" presetSubtype="0" accel="50000" decel="50000" fill="hold" grpId="0" nodeType="withEffect">
                                  <p:stCondLst>
                                    <p:cond delay="0"/>
                                  </p:stCondLst>
                                  <p:childTnLst>
                                    <p:animMotion origin="layout" path="M 4.16667E-6 3.7037E-7 L -0.31706 0.57037 " pathEditMode="relative" rAng="0" ptsTypes="AA">
                                      <p:cBhvr>
                                        <p:cTn id="17" dur="2000" fill="hold"/>
                                        <p:tgtEl>
                                          <p:spTgt spid="14"/>
                                        </p:tgtEl>
                                        <p:attrNameLst>
                                          <p:attrName>ppt_x</p:attrName>
                                          <p:attrName>ppt_y</p:attrName>
                                        </p:attrNameLst>
                                      </p:cBhvr>
                                      <p:rCtr x="-15859" y="28519"/>
                                    </p:animMotion>
                                  </p:childTnLst>
                                </p:cTn>
                              </p:par>
                              <p:par>
                                <p:cTn id="18" presetID="0" presetClass="path" presetSubtype="0" accel="50000" decel="50000" fill="hold" grpId="0" nodeType="withEffect">
                                  <p:stCondLst>
                                    <p:cond delay="0"/>
                                  </p:stCondLst>
                                  <p:childTnLst>
                                    <p:animMotion origin="layout" path="M 3.54167E-6 -4.44444E-6 L 0.47395 0.5 " pathEditMode="relative" rAng="0" ptsTypes="AA">
                                      <p:cBhvr>
                                        <p:cTn id="19" dur="2000" fill="hold"/>
                                        <p:tgtEl>
                                          <p:spTgt spid="6"/>
                                        </p:tgtEl>
                                        <p:attrNameLst>
                                          <p:attrName>ppt_x</p:attrName>
                                          <p:attrName>ppt_y</p:attrName>
                                        </p:attrNameLst>
                                      </p:cBhvr>
                                      <p:rCtr x="23698" y="25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39447" y="1031304"/>
            <a:ext cx="3578692" cy="3919520"/>
          </a:xfrm>
          <a:prstGeom prst="rect">
            <a:avLst/>
          </a:prstGeom>
        </p:spPr>
      </p:pic>
      <p:sp>
        <p:nvSpPr>
          <p:cNvPr id="2" name="Title 1"/>
          <p:cNvSpPr>
            <a:spLocks noGrp="1"/>
          </p:cNvSpPr>
          <p:nvPr>
            <p:ph type="title"/>
          </p:nvPr>
        </p:nvSpPr>
        <p:spPr/>
        <p:txBody>
          <a:bodyPr/>
          <a:lstStyle/>
          <a:p>
            <a:r>
              <a:rPr lang="en-US" dirty="0" smtClean="0"/>
              <a:t>Circus animal mix up</a:t>
            </a:r>
            <a:endParaRPr lang="en-US" dirty="0"/>
          </a:p>
        </p:txBody>
      </p:sp>
      <p:sp>
        <p:nvSpPr>
          <p:cNvPr id="6" name="Plaque 5"/>
          <p:cNvSpPr/>
          <p:nvPr/>
        </p:nvSpPr>
        <p:spPr>
          <a:xfrm>
            <a:off x="1801743" y="1754243"/>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O</a:t>
            </a:r>
            <a:endParaRPr lang="en-US" sz="6600" dirty="0">
              <a:solidFill>
                <a:schemeClr val="tx2">
                  <a:lumMod val="90000"/>
                  <a:lumOff val="10000"/>
                </a:schemeClr>
              </a:solidFill>
            </a:endParaRPr>
          </a:p>
        </p:txBody>
      </p:sp>
      <p:sp>
        <p:nvSpPr>
          <p:cNvPr id="7" name="Plaque 6"/>
          <p:cNvSpPr/>
          <p:nvPr/>
        </p:nvSpPr>
        <p:spPr>
          <a:xfrm>
            <a:off x="3535126" y="3339979"/>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E</a:t>
            </a:r>
            <a:endParaRPr lang="en-US" sz="6600" dirty="0">
              <a:solidFill>
                <a:schemeClr val="tx2">
                  <a:lumMod val="90000"/>
                  <a:lumOff val="10000"/>
                </a:schemeClr>
              </a:solidFill>
            </a:endParaRPr>
          </a:p>
        </p:txBody>
      </p:sp>
      <p:sp>
        <p:nvSpPr>
          <p:cNvPr id="8" name="Plaque 7"/>
          <p:cNvSpPr/>
          <p:nvPr/>
        </p:nvSpPr>
        <p:spPr>
          <a:xfrm>
            <a:off x="4756322" y="1531649"/>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M</a:t>
            </a:r>
            <a:endParaRPr lang="en-US" sz="6600" dirty="0">
              <a:solidFill>
                <a:schemeClr val="tx2">
                  <a:lumMod val="90000"/>
                  <a:lumOff val="10000"/>
                </a:schemeClr>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115227667"/>
              </p:ext>
            </p:extLst>
          </p:nvPr>
        </p:nvGraphicFramePr>
        <p:xfrm>
          <a:off x="1251679" y="5085399"/>
          <a:ext cx="9185544" cy="1383088"/>
        </p:xfrm>
        <a:graphic>
          <a:graphicData uri="http://schemas.openxmlformats.org/drawingml/2006/table">
            <a:tbl>
              <a:tblPr firstRow="1" bandRow="1">
                <a:tableStyleId>{5940675A-B579-460E-94D1-54222C63F5DA}</a:tableStyleId>
              </a:tblPr>
              <a:tblGrid>
                <a:gridCol w="1530924"/>
                <a:gridCol w="1530924"/>
                <a:gridCol w="1530924"/>
                <a:gridCol w="1530924"/>
                <a:gridCol w="1530924"/>
                <a:gridCol w="1530924"/>
              </a:tblGrid>
              <a:tr h="1383088">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14" name="Plaque 13"/>
          <p:cNvSpPr/>
          <p:nvPr/>
        </p:nvSpPr>
        <p:spPr>
          <a:xfrm>
            <a:off x="7739923" y="1241991"/>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Y</a:t>
            </a:r>
            <a:endParaRPr lang="en-US" sz="6600" dirty="0">
              <a:solidFill>
                <a:schemeClr val="tx2">
                  <a:lumMod val="90000"/>
                  <a:lumOff val="10000"/>
                </a:schemeClr>
              </a:solidFill>
            </a:endParaRPr>
          </a:p>
        </p:txBody>
      </p:sp>
      <p:sp>
        <p:nvSpPr>
          <p:cNvPr id="15" name="Plaque 14"/>
          <p:cNvSpPr/>
          <p:nvPr/>
        </p:nvSpPr>
        <p:spPr>
          <a:xfrm>
            <a:off x="8961119" y="3277075"/>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N</a:t>
            </a:r>
            <a:endParaRPr lang="en-US" sz="6600" dirty="0">
              <a:solidFill>
                <a:schemeClr val="tx2">
                  <a:lumMod val="90000"/>
                  <a:lumOff val="10000"/>
                </a:schemeClr>
              </a:solidFill>
            </a:endParaRPr>
          </a:p>
        </p:txBody>
      </p:sp>
      <p:sp>
        <p:nvSpPr>
          <p:cNvPr id="11" name="Plaque 10"/>
          <p:cNvSpPr/>
          <p:nvPr/>
        </p:nvSpPr>
        <p:spPr>
          <a:xfrm>
            <a:off x="10333591" y="623326"/>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K</a:t>
            </a:r>
            <a:endParaRPr lang="en-US" sz="6600" dirty="0">
              <a:solidFill>
                <a:schemeClr val="tx2">
                  <a:lumMod val="90000"/>
                  <a:lumOff val="10000"/>
                </a:schemeClr>
              </a:solidFill>
            </a:endParaRPr>
          </a:p>
        </p:txBody>
      </p:sp>
    </p:spTree>
    <p:extLst>
      <p:ext uri="{BB962C8B-B14F-4D97-AF65-F5344CB8AC3E}">
        <p14:creationId xmlns:p14="http://schemas.microsoft.com/office/powerpoint/2010/main" val="125957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3.95833E-6 -4.44444E-6 L 0.32644 0.27246 " pathEditMode="relative" rAng="0" ptsTypes="AA">
                                      <p:cBhvr>
                                        <p:cTn id="11" dur="2000" fill="hold"/>
                                        <p:tgtEl>
                                          <p:spTgt spid="7"/>
                                        </p:tgtEl>
                                        <p:attrNameLst>
                                          <p:attrName>ppt_x</p:attrName>
                                          <p:attrName>ppt_y</p:attrName>
                                        </p:attrNameLst>
                                      </p:cBhvr>
                                      <p:rCtr x="16315" y="13611"/>
                                    </p:animMotion>
                                  </p:childTnLst>
                                </p:cTn>
                              </p:par>
                              <p:par>
                                <p:cTn id="12" presetID="0" presetClass="path" presetSubtype="0" accel="50000" decel="50000" fill="hold" grpId="0" nodeType="withEffect">
                                  <p:stCondLst>
                                    <p:cond delay="0"/>
                                  </p:stCondLst>
                                  <p:childTnLst>
                                    <p:animMotion origin="layout" path="M 0.00143 -0.00139 L -0.36615 0.28703 " pathEditMode="relative" rAng="0" ptsTypes="AA">
                                      <p:cBhvr>
                                        <p:cTn id="13" dur="2000" fill="hold"/>
                                        <p:tgtEl>
                                          <p:spTgt spid="15"/>
                                        </p:tgtEl>
                                        <p:attrNameLst>
                                          <p:attrName>ppt_x</p:attrName>
                                          <p:attrName>ppt_y</p:attrName>
                                        </p:attrNameLst>
                                      </p:cBhvr>
                                      <p:rCtr x="-18385" y="14421"/>
                                    </p:animMotion>
                                  </p:childTnLst>
                                </p:cTn>
                              </p:par>
                              <p:par>
                                <p:cTn id="14" presetID="0" presetClass="path" presetSubtype="0" accel="50000" decel="50000" fill="hold" grpId="0" nodeType="withEffect">
                                  <p:stCondLst>
                                    <p:cond delay="0"/>
                                  </p:stCondLst>
                                  <p:childTnLst>
                                    <p:animMotion origin="layout" path="M -4.16667E-6 2.96296E-6 L -0.27617 0.53796 " pathEditMode="relative" rAng="0" ptsTypes="AA">
                                      <p:cBhvr>
                                        <p:cTn id="15" dur="2000" fill="hold"/>
                                        <p:tgtEl>
                                          <p:spTgt spid="8"/>
                                        </p:tgtEl>
                                        <p:attrNameLst>
                                          <p:attrName>ppt_x</p:attrName>
                                          <p:attrName>ppt_y</p:attrName>
                                        </p:attrNameLst>
                                      </p:cBhvr>
                                      <p:rCtr x="-13815" y="26898"/>
                                    </p:animMotion>
                                  </p:childTnLst>
                                </p:cTn>
                              </p:par>
                              <p:par>
                                <p:cTn id="16" presetID="0" presetClass="path" presetSubtype="0" accel="50000" decel="50000" fill="hold" grpId="0" nodeType="withEffect">
                                  <p:stCondLst>
                                    <p:cond delay="0"/>
                                  </p:stCondLst>
                                  <p:childTnLst>
                                    <p:animMotion origin="layout" path="M 4.16667E-6 4.07407E-6 L 0.10898 0.57847 " pathEditMode="relative" rAng="0" ptsTypes="AA">
                                      <p:cBhvr>
                                        <p:cTn id="17" dur="2000" fill="hold"/>
                                        <p:tgtEl>
                                          <p:spTgt spid="14"/>
                                        </p:tgtEl>
                                        <p:attrNameLst>
                                          <p:attrName>ppt_x</p:attrName>
                                          <p:attrName>ppt_y</p:attrName>
                                        </p:attrNameLst>
                                      </p:cBhvr>
                                      <p:rCtr x="5443" y="28912"/>
                                    </p:animMotion>
                                  </p:childTnLst>
                                </p:cTn>
                              </p:par>
                              <p:par>
                                <p:cTn id="18" presetID="0" presetClass="path" presetSubtype="0" accel="50000" decel="50000" fill="hold" grpId="0" nodeType="withEffect">
                                  <p:stCondLst>
                                    <p:cond delay="0"/>
                                  </p:stCondLst>
                                  <p:childTnLst>
                                    <p:animMotion origin="layout" path="M 3.54167E-6 -4.44444E-6 L 0.09531 0.5 " pathEditMode="relative" rAng="0" ptsTypes="AA">
                                      <p:cBhvr>
                                        <p:cTn id="19" dur="2000" fill="hold"/>
                                        <p:tgtEl>
                                          <p:spTgt spid="6"/>
                                        </p:tgtEl>
                                        <p:attrNameLst>
                                          <p:attrName>ppt_x</p:attrName>
                                          <p:attrName>ppt_y</p:attrName>
                                        </p:attrNameLst>
                                      </p:cBhvr>
                                      <p:rCtr x="4766" y="25000"/>
                                    </p:animMotion>
                                  </p:childTnLst>
                                </p:cTn>
                              </p:par>
                              <p:par>
                                <p:cTn id="20" presetID="0" presetClass="path" presetSubtype="0" accel="50000" decel="50000" fill="hold" grpId="0" nodeType="withEffect">
                                  <p:stCondLst>
                                    <p:cond delay="0"/>
                                  </p:stCondLst>
                                  <p:childTnLst>
                                    <p:animMotion origin="layout" path="M 0.00143 -0.00139 L -0.35118 0.67037 " pathEditMode="relative" rAng="0" ptsTypes="AA">
                                      <p:cBhvr>
                                        <p:cTn id="21" dur="2000" fill="hold"/>
                                        <p:tgtEl>
                                          <p:spTgt spid="11"/>
                                        </p:tgtEl>
                                        <p:attrNameLst>
                                          <p:attrName>ppt_x</p:attrName>
                                          <p:attrName>ppt_y</p:attrName>
                                        </p:attrNameLst>
                                      </p:cBhvr>
                                      <p:rCtr x="-17630" y="335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4" grpId="0" animBg="1"/>
      <p:bldP spid="15"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flipH="1">
            <a:off x="5596109" y="399399"/>
            <a:ext cx="4287627" cy="4729383"/>
          </a:xfrm>
          <a:prstGeom prst="rect">
            <a:avLst/>
          </a:prstGeom>
        </p:spPr>
      </p:pic>
      <p:sp>
        <p:nvSpPr>
          <p:cNvPr id="2" name="Title 1"/>
          <p:cNvSpPr>
            <a:spLocks noGrp="1"/>
          </p:cNvSpPr>
          <p:nvPr>
            <p:ph type="title"/>
          </p:nvPr>
        </p:nvSpPr>
        <p:spPr/>
        <p:txBody>
          <a:bodyPr/>
          <a:lstStyle/>
          <a:p>
            <a:r>
              <a:rPr lang="en-US" dirty="0" smtClean="0"/>
              <a:t>Circus animal mix up</a:t>
            </a:r>
            <a:endParaRPr lang="en-US" dirty="0"/>
          </a:p>
        </p:txBody>
      </p:sp>
      <p:sp>
        <p:nvSpPr>
          <p:cNvPr id="6" name="Plaque 5"/>
          <p:cNvSpPr/>
          <p:nvPr/>
        </p:nvSpPr>
        <p:spPr>
          <a:xfrm>
            <a:off x="1801743" y="1754243"/>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a:solidFill>
                  <a:schemeClr val="tx2">
                    <a:lumMod val="90000"/>
                    <a:lumOff val="10000"/>
                  </a:schemeClr>
                </a:solidFill>
              </a:rPr>
              <a:t>I</a:t>
            </a:r>
          </a:p>
        </p:txBody>
      </p:sp>
      <p:sp>
        <p:nvSpPr>
          <p:cNvPr id="7" name="Plaque 6"/>
          <p:cNvSpPr/>
          <p:nvPr/>
        </p:nvSpPr>
        <p:spPr>
          <a:xfrm>
            <a:off x="3535126" y="3339979"/>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E</a:t>
            </a:r>
            <a:endParaRPr lang="en-US" sz="6600" dirty="0">
              <a:solidFill>
                <a:schemeClr val="tx2">
                  <a:lumMod val="90000"/>
                  <a:lumOff val="10000"/>
                </a:schemeClr>
              </a:solidFill>
            </a:endParaRPr>
          </a:p>
        </p:txBody>
      </p:sp>
      <p:sp>
        <p:nvSpPr>
          <p:cNvPr id="8" name="Plaque 7"/>
          <p:cNvSpPr/>
          <p:nvPr/>
        </p:nvSpPr>
        <p:spPr>
          <a:xfrm>
            <a:off x="4756322" y="1531649"/>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F</a:t>
            </a:r>
            <a:endParaRPr lang="en-US" sz="6600" dirty="0">
              <a:solidFill>
                <a:schemeClr val="tx2">
                  <a:lumMod val="90000"/>
                  <a:lumOff val="10000"/>
                </a:schemeClr>
              </a:solidFill>
            </a:endParaRPr>
          </a:p>
        </p:txBody>
      </p:sp>
      <p:sp>
        <p:nvSpPr>
          <p:cNvPr id="14" name="Plaque 13"/>
          <p:cNvSpPr/>
          <p:nvPr/>
        </p:nvSpPr>
        <p:spPr>
          <a:xfrm>
            <a:off x="7739923" y="1241991"/>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G</a:t>
            </a:r>
            <a:endParaRPr lang="en-US" sz="6600" dirty="0">
              <a:solidFill>
                <a:schemeClr val="tx2">
                  <a:lumMod val="90000"/>
                  <a:lumOff val="10000"/>
                </a:schemeClr>
              </a:solidFill>
            </a:endParaRPr>
          </a:p>
        </p:txBody>
      </p:sp>
      <p:sp>
        <p:nvSpPr>
          <p:cNvPr id="15" name="Plaque 14"/>
          <p:cNvSpPr/>
          <p:nvPr/>
        </p:nvSpPr>
        <p:spPr>
          <a:xfrm>
            <a:off x="8961119" y="3277075"/>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A</a:t>
            </a:r>
            <a:endParaRPr lang="en-US" sz="6600" dirty="0">
              <a:solidFill>
                <a:schemeClr val="tx2">
                  <a:lumMod val="90000"/>
                  <a:lumOff val="10000"/>
                </a:schemeClr>
              </a:solidFill>
            </a:endParaRPr>
          </a:p>
        </p:txBody>
      </p:sp>
      <p:sp>
        <p:nvSpPr>
          <p:cNvPr id="11" name="Plaque 10"/>
          <p:cNvSpPr/>
          <p:nvPr/>
        </p:nvSpPr>
        <p:spPr>
          <a:xfrm>
            <a:off x="10333591" y="623326"/>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R</a:t>
            </a:r>
            <a:endParaRPr lang="en-US" sz="6600" dirty="0">
              <a:solidFill>
                <a:schemeClr val="tx2">
                  <a:lumMod val="90000"/>
                  <a:lumOff val="10000"/>
                </a:schemeClr>
              </a:solidFill>
            </a:endParaRPr>
          </a:p>
        </p:txBody>
      </p:sp>
      <p:sp>
        <p:nvSpPr>
          <p:cNvPr id="12" name="Plaque 11"/>
          <p:cNvSpPr/>
          <p:nvPr/>
        </p:nvSpPr>
        <p:spPr>
          <a:xfrm>
            <a:off x="6340839" y="3166437"/>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F</a:t>
            </a:r>
            <a:endParaRPr lang="en-US" sz="6600" dirty="0">
              <a:solidFill>
                <a:schemeClr val="tx2">
                  <a:lumMod val="90000"/>
                  <a:lumOff val="10000"/>
                </a:schemeClr>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40854387"/>
              </p:ext>
            </p:extLst>
          </p:nvPr>
        </p:nvGraphicFramePr>
        <p:xfrm>
          <a:off x="1251679" y="5085399"/>
          <a:ext cx="10413452" cy="1383088"/>
        </p:xfrm>
        <a:graphic>
          <a:graphicData uri="http://schemas.openxmlformats.org/drawingml/2006/table">
            <a:tbl>
              <a:tblPr firstRow="1" bandRow="1">
                <a:tableStyleId>{5940675A-B579-460E-94D1-54222C63F5DA}</a:tableStyleId>
              </a:tblPr>
              <a:tblGrid>
                <a:gridCol w="1487636"/>
                <a:gridCol w="1487636"/>
                <a:gridCol w="1487636"/>
                <a:gridCol w="1487636"/>
                <a:gridCol w="1487636"/>
                <a:gridCol w="1487636"/>
                <a:gridCol w="1487636"/>
              </a:tblGrid>
              <a:tr h="1383088">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75900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3.95833E-6 -4.44444E-6 L 0.55573 0.27084 " pathEditMode="relative" rAng="0" ptsTypes="AA">
                                      <p:cBhvr>
                                        <p:cTn id="11" dur="2000" fill="hold"/>
                                        <p:tgtEl>
                                          <p:spTgt spid="7"/>
                                        </p:tgtEl>
                                        <p:attrNameLst>
                                          <p:attrName>ppt_x</p:attrName>
                                          <p:attrName>ppt_y</p:attrName>
                                        </p:attrNameLst>
                                      </p:cBhvr>
                                      <p:rCtr x="27786" y="13542"/>
                                    </p:animMotion>
                                  </p:childTnLst>
                                </p:cTn>
                              </p:par>
                              <p:par>
                                <p:cTn id="12" presetID="0" presetClass="path" presetSubtype="0" accel="50000" decel="50000" fill="hold" grpId="0" nodeType="withEffect">
                                  <p:stCondLst>
                                    <p:cond delay="0"/>
                                  </p:stCondLst>
                                  <p:childTnLst>
                                    <p:animMotion origin="layout" path="M 0.00143 -0.00139 L -0.25677 0.28703 " pathEditMode="relative" rAng="0" ptsTypes="AA">
                                      <p:cBhvr>
                                        <p:cTn id="13" dur="2000" fill="hold"/>
                                        <p:tgtEl>
                                          <p:spTgt spid="15"/>
                                        </p:tgtEl>
                                        <p:attrNameLst>
                                          <p:attrName>ppt_x</p:attrName>
                                          <p:attrName>ppt_y</p:attrName>
                                        </p:attrNameLst>
                                      </p:cBhvr>
                                      <p:rCtr x="-12917" y="14421"/>
                                    </p:animMotion>
                                  </p:childTnLst>
                                </p:cTn>
                              </p:par>
                              <p:par>
                                <p:cTn id="14" presetID="0" presetClass="path" presetSubtype="0" accel="50000" decel="50000" fill="hold" grpId="0" nodeType="withEffect">
                                  <p:stCondLst>
                                    <p:cond delay="0"/>
                                  </p:stCondLst>
                                  <p:childTnLst>
                                    <p:animMotion origin="layout" path="M -4.16667E-6 2.96296E-6 L 0.33555 0.53449 " pathEditMode="relative" rAng="0" ptsTypes="AA">
                                      <p:cBhvr>
                                        <p:cTn id="15" dur="2000" fill="hold"/>
                                        <p:tgtEl>
                                          <p:spTgt spid="8"/>
                                        </p:tgtEl>
                                        <p:attrNameLst>
                                          <p:attrName>ppt_x</p:attrName>
                                          <p:attrName>ppt_y</p:attrName>
                                        </p:attrNameLst>
                                      </p:cBhvr>
                                      <p:rCtr x="16771" y="26713"/>
                                    </p:animMotion>
                                  </p:childTnLst>
                                </p:cTn>
                              </p:par>
                              <p:par>
                                <p:cTn id="16" presetID="0" presetClass="path" presetSubtype="0" accel="50000" decel="50000" fill="hold" grpId="0" nodeType="withEffect">
                                  <p:stCondLst>
                                    <p:cond delay="0"/>
                                  </p:stCondLst>
                                  <p:childTnLst>
                                    <p:animMotion origin="layout" path="M 4.16667E-6 4.07407E-6 L -0.51993 0.57847 " pathEditMode="relative" rAng="0" ptsTypes="AA">
                                      <p:cBhvr>
                                        <p:cTn id="17" dur="2000" fill="hold"/>
                                        <p:tgtEl>
                                          <p:spTgt spid="14"/>
                                        </p:tgtEl>
                                        <p:attrNameLst>
                                          <p:attrName>ppt_x</p:attrName>
                                          <p:attrName>ppt_y</p:attrName>
                                        </p:attrNameLst>
                                      </p:cBhvr>
                                      <p:rCtr x="-26003" y="28912"/>
                                    </p:animMotion>
                                  </p:childTnLst>
                                </p:cTn>
                              </p:par>
                              <p:par>
                                <p:cTn id="18" presetID="0" presetClass="path" presetSubtype="0" accel="50000" decel="50000" fill="hold" grpId="0" nodeType="withEffect">
                                  <p:stCondLst>
                                    <p:cond delay="0"/>
                                  </p:stCondLst>
                                  <p:childTnLst>
                                    <p:animMotion origin="layout" path="M 3.54167E-6 -4.44444E-6 L 0.09531 0.5 " pathEditMode="relative" rAng="0" ptsTypes="AA">
                                      <p:cBhvr>
                                        <p:cTn id="19" dur="2000" fill="hold"/>
                                        <p:tgtEl>
                                          <p:spTgt spid="6"/>
                                        </p:tgtEl>
                                        <p:attrNameLst>
                                          <p:attrName>ppt_x</p:attrName>
                                          <p:attrName>ppt_y</p:attrName>
                                        </p:attrNameLst>
                                      </p:cBhvr>
                                      <p:rCtr x="4766" y="25000"/>
                                    </p:animMotion>
                                  </p:childTnLst>
                                </p:cTn>
                              </p:par>
                              <p:par>
                                <p:cTn id="20" presetID="0" presetClass="path" presetSubtype="0" accel="50000" decel="50000" fill="hold" grpId="0" nodeType="withEffect">
                                  <p:stCondLst>
                                    <p:cond delay="0"/>
                                  </p:stCondLst>
                                  <p:childTnLst>
                                    <p:animMotion origin="layout" path="M 0.00143 -0.00139 L -0.48842 0.67222 " pathEditMode="relative" rAng="0" ptsTypes="AA">
                                      <p:cBhvr>
                                        <p:cTn id="21" dur="2000" fill="hold"/>
                                        <p:tgtEl>
                                          <p:spTgt spid="11"/>
                                        </p:tgtEl>
                                        <p:attrNameLst>
                                          <p:attrName>ppt_x</p:attrName>
                                          <p:attrName>ppt_y</p:attrName>
                                        </p:attrNameLst>
                                      </p:cBhvr>
                                      <p:rCtr x="-24492" y="33681"/>
                                    </p:animMotion>
                                  </p:childTnLst>
                                </p:cTn>
                              </p:par>
                              <p:par>
                                <p:cTn id="22" presetID="42" presetClass="path" presetSubtype="0" accel="50000" decel="50000" fill="hold" grpId="0" nodeType="withEffect">
                                  <p:stCondLst>
                                    <p:cond delay="0"/>
                                  </p:stCondLst>
                                  <p:childTnLst>
                                    <p:animMotion origin="layout" path="M -2.08333E-6 -2.96296E-6 L 0.08242 0.29769 " pathEditMode="relative" rAng="0" ptsTypes="AA">
                                      <p:cBhvr>
                                        <p:cTn id="23" dur="2000" fill="hold"/>
                                        <p:tgtEl>
                                          <p:spTgt spid="12"/>
                                        </p:tgtEl>
                                        <p:attrNameLst>
                                          <p:attrName>ppt_x</p:attrName>
                                          <p:attrName>ppt_y</p:attrName>
                                        </p:attrNameLst>
                                      </p:cBhvr>
                                      <p:rCtr x="4115" y="14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4" grpId="0" animBg="1"/>
      <p:bldP spid="15"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59540" y="1134266"/>
            <a:ext cx="4497077" cy="3876354"/>
          </a:xfrm>
          <a:prstGeom prst="rect">
            <a:avLst/>
          </a:prstGeom>
        </p:spPr>
      </p:pic>
      <p:sp>
        <p:nvSpPr>
          <p:cNvPr id="2" name="Title 1"/>
          <p:cNvSpPr>
            <a:spLocks noGrp="1"/>
          </p:cNvSpPr>
          <p:nvPr>
            <p:ph type="title"/>
          </p:nvPr>
        </p:nvSpPr>
        <p:spPr/>
        <p:txBody>
          <a:bodyPr/>
          <a:lstStyle/>
          <a:p>
            <a:r>
              <a:rPr lang="en-US" dirty="0" smtClean="0"/>
              <a:t>Circus animal mix up</a:t>
            </a:r>
            <a:endParaRPr lang="en-US" dirty="0"/>
          </a:p>
        </p:txBody>
      </p:sp>
      <p:sp>
        <p:nvSpPr>
          <p:cNvPr id="6" name="Plaque 5"/>
          <p:cNvSpPr/>
          <p:nvPr/>
        </p:nvSpPr>
        <p:spPr>
          <a:xfrm>
            <a:off x="1801743" y="1754243"/>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H</a:t>
            </a:r>
            <a:endParaRPr lang="en-US" sz="6600" dirty="0">
              <a:solidFill>
                <a:schemeClr val="tx2">
                  <a:lumMod val="90000"/>
                  <a:lumOff val="10000"/>
                </a:schemeClr>
              </a:solidFill>
            </a:endParaRPr>
          </a:p>
        </p:txBody>
      </p:sp>
      <p:sp>
        <p:nvSpPr>
          <p:cNvPr id="7" name="Plaque 6"/>
          <p:cNvSpPr/>
          <p:nvPr/>
        </p:nvSpPr>
        <p:spPr>
          <a:xfrm>
            <a:off x="3842406" y="3069642"/>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E</a:t>
            </a:r>
            <a:endParaRPr lang="en-US" sz="6600" dirty="0">
              <a:solidFill>
                <a:schemeClr val="tx2">
                  <a:lumMod val="90000"/>
                  <a:lumOff val="10000"/>
                </a:schemeClr>
              </a:solidFill>
            </a:endParaRPr>
          </a:p>
        </p:txBody>
      </p:sp>
      <p:sp>
        <p:nvSpPr>
          <p:cNvPr id="8" name="Plaque 7"/>
          <p:cNvSpPr/>
          <p:nvPr/>
        </p:nvSpPr>
        <p:spPr>
          <a:xfrm>
            <a:off x="4756322" y="1531649"/>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P</a:t>
            </a:r>
            <a:endParaRPr lang="en-US" sz="6600" dirty="0">
              <a:solidFill>
                <a:schemeClr val="tx2">
                  <a:lumMod val="90000"/>
                  <a:lumOff val="10000"/>
                </a:schemeClr>
              </a:solidFill>
            </a:endParaRPr>
          </a:p>
        </p:txBody>
      </p:sp>
      <p:sp>
        <p:nvSpPr>
          <p:cNvPr id="14" name="Plaque 13"/>
          <p:cNvSpPr/>
          <p:nvPr/>
        </p:nvSpPr>
        <p:spPr>
          <a:xfrm>
            <a:off x="7739923" y="1241991"/>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T</a:t>
            </a:r>
            <a:endParaRPr lang="en-US" sz="6600" dirty="0">
              <a:solidFill>
                <a:schemeClr val="tx2">
                  <a:lumMod val="90000"/>
                  <a:lumOff val="10000"/>
                </a:schemeClr>
              </a:solidFill>
            </a:endParaRPr>
          </a:p>
        </p:txBody>
      </p:sp>
      <p:sp>
        <p:nvSpPr>
          <p:cNvPr id="15" name="Plaque 14"/>
          <p:cNvSpPr/>
          <p:nvPr/>
        </p:nvSpPr>
        <p:spPr>
          <a:xfrm>
            <a:off x="8961119" y="3277075"/>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L</a:t>
            </a:r>
            <a:endParaRPr lang="en-US" sz="6600" dirty="0">
              <a:solidFill>
                <a:schemeClr val="tx2">
                  <a:lumMod val="90000"/>
                  <a:lumOff val="10000"/>
                </a:schemeClr>
              </a:solidFill>
            </a:endParaRPr>
          </a:p>
        </p:txBody>
      </p:sp>
      <p:sp>
        <p:nvSpPr>
          <p:cNvPr id="11" name="Plaque 10"/>
          <p:cNvSpPr/>
          <p:nvPr/>
        </p:nvSpPr>
        <p:spPr>
          <a:xfrm>
            <a:off x="10208806" y="1421015"/>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N</a:t>
            </a:r>
            <a:endParaRPr lang="en-US" sz="6600" dirty="0">
              <a:solidFill>
                <a:schemeClr val="tx2">
                  <a:lumMod val="90000"/>
                  <a:lumOff val="10000"/>
                </a:schemeClr>
              </a:solidFill>
            </a:endParaRPr>
          </a:p>
        </p:txBody>
      </p:sp>
      <p:sp>
        <p:nvSpPr>
          <p:cNvPr id="12" name="Plaque 11"/>
          <p:cNvSpPr/>
          <p:nvPr/>
        </p:nvSpPr>
        <p:spPr>
          <a:xfrm>
            <a:off x="6340839" y="3166437"/>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E</a:t>
            </a:r>
            <a:endParaRPr lang="en-US" sz="6600" dirty="0">
              <a:solidFill>
                <a:schemeClr val="tx2">
                  <a:lumMod val="90000"/>
                  <a:lumOff val="10000"/>
                </a:schemeClr>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107654819"/>
              </p:ext>
            </p:extLst>
          </p:nvPr>
        </p:nvGraphicFramePr>
        <p:xfrm>
          <a:off x="1251679" y="5085399"/>
          <a:ext cx="10413464" cy="1383088"/>
        </p:xfrm>
        <a:graphic>
          <a:graphicData uri="http://schemas.openxmlformats.org/drawingml/2006/table">
            <a:tbl>
              <a:tblPr firstRow="1" bandRow="1">
                <a:tableStyleId>{5940675A-B579-460E-94D1-54222C63F5DA}</a:tableStyleId>
              </a:tblPr>
              <a:tblGrid>
                <a:gridCol w="1301683"/>
                <a:gridCol w="1301683"/>
                <a:gridCol w="1301683"/>
                <a:gridCol w="1301683"/>
                <a:gridCol w="1301683"/>
                <a:gridCol w="1301683"/>
                <a:gridCol w="1301683"/>
                <a:gridCol w="1301683"/>
              </a:tblGrid>
              <a:tr h="1383088">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13" name="Plaque 12"/>
          <p:cNvSpPr/>
          <p:nvPr/>
        </p:nvSpPr>
        <p:spPr>
          <a:xfrm>
            <a:off x="1801743" y="3731895"/>
            <a:ext cx="1221196" cy="1130917"/>
          </a:xfrm>
          <a:prstGeom prst="plaqu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600" dirty="0" smtClean="0">
                <a:solidFill>
                  <a:schemeClr val="tx2">
                    <a:lumMod val="90000"/>
                    <a:lumOff val="10000"/>
                  </a:schemeClr>
                </a:solidFill>
              </a:rPr>
              <a:t>A</a:t>
            </a:r>
            <a:endParaRPr lang="en-US" sz="6600" dirty="0">
              <a:solidFill>
                <a:schemeClr val="tx2">
                  <a:lumMod val="90000"/>
                  <a:lumOff val="10000"/>
                </a:schemeClr>
              </a:solidFill>
            </a:endParaRPr>
          </a:p>
        </p:txBody>
      </p:sp>
      <p:sp>
        <p:nvSpPr>
          <p:cNvPr id="17" name="Rounded Rectangle 16">
            <a:hlinkClick r:id="rId4" action="ppaction://hlinksldjump"/>
          </p:cNvPr>
          <p:cNvSpPr/>
          <p:nvPr/>
        </p:nvSpPr>
        <p:spPr>
          <a:xfrm>
            <a:off x="9688239" y="199068"/>
            <a:ext cx="1976904" cy="36663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593700"/>
                </a:solidFill>
              </a:rPr>
              <a:t>Back to Map</a:t>
            </a:r>
            <a:endParaRPr lang="en-US" dirty="0">
              <a:solidFill>
                <a:srgbClr val="593700"/>
              </a:solidFill>
            </a:endParaRPr>
          </a:p>
        </p:txBody>
      </p:sp>
    </p:spTree>
    <p:extLst>
      <p:ext uri="{BB962C8B-B14F-4D97-AF65-F5344CB8AC3E}">
        <p14:creationId xmlns:p14="http://schemas.microsoft.com/office/powerpoint/2010/main" val="183534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375E-6 -2.59259E-6 L 0.00547 0.31551 " pathEditMode="relative" rAng="0" ptsTypes="AA">
                                      <p:cBhvr>
                                        <p:cTn id="11" dur="2000" fill="hold"/>
                                        <p:tgtEl>
                                          <p:spTgt spid="7"/>
                                        </p:tgtEl>
                                        <p:attrNameLst>
                                          <p:attrName>ppt_x</p:attrName>
                                          <p:attrName>ppt_y</p:attrName>
                                        </p:attrNameLst>
                                      </p:cBhvr>
                                      <p:rCtr x="273" y="15764"/>
                                    </p:animMotion>
                                  </p:childTnLst>
                                </p:cTn>
                              </p:par>
                              <p:par>
                                <p:cTn id="12" presetID="0" presetClass="path" presetSubtype="0" accel="50000" decel="50000" fill="hold" grpId="0" nodeType="withEffect">
                                  <p:stCondLst>
                                    <p:cond delay="0"/>
                                  </p:stCondLst>
                                  <p:childTnLst>
                                    <p:animMotion origin="layout" path="M 0.00143 -0.00139 L -0.52253 0.28703 " pathEditMode="relative" rAng="0" ptsTypes="AA">
                                      <p:cBhvr>
                                        <p:cTn id="13" dur="2000" fill="hold"/>
                                        <p:tgtEl>
                                          <p:spTgt spid="15"/>
                                        </p:tgtEl>
                                        <p:attrNameLst>
                                          <p:attrName>ppt_x</p:attrName>
                                          <p:attrName>ppt_y</p:attrName>
                                        </p:attrNameLst>
                                      </p:cBhvr>
                                      <p:rCtr x="-26198" y="14421"/>
                                    </p:animMotion>
                                  </p:childTnLst>
                                </p:cTn>
                              </p:par>
                              <p:par>
                                <p:cTn id="14" presetID="0" presetClass="path" presetSubtype="0" accel="50000" decel="50000" fill="hold" grpId="0" nodeType="withEffect">
                                  <p:stCondLst>
                                    <p:cond delay="0"/>
                                  </p:stCondLst>
                                  <p:childTnLst>
                                    <p:animMotion origin="layout" path="M -4.16667E-6 2.96296E-6 L 0.03672 0.53426 " pathEditMode="relative" rAng="0" ptsTypes="AA">
                                      <p:cBhvr>
                                        <p:cTn id="15" dur="2000" fill="hold"/>
                                        <p:tgtEl>
                                          <p:spTgt spid="8"/>
                                        </p:tgtEl>
                                        <p:attrNameLst>
                                          <p:attrName>ppt_x</p:attrName>
                                          <p:attrName>ppt_y</p:attrName>
                                        </p:attrNameLst>
                                      </p:cBhvr>
                                      <p:rCtr x="1836" y="26713"/>
                                    </p:animMotion>
                                  </p:childTnLst>
                                </p:cTn>
                              </p:par>
                              <p:par>
                                <p:cTn id="16" presetID="0" presetClass="path" presetSubtype="0" accel="50000" decel="50000" fill="hold" grpId="0" nodeType="withEffect">
                                  <p:stCondLst>
                                    <p:cond delay="0"/>
                                  </p:stCondLst>
                                  <p:childTnLst>
                                    <p:animMotion origin="layout" path="M 4.16667E-6 4.07407E-6 L 0.21836 0.57685 " pathEditMode="relative" rAng="0" ptsTypes="AA">
                                      <p:cBhvr>
                                        <p:cTn id="17" dur="2000" fill="hold"/>
                                        <p:tgtEl>
                                          <p:spTgt spid="14"/>
                                        </p:tgtEl>
                                        <p:attrNameLst>
                                          <p:attrName>ppt_x</p:attrName>
                                          <p:attrName>ppt_y</p:attrName>
                                        </p:attrNameLst>
                                      </p:cBhvr>
                                      <p:rCtr x="10911" y="28843"/>
                                    </p:animMotion>
                                  </p:childTnLst>
                                </p:cTn>
                              </p:par>
                              <p:par>
                                <p:cTn id="18" presetID="0" presetClass="path" presetSubtype="0" accel="50000" decel="50000" fill="hold" grpId="0" nodeType="withEffect">
                                  <p:stCondLst>
                                    <p:cond delay="0"/>
                                  </p:stCondLst>
                                  <p:childTnLst>
                                    <p:animMotion origin="layout" path="M 3.54167E-6 -4.44444E-6 L 0.38398 0.50371 " pathEditMode="relative" rAng="0" ptsTypes="AA">
                                      <p:cBhvr>
                                        <p:cTn id="19" dur="2000" fill="hold"/>
                                        <p:tgtEl>
                                          <p:spTgt spid="6"/>
                                        </p:tgtEl>
                                        <p:attrNameLst>
                                          <p:attrName>ppt_x</p:attrName>
                                          <p:attrName>ppt_y</p:attrName>
                                        </p:attrNameLst>
                                      </p:cBhvr>
                                      <p:rCtr x="19193" y="25185"/>
                                    </p:animMotion>
                                  </p:childTnLst>
                                </p:cTn>
                              </p:par>
                              <p:par>
                                <p:cTn id="20" presetID="0" presetClass="path" presetSubtype="0" accel="50000" decel="50000" fill="hold" grpId="0" nodeType="withEffect">
                                  <p:stCondLst>
                                    <p:cond delay="0"/>
                                  </p:stCondLst>
                                  <p:childTnLst>
                                    <p:animMotion origin="layout" path="M 0.00143 -0.00139 L -0.09128 0.5507 " pathEditMode="relative" rAng="0" ptsTypes="AA">
                                      <p:cBhvr>
                                        <p:cTn id="21" dur="2000" fill="hold"/>
                                        <p:tgtEl>
                                          <p:spTgt spid="11"/>
                                        </p:tgtEl>
                                        <p:attrNameLst>
                                          <p:attrName>ppt_x</p:attrName>
                                          <p:attrName>ppt_y</p:attrName>
                                        </p:attrNameLst>
                                      </p:cBhvr>
                                      <p:rCtr x="-4635" y="27593"/>
                                    </p:animMotion>
                                  </p:childTnLst>
                                </p:cTn>
                              </p:par>
                              <p:par>
                                <p:cTn id="22" presetID="42" presetClass="path" presetSubtype="0" accel="50000" decel="50000" fill="hold" grpId="0" nodeType="withEffect">
                                  <p:stCondLst>
                                    <p:cond delay="0"/>
                                  </p:stCondLst>
                                  <p:childTnLst>
                                    <p:animMotion origin="layout" path="M -2.08333E-6 -2.96296E-6 L -0.41471 0.29537 " pathEditMode="relative" rAng="0" ptsTypes="AA">
                                      <p:cBhvr>
                                        <p:cTn id="23" dur="2000" fill="hold"/>
                                        <p:tgtEl>
                                          <p:spTgt spid="12"/>
                                        </p:tgtEl>
                                        <p:attrNameLst>
                                          <p:attrName>ppt_x</p:attrName>
                                          <p:attrName>ppt_y</p:attrName>
                                        </p:attrNameLst>
                                      </p:cBhvr>
                                      <p:rCtr x="-20742" y="14769"/>
                                    </p:animMotion>
                                  </p:childTnLst>
                                </p:cTn>
                              </p:par>
                              <p:par>
                                <p:cTn id="24" presetID="42" presetClass="path" presetSubtype="0" accel="50000" decel="50000" fill="hold" grpId="0" nodeType="withEffect">
                                  <p:stCondLst>
                                    <p:cond delay="0"/>
                                  </p:stCondLst>
                                  <p:childTnLst>
                                    <p:animMotion origin="layout" path="M 3.54167E-6 -3.7037E-7 L 0.49114 0.21157 " pathEditMode="relative" rAng="0" ptsTypes="AA">
                                      <p:cBhvr>
                                        <p:cTn id="25" dur="2000" fill="hold"/>
                                        <p:tgtEl>
                                          <p:spTgt spid="13"/>
                                        </p:tgtEl>
                                        <p:attrNameLst>
                                          <p:attrName>ppt_x</p:attrName>
                                          <p:attrName>ppt_y</p:attrName>
                                        </p:attrNameLst>
                                      </p:cBhvr>
                                      <p:rCtr x="24557" y="10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4" grpId="0" animBg="1"/>
      <p:bldP spid="15"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to the Carnival</a:t>
            </a:r>
            <a:endParaRPr lang="en-US" dirty="0"/>
          </a:p>
        </p:txBody>
      </p:sp>
      <p:pic>
        <p:nvPicPr>
          <p:cNvPr id="8" name="Picture 7" descr="ThemePark_Graph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0431" y="1309411"/>
            <a:ext cx="3535366" cy="2343046"/>
          </a:xfrm>
          <a:prstGeom prst="rect">
            <a:avLst/>
          </a:prstGeom>
        </p:spPr>
      </p:pic>
      <p:pic>
        <p:nvPicPr>
          <p:cNvPr id="9" name="Picture 8" descr="graphics-circus-254087.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1406" y="178699"/>
            <a:ext cx="1624175" cy="2275308"/>
          </a:xfrm>
          <a:prstGeom prst="rect">
            <a:avLst/>
          </a:prstGeom>
        </p:spPr>
      </p:pic>
      <p:pic>
        <p:nvPicPr>
          <p:cNvPr id="10" name="Picture 9" descr="Circus-animals_4f7b367eee3ac-thum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0903" y="1278814"/>
            <a:ext cx="3016327" cy="2478286"/>
          </a:xfrm>
          <a:prstGeom prst="rect">
            <a:avLst/>
          </a:prstGeom>
        </p:spPr>
      </p:pic>
      <p:pic>
        <p:nvPicPr>
          <p:cNvPr id="11" name="Picture 10" descr="large_tickettofu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7914" y="3757100"/>
            <a:ext cx="3004114" cy="2855763"/>
          </a:xfrm>
          <a:prstGeom prst="rect">
            <a:avLst/>
          </a:prstGeom>
        </p:spPr>
      </p:pic>
      <p:pic>
        <p:nvPicPr>
          <p:cNvPr id="12" name="Picture 11" descr="large_fun-park-foo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4174" y="1143947"/>
            <a:ext cx="1795141" cy="1795141"/>
          </a:xfrm>
          <a:prstGeom prst="rect">
            <a:avLst/>
          </a:prstGeom>
        </p:spPr>
      </p:pic>
      <p:pic>
        <p:nvPicPr>
          <p:cNvPr id="14" name="Picture 13" descr="Going-to-the-Carnival-circus-and-carnivals-20358672-1440-900.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5204" y="3918625"/>
            <a:ext cx="4310781" cy="2694238"/>
          </a:xfrm>
          <a:prstGeom prst="rect">
            <a:avLst/>
          </a:prstGeom>
        </p:spPr>
      </p:pic>
      <p:pic>
        <p:nvPicPr>
          <p:cNvPr id="15" name="Picture 14" descr="Freeitem_Carnival_Games-icon.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5985" y="3918625"/>
            <a:ext cx="3315442" cy="3315442"/>
          </a:xfrm>
          <a:prstGeom prst="rect">
            <a:avLst/>
          </a:prstGeom>
        </p:spPr>
      </p:pic>
      <p:pic>
        <p:nvPicPr>
          <p:cNvPr id="16" name="Picture 15" descr="circus-ringmaster-clipart-dumbo_ringmaster.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49315" y="2454007"/>
            <a:ext cx="1503089" cy="1902910"/>
          </a:xfrm>
          <a:prstGeom prst="rect">
            <a:avLst/>
          </a:prstGeom>
        </p:spPr>
      </p:pic>
    </p:spTree>
    <p:extLst>
      <p:ext uri="{BB962C8B-B14F-4D97-AF65-F5344CB8AC3E}">
        <p14:creationId xmlns:p14="http://schemas.microsoft.com/office/powerpoint/2010/main" val="17806957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24410" y="424210"/>
            <a:ext cx="6753010" cy="666194"/>
          </a:xfrm>
        </p:spPr>
        <p:txBody>
          <a:bodyPr>
            <a:noAutofit/>
          </a:bodyPr>
          <a:lstStyle/>
          <a:p>
            <a:r>
              <a:rPr lang="en-US" sz="3200" dirty="0" smtClean="0"/>
              <a:t>What we will learn today:</a:t>
            </a:r>
            <a:endParaRPr lang="en-US" sz="3200" dirty="0"/>
          </a:p>
        </p:txBody>
      </p:sp>
      <p:sp>
        <p:nvSpPr>
          <p:cNvPr id="8" name="Subtitle 2"/>
          <p:cNvSpPr txBox="1">
            <a:spLocks/>
          </p:cNvSpPr>
          <p:nvPr/>
        </p:nvSpPr>
        <p:spPr>
          <a:xfrm>
            <a:off x="525558" y="1227333"/>
            <a:ext cx="6453784" cy="5009270"/>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700"/>
              </a:spcBef>
              <a:buClr>
                <a:schemeClr val="tx2"/>
              </a:buClr>
              <a:buFont typeface="Arial" panose="020B0604020202020204" pitchFamily="34" charset="0"/>
              <a:buNone/>
              <a:defRPr sz="3200" kern="1200">
                <a:solidFill>
                  <a:schemeClr val="tx1">
                    <a:lumMod val="65000"/>
                    <a:lumOff val="35000"/>
                  </a:schemeClr>
                </a:solidFill>
                <a:latin typeface="+mn-lt"/>
                <a:ea typeface="+mn-ea"/>
                <a:cs typeface="+mn-cs"/>
              </a:defRPr>
            </a:lvl1pPr>
            <a:lvl2pPr marL="457200" indent="0" algn="l" defTabSz="914400" rtl="0" eaLnBrk="1" latinLnBrk="0" hangingPunct="1">
              <a:lnSpc>
                <a:spcPct val="110000"/>
              </a:lnSpc>
              <a:spcBef>
                <a:spcPts val="700"/>
              </a:spcBef>
              <a:buClr>
                <a:schemeClr val="tx2"/>
              </a:buClr>
              <a:buFont typeface="Gill Sans MT" panose="020B0502020104020203" pitchFamily="34" charset="0"/>
              <a:buNone/>
              <a:defRPr sz="2800" kern="1200">
                <a:solidFill>
                  <a:schemeClr val="tx1">
                    <a:lumMod val="65000"/>
                    <a:lumOff val="35000"/>
                  </a:schemeClr>
                </a:solidFill>
                <a:latin typeface="+mn-lt"/>
                <a:ea typeface="+mn-ea"/>
                <a:cs typeface="+mn-cs"/>
              </a:defRPr>
            </a:lvl2pPr>
            <a:lvl3pPr marL="914400" indent="0" algn="l" defTabSz="914400" rtl="0" eaLnBrk="1" latinLnBrk="0" hangingPunct="1">
              <a:lnSpc>
                <a:spcPct val="110000"/>
              </a:lnSpc>
              <a:spcBef>
                <a:spcPts val="700"/>
              </a:spcBef>
              <a:buClr>
                <a:schemeClr val="tx2"/>
              </a:buClr>
              <a:buFont typeface="Arial" panose="020B0604020202020204" pitchFamily="34" charset="0"/>
              <a:buNone/>
              <a:defRPr sz="2400" kern="1200">
                <a:solidFill>
                  <a:schemeClr val="tx1">
                    <a:lumMod val="65000"/>
                    <a:lumOff val="35000"/>
                  </a:schemeClr>
                </a:solidFill>
                <a:latin typeface="+mn-lt"/>
                <a:ea typeface="+mn-ea"/>
                <a:cs typeface="+mn-cs"/>
              </a:defRPr>
            </a:lvl3pPr>
            <a:lvl4pPr marL="13716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4pPr>
            <a:lvl5pPr marL="1828800" indent="0" algn="l" defTabSz="914400" rtl="0" eaLnBrk="1" latinLnBrk="0" hangingPunct="1">
              <a:lnSpc>
                <a:spcPct val="110000"/>
              </a:lnSpc>
              <a:spcBef>
                <a:spcPts val="700"/>
              </a:spcBef>
              <a:buClr>
                <a:schemeClr val="tx2"/>
              </a:buClr>
              <a:buFont typeface="Arial" panose="020B0604020202020204" pitchFamily="34" charset="0"/>
              <a:buNone/>
              <a:defRPr sz="2000" kern="1200">
                <a:solidFill>
                  <a:schemeClr val="tx1">
                    <a:lumMod val="65000"/>
                    <a:lumOff val="35000"/>
                  </a:schemeClr>
                </a:solidFill>
                <a:latin typeface="+mn-lt"/>
                <a:ea typeface="+mn-ea"/>
                <a:cs typeface="+mn-cs"/>
              </a:defRPr>
            </a:lvl5pPr>
            <a:lvl6pPr marL="22860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6pPr>
            <a:lvl7pPr marL="2743200" indent="0" algn="l" defTabSz="914400" rtl="0" eaLnBrk="1" latinLnBrk="0" hangingPunct="1">
              <a:lnSpc>
                <a:spcPct val="110000"/>
              </a:lnSpc>
              <a:spcBef>
                <a:spcPts val="700"/>
              </a:spcBef>
              <a:buClr>
                <a:schemeClr val="tx2"/>
              </a:buClr>
              <a:buFont typeface="Arial" panose="020B0604020202020204" pitchFamily="34" charset="0"/>
              <a:buNone/>
              <a:defRPr sz="2000" kern="1200">
                <a:solidFill>
                  <a:schemeClr val="tx1">
                    <a:lumMod val="65000"/>
                    <a:lumOff val="35000"/>
                  </a:schemeClr>
                </a:solidFill>
                <a:latin typeface="+mn-lt"/>
                <a:ea typeface="+mn-ea"/>
                <a:cs typeface="+mn-cs"/>
              </a:defRPr>
            </a:lvl7pPr>
            <a:lvl8pPr marL="3200400" indent="0" algn="l" defTabSz="914400" rtl="0" eaLnBrk="1" latinLnBrk="0" hangingPunct="1">
              <a:lnSpc>
                <a:spcPct val="110000"/>
              </a:lnSpc>
              <a:spcBef>
                <a:spcPts val="700"/>
              </a:spcBef>
              <a:buClr>
                <a:schemeClr val="tx2"/>
              </a:buClr>
              <a:buFont typeface="Gill Sans MT" panose="020B0502020104020203" pitchFamily="34" charset="0"/>
              <a:buNone/>
              <a:defRPr sz="2000" kern="1200" baseline="0">
                <a:solidFill>
                  <a:schemeClr val="tx1">
                    <a:lumMod val="65000"/>
                    <a:lumOff val="35000"/>
                  </a:schemeClr>
                </a:solidFill>
                <a:latin typeface="+mn-lt"/>
                <a:ea typeface="+mn-ea"/>
                <a:cs typeface="+mn-cs"/>
              </a:defRPr>
            </a:lvl8pPr>
            <a:lvl9pPr marL="3657600" indent="0" algn="l" defTabSz="914400" rtl="0" eaLnBrk="1" latinLnBrk="0" hangingPunct="1">
              <a:lnSpc>
                <a:spcPct val="110000"/>
              </a:lnSpc>
              <a:spcBef>
                <a:spcPts val="700"/>
              </a:spcBef>
              <a:buClr>
                <a:schemeClr val="tx2"/>
              </a:buClr>
              <a:buFont typeface="Arial" panose="020B0604020202020204" pitchFamily="34" charset="0"/>
              <a:buNone/>
              <a:defRPr sz="2000" kern="1200" baseline="0">
                <a:solidFill>
                  <a:schemeClr val="tx1">
                    <a:lumMod val="65000"/>
                    <a:lumOff val="35000"/>
                  </a:schemeClr>
                </a:solidFill>
                <a:latin typeface="+mn-lt"/>
                <a:ea typeface="+mn-ea"/>
                <a:cs typeface="+mn-cs"/>
              </a:defRPr>
            </a:lvl9pPr>
          </a:lstStyle>
          <a:p>
            <a:pPr marL="457200" indent="-457200">
              <a:buFont typeface="Arial"/>
              <a:buChar char="•"/>
            </a:pPr>
            <a:r>
              <a:rPr lang="en-US" dirty="0"/>
              <a:t>Sounds (the letters </a:t>
            </a:r>
            <a:r>
              <a:rPr lang="en-US" dirty="0" err="1"/>
              <a:t>b,c,d,f</a:t>
            </a:r>
            <a:r>
              <a:rPr lang="en-US" dirty="0"/>
              <a:t> )</a:t>
            </a:r>
          </a:p>
          <a:p>
            <a:pPr marL="457200" indent="-457200">
              <a:buFont typeface="Arial"/>
              <a:buChar char="•"/>
            </a:pPr>
            <a:r>
              <a:rPr lang="en-US" dirty="0" smtClean="0"/>
              <a:t>Describing </a:t>
            </a:r>
            <a:r>
              <a:rPr lang="en-US" dirty="0" smtClean="0"/>
              <a:t>ourselves and our likes</a:t>
            </a:r>
          </a:p>
          <a:p>
            <a:pPr marL="457200" indent="-457200">
              <a:buFont typeface="Arial"/>
              <a:buChar char="•"/>
            </a:pPr>
            <a:r>
              <a:rPr lang="en-US" dirty="0" smtClean="0"/>
              <a:t>New carnival words</a:t>
            </a:r>
          </a:p>
          <a:p>
            <a:pPr marL="457200" indent="-457200">
              <a:buFont typeface="Arial"/>
              <a:buChar char="•"/>
            </a:pPr>
            <a:r>
              <a:rPr lang="en-US" dirty="0" smtClean="0"/>
              <a:t>New magic words</a:t>
            </a:r>
          </a:p>
          <a:p>
            <a:pPr marL="457200" indent="-457200">
              <a:buFont typeface="Arial"/>
              <a:buChar char="•"/>
            </a:pPr>
            <a:r>
              <a:rPr lang="en-US" dirty="0" smtClean="0"/>
              <a:t>Answer questions about our </a:t>
            </a:r>
            <a:r>
              <a:rPr lang="en-US" dirty="0" err="1" smtClean="0"/>
              <a:t>favourite</a:t>
            </a:r>
            <a:r>
              <a:rPr lang="en-US" dirty="0" smtClean="0"/>
              <a:t> animals</a:t>
            </a:r>
            <a:endParaRPr lang="en-US" dirty="0"/>
          </a:p>
        </p:txBody>
      </p:sp>
      <p:pic>
        <p:nvPicPr>
          <p:cNvPr id="9" name="Picture 8" descr="learn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129" y="424210"/>
            <a:ext cx="6350000" cy="6350000"/>
          </a:xfrm>
          <a:prstGeom prst="rect">
            <a:avLst/>
          </a:prstGeom>
        </p:spPr>
      </p:pic>
      <p:pic>
        <p:nvPicPr>
          <p:cNvPr id="10" name="Picture 9" descr="Early Learning Initiativ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8982" y="2946390"/>
            <a:ext cx="3678117" cy="2721807"/>
          </a:xfrm>
          <a:prstGeom prst="rect">
            <a:avLst/>
          </a:prstGeom>
        </p:spPr>
      </p:pic>
      <p:pic>
        <p:nvPicPr>
          <p:cNvPr id="11" name="Picture 10" descr="logo-DiscoveryLeaC05a-A06bT06a-Z.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2279" y="4787428"/>
            <a:ext cx="2908107" cy="2070572"/>
          </a:xfrm>
          <a:prstGeom prst="rect">
            <a:avLst/>
          </a:prstGeom>
        </p:spPr>
      </p:pic>
      <p:pic>
        <p:nvPicPr>
          <p:cNvPr id="12" name="Picture 11" descr="6a00d83451b36c69e201b8d11f2545970c-800w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1325" y="2811329"/>
            <a:ext cx="814697" cy="1015680"/>
          </a:xfrm>
          <a:prstGeom prst="rect">
            <a:avLst/>
          </a:prstGeom>
        </p:spPr>
      </p:pic>
      <p:pic>
        <p:nvPicPr>
          <p:cNvPr id="13" name="Picture 12" descr="6a00d83451b36c69e201b8d11f2545970c-800w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1483" y="2103962"/>
            <a:ext cx="814697" cy="1015680"/>
          </a:xfrm>
          <a:prstGeom prst="rect">
            <a:avLst/>
          </a:prstGeom>
        </p:spPr>
      </p:pic>
      <p:pic>
        <p:nvPicPr>
          <p:cNvPr id="14" name="Picture 13" descr="6a00d83451b36c69e201b8d11f2545970c-800w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0071" y="1477555"/>
            <a:ext cx="814697" cy="1015680"/>
          </a:xfrm>
          <a:prstGeom prst="rect">
            <a:avLst/>
          </a:prstGeom>
        </p:spPr>
      </p:pic>
      <p:pic>
        <p:nvPicPr>
          <p:cNvPr id="15" name="Picture 14" descr="6a00d83451b36c69e201b8d11f2545970c-800w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2002" y="851368"/>
            <a:ext cx="814697" cy="1015680"/>
          </a:xfrm>
          <a:prstGeom prst="rect">
            <a:avLst/>
          </a:prstGeom>
        </p:spPr>
      </p:pic>
      <p:pic>
        <p:nvPicPr>
          <p:cNvPr id="16" name="Picture 15" descr="6a00d83451b36c69e201b8d11f2545970c-800w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7006" y="4195798"/>
            <a:ext cx="814697" cy="1015680"/>
          </a:xfrm>
          <a:prstGeom prst="rect">
            <a:avLst/>
          </a:prstGeom>
        </p:spPr>
      </p:pic>
    </p:spTree>
    <p:extLst>
      <p:ext uri="{BB962C8B-B14F-4D97-AF65-F5344CB8AC3E}">
        <p14:creationId xmlns:p14="http://schemas.microsoft.com/office/powerpoint/2010/main" val="14509504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nda-303949_6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4150" y="888921"/>
            <a:ext cx="2546002" cy="2653813"/>
          </a:xfrm>
          <a:prstGeom prst="rect">
            <a:avLst/>
          </a:prstGeom>
        </p:spPr>
      </p:pic>
      <p:sp>
        <p:nvSpPr>
          <p:cNvPr id="2" name="Title 1"/>
          <p:cNvSpPr>
            <a:spLocks noGrp="1"/>
          </p:cNvSpPr>
          <p:nvPr>
            <p:ph type="title"/>
          </p:nvPr>
        </p:nvSpPr>
        <p:spPr/>
        <p:txBody>
          <a:bodyPr/>
          <a:lstStyle/>
          <a:p>
            <a:r>
              <a:rPr lang="en-US" dirty="0" smtClean="0"/>
              <a:t>Final Thoughts?</a:t>
            </a:r>
            <a:endParaRPr lang="en-US" dirty="0"/>
          </a:p>
        </p:txBody>
      </p:sp>
      <p:sp>
        <p:nvSpPr>
          <p:cNvPr id="3" name="Content Placeholder 2"/>
          <p:cNvSpPr>
            <a:spLocks noGrp="1"/>
          </p:cNvSpPr>
          <p:nvPr>
            <p:ph sz="quarter" idx="1"/>
          </p:nvPr>
        </p:nvSpPr>
        <p:spPr>
          <a:xfrm>
            <a:off x="1251677" y="1565243"/>
            <a:ext cx="10178323" cy="3593591"/>
          </a:xfrm>
        </p:spPr>
        <p:txBody>
          <a:bodyPr>
            <a:normAutofit/>
          </a:bodyPr>
          <a:lstStyle/>
          <a:p>
            <a:pPr>
              <a:lnSpc>
                <a:spcPct val="150000"/>
              </a:lnSpc>
            </a:pPr>
            <a:r>
              <a:rPr lang="en-US" sz="2800" dirty="0" smtClean="0"/>
              <a:t>Do you have any questions?</a:t>
            </a:r>
          </a:p>
          <a:p>
            <a:pPr>
              <a:lnSpc>
                <a:spcPct val="150000"/>
              </a:lnSpc>
            </a:pPr>
            <a:r>
              <a:rPr lang="en-US" sz="2800" dirty="0" smtClean="0"/>
              <a:t>What are you taking away from today?</a:t>
            </a:r>
          </a:p>
          <a:p>
            <a:pPr>
              <a:lnSpc>
                <a:spcPct val="150000"/>
              </a:lnSpc>
            </a:pPr>
            <a:r>
              <a:rPr lang="en-US" sz="2800" dirty="0" smtClean="0"/>
              <a:t>Do you understand the handout?</a:t>
            </a:r>
          </a:p>
          <a:p>
            <a:pPr>
              <a:lnSpc>
                <a:spcPct val="150000"/>
              </a:lnSpc>
            </a:pPr>
            <a:r>
              <a:rPr lang="en-US" sz="2800" dirty="0" smtClean="0"/>
              <a:t>Contact me: </a:t>
            </a:r>
            <a:r>
              <a:rPr lang="en-US" sz="2800" dirty="0" err="1" smtClean="0"/>
              <a:t>brian.chen@rosedaleacademy.com</a:t>
            </a:r>
            <a:endParaRPr lang="en-US" sz="2800" dirty="0"/>
          </a:p>
        </p:txBody>
      </p:sp>
      <p:pic>
        <p:nvPicPr>
          <p:cNvPr id="5" name="Picture 4" descr="thankyou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3957" y="3883361"/>
            <a:ext cx="6290150" cy="3307522"/>
          </a:xfrm>
          <a:prstGeom prst="rect">
            <a:avLst/>
          </a:prstGeom>
        </p:spPr>
      </p:pic>
    </p:spTree>
    <p:extLst>
      <p:ext uri="{BB962C8B-B14F-4D97-AF65-F5344CB8AC3E}">
        <p14:creationId xmlns:p14="http://schemas.microsoft.com/office/powerpoint/2010/main" val="295615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24410" y="424210"/>
            <a:ext cx="6753010" cy="666194"/>
          </a:xfrm>
        </p:spPr>
        <p:txBody>
          <a:bodyPr>
            <a:noAutofit/>
          </a:bodyPr>
          <a:lstStyle/>
          <a:p>
            <a:r>
              <a:rPr lang="en-US" sz="3200" dirty="0" smtClean="0"/>
              <a:t>What we will learn today:</a:t>
            </a:r>
            <a:endParaRPr lang="en-US" sz="3200" dirty="0"/>
          </a:p>
        </p:txBody>
      </p:sp>
      <p:sp>
        <p:nvSpPr>
          <p:cNvPr id="8" name="Subtitle 2"/>
          <p:cNvSpPr txBox="1">
            <a:spLocks/>
          </p:cNvSpPr>
          <p:nvPr/>
        </p:nvSpPr>
        <p:spPr>
          <a:xfrm>
            <a:off x="525558" y="1227333"/>
            <a:ext cx="6453784" cy="5009270"/>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700"/>
              </a:spcBef>
              <a:buClr>
                <a:schemeClr val="tx2"/>
              </a:buClr>
              <a:buFont typeface="Arial" panose="020B0604020202020204" pitchFamily="34" charset="0"/>
              <a:buNone/>
              <a:defRPr sz="3200" kern="1200">
                <a:solidFill>
                  <a:schemeClr val="tx1">
                    <a:lumMod val="65000"/>
                    <a:lumOff val="35000"/>
                  </a:schemeClr>
                </a:solidFill>
                <a:latin typeface="+mn-lt"/>
                <a:ea typeface="+mn-ea"/>
                <a:cs typeface="+mn-cs"/>
              </a:defRPr>
            </a:lvl1pPr>
            <a:lvl2pPr marL="457200" indent="0" algn="l" defTabSz="914400" rtl="0" eaLnBrk="1" latinLnBrk="0" hangingPunct="1">
              <a:lnSpc>
                <a:spcPct val="110000"/>
              </a:lnSpc>
              <a:spcBef>
                <a:spcPts val="700"/>
              </a:spcBef>
              <a:buClr>
                <a:schemeClr val="tx2"/>
              </a:buClr>
              <a:buFont typeface="Gill Sans MT" panose="020B0502020104020203" pitchFamily="34" charset="0"/>
              <a:buNone/>
              <a:defRPr sz="2800" kern="1200">
                <a:solidFill>
                  <a:schemeClr val="tx1">
                    <a:lumMod val="65000"/>
                    <a:lumOff val="35000"/>
                  </a:schemeClr>
                </a:solidFill>
                <a:latin typeface="+mn-lt"/>
                <a:ea typeface="+mn-ea"/>
                <a:cs typeface="+mn-cs"/>
              </a:defRPr>
            </a:lvl2pPr>
            <a:lvl3pPr marL="914400" indent="0" algn="l" defTabSz="914400" rtl="0" eaLnBrk="1" latinLnBrk="0" hangingPunct="1">
              <a:lnSpc>
                <a:spcPct val="110000"/>
              </a:lnSpc>
              <a:spcBef>
                <a:spcPts val="700"/>
              </a:spcBef>
              <a:buClr>
                <a:schemeClr val="tx2"/>
              </a:buClr>
              <a:buFont typeface="Arial" panose="020B0604020202020204" pitchFamily="34" charset="0"/>
              <a:buNone/>
              <a:defRPr sz="2400" kern="1200">
                <a:solidFill>
                  <a:schemeClr val="tx1">
                    <a:lumMod val="65000"/>
                    <a:lumOff val="35000"/>
                  </a:schemeClr>
                </a:solidFill>
                <a:latin typeface="+mn-lt"/>
                <a:ea typeface="+mn-ea"/>
                <a:cs typeface="+mn-cs"/>
              </a:defRPr>
            </a:lvl3pPr>
            <a:lvl4pPr marL="13716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4pPr>
            <a:lvl5pPr marL="1828800" indent="0" algn="l" defTabSz="914400" rtl="0" eaLnBrk="1" latinLnBrk="0" hangingPunct="1">
              <a:lnSpc>
                <a:spcPct val="110000"/>
              </a:lnSpc>
              <a:spcBef>
                <a:spcPts val="700"/>
              </a:spcBef>
              <a:buClr>
                <a:schemeClr val="tx2"/>
              </a:buClr>
              <a:buFont typeface="Arial" panose="020B0604020202020204" pitchFamily="34" charset="0"/>
              <a:buNone/>
              <a:defRPr sz="2000" kern="1200">
                <a:solidFill>
                  <a:schemeClr val="tx1">
                    <a:lumMod val="65000"/>
                    <a:lumOff val="35000"/>
                  </a:schemeClr>
                </a:solidFill>
                <a:latin typeface="+mn-lt"/>
                <a:ea typeface="+mn-ea"/>
                <a:cs typeface="+mn-cs"/>
              </a:defRPr>
            </a:lvl5pPr>
            <a:lvl6pPr marL="22860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6pPr>
            <a:lvl7pPr marL="2743200" indent="0" algn="l" defTabSz="914400" rtl="0" eaLnBrk="1" latinLnBrk="0" hangingPunct="1">
              <a:lnSpc>
                <a:spcPct val="110000"/>
              </a:lnSpc>
              <a:spcBef>
                <a:spcPts val="700"/>
              </a:spcBef>
              <a:buClr>
                <a:schemeClr val="tx2"/>
              </a:buClr>
              <a:buFont typeface="Arial" panose="020B0604020202020204" pitchFamily="34" charset="0"/>
              <a:buNone/>
              <a:defRPr sz="2000" kern="1200">
                <a:solidFill>
                  <a:schemeClr val="tx1">
                    <a:lumMod val="65000"/>
                    <a:lumOff val="35000"/>
                  </a:schemeClr>
                </a:solidFill>
                <a:latin typeface="+mn-lt"/>
                <a:ea typeface="+mn-ea"/>
                <a:cs typeface="+mn-cs"/>
              </a:defRPr>
            </a:lvl7pPr>
            <a:lvl8pPr marL="3200400" indent="0" algn="l" defTabSz="914400" rtl="0" eaLnBrk="1" latinLnBrk="0" hangingPunct="1">
              <a:lnSpc>
                <a:spcPct val="110000"/>
              </a:lnSpc>
              <a:spcBef>
                <a:spcPts val="700"/>
              </a:spcBef>
              <a:buClr>
                <a:schemeClr val="tx2"/>
              </a:buClr>
              <a:buFont typeface="Gill Sans MT" panose="020B0502020104020203" pitchFamily="34" charset="0"/>
              <a:buNone/>
              <a:defRPr sz="2000" kern="1200" baseline="0">
                <a:solidFill>
                  <a:schemeClr val="tx1">
                    <a:lumMod val="65000"/>
                    <a:lumOff val="35000"/>
                  </a:schemeClr>
                </a:solidFill>
                <a:latin typeface="+mn-lt"/>
                <a:ea typeface="+mn-ea"/>
                <a:cs typeface="+mn-cs"/>
              </a:defRPr>
            </a:lvl8pPr>
            <a:lvl9pPr marL="3657600" indent="0" algn="l" defTabSz="914400" rtl="0" eaLnBrk="1" latinLnBrk="0" hangingPunct="1">
              <a:lnSpc>
                <a:spcPct val="110000"/>
              </a:lnSpc>
              <a:spcBef>
                <a:spcPts val="700"/>
              </a:spcBef>
              <a:buClr>
                <a:schemeClr val="tx2"/>
              </a:buClr>
              <a:buFont typeface="Arial" panose="020B0604020202020204" pitchFamily="34" charset="0"/>
              <a:buNone/>
              <a:defRPr sz="2000" kern="1200" baseline="0">
                <a:solidFill>
                  <a:schemeClr val="tx1">
                    <a:lumMod val="65000"/>
                    <a:lumOff val="35000"/>
                  </a:schemeClr>
                </a:solidFill>
                <a:latin typeface="+mn-lt"/>
                <a:ea typeface="+mn-ea"/>
                <a:cs typeface="+mn-cs"/>
              </a:defRPr>
            </a:lvl9pPr>
          </a:lstStyle>
          <a:p>
            <a:pPr marL="457200" indent="-457200">
              <a:buFont typeface="Arial"/>
              <a:buChar char="•"/>
            </a:pPr>
            <a:r>
              <a:rPr lang="en-US" dirty="0"/>
              <a:t>Sounds (the letters </a:t>
            </a:r>
            <a:r>
              <a:rPr lang="en-US" dirty="0" err="1"/>
              <a:t>b,c,d,f</a:t>
            </a:r>
            <a:r>
              <a:rPr lang="en-US" dirty="0"/>
              <a:t> )</a:t>
            </a:r>
          </a:p>
          <a:p>
            <a:pPr marL="457200" indent="-457200">
              <a:buFont typeface="Arial"/>
              <a:buChar char="•"/>
            </a:pPr>
            <a:r>
              <a:rPr lang="en-US" dirty="0" smtClean="0"/>
              <a:t>Describing </a:t>
            </a:r>
            <a:r>
              <a:rPr lang="en-US" dirty="0" smtClean="0"/>
              <a:t>ourselves and our likes</a:t>
            </a:r>
          </a:p>
          <a:p>
            <a:pPr marL="457200" indent="-457200">
              <a:buFont typeface="Arial"/>
              <a:buChar char="•"/>
            </a:pPr>
            <a:r>
              <a:rPr lang="en-US" dirty="0" smtClean="0"/>
              <a:t>New carnival and magic words</a:t>
            </a:r>
          </a:p>
          <a:p>
            <a:pPr marL="457200" indent="-457200">
              <a:buFont typeface="Arial"/>
              <a:buChar char="•"/>
            </a:pPr>
            <a:r>
              <a:rPr lang="en-US" dirty="0" smtClean="0"/>
              <a:t>Answer questions about our </a:t>
            </a:r>
            <a:r>
              <a:rPr lang="en-US" dirty="0" err="1" smtClean="0"/>
              <a:t>favourite</a:t>
            </a:r>
            <a:r>
              <a:rPr lang="en-US" dirty="0" smtClean="0"/>
              <a:t> animals</a:t>
            </a:r>
            <a:endParaRPr lang="en-US" dirty="0"/>
          </a:p>
        </p:txBody>
      </p:sp>
      <p:pic>
        <p:nvPicPr>
          <p:cNvPr id="9" name="Picture 8" descr="learn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129" y="424210"/>
            <a:ext cx="6350000" cy="6350000"/>
          </a:xfrm>
          <a:prstGeom prst="rect">
            <a:avLst/>
          </a:prstGeom>
        </p:spPr>
      </p:pic>
      <p:pic>
        <p:nvPicPr>
          <p:cNvPr id="10" name="Picture 9" descr="Early Learning Initiativ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8982" y="2946390"/>
            <a:ext cx="3678117" cy="2721807"/>
          </a:xfrm>
          <a:prstGeom prst="rect">
            <a:avLst/>
          </a:prstGeom>
        </p:spPr>
      </p:pic>
      <p:pic>
        <p:nvPicPr>
          <p:cNvPr id="11" name="Picture 10" descr="logo-DiscoveryLeaC05a-A06bT06a-Z.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7087" y="4244872"/>
            <a:ext cx="3552441" cy="2529338"/>
          </a:xfrm>
          <a:prstGeom prst="rect">
            <a:avLst/>
          </a:prstGeom>
        </p:spPr>
      </p:pic>
    </p:spTree>
    <p:extLst>
      <p:ext uri="{BB962C8B-B14F-4D97-AF65-F5344CB8AC3E}">
        <p14:creationId xmlns:p14="http://schemas.microsoft.com/office/powerpoint/2010/main" val="3792018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75.jpg"/>
          <p:cNvPicPr>
            <a:picLocks noChangeAspect="1"/>
          </p:cNvPicPr>
          <p:nvPr/>
        </p:nvPicPr>
        <p:blipFill rotWithShape="1">
          <a:blip r:embed="rId3">
            <a:extLst>
              <a:ext uri="{28A0092B-C50C-407E-A947-70E740481C1C}">
                <a14:useLocalDpi xmlns:a14="http://schemas.microsoft.com/office/drawing/2010/main" val="0"/>
              </a:ext>
            </a:extLst>
          </a:blip>
          <a:srcRect r="15490" b="52778"/>
          <a:stretch/>
        </p:blipFill>
        <p:spPr>
          <a:xfrm rot="5400000">
            <a:off x="2738697" y="114031"/>
            <a:ext cx="6867006" cy="6620933"/>
          </a:xfrm>
          <a:prstGeom prst="rect">
            <a:avLst/>
          </a:prstGeom>
        </p:spPr>
      </p:pic>
      <p:cxnSp>
        <p:nvCxnSpPr>
          <p:cNvPr id="4" name="Straight Connector 3"/>
          <p:cNvCxnSpPr/>
          <p:nvPr/>
        </p:nvCxnSpPr>
        <p:spPr>
          <a:xfrm flipV="1">
            <a:off x="6661346" y="4097726"/>
            <a:ext cx="670927" cy="11982"/>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1993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an0076.jpg"/>
          <p:cNvPicPr>
            <a:picLocks noChangeAspect="1"/>
          </p:cNvPicPr>
          <p:nvPr/>
        </p:nvPicPr>
        <p:blipFill rotWithShape="1">
          <a:blip r:embed="rId3">
            <a:extLst>
              <a:ext uri="{28A0092B-C50C-407E-A947-70E740481C1C}">
                <a14:useLocalDpi xmlns:a14="http://schemas.microsoft.com/office/drawing/2010/main" val="0"/>
              </a:ext>
            </a:extLst>
          </a:blip>
          <a:srcRect r="15490" b="5000"/>
          <a:stretch/>
        </p:blipFill>
        <p:spPr>
          <a:xfrm rot="5400000">
            <a:off x="2953207" y="-2694588"/>
            <a:ext cx="6285589" cy="12192000"/>
          </a:xfrm>
          <a:prstGeom prst="rect">
            <a:avLst/>
          </a:prstGeom>
        </p:spPr>
      </p:pic>
    </p:spTree>
    <p:extLst>
      <p:ext uri="{BB962C8B-B14F-4D97-AF65-F5344CB8AC3E}">
        <p14:creationId xmlns:p14="http://schemas.microsoft.com/office/powerpoint/2010/main" val="846428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77.jpg"/>
          <p:cNvPicPr>
            <a:picLocks noChangeAspect="1"/>
          </p:cNvPicPr>
          <p:nvPr/>
        </p:nvPicPr>
        <p:blipFill rotWithShape="1">
          <a:blip r:embed="rId3">
            <a:extLst>
              <a:ext uri="{28A0092B-C50C-407E-A947-70E740481C1C}">
                <a14:useLocalDpi xmlns:a14="http://schemas.microsoft.com/office/drawing/2010/main" val="0"/>
              </a:ext>
            </a:extLst>
          </a:blip>
          <a:srcRect r="15250" b="4629"/>
          <a:stretch/>
        </p:blipFill>
        <p:spPr>
          <a:xfrm rot="5400000">
            <a:off x="2956533" y="-2634415"/>
            <a:ext cx="6278934" cy="12192000"/>
          </a:xfrm>
          <a:prstGeom prst="rect">
            <a:avLst/>
          </a:prstGeom>
        </p:spPr>
      </p:pic>
    </p:spTree>
    <p:extLst>
      <p:ext uri="{BB962C8B-B14F-4D97-AF65-F5344CB8AC3E}">
        <p14:creationId xmlns:p14="http://schemas.microsoft.com/office/powerpoint/2010/main" val="2635727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78.jpg"/>
          <p:cNvPicPr>
            <a:picLocks noChangeAspect="1"/>
          </p:cNvPicPr>
          <p:nvPr/>
        </p:nvPicPr>
        <p:blipFill rotWithShape="1">
          <a:blip r:embed="rId3">
            <a:extLst>
              <a:ext uri="{28A0092B-C50C-407E-A947-70E740481C1C}">
                <a14:useLocalDpi xmlns:a14="http://schemas.microsoft.com/office/drawing/2010/main" val="0"/>
              </a:ext>
            </a:extLst>
          </a:blip>
          <a:srcRect r="15730" b="4445"/>
          <a:stretch/>
        </p:blipFill>
        <p:spPr>
          <a:xfrm rot="5400000">
            <a:off x="2980338" y="-2721720"/>
            <a:ext cx="6231324" cy="12192000"/>
          </a:xfrm>
          <a:prstGeom prst="rect">
            <a:avLst/>
          </a:prstGeom>
        </p:spPr>
      </p:pic>
      <p:cxnSp>
        <p:nvCxnSpPr>
          <p:cNvPr id="3" name="Straight Connector 2"/>
          <p:cNvCxnSpPr/>
          <p:nvPr/>
        </p:nvCxnSpPr>
        <p:spPr>
          <a:xfrm>
            <a:off x="10998409" y="1833193"/>
            <a:ext cx="299521"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3714060" y="3342883"/>
            <a:ext cx="239617"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9677166" y="6047376"/>
            <a:ext cx="239617"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0004929"/>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a:ea typeface=""/>
        <a:cs typeface=""/>
      </a:majorFont>
      <a:minorFont>
        <a:latin typeface="Gill Sans MT"/>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2782</TotalTime>
  <Words>2322</Words>
  <Application>Microsoft Macintosh PowerPoint</Application>
  <PresentationFormat>Widescreen</PresentationFormat>
  <Paragraphs>336</Paragraphs>
  <Slides>41</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Calibri</vt:lpstr>
      <vt:lpstr>Gill Sans MT</vt:lpstr>
      <vt:lpstr>Impact</vt:lpstr>
      <vt:lpstr>Times New Roman</vt:lpstr>
      <vt:lpstr>Wingdings</vt:lpstr>
      <vt:lpstr>Arial</vt:lpstr>
      <vt:lpstr>Badge</vt:lpstr>
      <vt:lpstr>The Carnival</vt:lpstr>
      <vt:lpstr>My name is Brian and I like:</vt:lpstr>
      <vt:lpstr>About Me:</vt:lpstr>
      <vt:lpstr>Welcome to the Carnival</vt:lpstr>
      <vt:lpstr>What we will learn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 will learn today:</vt:lpstr>
      <vt:lpstr>I spy … with a cat!</vt:lpstr>
      <vt:lpstr>PowerPoint Presentation</vt:lpstr>
      <vt:lpstr>The Magic Show</vt:lpstr>
      <vt:lpstr>PowerPoint Presentation</vt:lpstr>
      <vt:lpstr>What trick was your favourite?</vt:lpstr>
      <vt:lpstr>What we will learn today:</vt:lpstr>
      <vt:lpstr>PowerPoint Presentation</vt:lpstr>
      <vt:lpstr>Circus Animal Mix Up</vt:lpstr>
      <vt:lpstr>Animals:</vt:lpstr>
      <vt:lpstr>What we will learn today:</vt:lpstr>
      <vt:lpstr>Circus animal mix up</vt:lpstr>
      <vt:lpstr>Circus animal mix up</vt:lpstr>
      <vt:lpstr>Circus animal mix up</vt:lpstr>
      <vt:lpstr>Circus animal mix up</vt:lpstr>
      <vt:lpstr>Circus animal mix up</vt:lpstr>
      <vt:lpstr>B, c, d, f Sounds</vt:lpstr>
      <vt:lpstr>What we will learn today:</vt:lpstr>
      <vt:lpstr>Circus animal mix up</vt:lpstr>
      <vt:lpstr>Circus animal mix up</vt:lpstr>
      <vt:lpstr>Circus animal mix up</vt:lpstr>
      <vt:lpstr>Circus animal mix up</vt:lpstr>
      <vt:lpstr>Circus animal mix up</vt:lpstr>
      <vt:lpstr>Circus animal mix up</vt:lpstr>
      <vt:lpstr>Circus animal mix up</vt:lpstr>
      <vt:lpstr>What we will learn today:</vt:lpstr>
      <vt:lpstr>Final Thoughts?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Carnival</dc:title>
  <dc:creator>Microsoft Office User</dc:creator>
  <cp:lastModifiedBy>Brian Chen</cp:lastModifiedBy>
  <cp:revision>92</cp:revision>
  <cp:lastPrinted>2016-02-02T17:37:47Z</cp:lastPrinted>
  <dcterms:created xsi:type="dcterms:W3CDTF">2016-01-10T19:10:08Z</dcterms:created>
  <dcterms:modified xsi:type="dcterms:W3CDTF">2016-02-02T20:26:16Z</dcterms:modified>
</cp:coreProperties>
</file>