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Lst>
  <p:notesMasterIdLst>
    <p:notesMasterId r:id="rId42"/>
  </p:notesMasterIdLst>
  <p:sldIdLst>
    <p:sldId id="256" r:id="rId3"/>
    <p:sldId id="353" r:id="rId4"/>
    <p:sldId id="352" r:id="rId5"/>
    <p:sldId id="479" r:id="rId6"/>
    <p:sldId id="477" r:id="rId7"/>
    <p:sldId id="476" r:id="rId8"/>
    <p:sldId id="478" r:id="rId9"/>
    <p:sldId id="497" r:id="rId10"/>
    <p:sldId id="480" r:id="rId11"/>
    <p:sldId id="481" r:id="rId12"/>
    <p:sldId id="482" r:id="rId13"/>
    <p:sldId id="483" r:id="rId14"/>
    <p:sldId id="484" r:id="rId15"/>
    <p:sldId id="485" r:id="rId16"/>
    <p:sldId id="501" r:id="rId17"/>
    <p:sldId id="417" r:id="rId18"/>
    <p:sldId id="426" r:id="rId19"/>
    <p:sldId id="423" r:id="rId20"/>
    <p:sldId id="422" r:id="rId21"/>
    <p:sldId id="502" r:id="rId22"/>
    <p:sldId id="439" r:id="rId23"/>
    <p:sldId id="487" r:id="rId24"/>
    <p:sldId id="381" r:id="rId25"/>
    <p:sldId id="489" r:id="rId26"/>
    <p:sldId id="486" r:id="rId27"/>
    <p:sldId id="490" r:id="rId28"/>
    <p:sldId id="488" r:id="rId29"/>
    <p:sldId id="491" r:id="rId30"/>
    <p:sldId id="503" r:id="rId31"/>
    <p:sldId id="323" r:id="rId32"/>
    <p:sldId id="397" r:id="rId33"/>
    <p:sldId id="449" r:id="rId34"/>
    <p:sldId id="464" r:id="rId35"/>
    <p:sldId id="492" r:id="rId36"/>
    <p:sldId id="494" r:id="rId37"/>
    <p:sldId id="495" r:id="rId38"/>
    <p:sldId id="496" r:id="rId39"/>
    <p:sldId id="504" r:id="rId40"/>
    <p:sldId id="329"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931"/>
    <p:restoredTop sz="73755"/>
  </p:normalViewPr>
  <p:slideViewPr>
    <p:cSldViewPr snapToGrid="0" snapToObjects="1">
      <p:cViewPr varScale="1">
        <p:scale>
          <a:sx n="69" d="100"/>
          <a:sy n="69" d="100"/>
        </p:scale>
        <p:origin x="216" y="7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notesMaster" Target="notesMasters/notes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8BB642-CC2B-864C-9C78-82E8D50E5A6D}" type="datetimeFigureOut">
              <a:rPr lang="en-US" smtClean="0"/>
              <a:t>3/8/16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9B103-ADFC-104E-BC74-47A9C8CA39BC}" type="slidenum">
              <a:rPr lang="en-US" smtClean="0"/>
              <a:t>‹#›</a:t>
            </a:fld>
            <a:endParaRPr lang="en-US"/>
          </a:p>
        </p:txBody>
      </p:sp>
    </p:spTree>
    <p:extLst>
      <p:ext uri="{BB962C8B-B14F-4D97-AF65-F5344CB8AC3E}">
        <p14:creationId xmlns:p14="http://schemas.microsoft.com/office/powerpoint/2010/main" val="112805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a:t>
            </a:fld>
            <a:endParaRPr lang="en-US"/>
          </a:p>
        </p:txBody>
      </p:sp>
    </p:spTree>
    <p:extLst>
      <p:ext uri="{BB962C8B-B14F-4D97-AF65-F5344CB8AC3E}">
        <p14:creationId xmlns:p14="http://schemas.microsoft.com/office/powerpoint/2010/main" val="142839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 questions to ask when figuring out a situation:</a:t>
            </a:r>
          </a:p>
          <a:p>
            <a:endParaRPr lang="en-US" dirty="0" smtClean="0"/>
          </a:p>
          <a:p>
            <a:r>
              <a:rPr lang="en-US" dirty="0" smtClean="0"/>
              <a:t>What is happening?</a:t>
            </a:r>
          </a:p>
          <a:p>
            <a:r>
              <a:rPr lang="en-US" dirty="0" smtClean="0"/>
              <a:t>What do you think happened before?</a:t>
            </a:r>
          </a:p>
          <a:p>
            <a:r>
              <a:rPr lang="en-US" dirty="0" smtClean="0"/>
              <a:t>What do you think is going to happen next.</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10</a:t>
            </a:fld>
            <a:endParaRPr lang="en-US"/>
          </a:p>
        </p:txBody>
      </p:sp>
    </p:spTree>
    <p:extLst>
      <p:ext uri="{BB962C8B-B14F-4D97-AF65-F5344CB8AC3E}">
        <p14:creationId xmlns:p14="http://schemas.microsoft.com/office/powerpoint/2010/main" val="120871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happening?</a:t>
            </a:r>
          </a:p>
          <a:p>
            <a:r>
              <a:rPr lang="en-US" dirty="0" smtClean="0"/>
              <a:t>What do you think happened before?</a:t>
            </a:r>
          </a:p>
          <a:p>
            <a:r>
              <a:rPr lang="en-US" dirty="0" smtClean="0"/>
              <a:t>What do you think is going to happen next.</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11</a:t>
            </a:fld>
            <a:endParaRPr lang="en-US"/>
          </a:p>
        </p:txBody>
      </p:sp>
    </p:spTree>
    <p:extLst>
      <p:ext uri="{BB962C8B-B14F-4D97-AF65-F5344CB8AC3E}">
        <p14:creationId xmlns:p14="http://schemas.microsoft.com/office/powerpoint/2010/main" val="83463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happening?</a:t>
            </a:r>
          </a:p>
          <a:p>
            <a:r>
              <a:rPr lang="en-US" dirty="0" smtClean="0"/>
              <a:t>What do you think happened before?</a:t>
            </a:r>
          </a:p>
          <a:p>
            <a:r>
              <a:rPr lang="en-US" dirty="0" smtClean="0"/>
              <a:t>What do you think is going to happen next.</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12</a:t>
            </a:fld>
            <a:endParaRPr lang="en-US"/>
          </a:p>
        </p:txBody>
      </p:sp>
    </p:spTree>
    <p:extLst>
      <p:ext uri="{BB962C8B-B14F-4D97-AF65-F5344CB8AC3E}">
        <p14:creationId xmlns:p14="http://schemas.microsoft.com/office/powerpoint/2010/main" val="538387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happening?</a:t>
            </a:r>
          </a:p>
          <a:p>
            <a:r>
              <a:rPr lang="en-US" dirty="0" smtClean="0"/>
              <a:t>What do you think happened before?</a:t>
            </a:r>
          </a:p>
          <a:p>
            <a:r>
              <a:rPr lang="en-US" dirty="0" smtClean="0"/>
              <a:t>What do you think is going to happen next.</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13</a:t>
            </a:fld>
            <a:endParaRPr lang="en-US"/>
          </a:p>
        </p:txBody>
      </p:sp>
    </p:spTree>
    <p:extLst>
      <p:ext uri="{BB962C8B-B14F-4D97-AF65-F5344CB8AC3E}">
        <p14:creationId xmlns:p14="http://schemas.microsoft.com/office/powerpoint/2010/main" val="232371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happening?</a:t>
            </a:r>
          </a:p>
          <a:p>
            <a:r>
              <a:rPr lang="en-US" dirty="0" smtClean="0"/>
              <a:t>What do you think happened before?</a:t>
            </a:r>
          </a:p>
          <a:p>
            <a:r>
              <a:rPr lang="en-US" dirty="0" smtClean="0"/>
              <a:t>What do you think is going to happen next.</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14</a:t>
            </a:fld>
            <a:endParaRPr lang="en-US"/>
          </a:p>
        </p:txBody>
      </p:sp>
    </p:spTree>
    <p:extLst>
      <p:ext uri="{BB962C8B-B14F-4D97-AF65-F5344CB8AC3E}">
        <p14:creationId xmlns:p14="http://schemas.microsoft.com/office/powerpoint/2010/main" val="4919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Read the goal(s) you just completed.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smtClean="0"/>
              <a:t>Congratulate the students.</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15</a:t>
            </a:fld>
            <a:endParaRPr lang="en-US"/>
          </a:p>
        </p:txBody>
      </p:sp>
    </p:spTree>
    <p:extLst>
      <p:ext uri="{BB962C8B-B14F-4D97-AF65-F5344CB8AC3E}">
        <p14:creationId xmlns:p14="http://schemas.microsoft.com/office/powerpoint/2010/main" val="332560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through the short </a:t>
            </a:r>
            <a:r>
              <a:rPr lang="en-US" dirty="0" err="1" smtClean="0"/>
              <a:t>i</a:t>
            </a:r>
            <a:r>
              <a:rPr lang="en-US" dirty="0" smtClean="0"/>
              <a:t> sound</a:t>
            </a:r>
          </a:p>
          <a:p>
            <a:endParaRPr lang="en-US" dirty="0" smtClean="0"/>
          </a:p>
          <a:p>
            <a:r>
              <a:rPr lang="en-US" dirty="0" smtClean="0"/>
              <a:t>Go through the different long </a:t>
            </a:r>
            <a:r>
              <a:rPr lang="en-US" dirty="0" err="1" smtClean="0"/>
              <a:t>i</a:t>
            </a:r>
            <a:r>
              <a:rPr lang="en-US" dirty="0" smtClean="0"/>
              <a:t> sounds.</a:t>
            </a:r>
          </a:p>
          <a:p>
            <a:endParaRPr lang="en-US" dirty="0" smtClean="0"/>
          </a:p>
          <a:p>
            <a:r>
              <a:rPr lang="en-US" dirty="0" smtClean="0"/>
              <a:t>Have the students think of even</a:t>
            </a:r>
            <a:r>
              <a:rPr lang="en-US" baseline="0" dirty="0" smtClean="0"/>
              <a:t> more examples.</a:t>
            </a:r>
          </a:p>
          <a:p>
            <a:endParaRPr lang="en-US" baseline="0" dirty="0" smtClean="0"/>
          </a:p>
          <a:p>
            <a:r>
              <a:rPr lang="en-US" baseline="0" dirty="0" smtClean="0"/>
              <a:t>You can link this to brainstorming that you did in lesson 3.</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16</a:t>
            </a:fld>
            <a:endParaRPr lang="en-US"/>
          </a:p>
        </p:txBody>
      </p:sp>
    </p:spTree>
    <p:extLst>
      <p:ext uri="{BB962C8B-B14F-4D97-AF65-F5344CB8AC3E}">
        <p14:creationId xmlns:p14="http://schemas.microsoft.com/office/powerpoint/2010/main" val="982710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the students brainstorm the different forms of long </a:t>
            </a:r>
            <a:r>
              <a:rPr lang="en-US" dirty="0" err="1" smtClean="0"/>
              <a:t>i</a:t>
            </a:r>
            <a:r>
              <a:rPr lang="en-US" dirty="0" smtClean="0"/>
              <a:t> sounds</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17</a:t>
            </a:fld>
            <a:endParaRPr lang="en-US"/>
          </a:p>
        </p:txBody>
      </p:sp>
    </p:spTree>
    <p:extLst>
      <p:ext uri="{BB962C8B-B14F-4D97-AF65-F5344CB8AC3E}">
        <p14:creationId xmlns:p14="http://schemas.microsoft.com/office/powerpoint/2010/main" val="1294412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the instructions and then play the game with your students. If you have an odd</a:t>
            </a:r>
            <a:r>
              <a:rPr lang="en-US" baseline="0" dirty="0" smtClean="0"/>
              <a:t> number of students, you play with one of them. Copy the slide over for as many students you have and then go back and see who was correct at the end of the game.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18</a:t>
            </a:fld>
            <a:endParaRPr lang="en-US"/>
          </a:p>
        </p:txBody>
      </p:sp>
    </p:spTree>
    <p:extLst>
      <p:ext uri="{BB962C8B-B14F-4D97-AF65-F5344CB8AC3E}">
        <p14:creationId xmlns:p14="http://schemas.microsoft.com/office/powerpoint/2010/main" val="1179761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more than two students – copy this slide once or twice so that everyone gets to play.</a:t>
            </a:r>
            <a:r>
              <a:rPr lang="en-US" baseline="0" dirty="0" smtClean="0"/>
              <a:t> On the copied slides, you may want to move things around or use entirely new words/pictures.</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19</a:t>
            </a:fld>
            <a:endParaRPr lang="en-US"/>
          </a:p>
        </p:txBody>
      </p:sp>
    </p:spTree>
    <p:extLst>
      <p:ext uri="{BB962C8B-B14F-4D97-AF65-F5344CB8AC3E}">
        <p14:creationId xmlns:p14="http://schemas.microsoft.com/office/powerpoint/2010/main" val="75932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can review with the students everything that they learned in the last class.</a:t>
            </a:r>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a:t>
            </a:fld>
            <a:endParaRPr lang="en-US"/>
          </a:p>
        </p:txBody>
      </p:sp>
    </p:spTree>
    <p:extLst>
      <p:ext uri="{BB962C8B-B14F-4D97-AF65-F5344CB8AC3E}">
        <p14:creationId xmlns:p14="http://schemas.microsoft.com/office/powerpoint/2010/main" val="988615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Read the goal(s) you just completed.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smtClean="0"/>
              <a:t>Congratulate the students.</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20</a:t>
            </a:fld>
            <a:endParaRPr lang="en-US"/>
          </a:p>
        </p:txBody>
      </p:sp>
    </p:spTree>
    <p:extLst>
      <p:ext uri="{BB962C8B-B14F-4D97-AF65-F5344CB8AC3E}">
        <p14:creationId xmlns:p14="http://schemas.microsoft.com/office/powerpoint/2010/main" val="2058905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21</a:t>
            </a:fld>
            <a:endParaRPr lang="en-US"/>
          </a:p>
        </p:txBody>
      </p:sp>
    </p:spTree>
    <p:extLst>
      <p:ext uri="{BB962C8B-B14F-4D97-AF65-F5344CB8AC3E}">
        <p14:creationId xmlns:p14="http://schemas.microsoft.com/office/powerpoint/2010/main" val="175873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ten</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22</a:t>
            </a:fld>
            <a:endParaRPr lang="en-US"/>
          </a:p>
        </p:txBody>
      </p:sp>
    </p:spTree>
    <p:extLst>
      <p:ext uri="{BB962C8B-B14F-4D97-AF65-F5344CB8AC3E}">
        <p14:creationId xmlns:p14="http://schemas.microsoft.com/office/powerpoint/2010/main" val="678988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fifteen</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23</a:t>
            </a:fld>
            <a:endParaRPr lang="en-US"/>
          </a:p>
        </p:txBody>
      </p:sp>
    </p:spTree>
    <p:extLst>
      <p:ext uri="{BB962C8B-B14F-4D97-AF65-F5344CB8AC3E}">
        <p14:creationId xmlns:p14="http://schemas.microsoft.com/office/powerpoint/2010/main" val="445681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Nineteen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24</a:t>
            </a:fld>
            <a:endParaRPr lang="en-US"/>
          </a:p>
        </p:txBody>
      </p:sp>
    </p:spTree>
    <p:extLst>
      <p:ext uri="{BB962C8B-B14F-4D97-AF65-F5344CB8AC3E}">
        <p14:creationId xmlns:p14="http://schemas.microsoft.com/office/powerpoint/2010/main" val="480366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thirteen</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25</a:t>
            </a:fld>
            <a:endParaRPr lang="en-US"/>
          </a:p>
        </p:txBody>
      </p:sp>
    </p:spTree>
    <p:extLst>
      <p:ext uri="{BB962C8B-B14F-4D97-AF65-F5344CB8AC3E}">
        <p14:creationId xmlns:p14="http://schemas.microsoft.com/office/powerpoint/2010/main" val="665449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sixteen</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26</a:t>
            </a:fld>
            <a:endParaRPr lang="en-US"/>
          </a:p>
        </p:txBody>
      </p:sp>
    </p:spTree>
    <p:extLst>
      <p:ext uri="{BB962C8B-B14F-4D97-AF65-F5344CB8AC3E}">
        <p14:creationId xmlns:p14="http://schemas.microsoft.com/office/powerpoint/2010/main" val="123097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twelve</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27</a:t>
            </a:fld>
            <a:endParaRPr lang="en-US"/>
          </a:p>
        </p:txBody>
      </p:sp>
    </p:spTree>
    <p:extLst>
      <p:ext uri="{BB962C8B-B14F-4D97-AF65-F5344CB8AC3E}">
        <p14:creationId xmlns:p14="http://schemas.microsoft.com/office/powerpoint/2010/main" val="5147925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eight</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28</a:t>
            </a:fld>
            <a:endParaRPr lang="en-US"/>
          </a:p>
        </p:txBody>
      </p:sp>
    </p:spTree>
    <p:extLst>
      <p:ext uri="{BB962C8B-B14F-4D97-AF65-F5344CB8AC3E}">
        <p14:creationId xmlns:p14="http://schemas.microsoft.com/office/powerpoint/2010/main" val="6274312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Read the goal(s) you just completed.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smtClean="0"/>
              <a:t>Congratulate the students.</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29</a:t>
            </a:fld>
            <a:endParaRPr lang="en-US"/>
          </a:p>
        </p:txBody>
      </p:sp>
    </p:spTree>
    <p:extLst>
      <p:ext uri="{BB962C8B-B14F-4D97-AF65-F5344CB8AC3E}">
        <p14:creationId xmlns:p14="http://schemas.microsoft.com/office/powerpoint/2010/main" val="473236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the students read the goals if they can. I find that underlining sentences and asking students to read one sentence at a time works</a:t>
            </a:r>
            <a:r>
              <a:rPr lang="en-US" baseline="0" dirty="0" smtClean="0"/>
              <a:t> well.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3</a:t>
            </a:fld>
            <a:endParaRPr lang="en-US"/>
          </a:p>
        </p:txBody>
      </p:sp>
    </p:spTree>
    <p:extLst>
      <p:ext uri="{BB962C8B-B14F-4D97-AF65-F5344CB8AC3E}">
        <p14:creationId xmlns:p14="http://schemas.microsoft.com/office/powerpoint/2010/main" val="19497380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30</a:t>
            </a:fld>
            <a:endParaRPr lang="en-US"/>
          </a:p>
        </p:txBody>
      </p:sp>
    </p:spTree>
    <p:extLst>
      <p:ext uri="{BB962C8B-B14F-4D97-AF65-F5344CB8AC3E}">
        <p14:creationId xmlns:p14="http://schemas.microsoft.com/office/powerpoint/2010/main" val="16183047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Octagon, rocket, lottery ticket</a:t>
            </a:r>
          </a:p>
          <a:p>
            <a:pPr marL="171450" indent="-171450">
              <a:buFont typeface="Arial" charset="0"/>
              <a:buChar char="•"/>
            </a:pPr>
            <a:r>
              <a:rPr lang="en-US" dirty="0" smtClean="0"/>
              <a:t>Ocean, ogre, rainbow</a:t>
            </a:r>
          </a:p>
          <a:p>
            <a:pPr marL="171450" indent="-171450">
              <a:buFont typeface="Arial" charset="0"/>
              <a:buChar char="•"/>
            </a:pPr>
            <a:endParaRPr lang="en-US" dirty="0" smtClean="0"/>
          </a:p>
          <a:p>
            <a:pPr marL="171450" indent="-171450">
              <a:buFont typeface="Arial" charset="0"/>
              <a:buChar char="•"/>
            </a:pPr>
            <a:r>
              <a:rPr lang="en-US" dirty="0" smtClean="0"/>
              <a:t>You may want to open this as a document before the class begins and put black boxes over the words. Then you can use the eraser when</a:t>
            </a:r>
            <a:r>
              <a:rPr lang="en-US" baseline="0" dirty="0" smtClean="0"/>
              <a:t> you are going through this slide and remove the annotated block to reveal the word.</a:t>
            </a:r>
          </a:p>
          <a:p>
            <a:pPr marL="171450" indent="-171450">
              <a:buFont typeface="Arial" charset="0"/>
              <a:buChar char="•"/>
            </a:pPr>
            <a:endParaRPr lang="en-US" dirty="0" smtClean="0"/>
          </a:p>
          <a:p>
            <a:pPr marL="171450" indent="-171450">
              <a:buFont typeface="Arial" charset="0"/>
              <a:buChar char="•"/>
            </a:pPr>
            <a:r>
              <a:rPr lang="en-US" dirty="0" smtClean="0"/>
              <a:t>HAVE THE STUDENTS TAKE OUT THEIR WORKSHEET AND WRITE</a:t>
            </a:r>
            <a:r>
              <a:rPr lang="en-US" baseline="0" dirty="0" smtClean="0"/>
              <a:t> THE WORDS INTO THE BOXES.</a:t>
            </a:r>
            <a:endParaRPr lang="en-US" dirty="0" smtClean="0"/>
          </a:p>
          <a:p>
            <a:pPr marL="171450" indent="-171450">
              <a:buFont typeface="Arial" charset="0"/>
              <a:buChar char="•"/>
            </a:pPr>
            <a:r>
              <a:rPr lang="en-US" dirty="0" smtClean="0"/>
              <a:t>Define each noun.</a:t>
            </a:r>
          </a:p>
          <a:p>
            <a:pPr marL="171450" indent="-171450">
              <a:buFont typeface="Arial" charset="0"/>
              <a:buChar char="•"/>
            </a:pPr>
            <a:r>
              <a:rPr lang="en-US" dirty="0" smtClean="0"/>
              <a:t>Use each noun in a sentence.</a:t>
            </a:r>
          </a:p>
        </p:txBody>
      </p:sp>
      <p:sp>
        <p:nvSpPr>
          <p:cNvPr id="4" name="Slide Number Placeholder 3"/>
          <p:cNvSpPr>
            <a:spLocks noGrp="1"/>
          </p:cNvSpPr>
          <p:nvPr>
            <p:ph type="sldNum" sz="quarter" idx="10"/>
          </p:nvPr>
        </p:nvSpPr>
        <p:spPr/>
        <p:txBody>
          <a:bodyPr/>
          <a:lstStyle/>
          <a:p>
            <a:fld id="{6729B103-ADFC-104E-BC74-47A9C8CA39BC}" type="slidenum">
              <a:rPr lang="en-US" smtClean="0"/>
              <a:t>31</a:t>
            </a:fld>
            <a:endParaRPr lang="en-US"/>
          </a:p>
        </p:txBody>
      </p:sp>
    </p:spTree>
    <p:extLst>
      <p:ext uri="{BB962C8B-B14F-4D97-AF65-F5344CB8AC3E}">
        <p14:creationId xmlns:p14="http://schemas.microsoft.com/office/powerpoint/2010/main" val="2957211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32</a:t>
            </a:fld>
            <a:endParaRPr lang="en-US"/>
          </a:p>
        </p:txBody>
      </p:sp>
    </p:spTree>
    <p:extLst>
      <p:ext uri="{BB962C8B-B14F-4D97-AF65-F5344CB8AC3E}">
        <p14:creationId xmlns:p14="http://schemas.microsoft.com/office/powerpoint/2010/main" val="13115260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the students if this is possible.</a:t>
            </a:r>
            <a:endParaRPr lang="en-US" baseline="0"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33</a:t>
            </a:fld>
            <a:endParaRPr lang="en-US"/>
          </a:p>
        </p:txBody>
      </p:sp>
    </p:spTree>
    <p:extLst>
      <p:ext uri="{BB962C8B-B14F-4D97-AF65-F5344CB8AC3E}">
        <p14:creationId xmlns:p14="http://schemas.microsoft.com/office/powerpoint/2010/main" val="6013344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show</a:t>
            </a:r>
            <a:r>
              <a:rPr lang="en-US" baseline="0" dirty="0" smtClean="0"/>
              <a:t> the video.</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34</a:t>
            </a:fld>
            <a:endParaRPr lang="en-US"/>
          </a:p>
        </p:txBody>
      </p:sp>
    </p:spTree>
    <p:extLst>
      <p:ext uri="{BB962C8B-B14F-4D97-AF65-F5344CB8AC3E}">
        <p14:creationId xmlns:p14="http://schemas.microsoft.com/office/powerpoint/2010/main" val="19294219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the following pictures to tell me a story.</a:t>
            </a:r>
            <a:endParaRPr lang="en-US" baseline="0"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35</a:t>
            </a:fld>
            <a:endParaRPr lang="en-US"/>
          </a:p>
        </p:txBody>
      </p:sp>
    </p:spTree>
    <p:extLst>
      <p:ext uri="{BB962C8B-B14F-4D97-AF65-F5344CB8AC3E}">
        <p14:creationId xmlns:p14="http://schemas.microsoft.com/office/powerpoint/2010/main" val="13383195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Tell me a story of what happened. What order did</a:t>
            </a:r>
            <a:r>
              <a:rPr lang="en-US" baseline="0" dirty="0" smtClean="0"/>
              <a:t> it happen?</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36</a:t>
            </a:fld>
            <a:endParaRPr lang="en-US"/>
          </a:p>
        </p:txBody>
      </p:sp>
    </p:spTree>
    <p:extLst>
      <p:ext uri="{BB962C8B-B14F-4D97-AF65-F5344CB8AC3E}">
        <p14:creationId xmlns:p14="http://schemas.microsoft.com/office/powerpoint/2010/main" val="6376269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37</a:t>
            </a:fld>
            <a:endParaRPr lang="en-US"/>
          </a:p>
        </p:txBody>
      </p:sp>
    </p:spTree>
    <p:extLst>
      <p:ext uri="{BB962C8B-B14F-4D97-AF65-F5344CB8AC3E}">
        <p14:creationId xmlns:p14="http://schemas.microsoft.com/office/powerpoint/2010/main" val="11165952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Read the goal(s) you just completed.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Congratulate the students.</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38</a:t>
            </a:fld>
            <a:endParaRPr lang="en-US"/>
          </a:p>
        </p:txBody>
      </p:sp>
    </p:spTree>
    <p:extLst>
      <p:ext uri="{BB962C8B-B14F-4D97-AF65-F5344CB8AC3E}">
        <p14:creationId xmlns:p14="http://schemas.microsoft.com/office/powerpoint/2010/main" val="12176056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39</a:t>
            </a:fld>
            <a:endParaRPr lang="en-US"/>
          </a:p>
        </p:txBody>
      </p:sp>
    </p:spTree>
    <p:extLst>
      <p:ext uri="{BB962C8B-B14F-4D97-AF65-F5344CB8AC3E}">
        <p14:creationId xmlns:p14="http://schemas.microsoft.com/office/powerpoint/2010/main" val="863563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the students label the triangles they see.</a:t>
            </a:r>
          </a:p>
          <a:p>
            <a:r>
              <a:rPr lang="en-US" dirty="0" smtClean="0"/>
              <a:t>Use different </a:t>
            </a:r>
            <a:r>
              <a:rPr lang="en-US" dirty="0" err="1" smtClean="0"/>
              <a:t>colours</a:t>
            </a:r>
            <a:r>
              <a:rPr lang="en-US" dirty="0" smtClean="0"/>
              <a:t> to show the different sized triangles.</a:t>
            </a:r>
          </a:p>
          <a:p>
            <a:endParaRPr lang="en-US" dirty="0" smtClean="0"/>
          </a:p>
          <a:p>
            <a:endParaRPr lang="en-US" dirty="0" smtClean="0"/>
          </a:p>
          <a:p>
            <a:r>
              <a:rPr lang="en-US" dirty="0" smtClean="0"/>
              <a:t>13</a:t>
            </a:r>
            <a:r>
              <a:rPr lang="en-US" baseline="0" dirty="0" smtClean="0"/>
              <a:t> </a:t>
            </a:r>
            <a:r>
              <a:rPr lang="en-US" baseline="0" dirty="0" smtClean="0">
                <a:sym typeface="Wingdings"/>
              </a:rPr>
              <a:t> 9 small ones; 3 made up of four triangles; 1 large one made up of all the triangles.</a:t>
            </a:r>
            <a:endParaRPr lang="en-US"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4</a:t>
            </a:fld>
            <a:endParaRPr lang="en-US"/>
          </a:p>
        </p:txBody>
      </p:sp>
    </p:spTree>
    <p:extLst>
      <p:ext uri="{BB962C8B-B14F-4D97-AF65-F5344CB8AC3E}">
        <p14:creationId xmlns:p14="http://schemas.microsoft.com/office/powerpoint/2010/main" val="541792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you see in the picture?</a:t>
            </a:r>
          </a:p>
          <a:p>
            <a:r>
              <a:rPr lang="en-US" dirty="0" smtClean="0"/>
              <a:t>What is in the foreground?</a:t>
            </a:r>
          </a:p>
          <a:p>
            <a:r>
              <a:rPr lang="en-US" dirty="0" smtClean="0"/>
              <a:t>What</a:t>
            </a:r>
            <a:r>
              <a:rPr lang="en-US" baseline="0" dirty="0" smtClean="0"/>
              <a:t> is in the background?</a:t>
            </a:r>
          </a:p>
          <a:p>
            <a:r>
              <a:rPr lang="en-US" baseline="0" dirty="0" smtClean="0"/>
              <a:t>What seems to be the focus of the picture?</a:t>
            </a:r>
          </a:p>
          <a:p>
            <a:r>
              <a:rPr lang="en-US" baseline="0" dirty="0" smtClean="0"/>
              <a:t>What may be important?</a:t>
            </a:r>
          </a:p>
          <a:p>
            <a:r>
              <a:rPr lang="en-US" baseline="0" dirty="0" smtClean="0"/>
              <a:t>What may </a:t>
            </a:r>
            <a:r>
              <a:rPr lang="en-US" baseline="0" smtClean="0"/>
              <a:t>not be </a:t>
            </a:r>
            <a:r>
              <a:rPr lang="en-US" baseline="0" dirty="0" smtClean="0"/>
              <a:t>important?</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5</a:t>
            </a:fld>
            <a:endParaRPr lang="en-US"/>
          </a:p>
        </p:txBody>
      </p:sp>
    </p:spTree>
    <p:extLst>
      <p:ext uri="{BB962C8B-B14F-4D97-AF65-F5344CB8AC3E}">
        <p14:creationId xmlns:p14="http://schemas.microsoft.com/office/powerpoint/2010/main" val="2033434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you see in the picture?</a:t>
            </a:r>
          </a:p>
          <a:p>
            <a:r>
              <a:rPr lang="en-US" dirty="0" smtClean="0"/>
              <a:t>What is in the foreground?</a:t>
            </a:r>
          </a:p>
          <a:p>
            <a:r>
              <a:rPr lang="en-US" dirty="0" smtClean="0"/>
              <a:t>What</a:t>
            </a:r>
            <a:r>
              <a:rPr lang="en-US" baseline="0" dirty="0" smtClean="0"/>
              <a:t> is in the background?</a:t>
            </a:r>
          </a:p>
          <a:p>
            <a:r>
              <a:rPr lang="en-US" baseline="0" dirty="0" smtClean="0"/>
              <a:t>What seems to be the focus of the picture?</a:t>
            </a:r>
          </a:p>
          <a:p>
            <a:r>
              <a:rPr lang="en-US" baseline="0" dirty="0" smtClean="0"/>
              <a:t>What may be important?</a:t>
            </a:r>
          </a:p>
          <a:p>
            <a:r>
              <a:rPr lang="en-US" baseline="0" dirty="0" smtClean="0"/>
              <a:t>What may not be important?</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6</a:t>
            </a:fld>
            <a:endParaRPr lang="en-US"/>
          </a:p>
        </p:txBody>
      </p:sp>
    </p:spTree>
    <p:extLst>
      <p:ext uri="{BB962C8B-B14F-4D97-AF65-F5344CB8AC3E}">
        <p14:creationId xmlns:p14="http://schemas.microsoft.com/office/powerpoint/2010/main" val="434407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you see in the picture?</a:t>
            </a:r>
          </a:p>
          <a:p>
            <a:r>
              <a:rPr lang="en-US" dirty="0" smtClean="0"/>
              <a:t>What is in the foreground?</a:t>
            </a:r>
          </a:p>
          <a:p>
            <a:r>
              <a:rPr lang="en-US" dirty="0" smtClean="0"/>
              <a:t>What</a:t>
            </a:r>
            <a:r>
              <a:rPr lang="en-US" baseline="0" dirty="0" smtClean="0"/>
              <a:t> is in the background?</a:t>
            </a:r>
          </a:p>
          <a:p>
            <a:r>
              <a:rPr lang="en-US" baseline="0" dirty="0" smtClean="0"/>
              <a:t>What seems to be the focus of the picture?</a:t>
            </a:r>
          </a:p>
          <a:p>
            <a:r>
              <a:rPr lang="en-US" baseline="0" dirty="0" smtClean="0"/>
              <a:t>What may be important?</a:t>
            </a:r>
          </a:p>
          <a:p>
            <a:r>
              <a:rPr lang="en-US" baseline="0" dirty="0" smtClean="0"/>
              <a:t>What may </a:t>
            </a:r>
            <a:r>
              <a:rPr lang="en-US" baseline="0" smtClean="0"/>
              <a:t>not be </a:t>
            </a:r>
            <a:r>
              <a:rPr lang="en-US" baseline="0" dirty="0" smtClean="0"/>
              <a:t>important?</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7</a:t>
            </a:fld>
            <a:endParaRPr lang="en-US"/>
          </a:p>
        </p:txBody>
      </p:sp>
    </p:spTree>
    <p:extLst>
      <p:ext uri="{BB962C8B-B14F-4D97-AF65-F5344CB8AC3E}">
        <p14:creationId xmlns:p14="http://schemas.microsoft.com/office/powerpoint/2010/main" val="1221148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Read the goal(s) you just completed.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Congratulate the students.</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8</a:t>
            </a:fld>
            <a:endParaRPr lang="en-US"/>
          </a:p>
        </p:txBody>
      </p:sp>
    </p:spTree>
    <p:extLst>
      <p:ext uri="{BB962C8B-B14F-4D97-AF65-F5344CB8AC3E}">
        <p14:creationId xmlns:p14="http://schemas.microsoft.com/office/powerpoint/2010/main" val="637160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a:t>
            </a:r>
            <a:r>
              <a:rPr lang="en-US" baseline="0" dirty="0" smtClean="0"/>
              <a:t> students what they see.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9</a:t>
            </a:fld>
            <a:endParaRPr lang="en-US"/>
          </a:p>
        </p:txBody>
      </p:sp>
    </p:spTree>
    <p:extLst>
      <p:ext uri="{BB962C8B-B14F-4D97-AF65-F5344CB8AC3E}">
        <p14:creationId xmlns:p14="http://schemas.microsoft.com/office/powerpoint/2010/main" val="880865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9" y="630940"/>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4" y="1098388"/>
            <a:ext cx="10318419" cy="4394988"/>
          </a:xfrm>
        </p:spPr>
        <p:txBody>
          <a:bodyPr anchor="ctr">
            <a:noAutofit/>
          </a:bodyPr>
          <a:lstStyle>
            <a:lvl1pPr algn="ctr">
              <a:defRPr sz="10000" spc="800" baseline="0"/>
            </a:lvl1pPr>
          </a:lstStyle>
          <a:p>
            <a:r>
              <a:rPr lang="en-CA" smtClean="0"/>
              <a:t>Click to edit Master title style</a:t>
            </a:r>
            <a:endParaRPr lang="en-US" dirty="0"/>
          </a:p>
        </p:txBody>
      </p:sp>
      <p:sp>
        <p:nvSpPr>
          <p:cNvPr id="3" name="Subtitle 2"/>
          <p:cNvSpPr>
            <a:spLocks noGrp="1"/>
          </p:cNvSpPr>
          <p:nvPr>
            <p:ph type="subTitle" idx="1"/>
          </p:nvPr>
        </p:nvSpPr>
        <p:spPr>
          <a:xfrm>
            <a:off x="2215047" y="5979200"/>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smtClean="0"/>
              <a:t>Click to edit Master subtitle style</a:t>
            </a:r>
            <a:endParaRPr lang="en-US" dirty="0"/>
          </a:p>
        </p:txBody>
      </p:sp>
      <p:sp>
        <p:nvSpPr>
          <p:cNvPr id="4" name="Date Placeholder 3"/>
          <p:cNvSpPr>
            <a:spLocks noGrp="1"/>
          </p:cNvSpPr>
          <p:nvPr>
            <p:ph type="dt" sz="half" idx="10"/>
          </p:nvPr>
        </p:nvSpPr>
        <p:spPr>
          <a:xfrm>
            <a:off x="1078524" y="6375679"/>
            <a:ext cx="2329723" cy="348462"/>
          </a:xfrm>
        </p:spPr>
        <p:txBody>
          <a:bodyPr/>
          <a:lstStyle>
            <a:lvl1pPr>
              <a:defRPr baseline="0">
                <a:solidFill>
                  <a:schemeClr val="accent1">
                    <a:lumMod val="50000"/>
                  </a:schemeClr>
                </a:solidFill>
              </a:defRPr>
            </a:lvl1pPr>
          </a:lstStyle>
          <a:p>
            <a:fld id="{9334D819-9F07-4261-B09B-9E467E5D9002}" type="datetimeFigureOut">
              <a:rPr lang="en-US" dirty="0"/>
              <a:pPr/>
              <a:t>3/8/16</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20"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3/8/16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3" y="382386"/>
            <a:ext cx="1492132" cy="5600404"/>
          </a:xfrm>
        </p:spPr>
        <p:txBody>
          <a:bodyPr vert="eaVert"/>
          <a:lstStyle/>
          <a:p>
            <a:r>
              <a:rPr lang="en-CA" smtClean="0"/>
              <a:t>Click to edit Master title style</a:t>
            </a:r>
            <a:endParaRPr lang="en-US" dirty="0"/>
          </a:p>
        </p:txBody>
      </p:sp>
      <p:sp>
        <p:nvSpPr>
          <p:cNvPr id="3" name="Vertical Text Placeholder 2"/>
          <p:cNvSpPr>
            <a:spLocks noGrp="1"/>
          </p:cNvSpPr>
          <p:nvPr>
            <p:ph type="body" orient="vert" idx="1"/>
          </p:nvPr>
        </p:nvSpPr>
        <p:spPr>
          <a:xfrm>
            <a:off x="1257302" y="382389"/>
            <a:ext cx="8392585" cy="560040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3/8/16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3/8/16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531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3/8/16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531436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261477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3/8/16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69030026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3/8/16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96290495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3/8/16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899759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3/8/16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831558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3/8/16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96592000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3/8/16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3/8/16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3886531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9334D819-9F07-4261-B09B-9E467E5D9002}" type="datetimeFigureOut">
              <a:rPr lang="en-US" smtClean="0"/>
              <a:pPr/>
              <a:t>3/8/16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41535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747879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852562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387997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2278971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096296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3/8/16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8388821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3/8/16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862169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31" y="1073892"/>
            <a:ext cx="8187071" cy="4064627"/>
          </a:xfrm>
        </p:spPr>
        <p:txBody>
          <a:bodyPr anchor="b">
            <a:normAutofit/>
          </a:bodyPr>
          <a:lstStyle>
            <a:lvl1pPr>
              <a:defRPr sz="8400" spc="800" baseline="0">
                <a:solidFill>
                  <a:schemeClr val="tx2"/>
                </a:solidFill>
              </a:defRPr>
            </a:lvl1pPr>
          </a:lstStyle>
          <a:p>
            <a:r>
              <a:rPr lang="en-CA" smtClean="0"/>
              <a:t>Click to edit Master title style</a:t>
            </a:r>
            <a:endParaRPr lang="en-US" dirty="0"/>
          </a:p>
        </p:txBody>
      </p:sp>
      <p:sp>
        <p:nvSpPr>
          <p:cNvPr id="3" name="Text Placeholder 2"/>
          <p:cNvSpPr>
            <a:spLocks noGrp="1"/>
          </p:cNvSpPr>
          <p:nvPr>
            <p:ph type="body" idx="1"/>
          </p:nvPr>
        </p:nvSpPr>
        <p:spPr>
          <a:xfrm>
            <a:off x="3242931" y="5159785"/>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a:xfrm>
            <a:off x="3236548" y="6375679"/>
            <a:ext cx="1493947" cy="348462"/>
          </a:xfrm>
        </p:spPr>
        <p:txBody>
          <a:bodyPr/>
          <a:lstStyle>
            <a:lvl1pPr>
              <a:defRPr baseline="0">
                <a:solidFill>
                  <a:schemeClr val="tx2"/>
                </a:solidFill>
              </a:defRPr>
            </a:lvl1pPr>
          </a:lstStyle>
          <a:p>
            <a:fld id="{9334D819-9F07-4261-B09B-9E467E5D9002}" type="datetimeFigureOut">
              <a:rPr lang="en-US" dirty="0"/>
              <a:pPr/>
              <a:t>3/8/16</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5" y="6375679"/>
            <a:ext cx="1487567"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2" y="0"/>
            <a:ext cx="2814639"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3/8/16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30" y="381004"/>
            <a:ext cx="10172700" cy="1493517"/>
          </a:xfrm>
        </p:spPr>
        <p:txBody>
          <a:bodyPr/>
          <a:lstStyle/>
          <a:p>
            <a:r>
              <a:rPr lang="en-CA" smtClean="0"/>
              <a:t>Click to edit Master title style</a:t>
            </a:r>
            <a:endParaRPr lang="en-US" dirty="0"/>
          </a:p>
        </p:txBody>
      </p:sp>
      <p:sp>
        <p:nvSpPr>
          <p:cNvPr id="3" name="Text Placeholder 2"/>
          <p:cNvSpPr>
            <a:spLocks noGrp="1"/>
          </p:cNvSpPr>
          <p:nvPr>
            <p:ph type="body" idx="1"/>
          </p:nvPr>
        </p:nvSpPr>
        <p:spPr>
          <a:xfrm>
            <a:off x="1251679" y="2199637"/>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Text Placeholder 4"/>
          <p:cNvSpPr>
            <a:spLocks noGrp="1"/>
          </p:cNvSpPr>
          <p:nvPr>
            <p:ph type="body" sz="quarter" idx="3"/>
          </p:nvPr>
        </p:nvSpPr>
        <p:spPr>
          <a:xfrm>
            <a:off x="6633864" y="2199637"/>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3/8/16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3/8/16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3/8/16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4"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5" y="457203"/>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CA" smtClean="0"/>
              <a:t>Click to edit Master title style</a:t>
            </a:r>
            <a:endParaRPr lang="en-US" dirty="0"/>
          </a:p>
        </p:txBody>
      </p:sp>
      <p:sp>
        <p:nvSpPr>
          <p:cNvPr id="3" name="Content Placeholder 2"/>
          <p:cNvSpPr>
            <a:spLocks noGrp="1"/>
          </p:cNvSpPr>
          <p:nvPr>
            <p:ph idx="1"/>
          </p:nvPr>
        </p:nvSpPr>
        <p:spPr>
          <a:xfrm>
            <a:off x="765052" y="920377"/>
            <a:ext cx="6158419"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a:xfrm>
            <a:off x="765053" y="6375679"/>
            <a:ext cx="1233355" cy="348462"/>
          </a:xfrm>
        </p:spPr>
        <p:txBody>
          <a:bodyPr/>
          <a:lstStyle/>
          <a:p>
            <a:fld id="{9334D819-9F07-4261-B09B-9E467E5D9002}" type="datetimeFigureOut">
              <a:rPr lang="en-US" dirty="0"/>
              <a:t>3/8/16</a:t>
            </a:fld>
            <a:endParaRPr lang="en-US" dirty="0"/>
          </a:p>
        </p:txBody>
      </p:sp>
      <p:sp>
        <p:nvSpPr>
          <p:cNvPr id="6" name="Footer Placeholder 5"/>
          <p:cNvSpPr>
            <a:spLocks noGrp="1"/>
          </p:cNvSpPr>
          <p:nvPr>
            <p:ph type="ftr" sz="quarter" idx="11"/>
          </p:nvPr>
        </p:nvSpPr>
        <p:spPr>
          <a:xfrm>
            <a:off x="2103621"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5"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6" y="4"/>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dirty="0"/>
          </a:p>
        </p:txBody>
      </p:sp>
      <p:sp>
        <p:nvSpPr>
          <p:cNvPr id="11" name="Freeform 11" title="right scallop background shape"/>
          <p:cNvSpPr/>
          <p:nvPr/>
        </p:nvSpPr>
        <p:spPr bwMode="auto">
          <a:xfrm>
            <a:off x="7389814"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4"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CA" smtClean="0"/>
              <a:t>Click to edit Master title style</a:t>
            </a:r>
            <a:endParaRPr lang="en-US" dirty="0"/>
          </a:p>
        </p:txBody>
      </p:sp>
      <p:sp>
        <p:nvSpPr>
          <p:cNvPr id="4" name="Text Placeholder 3"/>
          <p:cNvSpPr>
            <a:spLocks noGrp="1"/>
          </p:cNvSpPr>
          <p:nvPr>
            <p:ph type="body" sz="half" idx="2"/>
          </p:nvPr>
        </p:nvSpPr>
        <p:spPr>
          <a:xfrm>
            <a:off x="8337884"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a:xfrm>
            <a:off x="765951" y="6375679"/>
            <a:ext cx="1232456" cy="348462"/>
          </a:xfrm>
        </p:spPr>
        <p:txBody>
          <a:bodyPr/>
          <a:lstStyle/>
          <a:p>
            <a:fld id="{9334D819-9F07-4261-B09B-9E467E5D9002}" type="datetimeFigureOut">
              <a:rPr lang="en-US" dirty="0"/>
              <a:t>3/8/16</a:t>
            </a:fld>
            <a:endParaRPr lang="en-US" dirty="0"/>
          </a:p>
        </p:txBody>
      </p:sp>
      <p:sp>
        <p:nvSpPr>
          <p:cNvPr id="6" name="Footer Placeholder 5"/>
          <p:cNvSpPr>
            <a:spLocks noGrp="1"/>
          </p:cNvSpPr>
          <p:nvPr>
            <p:ph type="ftr" sz="quarter" idx="11"/>
          </p:nvPr>
        </p:nvSpPr>
        <p:spPr>
          <a:xfrm>
            <a:off x="2103621" y="6375679"/>
            <a:ext cx="3482179"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slideLayout" Target="../slideLayouts/slideLayout27.xml"/><Relationship Id="rId17" Type="http://schemas.openxmlformats.org/officeDocument/2006/relationships/slideLayout" Target="../slideLayouts/slideLayout28.xml"/><Relationship Id="rId18"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7" y="382385"/>
            <a:ext cx="10178323" cy="1492132"/>
          </a:xfrm>
          <a:prstGeom prst="rect">
            <a:avLst/>
          </a:prstGeom>
        </p:spPr>
        <p:txBody>
          <a:bodyPr vert="horz" lIns="91440" tIns="45720" rIns="91440" bIns="45720" rtlCol="0" anchor="t">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1251677" y="2286005"/>
            <a:ext cx="10178323" cy="3593591"/>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2"/>
          </p:nvPr>
        </p:nvSpPr>
        <p:spPr>
          <a:xfrm>
            <a:off x="1251677" y="6375679"/>
            <a:ext cx="2329723"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3/8/16</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3"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2"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9334D819-9F07-4261-B09B-9E467E5D9002}" type="datetimeFigureOut">
              <a:rPr lang="en-US" smtClean="0"/>
              <a:pPr/>
              <a:t>3/8/16</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70966881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tiff"/></Relationships>
</file>

<file path=ppt/slides/_rels/slide15.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tif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20.tiff"/><Relationship Id="rId5" Type="http://schemas.openxmlformats.org/officeDocument/2006/relationships/image" Target="../media/image21.tiff"/><Relationship Id="rId6" Type="http://schemas.openxmlformats.org/officeDocument/2006/relationships/image" Target="../media/image22.tif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3.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3.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3.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3.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3.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3.tiff"/></Relationships>
</file>

<file path=ppt/slides/_rels/slide29.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tiff"/></Relationships>
</file>

<file path=ppt/slides/_rels/slide30.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5.tiff"/><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7.tiff"/><Relationship Id="rId5" Type="http://schemas.openxmlformats.org/officeDocument/2006/relationships/image" Target="../media/image28.tiff"/><Relationship Id="rId6" Type="http://schemas.openxmlformats.org/officeDocument/2006/relationships/image" Target="../media/image29.tiff"/><Relationship Id="rId7" Type="http://schemas.openxmlformats.org/officeDocument/2006/relationships/image" Target="../media/image30.tiff"/><Relationship Id="rId8" Type="http://schemas.openxmlformats.org/officeDocument/2006/relationships/image" Target="../media/image31.tiff"/><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5.tiff"/><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tiff"/></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carnival</a:t>
            </a:r>
            <a:endParaRPr lang="en-US" dirty="0"/>
          </a:p>
        </p:txBody>
      </p:sp>
      <p:sp>
        <p:nvSpPr>
          <p:cNvPr id="3" name="Subtitle 2"/>
          <p:cNvSpPr>
            <a:spLocks noGrp="1"/>
          </p:cNvSpPr>
          <p:nvPr>
            <p:ph type="subTitle" idx="1"/>
          </p:nvPr>
        </p:nvSpPr>
        <p:spPr/>
        <p:txBody>
          <a:bodyPr>
            <a:normAutofit lnSpcReduction="10000"/>
          </a:bodyPr>
          <a:lstStyle/>
          <a:p>
            <a:r>
              <a:rPr lang="en-US" dirty="0" smtClean="0"/>
              <a:t>Rosedale Academy</a:t>
            </a:r>
          </a:p>
          <a:p>
            <a:r>
              <a:rPr lang="en-US" dirty="0" smtClean="0"/>
              <a:t>Introduction to ESL</a:t>
            </a:r>
            <a:endParaRPr lang="en-US" dirty="0"/>
          </a:p>
        </p:txBody>
      </p:sp>
    </p:spTree>
    <p:extLst>
      <p:ext uri="{BB962C8B-B14F-4D97-AF65-F5344CB8AC3E}">
        <p14:creationId xmlns:p14="http://schemas.microsoft.com/office/powerpoint/2010/main" val="18042893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going on?</a:t>
            </a:r>
            <a:endParaRPr lang="en-US" dirty="0"/>
          </a:p>
        </p:txBody>
      </p:sp>
      <p:sp>
        <p:nvSpPr>
          <p:cNvPr id="3" name="TextBox 2"/>
          <p:cNvSpPr txBox="1"/>
          <p:nvPr/>
        </p:nvSpPr>
        <p:spPr>
          <a:xfrm>
            <a:off x="1251677" y="4516016"/>
            <a:ext cx="10486233" cy="1938992"/>
          </a:xfrm>
          <a:prstGeom prst="rect">
            <a:avLst/>
          </a:prstGeom>
          <a:noFill/>
        </p:spPr>
        <p:txBody>
          <a:bodyPr wrap="square" rtlCol="0">
            <a:spAutoFit/>
          </a:bodyPr>
          <a:lstStyle/>
          <a:p>
            <a:pPr marL="342900" indent="-342900">
              <a:buFont typeface="+mj-lt"/>
              <a:buAutoNum type="arabicPeriod"/>
            </a:pPr>
            <a:r>
              <a:rPr lang="en-US" sz="4000" dirty="0" smtClean="0"/>
              <a:t>What is happening?</a:t>
            </a:r>
          </a:p>
          <a:p>
            <a:pPr marL="342900" indent="-342900">
              <a:buFont typeface="+mj-lt"/>
              <a:buAutoNum type="arabicPeriod"/>
            </a:pPr>
            <a:r>
              <a:rPr lang="en-US" sz="4000" dirty="0" smtClean="0"/>
              <a:t>What do you think happened before this?</a:t>
            </a:r>
          </a:p>
          <a:p>
            <a:pPr marL="342900" indent="-342900">
              <a:buFont typeface="+mj-lt"/>
              <a:buAutoNum type="arabicPeriod"/>
            </a:pPr>
            <a:r>
              <a:rPr lang="en-US" sz="4000" dirty="0" smtClean="0"/>
              <a:t>What do you think will happen next?</a:t>
            </a:r>
            <a:endParaRPr lang="en-US" sz="4000"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1677" y="1362268"/>
            <a:ext cx="10364863" cy="2929813"/>
          </a:xfrm>
          <a:prstGeom prst="rect">
            <a:avLst/>
          </a:prstGeom>
        </p:spPr>
      </p:pic>
    </p:spTree>
    <p:extLst>
      <p:ext uri="{BB962C8B-B14F-4D97-AF65-F5344CB8AC3E}">
        <p14:creationId xmlns:p14="http://schemas.microsoft.com/office/powerpoint/2010/main" val="1062568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going on?</a:t>
            </a:r>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0" y="1306285"/>
            <a:ext cx="9144000" cy="5096069"/>
          </a:xfrm>
          <a:prstGeom prst="rect">
            <a:avLst/>
          </a:prstGeom>
        </p:spPr>
      </p:pic>
    </p:spTree>
    <p:extLst>
      <p:ext uri="{BB962C8B-B14F-4D97-AF65-F5344CB8AC3E}">
        <p14:creationId xmlns:p14="http://schemas.microsoft.com/office/powerpoint/2010/main" val="1416753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going on?</a:t>
            </a:r>
            <a:endParaRPr lang="en-US"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27638" y="1296402"/>
            <a:ext cx="8026400" cy="5203889"/>
          </a:xfrm>
          <a:prstGeom prst="rect">
            <a:avLst/>
          </a:prstGeom>
        </p:spPr>
      </p:pic>
    </p:spTree>
    <p:extLst>
      <p:ext uri="{BB962C8B-B14F-4D97-AF65-F5344CB8AC3E}">
        <p14:creationId xmlns:p14="http://schemas.microsoft.com/office/powerpoint/2010/main" val="1314179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going on?</a:t>
            </a:r>
            <a:endParaRPr lang="en-US" dirty="0"/>
          </a:p>
        </p:txBody>
      </p:sp>
      <p:pic>
        <p:nvPicPr>
          <p:cNvPr id="4" name="Picture 3"/>
          <p:cNvPicPr>
            <a:picLocks noChangeAspect="1"/>
          </p:cNvPicPr>
          <p:nvPr/>
        </p:nvPicPr>
        <p:blipFill>
          <a:blip r:embed="rId3"/>
          <a:stretch>
            <a:fillRect/>
          </a:stretch>
        </p:blipFill>
        <p:spPr>
          <a:xfrm>
            <a:off x="1892895" y="1128451"/>
            <a:ext cx="8895886" cy="5515449"/>
          </a:xfrm>
          <a:prstGeom prst="rect">
            <a:avLst/>
          </a:prstGeom>
        </p:spPr>
      </p:pic>
    </p:spTree>
    <p:extLst>
      <p:ext uri="{BB962C8B-B14F-4D97-AF65-F5344CB8AC3E}">
        <p14:creationId xmlns:p14="http://schemas.microsoft.com/office/powerpoint/2010/main" val="674017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going on?</a:t>
            </a: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5606" y="1128451"/>
            <a:ext cx="7498231" cy="5567436"/>
          </a:xfrm>
          <a:prstGeom prst="rect">
            <a:avLst/>
          </a:prstGeom>
        </p:spPr>
      </p:pic>
    </p:spTree>
    <p:extLst>
      <p:ext uri="{BB962C8B-B14F-4D97-AF65-F5344CB8AC3E}">
        <p14:creationId xmlns:p14="http://schemas.microsoft.com/office/powerpoint/2010/main" val="778649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I learn today?</a:t>
            </a:r>
            <a:endParaRPr lang="en-US" dirty="0"/>
          </a:p>
        </p:txBody>
      </p:sp>
      <p:sp>
        <p:nvSpPr>
          <p:cNvPr id="3" name="Content Placeholder 2"/>
          <p:cNvSpPr>
            <a:spLocks noGrp="1"/>
          </p:cNvSpPr>
          <p:nvPr>
            <p:ph idx="1"/>
          </p:nvPr>
        </p:nvSpPr>
        <p:spPr>
          <a:xfrm>
            <a:off x="1251677" y="1398494"/>
            <a:ext cx="7456225" cy="5029199"/>
          </a:xfrm>
        </p:spPr>
        <p:txBody>
          <a:bodyPr>
            <a:normAutofit/>
          </a:bodyPr>
          <a:lstStyle/>
          <a:p>
            <a:pPr>
              <a:lnSpc>
                <a:spcPct val="200000"/>
              </a:lnSpc>
            </a:pPr>
            <a:r>
              <a:rPr lang="en-US" sz="3600" dirty="0" smtClean="0"/>
              <a:t>Labelling a picture</a:t>
            </a:r>
          </a:p>
          <a:p>
            <a:pPr>
              <a:lnSpc>
                <a:spcPct val="200000"/>
              </a:lnSpc>
            </a:pPr>
            <a:r>
              <a:rPr lang="en-US" sz="3600" dirty="0" smtClean="0"/>
              <a:t>Using pictures to find meaning</a:t>
            </a:r>
          </a:p>
          <a:p>
            <a:pPr>
              <a:lnSpc>
                <a:spcPct val="200000"/>
              </a:lnSpc>
            </a:pPr>
            <a:r>
              <a:rPr lang="en-US" sz="3600" dirty="0"/>
              <a:t>Numbers </a:t>
            </a:r>
            <a:r>
              <a:rPr lang="en-US" sz="3600" dirty="0">
                <a:latin typeface="Lucida Fax" charset="0"/>
                <a:ea typeface="Lucida Fax" charset="0"/>
                <a:cs typeface="Lucida Fax" charset="0"/>
              </a:rPr>
              <a:t>1-20</a:t>
            </a:r>
          </a:p>
          <a:p>
            <a:pPr>
              <a:lnSpc>
                <a:spcPct val="200000"/>
              </a:lnSpc>
            </a:pPr>
            <a:r>
              <a:rPr lang="en-US" sz="3600" dirty="0" smtClean="0"/>
              <a:t>The long and short o sound</a:t>
            </a:r>
          </a:p>
        </p:txBody>
      </p:sp>
      <p:pic>
        <p:nvPicPr>
          <p:cNvPr id="5" name="Picture 4"/>
          <p:cNvPicPr>
            <a:picLocks noChangeAspect="1"/>
          </p:cNvPicPr>
          <p:nvPr/>
        </p:nvPicPr>
        <p:blipFill>
          <a:blip r:embed="rId3"/>
          <a:stretch>
            <a:fillRect/>
          </a:stretch>
        </p:blipFill>
        <p:spPr>
          <a:xfrm>
            <a:off x="7417373" y="3480513"/>
            <a:ext cx="4774627" cy="3630706"/>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31581" y="1708280"/>
            <a:ext cx="1016000" cy="10160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7373" y="2897093"/>
            <a:ext cx="1016000" cy="1016000"/>
          </a:xfrm>
          <a:prstGeom prst="rect">
            <a:avLst/>
          </a:prstGeom>
        </p:spPr>
      </p:pic>
    </p:spTree>
    <p:extLst>
      <p:ext uri="{BB962C8B-B14F-4D97-AF65-F5344CB8AC3E}">
        <p14:creationId xmlns:p14="http://schemas.microsoft.com/office/powerpoint/2010/main" val="5550664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 and short o sound:</a:t>
            </a:r>
            <a:endParaRPr lang="en-US" dirty="0"/>
          </a:p>
        </p:txBody>
      </p:sp>
      <p:sp>
        <p:nvSpPr>
          <p:cNvPr id="3" name="Content Placeholder 2"/>
          <p:cNvSpPr>
            <a:spLocks noGrp="1"/>
          </p:cNvSpPr>
          <p:nvPr>
            <p:ph idx="1"/>
          </p:nvPr>
        </p:nvSpPr>
        <p:spPr>
          <a:xfrm>
            <a:off x="1251677" y="1317813"/>
            <a:ext cx="10178323" cy="4561784"/>
          </a:xfrm>
        </p:spPr>
        <p:txBody>
          <a:bodyPr/>
          <a:lstStyle/>
          <a:p>
            <a:r>
              <a:rPr lang="en-US" dirty="0" smtClean="0"/>
              <a:t>Normally, the short o sound is formed in words that do not end with the letter e (</a:t>
            </a:r>
            <a:r>
              <a:rPr lang="en-US" dirty="0" smtClean="0">
                <a:solidFill>
                  <a:srgbClr val="7030A0"/>
                </a:solidFill>
              </a:rPr>
              <a:t>dog, mop</a:t>
            </a:r>
            <a:r>
              <a:rPr lang="en-US" dirty="0" smtClean="0"/>
              <a:t>)</a:t>
            </a:r>
          </a:p>
          <a:p>
            <a:endParaRPr lang="en-US" dirty="0" smtClean="0"/>
          </a:p>
          <a:p>
            <a:endParaRPr lang="en-US" dirty="0"/>
          </a:p>
          <a:p>
            <a:endParaRPr lang="en-US" dirty="0" smtClean="0"/>
          </a:p>
          <a:p>
            <a:r>
              <a:rPr lang="en-US" dirty="0" smtClean="0"/>
              <a:t>Sometimes a single o will create a long e sound (</a:t>
            </a:r>
            <a:r>
              <a:rPr lang="en-US" dirty="0" smtClean="0">
                <a:solidFill>
                  <a:srgbClr val="FF0000"/>
                </a:solidFill>
              </a:rPr>
              <a:t>so, no, go, hotel, poem</a:t>
            </a:r>
            <a:r>
              <a:rPr lang="en-US" dirty="0" smtClean="0"/>
              <a:t>)</a:t>
            </a:r>
          </a:p>
          <a:p>
            <a:r>
              <a:rPr lang="en-US" dirty="0" smtClean="0"/>
              <a:t>The long e sound is also formed by the following letters:</a:t>
            </a:r>
          </a:p>
          <a:p>
            <a:pPr lvl="1"/>
            <a:r>
              <a:rPr lang="en-US" dirty="0" err="1" smtClean="0"/>
              <a:t>o_e</a:t>
            </a:r>
            <a:r>
              <a:rPr lang="en-US" dirty="0" smtClean="0"/>
              <a:t> (</a:t>
            </a:r>
            <a:r>
              <a:rPr lang="en-US" dirty="0" smtClean="0">
                <a:solidFill>
                  <a:srgbClr val="FF0000"/>
                </a:solidFill>
              </a:rPr>
              <a:t>rose, home</a:t>
            </a:r>
            <a:r>
              <a:rPr lang="en-US" dirty="0" smtClean="0"/>
              <a:t>)</a:t>
            </a:r>
          </a:p>
          <a:p>
            <a:pPr lvl="1"/>
            <a:r>
              <a:rPr lang="en-US" dirty="0" err="1" smtClean="0"/>
              <a:t>oa</a:t>
            </a:r>
            <a:r>
              <a:rPr lang="en-US" dirty="0" smtClean="0"/>
              <a:t> (</a:t>
            </a:r>
            <a:r>
              <a:rPr lang="en-US" dirty="0" smtClean="0">
                <a:solidFill>
                  <a:srgbClr val="FF0000"/>
                </a:solidFill>
              </a:rPr>
              <a:t>boat, road</a:t>
            </a:r>
            <a:r>
              <a:rPr lang="en-US" dirty="0" smtClean="0"/>
              <a:t>)</a:t>
            </a:r>
          </a:p>
          <a:p>
            <a:pPr lvl="1"/>
            <a:r>
              <a:rPr lang="en-US" dirty="0" err="1" smtClean="0"/>
              <a:t>oe</a:t>
            </a:r>
            <a:r>
              <a:rPr lang="en-US" dirty="0" smtClean="0"/>
              <a:t> (</a:t>
            </a:r>
            <a:r>
              <a:rPr lang="en-US" dirty="0" smtClean="0">
                <a:solidFill>
                  <a:srgbClr val="FF0000"/>
                </a:solidFill>
              </a:rPr>
              <a:t>toe, Joe</a:t>
            </a:r>
            <a:r>
              <a:rPr lang="en-US" dirty="0" smtClean="0"/>
              <a:t>)</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46920" y="1778769"/>
            <a:ext cx="312703" cy="1076893"/>
          </a:xfrm>
          <a:prstGeom prst="rect">
            <a:avLst/>
          </a:prstGeom>
        </p:spPr>
      </p:pic>
      <p:pic>
        <p:nvPicPr>
          <p:cNvPr id="6" name="Picture 5"/>
          <p:cNvPicPr>
            <a:picLocks noChangeAspect="1"/>
          </p:cNvPicPr>
          <p:nvPr/>
        </p:nvPicPr>
        <p:blipFill>
          <a:blip r:embed="rId4"/>
          <a:stretch>
            <a:fillRect/>
          </a:stretch>
        </p:blipFill>
        <p:spPr>
          <a:xfrm>
            <a:off x="3960715" y="4977521"/>
            <a:ext cx="7217357" cy="1143361"/>
          </a:xfrm>
          <a:prstGeom prst="rect">
            <a:avLst/>
          </a:prstGeom>
        </p:spPr>
      </p:pic>
    </p:spTree>
    <p:extLst>
      <p:ext uri="{BB962C8B-B14F-4D97-AF65-F5344CB8AC3E}">
        <p14:creationId xmlns:p14="http://schemas.microsoft.com/office/powerpoint/2010/main" val="1748511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132943" y="2862940"/>
            <a:ext cx="3802743" cy="13643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THE LONG E SOUND</a:t>
            </a:r>
            <a:endParaRPr lang="en-US" sz="2800" dirty="0"/>
          </a:p>
        </p:txBody>
      </p:sp>
      <p:sp>
        <p:nvSpPr>
          <p:cNvPr id="5" name="Rounded Rectangle 4"/>
          <p:cNvSpPr/>
          <p:nvPr/>
        </p:nvSpPr>
        <p:spPr>
          <a:xfrm>
            <a:off x="7823200" y="522514"/>
            <a:ext cx="3048000" cy="229325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smtClean="0"/>
              <a:t>o_e</a:t>
            </a:r>
            <a:endParaRPr lang="en-US" dirty="0"/>
          </a:p>
        </p:txBody>
      </p:sp>
      <p:sp>
        <p:nvSpPr>
          <p:cNvPr id="6" name="Rounded Rectangle 5"/>
          <p:cNvSpPr/>
          <p:nvPr/>
        </p:nvSpPr>
        <p:spPr>
          <a:xfrm>
            <a:off x="7823200" y="4216400"/>
            <a:ext cx="3048000" cy="229325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smtClean="0"/>
              <a:t>oa</a:t>
            </a:r>
            <a:endParaRPr lang="en-US" dirty="0"/>
          </a:p>
        </p:txBody>
      </p:sp>
      <p:sp>
        <p:nvSpPr>
          <p:cNvPr id="7" name="Rounded Rectangle 6"/>
          <p:cNvSpPr/>
          <p:nvPr/>
        </p:nvSpPr>
        <p:spPr>
          <a:xfrm>
            <a:off x="1197429" y="522513"/>
            <a:ext cx="3048000" cy="229325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Single o</a:t>
            </a:r>
            <a:endParaRPr lang="en-US" dirty="0"/>
          </a:p>
        </p:txBody>
      </p:sp>
      <p:sp>
        <p:nvSpPr>
          <p:cNvPr id="8" name="Rounded Rectangle 7"/>
          <p:cNvSpPr/>
          <p:nvPr/>
        </p:nvSpPr>
        <p:spPr>
          <a:xfrm>
            <a:off x="1197429" y="4216399"/>
            <a:ext cx="3048000" cy="229325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ow</a:t>
            </a:r>
            <a:endParaRPr lang="en-US" dirty="0"/>
          </a:p>
        </p:txBody>
      </p:sp>
      <p:cxnSp>
        <p:nvCxnSpPr>
          <p:cNvPr id="10" name="Straight Connector 9"/>
          <p:cNvCxnSpPr>
            <a:stCxn id="4" idx="6"/>
            <a:endCxn id="5" idx="2"/>
          </p:cNvCxnSpPr>
          <p:nvPr/>
        </p:nvCxnSpPr>
        <p:spPr>
          <a:xfrm flipV="1">
            <a:off x="7935686" y="2815771"/>
            <a:ext cx="1411514" cy="7293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4" idx="6"/>
            <a:endCxn id="6" idx="0"/>
          </p:cNvCxnSpPr>
          <p:nvPr/>
        </p:nvCxnSpPr>
        <p:spPr>
          <a:xfrm>
            <a:off x="7935686" y="3545112"/>
            <a:ext cx="1411514" cy="6712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4" idx="2"/>
            <a:endCxn id="7" idx="2"/>
          </p:cNvCxnSpPr>
          <p:nvPr/>
        </p:nvCxnSpPr>
        <p:spPr>
          <a:xfrm flipH="1" flipV="1">
            <a:off x="2721429" y="2815770"/>
            <a:ext cx="1411514" cy="7293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4" idx="2"/>
            <a:endCxn id="8" idx="0"/>
          </p:cNvCxnSpPr>
          <p:nvPr/>
        </p:nvCxnSpPr>
        <p:spPr>
          <a:xfrm flipH="1">
            <a:off x="2721429" y="3545112"/>
            <a:ext cx="1411514" cy="67128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4611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1234210">
            <a:off x="2874026" y="5015657"/>
            <a:ext cx="1692422" cy="1692422"/>
          </a:xfrm>
          <a:prstGeom prst="rect">
            <a:avLst/>
          </a:prstGeom>
        </p:spPr>
      </p:pic>
      <p:sp>
        <p:nvSpPr>
          <p:cNvPr id="2" name="Title 1"/>
          <p:cNvSpPr>
            <a:spLocks noGrp="1"/>
          </p:cNvSpPr>
          <p:nvPr>
            <p:ph type="title"/>
          </p:nvPr>
        </p:nvSpPr>
        <p:spPr/>
        <p:txBody>
          <a:bodyPr/>
          <a:lstStyle/>
          <a:p>
            <a:r>
              <a:rPr lang="en-US" dirty="0" smtClean="0"/>
              <a:t>Carnival Circle race:</a:t>
            </a:r>
            <a:endParaRPr lang="en-US" dirty="0"/>
          </a:p>
        </p:txBody>
      </p:sp>
      <p:sp>
        <p:nvSpPr>
          <p:cNvPr id="3" name="Content Placeholder 2"/>
          <p:cNvSpPr>
            <a:spLocks noGrp="1"/>
          </p:cNvSpPr>
          <p:nvPr>
            <p:ph idx="1"/>
          </p:nvPr>
        </p:nvSpPr>
        <p:spPr>
          <a:xfrm>
            <a:off x="1251677" y="1264024"/>
            <a:ext cx="10178323" cy="4534890"/>
          </a:xfrm>
        </p:spPr>
        <p:txBody>
          <a:bodyPr/>
          <a:lstStyle/>
          <a:p>
            <a:r>
              <a:rPr lang="en-US" dirty="0" smtClean="0"/>
              <a:t>The next page will have words and pictures of nouns with the </a:t>
            </a:r>
            <a:r>
              <a:rPr lang="en-US" b="1" dirty="0" smtClean="0">
                <a:solidFill>
                  <a:srgbClr val="7030A0"/>
                </a:solidFill>
              </a:rPr>
              <a:t>short o</a:t>
            </a:r>
            <a:r>
              <a:rPr lang="en-US" dirty="0" smtClean="0"/>
              <a:t> and </a:t>
            </a:r>
            <a:r>
              <a:rPr lang="en-US" b="1" dirty="0" smtClean="0">
                <a:solidFill>
                  <a:srgbClr val="FF0000"/>
                </a:solidFill>
              </a:rPr>
              <a:t>long o</a:t>
            </a:r>
            <a:r>
              <a:rPr lang="en-US" dirty="0" smtClean="0"/>
              <a:t> sounds.</a:t>
            </a:r>
          </a:p>
          <a:p>
            <a:endParaRPr lang="en-US" dirty="0" smtClean="0"/>
          </a:p>
          <a:p>
            <a:r>
              <a:rPr lang="en-US" dirty="0" smtClean="0"/>
              <a:t>Student 1 __________________, will change his/her pencil </a:t>
            </a:r>
            <a:r>
              <a:rPr lang="en-US" dirty="0" err="1" smtClean="0"/>
              <a:t>colour</a:t>
            </a:r>
            <a:r>
              <a:rPr lang="en-US" dirty="0" smtClean="0"/>
              <a:t> to </a:t>
            </a:r>
            <a:r>
              <a:rPr lang="en-US" b="1" dirty="0" smtClean="0">
                <a:solidFill>
                  <a:srgbClr val="7030A0"/>
                </a:solidFill>
              </a:rPr>
              <a:t>purple</a:t>
            </a:r>
            <a:r>
              <a:rPr lang="en-US" dirty="0" smtClean="0"/>
              <a:t>. He/she will have to circle all words and pictures that have the </a:t>
            </a:r>
            <a:r>
              <a:rPr lang="en-US" b="1" dirty="0" smtClean="0">
                <a:solidFill>
                  <a:srgbClr val="7030A0"/>
                </a:solidFill>
              </a:rPr>
              <a:t>short o</a:t>
            </a:r>
            <a:r>
              <a:rPr lang="en-US" dirty="0" smtClean="0"/>
              <a:t> sound.</a:t>
            </a:r>
          </a:p>
          <a:p>
            <a:endParaRPr lang="en-US" dirty="0"/>
          </a:p>
          <a:p>
            <a:r>
              <a:rPr lang="en-US" dirty="0" smtClean="0"/>
              <a:t>Student 2 __________________, will change his/her pencil </a:t>
            </a:r>
            <a:r>
              <a:rPr lang="en-US" dirty="0" err="1" smtClean="0"/>
              <a:t>colour</a:t>
            </a:r>
            <a:r>
              <a:rPr lang="en-US" dirty="0" smtClean="0"/>
              <a:t> to </a:t>
            </a:r>
            <a:r>
              <a:rPr lang="en-US" b="1" dirty="0" smtClean="0">
                <a:solidFill>
                  <a:srgbClr val="FF0000"/>
                </a:solidFill>
              </a:rPr>
              <a:t>red</a:t>
            </a:r>
            <a:r>
              <a:rPr lang="en-US" dirty="0" smtClean="0"/>
              <a:t>. He/she will have to circle all words and pictures that have the </a:t>
            </a:r>
            <a:r>
              <a:rPr lang="en-US" b="1" dirty="0" smtClean="0">
                <a:solidFill>
                  <a:srgbClr val="FF0000"/>
                </a:solidFill>
              </a:rPr>
              <a:t>long o</a:t>
            </a:r>
            <a:r>
              <a:rPr lang="en-US" dirty="0" smtClean="0"/>
              <a:t> sound.</a:t>
            </a:r>
          </a:p>
          <a:p>
            <a:endParaRPr lang="en-US" dirty="0"/>
          </a:p>
          <a:p>
            <a:r>
              <a:rPr lang="en-US" dirty="0" smtClean="0"/>
              <a:t>The first student to circle all of his/her words or pictures, without making a mistake, wins.</a:t>
            </a:r>
            <a:endParaRPr lang="en-US" dirty="0"/>
          </a:p>
        </p:txBody>
      </p:sp>
      <p:sp>
        <p:nvSpPr>
          <p:cNvPr id="10" name="Freeform 9"/>
          <p:cNvSpPr/>
          <p:nvPr/>
        </p:nvSpPr>
        <p:spPr>
          <a:xfrm>
            <a:off x="7344228" y="5060447"/>
            <a:ext cx="2148114" cy="1651935"/>
          </a:xfrm>
          <a:custGeom>
            <a:avLst/>
            <a:gdLst>
              <a:gd name="connsiteX0" fmla="*/ 595085 w 1654628"/>
              <a:gd name="connsiteY0" fmla="*/ 159658 h 1546970"/>
              <a:gd name="connsiteX1" fmla="*/ 478971 w 1654628"/>
              <a:gd name="connsiteY1" fmla="*/ 188686 h 1546970"/>
              <a:gd name="connsiteX2" fmla="*/ 319314 w 1654628"/>
              <a:gd name="connsiteY2" fmla="*/ 232229 h 1546970"/>
              <a:gd name="connsiteX3" fmla="*/ 275771 w 1654628"/>
              <a:gd name="connsiteY3" fmla="*/ 261258 h 1546970"/>
              <a:gd name="connsiteX4" fmla="*/ 188685 w 1654628"/>
              <a:gd name="connsiteY4" fmla="*/ 348343 h 1546970"/>
              <a:gd name="connsiteX5" fmla="*/ 159657 w 1654628"/>
              <a:gd name="connsiteY5" fmla="*/ 391886 h 1546970"/>
              <a:gd name="connsiteX6" fmla="*/ 87085 w 1654628"/>
              <a:gd name="connsiteY6" fmla="*/ 493486 h 1546970"/>
              <a:gd name="connsiteX7" fmla="*/ 72571 w 1654628"/>
              <a:gd name="connsiteY7" fmla="*/ 566058 h 1546970"/>
              <a:gd name="connsiteX8" fmla="*/ 43542 w 1654628"/>
              <a:gd name="connsiteY8" fmla="*/ 609600 h 1546970"/>
              <a:gd name="connsiteX9" fmla="*/ 0 w 1654628"/>
              <a:gd name="connsiteY9" fmla="*/ 899886 h 1546970"/>
              <a:gd name="connsiteX10" fmla="*/ 29028 w 1654628"/>
              <a:gd name="connsiteY10" fmla="*/ 1277258 h 1546970"/>
              <a:gd name="connsiteX11" fmla="*/ 58057 w 1654628"/>
              <a:gd name="connsiteY11" fmla="*/ 1393372 h 1546970"/>
              <a:gd name="connsiteX12" fmla="*/ 174171 w 1654628"/>
              <a:gd name="connsiteY12" fmla="*/ 1494972 h 1546970"/>
              <a:gd name="connsiteX13" fmla="*/ 580571 w 1654628"/>
              <a:gd name="connsiteY13" fmla="*/ 1538515 h 1546970"/>
              <a:gd name="connsiteX14" fmla="*/ 957942 w 1654628"/>
              <a:gd name="connsiteY14" fmla="*/ 1524000 h 1546970"/>
              <a:gd name="connsiteX15" fmla="*/ 1059542 w 1654628"/>
              <a:gd name="connsiteY15" fmla="*/ 1509486 h 1546970"/>
              <a:gd name="connsiteX16" fmla="*/ 1190171 w 1654628"/>
              <a:gd name="connsiteY16" fmla="*/ 1465943 h 1546970"/>
              <a:gd name="connsiteX17" fmla="*/ 1277257 w 1654628"/>
              <a:gd name="connsiteY17" fmla="*/ 1436915 h 1546970"/>
              <a:gd name="connsiteX18" fmla="*/ 1393371 w 1654628"/>
              <a:gd name="connsiteY18" fmla="*/ 1320800 h 1546970"/>
              <a:gd name="connsiteX19" fmla="*/ 1567542 w 1654628"/>
              <a:gd name="connsiteY19" fmla="*/ 1103086 h 1546970"/>
              <a:gd name="connsiteX20" fmla="*/ 1625600 w 1654628"/>
              <a:gd name="connsiteY20" fmla="*/ 1016000 h 1546970"/>
              <a:gd name="connsiteX21" fmla="*/ 1654628 w 1654628"/>
              <a:gd name="connsiteY21" fmla="*/ 943429 h 1546970"/>
              <a:gd name="connsiteX22" fmla="*/ 1640114 w 1654628"/>
              <a:gd name="connsiteY22" fmla="*/ 551543 h 1546970"/>
              <a:gd name="connsiteX23" fmla="*/ 1611085 w 1654628"/>
              <a:gd name="connsiteY23" fmla="*/ 435429 h 1546970"/>
              <a:gd name="connsiteX24" fmla="*/ 1567542 w 1654628"/>
              <a:gd name="connsiteY24" fmla="*/ 275772 h 1546970"/>
              <a:gd name="connsiteX25" fmla="*/ 1538514 w 1654628"/>
              <a:gd name="connsiteY25" fmla="*/ 232229 h 1546970"/>
              <a:gd name="connsiteX26" fmla="*/ 1494971 w 1654628"/>
              <a:gd name="connsiteY26" fmla="*/ 174172 h 1546970"/>
              <a:gd name="connsiteX27" fmla="*/ 1436914 w 1654628"/>
              <a:gd name="connsiteY27" fmla="*/ 145143 h 1546970"/>
              <a:gd name="connsiteX28" fmla="*/ 1364342 w 1654628"/>
              <a:gd name="connsiteY28" fmla="*/ 101600 h 1546970"/>
              <a:gd name="connsiteX29" fmla="*/ 1161142 w 1654628"/>
              <a:gd name="connsiteY29" fmla="*/ 29029 h 1546970"/>
              <a:gd name="connsiteX30" fmla="*/ 1001485 w 1654628"/>
              <a:gd name="connsiteY30" fmla="*/ 0 h 1546970"/>
              <a:gd name="connsiteX31" fmla="*/ 537028 w 1654628"/>
              <a:gd name="connsiteY31" fmla="*/ 29029 h 1546970"/>
              <a:gd name="connsiteX32" fmla="*/ 478971 w 1654628"/>
              <a:gd name="connsiteY32" fmla="*/ 58058 h 1546970"/>
              <a:gd name="connsiteX33" fmla="*/ 464457 w 1654628"/>
              <a:gd name="connsiteY33" fmla="*/ 101600 h 154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4628" h="1546970">
                <a:moveTo>
                  <a:pt x="595085" y="159658"/>
                </a:moveTo>
                <a:cubicBezTo>
                  <a:pt x="417574" y="195160"/>
                  <a:pt x="601695" y="155216"/>
                  <a:pt x="478971" y="188686"/>
                </a:cubicBezTo>
                <a:cubicBezTo>
                  <a:pt x="298905" y="237795"/>
                  <a:pt x="419538" y="198822"/>
                  <a:pt x="319314" y="232229"/>
                </a:cubicBezTo>
                <a:cubicBezTo>
                  <a:pt x="304800" y="241905"/>
                  <a:pt x="288809" y="249669"/>
                  <a:pt x="275771" y="261258"/>
                </a:cubicBezTo>
                <a:cubicBezTo>
                  <a:pt x="245088" y="288532"/>
                  <a:pt x="211456" y="314185"/>
                  <a:pt x="188685" y="348343"/>
                </a:cubicBezTo>
                <a:cubicBezTo>
                  <a:pt x="179009" y="362857"/>
                  <a:pt x="169796" y="377691"/>
                  <a:pt x="159657" y="391886"/>
                </a:cubicBezTo>
                <a:cubicBezTo>
                  <a:pt x="69623" y="517934"/>
                  <a:pt x="155510" y="390850"/>
                  <a:pt x="87085" y="493486"/>
                </a:cubicBezTo>
                <a:cubicBezTo>
                  <a:pt x="82247" y="517677"/>
                  <a:pt x="81233" y="542959"/>
                  <a:pt x="72571" y="566058"/>
                </a:cubicBezTo>
                <a:cubicBezTo>
                  <a:pt x="66446" y="582391"/>
                  <a:pt x="47248" y="592554"/>
                  <a:pt x="43542" y="609600"/>
                </a:cubicBezTo>
                <a:cubicBezTo>
                  <a:pt x="22757" y="705211"/>
                  <a:pt x="0" y="899886"/>
                  <a:pt x="0" y="899886"/>
                </a:cubicBezTo>
                <a:cubicBezTo>
                  <a:pt x="9676" y="1025677"/>
                  <a:pt x="14287" y="1151960"/>
                  <a:pt x="29028" y="1277258"/>
                </a:cubicBezTo>
                <a:cubicBezTo>
                  <a:pt x="33689" y="1316881"/>
                  <a:pt x="42712" y="1356545"/>
                  <a:pt x="58057" y="1393372"/>
                </a:cubicBezTo>
                <a:cubicBezTo>
                  <a:pt x="83315" y="1453990"/>
                  <a:pt x="121920" y="1462315"/>
                  <a:pt x="174171" y="1494972"/>
                </a:cubicBezTo>
                <a:cubicBezTo>
                  <a:pt x="328706" y="1591556"/>
                  <a:pt x="129004" y="1520451"/>
                  <a:pt x="580571" y="1538515"/>
                </a:cubicBezTo>
                <a:cubicBezTo>
                  <a:pt x="706361" y="1533677"/>
                  <a:pt x="832289" y="1531615"/>
                  <a:pt x="957942" y="1524000"/>
                </a:cubicBezTo>
                <a:cubicBezTo>
                  <a:pt x="992090" y="1521930"/>
                  <a:pt x="1026353" y="1517783"/>
                  <a:pt x="1059542" y="1509486"/>
                </a:cubicBezTo>
                <a:cubicBezTo>
                  <a:pt x="1104070" y="1498354"/>
                  <a:pt x="1146628" y="1480457"/>
                  <a:pt x="1190171" y="1465943"/>
                </a:cubicBezTo>
                <a:lnTo>
                  <a:pt x="1277257" y="1436915"/>
                </a:lnTo>
                <a:cubicBezTo>
                  <a:pt x="1315962" y="1398210"/>
                  <a:pt x="1356023" y="1360816"/>
                  <a:pt x="1393371" y="1320800"/>
                </a:cubicBezTo>
                <a:cubicBezTo>
                  <a:pt x="1456282" y="1253395"/>
                  <a:pt x="1514066" y="1177952"/>
                  <a:pt x="1567542" y="1103086"/>
                </a:cubicBezTo>
                <a:cubicBezTo>
                  <a:pt x="1587820" y="1074696"/>
                  <a:pt x="1608894" y="1046628"/>
                  <a:pt x="1625600" y="1016000"/>
                </a:cubicBezTo>
                <a:cubicBezTo>
                  <a:pt x="1638076" y="993128"/>
                  <a:pt x="1644952" y="967619"/>
                  <a:pt x="1654628" y="943429"/>
                </a:cubicBezTo>
                <a:cubicBezTo>
                  <a:pt x="1649790" y="812800"/>
                  <a:pt x="1651278" y="681784"/>
                  <a:pt x="1640114" y="551543"/>
                </a:cubicBezTo>
                <a:cubicBezTo>
                  <a:pt x="1636707" y="511793"/>
                  <a:pt x="1620056" y="474303"/>
                  <a:pt x="1611085" y="435429"/>
                </a:cubicBezTo>
                <a:cubicBezTo>
                  <a:pt x="1594693" y="364399"/>
                  <a:pt x="1599258" y="347133"/>
                  <a:pt x="1567542" y="275772"/>
                </a:cubicBezTo>
                <a:cubicBezTo>
                  <a:pt x="1560457" y="259832"/>
                  <a:pt x="1548653" y="246424"/>
                  <a:pt x="1538514" y="232229"/>
                </a:cubicBezTo>
                <a:cubicBezTo>
                  <a:pt x="1524454" y="212544"/>
                  <a:pt x="1513338" y="189915"/>
                  <a:pt x="1494971" y="174172"/>
                </a:cubicBezTo>
                <a:cubicBezTo>
                  <a:pt x="1478543" y="160091"/>
                  <a:pt x="1455828" y="155651"/>
                  <a:pt x="1436914" y="145143"/>
                </a:cubicBezTo>
                <a:cubicBezTo>
                  <a:pt x="1412253" y="131443"/>
                  <a:pt x="1389956" y="113422"/>
                  <a:pt x="1364342" y="101600"/>
                </a:cubicBezTo>
                <a:cubicBezTo>
                  <a:pt x="1348892" y="94469"/>
                  <a:pt x="1191719" y="36224"/>
                  <a:pt x="1161142" y="29029"/>
                </a:cubicBezTo>
                <a:cubicBezTo>
                  <a:pt x="1108488" y="16640"/>
                  <a:pt x="1054704" y="9676"/>
                  <a:pt x="1001485" y="0"/>
                </a:cubicBezTo>
                <a:cubicBezTo>
                  <a:pt x="846666" y="9676"/>
                  <a:pt x="691200" y="11898"/>
                  <a:pt x="537028" y="29029"/>
                </a:cubicBezTo>
                <a:cubicBezTo>
                  <a:pt x="515524" y="31418"/>
                  <a:pt x="494270" y="42759"/>
                  <a:pt x="478971" y="58058"/>
                </a:cubicBezTo>
                <a:cubicBezTo>
                  <a:pt x="468153" y="68876"/>
                  <a:pt x="464457" y="101600"/>
                  <a:pt x="464457" y="10160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630658" y="5011354"/>
            <a:ext cx="2546253" cy="1701028"/>
          </a:xfrm>
          <a:custGeom>
            <a:avLst/>
            <a:gdLst>
              <a:gd name="connsiteX0" fmla="*/ 350663 w 1560898"/>
              <a:gd name="connsiteY0" fmla="*/ 0 h 1075765"/>
              <a:gd name="connsiteX1" fmla="*/ 243087 w 1560898"/>
              <a:gd name="connsiteY1" fmla="*/ 26894 h 1075765"/>
              <a:gd name="connsiteX2" fmla="*/ 189298 w 1560898"/>
              <a:gd name="connsiteY2" fmla="*/ 67235 h 1075765"/>
              <a:gd name="connsiteX3" fmla="*/ 108616 w 1560898"/>
              <a:gd name="connsiteY3" fmla="*/ 134470 h 1075765"/>
              <a:gd name="connsiteX4" fmla="*/ 41381 w 1560898"/>
              <a:gd name="connsiteY4" fmla="*/ 255494 h 1075765"/>
              <a:gd name="connsiteX5" fmla="*/ 27934 w 1560898"/>
              <a:gd name="connsiteY5" fmla="*/ 336176 h 1075765"/>
              <a:gd name="connsiteX6" fmla="*/ 1040 w 1560898"/>
              <a:gd name="connsiteY6" fmla="*/ 443753 h 1075765"/>
              <a:gd name="connsiteX7" fmla="*/ 14487 w 1560898"/>
              <a:gd name="connsiteY7" fmla="*/ 672353 h 1075765"/>
              <a:gd name="connsiteX8" fmla="*/ 216193 w 1560898"/>
              <a:gd name="connsiteY8" fmla="*/ 874059 h 1075765"/>
              <a:gd name="connsiteX9" fmla="*/ 619604 w 1560898"/>
              <a:gd name="connsiteY9" fmla="*/ 1021976 h 1075765"/>
              <a:gd name="connsiteX10" fmla="*/ 767522 w 1560898"/>
              <a:gd name="connsiteY10" fmla="*/ 1035423 h 1075765"/>
              <a:gd name="connsiteX11" fmla="*/ 1117146 w 1560898"/>
              <a:gd name="connsiteY11" fmla="*/ 1075765 h 1075765"/>
              <a:gd name="connsiteX12" fmla="*/ 1399534 w 1560898"/>
              <a:gd name="connsiteY12" fmla="*/ 1062318 h 1075765"/>
              <a:gd name="connsiteX13" fmla="*/ 1493663 w 1560898"/>
              <a:gd name="connsiteY13" fmla="*/ 1021976 h 1075765"/>
              <a:gd name="connsiteX14" fmla="*/ 1534004 w 1560898"/>
              <a:gd name="connsiteY14" fmla="*/ 981635 h 1075765"/>
              <a:gd name="connsiteX15" fmla="*/ 1560898 w 1560898"/>
              <a:gd name="connsiteY15" fmla="*/ 874059 h 1075765"/>
              <a:gd name="connsiteX16" fmla="*/ 1547451 w 1560898"/>
              <a:gd name="connsiteY16" fmla="*/ 833718 h 1075765"/>
              <a:gd name="connsiteX17" fmla="*/ 1534004 w 1560898"/>
              <a:gd name="connsiteY17" fmla="*/ 753035 h 1075765"/>
              <a:gd name="connsiteX18" fmla="*/ 1439875 w 1560898"/>
              <a:gd name="connsiteY18" fmla="*/ 605118 h 1075765"/>
              <a:gd name="connsiteX19" fmla="*/ 1386087 w 1560898"/>
              <a:gd name="connsiteY19" fmla="*/ 524435 h 1075765"/>
              <a:gd name="connsiteX20" fmla="*/ 1332298 w 1560898"/>
              <a:gd name="connsiteY20" fmla="*/ 470647 h 1075765"/>
              <a:gd name="connsiteX21" fmla="*/ 1291957 w 1560898"/>
              <a:gd name="connsiteY21" fmla="*/ 403412 h 1075765"/>
              <a:gd name="connsiteX22" fmla="*/ 1184381 w 1560898"/>
              <a:gd name="connsiteY22" fmla="*/ 309282 h 1075765"/>
              <a:gd name="connsiteX23" fmla="*/ 1144040 w 1560898"/>
              <a:gd name="connsiteY23" fmla="*/ 268941 h 1075765"/>
              <a:gd name="connsiteX24" fmla="*/ 1076804 w 1560898"/>
              <a:gd name="connsiteY24" fmla="*/ 242047 h 1075765"/>
              <a:gd name="connsiteX25" fmla="*/ 996122 w 1560898"/>
              <a:gd name="connsiteY25" fmla="*/ 201706 h 1075765"/>
              <a:gd name="connsiteX26" fmla="*/ 915440 w 1560898"/>
              <a:gd name="connsiteY26" fmla="*/ 147918 h 1075765"/>
              <a:gd name="connsiteX27" fmla="*/ 807863 w 1560898"/>
              <a:gd name="connsiteY27" fmla="*/ 94129 h 1075765"/>
              <a:gd name="connsiteX28" fmla="*/ 606157 w 1560898"/>
              <a:gd name="connsiteY28" fmla="*/ 26894 h 1075765"/>
              <a:gd name="connsiteX29" fmla="*/ 162404 w 1560898"/>
              <a:gd name="connsiteY29" fmla="*/ 13447 h 107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60898" h="1075765">
                <a:moveTo>
                  <a:pt x="350663" y="0"/>
                </a:moveTo>
                <a:cubicBezTo>
                  <a:pt x="333637" y="3405"/>
                  <a:pt x="265352" y="14171"/>
                  <a:pt x="243087" y="26894"/>
                </a:cubicBezTo>
                <a:cubicBezTo>
                  <a:pt x="223628" y="38013"/>
                  <a:pt x="207535" y="54208"/>
                  <a:pt x="189298" y="67235"/>
                </a:cubicBezTo>
                <a:cubicBezTo>
                  <a:pt x="152504" y="93516"/>
                  <a:pt x="137592" y="95835"/>
                  <a:pt x="108616" y="134470"/>
                </a:cubicBezTo>
                <a:cubicBezTo>
                  <a:pt x="83290" y="168238"/>
                  <a:pt x="60538" y="217181"/>
                  <a:pt x="41381" y="255494"/>
                </a:cubicBezTo>
                <a:cubicBezTo>
                  <a:pt x="36899" y="282388"/>
                  <a:pt x="33647" y="309516"/>
                  <a:pt x="27934" y="336176"/>
                </a:cubicBezTo>
                <a:cubicBezTo>
                  <a:pt x="20189" y="372318"/>
                  <a:pt x="2517" y="406820"/>
                  <a:pt x="1040" y="443753"/>
                </a:cubicBezTo>
                <a:cubicBezTo>
                  <a:pt x="-2011" y="520024"/>
                  <a:pt x="1408" y="597150"/>
                  <a:pt x="14487" y="672353"/>
                </a:cubicBezTo>
                <a:cubicBezTo>
                  <a:pt x="31596" y="770728"/>
                  <a:pt x="149959" y="829903"/>
                  <a:pt x="216193" y="874059"/>
                </a:cubicBezTo>
                <a:cubicBezTo>
                  <a:pt x="330805" y="950467"/>
                  <a:pt x="487979" y="1010010"/>
                  <a:pt x="619604" y="1021976"/>
                </a:cubicBezTo>
                <a:lnTo>
                  <a:pt x="767522" y="1035423"/>
                </a:lnTo>
                <a:cubicBezTo>
                  <a:pt x="913101" y="1061893"/>
                  <a:pt x="957727" y="1075765"/>
                  <a:pt x="1117146" y="1075765"/>
                </a:cubicBezTo>
                <a:cubicBezTo>
                  <a:pt x="1211382" y="1075765"/>
                  <a:pt x="1305405" y="1066800"/>
                  <a:pt x="1399534" y="1062318"/>
                </a:cubicBezTo>
                <a:cubicBezTo>
                  <a:pt x="1430910" y="1048871"/>
                  <a:pt x="1464391" y="1039539"/>
                  <a:pt x="1493663" y="1021976"/>
                </a:cubicBezTo>
                <a:cubicBezTo>
                  <a:pt x="1509970" y="1012192"/>
                  <a:pt x="1523455" y="997458"/>
                  <a:pt x="1534004" y="981635"/>
                </a:cubicBezTo>
                <a:cubicBezTo>
                  <a:pt x="1545818" y="963914"/>
                  <a:pt x="1558958" y="883757"/>
                  <a:pt x="1560898" y="874059"/>
                </a:cubicBezTo>
                <a:cubicBezTo>
                  <a:pt x="1556416" y="860612"/>
                  <a:pt x="1550526" y="847555"/>
                  <a:pt x="1547451" y="833718"/>
                </a:cubicBezTo>
                <a:cubicBezTo>
                  <a:pt x="1541536" y="807102"/>
                  <a:pt x="1542626" y="778901"/>
                  <a:pt x="1534004" y="753035"/>
                </a:cubicBezTo>
                <a:cubicBezTo>
                  <a:pt x="1507703" y="674132"/>
                  <a:pt x="1486793" y="669631"/>
                  <a:pt x="1439875" y="605118"/>
                </a:cubicBezTo>
                <a:cubicBezTo>
                  <a:pt x="1420864" y="578977"/>
                  <a:pt x="1406279" y="549675"/>
                  <a:pt x="1386087" y="524435"/>
                </a:cubicBezTo>
                <a:cubicBezTo>
                  <a:pt x="1370247" y="504635"/>
                  <a:pt x="1347865" y="490662"/>
                  <a:pt x="1332298" y="470647"/>
                </a:cubicBezTo>
                <a:cubicBezTo>
                  <a:pt x="1316252" y="450016"/>
                  <a:pt x="1307639" y="424321"/>
                  <a:pt x="1291957" y="403412"/>
                </a:cubicBezTo>
                <a:cubicBezTo>
                  <a:pt x="1266517" y="369492"/>
                  <a:pt x="1213348" y="334628"/>
                  <a:pt x="1184381" y="309282"/>
                </a:cubicBezTo>
                <a:cubicBezTo>
                  <a:pt x="1170069" y="296759"/>
                  <a:pt x="1160166" y="279020"/>
                  <a:pt x="1144040" y="268941"/>
                </a:cubicBezTo>
                <a:cubicBezTo>
                  <a:pt x="1123571" y="256148"/>
                  <a:pt x="1098779" y="252035"/>
                  <a:pt x="1076804" y="242047"/>
                </a:cubicBezTo>
                <a:cubicBezTo>
                  <a:pt x="1049431" y="229605"/>
                  <a:pt x="1022094" y="216857"/>
                  <a:pt x="996122" y="201706"/>
                </a:cubicBezTo>
                <a:cubicBezTo>
                  <a:pt x="968202" y="185420"/>
                  <a:pt x="943504" y="163955"/>
                  <a:pt x="915440" y="147918"/>
                </a:cubicBezTo>
                <a:cubicBezTo>
                  <a:pt x="880631" y="128027"/>
                  <a:pt x="844193" y="111083"/>
                  <a:pt x="807863" y="94129"/>
                </a:cubicBezTo>
                <a:cubicBezTo>
                  <a:pt x="726331" y="56081"/>
                  <a:pt x="696424" y="43819"/>
                  <a:pt x="606157" y="26894"/>
                </a:cubicBezTo>
                <a:cubicBezTo>
                  <a:pt x="460310" y="-452"/>
                  <a:pt x="308594" y="13447"/>
                  <a:pt x="162404" y="13447"/>
                </a:cubicBez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07186" y="5376475"/>
            <a:ext cx="1648781" cy="1148627"/>
          </a:xfrm>
          <a:prstGeom prst="rect">
            <a:avLst/>
          </a:prstGeom>
        </p:spPr>
      </p:pic>
    </p:spTree>
    <p:extLst>
      <p:ext uri="{BB962C8B-B14F-4D97-AF65-F5344CB8AC3E}">
        <p14:creationId xmlns:p14="http://schemas.microsoft.com/office/powerpoint/2010/main" val="589619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573899" y="634444"/>
            <a:ext cx="1494972" cy="584775"/>
          </a:xfrm>
          <a:prstGeom prst="rect">
            <a:avLst/>
          </a:prstGeom>
          <a:noFill/>
        </p:spPr>
        <p:txBody>
          <a:bodyPr wrap="square" rtlCol="0">
            <a:spAutoFit/>
          </a:bodyPr>
          <a:lstStyle/>
          <a:p>
            <a:pPr algn="ctr"/>
            <a:r>
              <a:rPr lang="en-US" sz="3200" dirty="0" smtClean="0"/>
              <a:t>contest</a:t>
            </a:r>
          </a:p>
        </p:txBody>
      </p:sp>
      <p:sp>
        <p:nvSpPr>
          <p:cNvPr id="14" name="TextBox 13"/>
          <p:cNvSpPr txBox="1"/>
          <p:nvPr/>
        </p:nvSpPr>
        <p:spPr>
          <a:xfrm>
            <a:off x="897945" y="4769640"/>
            <a:ext cx="1986743" cy="584775"/>
          </a:xfrm>
          <a:prstGeom prst="rect">
            <a:avLst/>
          </a:prstGeom>
          <a:noFill/>
        </p:spPr>
        <p:txBody>
          <a:bodyPr wrap="square" rtlCol="0">
            <a:spAutoFit/>
          </a:bodyPr>
          <a:lstStyle/>
          <a:p>
            <a:pPr algn="ctr"/>
            <a:r>
              <a:rPr lang="en-US" sz="3200" dirty="0" smtClean="0"/>
              <a:t>ring toss</a:t>
            </a:r>
            <a:endParaRPr lang="en-US" sz="3200" dirty="0"/>
          </a:p>
        </p:txBody>
      </p:sp>
      <p:sp>
        <p:nvSpPr>
          <p:cNvPr id="15" name="TextBox 14"/>
          <p:cNvSpPr txBox="1"/>
          <p:nvPr/>
        </p:nvSpPr>
        <p:spPr>
          <a:xfrm>
            <a:off x="8639601" y="5696937"/>
            <a:ext cx="2478514" cy="584775"/>
          </a:xfrm>
          <a:prstGeom prst="rect">
            <a:avLst/>
          </a:prstGeom>
          <a:noFill/>
        </p:spPr>
        <p:txBody>
          <a:bodyPr wrap="square" rtlCol="0">
            <a:spAutoFit/>
          </a:bodyPr>
          <a:lstStyle/>
          <a:p>
            <a:pPr algn="ctr"/>
            <a:r>
              <a:rPr lang="en-US" sz="3200" dirty="0" smtClean="0"/>
              <a:t>magic show</a:t>
            </a:r>
            <a:endParaRPr lang="en-US" sz="3200" dirty="0"/>
          </a:p>
        </p:txBody>
      </p:sp>
      <p:sp>
        <p:nvSpPr>
          <p:cNvPr id="20" name="TextBox 19"/>
          <p:cNvSpPr txBox="1"/>
          <p:nvPr/>
        </p:nvSpPr>
        <p:spPr>
          <a:xfrm>
            <a:off x="1082814" y="2461677"/>
            <a:ext cx="2081837" cy="584775"/>
          </a:xfrm>
          <a:prstGeom prst="rect">
            <a:avLst/>
          </a:prstGeom>
          <a:noFill/>
        </p:spPr>
        <p:txBody>
          <a:bodyPr wrap="square" rtlCol="0">
            <a:spAutoFit/>
          </a:bodyPr>
          <a:lstStyle/>
          <a:p>
            <a:pPr algn="ctr"/>
            <a:r>
              <a:rPr lang="en-US" sz="3200" dirty="0" smtClean="0"/>
              <a:t>popcorn</a:t>
            </a:r>
            <a:endParaRPr lang="en-US" sz="3200" dirty="0"/>
          </a:p>
        </p:txBody>
      </p:sp>
      <p:sp>
        <p:nvSpPr>
          <p:cNvPr id="22" name="TextBox 21"/>
          <p:cNvSpPr txBox="1"/>
          <p:nvPr/>
        </p:nvSpPr>
        <p:spPr>
          <a:xfrm>
            <a:off x="5376635" y="308055"/>
            <a:ext cx="2079242" cy="584775"/>
          </a:xfrm>
          <a:prstGeom prst="rect">
            <a:avLst/>
          </a:prstGeom>
          <a:noFill/>
        </p:spPr>
        <p:txBody>
          <a:bodyPr wrap="square" rtlCol="0">
            <a:spAutoFit/>
          </a:bodyPr>
          <a:lstStyle/>
          <a:p>
            <a:pPr algn="ctr"/>
            <a:r>
              <a:rPr lang="en-US" sz="3200" dirty="0" smtClean="0"/>
              <a:t>roar</a:t>
            </a:r>
          </a:p>
        </p:txBody>
      </p:sp>
      <p:sp>
        <p:nvSpPr>
          <p:cNvPr id="24" name="TextBox 23"/>
          <p:cNvSpPr txBox="1"/>
          <p:nvPr/>
        </p:nvSpPr>
        <p:spPr>
          <a:xfrm>
            <a:off x="9809146" y="3381148"/>
            <a:ext cx="1494972" cy="584775"/>
          </a:xfrm>
          <a:prstGeom prst="rect">
            <a:avLst/>
          </a:prstGeom>
          <a:noFill/>
        </p:spPr>
        <p:txBody>
          <a:bodyPr wrap="square" rtlCol="0">
            <a:spAutoFit/>
          </a:bodyPr>
          <a:lstStyle/>
          <a:p>
            <a:pPr algn="ctr"/>
            <a:r>
              <a:rPr lang="en-US" sz="3200" dirty="0" smtClean="0"/>
              <a:t>top hat</a:t>
            </a:r>
            <a:endParaRPr lang="en-US" sz="3200" dirty="0"/>
          </a:p>
        </p:txBody>
      </p:sp>
      <p:sp>
        <p:nvSpPr>
          <p:cNvPr id="25" name="TextBox 24"/>
          <p:cNvSpPr txBox="1"/>
          <p:nvPr/>
        </p:nvSpPr>
        <p:spPr>
          <a:xfrm>
            <a:off x="7808697" y="590327"/>
            <a:ext cx="3136594" cy="584775"/>
          </a:xfrm>
          <a:prstGeom prst="rect">
            <a:avLst/>
          </a:prstGeom>
          <a:noFill/>
        </p:spPr>
        <p:txBody>
          <a:bodyPr wrap="square" rtlCol="0">
            <a:spAutoFit/>
          </a:bodyPr>
          <a:lstStyle/>
          <a:p>
            <a:pPr algn="ctr"/>
            <a:r>
              <a:rPr lang="en-US" sz="3200" dirty="0" smtClean="0"/>
              <a:t>throw a ball</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3156" y="1808141"/>
            <a:ext cx="2543386" cy="1588178"/>
          </a:xfrm>
          <a:prstGeom prst="rect">
            <a:avLst/>
          </a:prstGeom>
        </p:spPr>
      </p:pic>
      <p:pic>
        <p:nvPicPr>
          <p:cNvPr id="7" name="Picture 6"/>
          <p:cNvPicPr>
            <a:picLocks noChangeAspect="1"/>
          </p:cNvPicPr>
          <p:nvPr/>
        </p:nvPicPr>
        <p:blipFill>
          <a:blip r:embed="rId4"/>
          <a:stretch>
            <a:fillRect/>
          </a:stretch>
        </p:blipFill>
        <p:spPr>
          <a:xfrm>
            <a:off x="6747329" y="1602383"/>
            <a:ext cx="2303365" cy="2303365"/>
          </a:xfrm>
          <a:prstGeom prst="rect">
            <a:avLst/>
          </a:prstGeom>
        </p:spPr>
      </p:pic>
      <p:pic>
        <p:nvPicPr>
          <p:cNvPr id="4" name="Picture 3"/>
          <p:cNvPicPr>
            <a:picLocks noChangeAspect="1"/>
          </p:cNvPicPr>
          <p:nvPr/>
        </p:nvPicPr>
        <p:blipFill>
          <a:blip r:embed="rId5"/>
          <a:stretch>
            <a:fillRect/>
          </a:stretch>
        </p:blipFill>
        <p:spPr>
          <a:xfrm>
            <a:off x="3524425" y="4087955"/>
            <a:ext cx="2439382" cy="2439382"/>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145009">
            <a:off x="7315869" y="4259184"/>
            <a:ext cx="1415644" cy="2190462"/>
          </a:xfrm>
          <a:prstGeom prst="rect">
            <a:avLst/>
          </a:prstGeom>
        </p:spPr>
      </p:pic>
    </p:spTree>
    <p:extLst>
      <p:ext uri="{BB962C8B-B14F-4D97-AF65-F5344CB8AC3E}">
        <p14:creationId xmlns:p14="http://schemas.microsoft.com/office/powerpoint/2010/main" val="1889954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What I learned last class:</a:t>
            </a:r>
            <a:endParaRPr lang="en-US" dirty="0">
              <a:solidFill>
                <a:srgbClr val="FF0000"/>
              </a:solidFill>
            </a:endParaRPr>
          </a:p>
        </p:txBody>
      </p:sp>
      <p:sp>
        <p:nvSpPr>
          <p:cNvPr id="6" name="Content Placeholder 2"/>
          <p:cNvSpPr txBox="1">
            <a:spLocks/>
          </p:cNvSpPr>
          <p:nvPr/>
        </p:nvSpPr>
        <p:spPr>
          <a:xfrm>
            <a:off x="1251677" y="1398494"/>
            <a:ext cx="5992086" cy="264862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lnSpc>
                <a:spcPct val="120000"/>
              </a:lnSpc>
            </a:pPr>
            <a:r>
              <a:rPr lang="en-US" sz="3600" dirty="0"/>
              <a:t>The long and short </a:t>
            </a:r>
            <a:r>
              <a:rPr lang="en-US" sz="3600" dirty="0" err="1"/>
              <a:t>i</a:t>
            </a:r>
            <a:r>
              <a:rPr lang="en-US" sz="3600" dirty="0"/>
              <a:t> </a:t>
            </a:r>
            <a:r>
              <a:rPr lang="en-US" sz="3600" dirty="0" smtClean="0"/>
              <a:t>sound</a:t>
            </a:r>
          </a:p>
          <a:p>
            <a:pPr>
              <a:lnSpc>
                <a:spcPct val="120000"/>
              </a:lnSpc>
            </a:pPr>
            <a:r>
              <a:rPr lang="en-US" sz="3600" dirty="0" smtClean="0"/>
              <a:t>Simple </a:t>
            </a:r>
            <a:r>
              <a:rPr lang="en-US" sz="3600" dirty="0"/>
              <a:t>possessives using names</a:t>
            </a:r>
          </a:p>
          <a:p>
            <a:pPr>
              <a:lnSpc>
                <a:spcPct val="120000"/>
              </a:lnSpc>
            </a:pPr>
            <a:r>
              <a:rPr lang="en-US" sz="3600" dirty="0"/>
              <a:t>Telling a story using personal experiences</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96163" y="4009019"/>
            <a:ext cx="4483100" cy="2590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78294" y="4005628"/>
            <a:ext cx="4457700" cy="25527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21563" y="1398494"/>
            <a:ext cx="4457700" cy="2578100"/>
          </a:xfrm>
          <a:prstGeom prst="rect">
            <a:avLst/>
          </a:prstGeom>
        </p:spPr>
      </p:pic>
    </p:spTree>
    <p:extLst>
      <p:ext uri="{BB962C8B-B14F-4D97-AF65-F5344CB8AC3E}">
        <p14:creationId xmlns:p14="http://schemas.microsoft.com/office/powerpoint/2010/main" val="1048328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I learn today?</a:t>
            </a:r>
            <a:endParaRPr lang="en-US" dirty="0"/>
          </a:p>
        </p:txBody>
      </p:sp>
      <p:sp>
        <p:nvSpPr>
          <p:cNvPr id="3" name="Content Placeholder 2"/>
          <p:cNvSpPr>
            <a:spLocks noGrp="1"/>
          </p:cNvSpPr>
          <p:nvPr>
            <p:ph idx="1"/>
          </p:nvPr>
        </p:nvSpPr>
        <p:spPr>
          <a:xfrm>
            <a:off x="1251677" y="1398494"/>
            <a:ext cx="7456225" cy="5029199"/>
          </a:xfrm>
        </p:spPr>
        <p:txBody>
          <a:bodyPr>
            <a:normAutofit/>
          </a:bodyPr>
          <a:lstStyle/>
          <a:p>
            <a:pPr>
              <a:lnSpc>
                <a:spcPct val="200000"/>
              </a:lnSpc>
            </a:pPr>
            <a:r>
              <a:rPr lang="en-US" sz="3600" dirty="0" smtClean="0"/>
              <a:t>Labelling a picture</a:t>
            </a:r>
          </a:p>
          <a:p>
            <a:pPr>
              <a:lnSpc>
                <a:spcPct val="200000"/>
              </a:lnSpc>
            </a:pPr>
            <a:r>
              <a:rPr lang="en-US" sz="3600" dirty="0" smtClean="0"/>
              <a:t>Using pictures to find meaning</a:t>
            </a:r>
          </a:p>
          <a:p>
            <a:pPr>
              <a:lnSpc>
                <a:spcPct val="200000"/>
              </a:lnSpc>
            </a:pPr>
            <a:r>
              <a:rPr lang="en-US" sz="3600" dirty="0"/>
              <a:t>Numbers </a:t>
            </a:r>
            <a:r>
              <a:rPr lang="en-US" sz="3600" dirty="0">
                <a:latin typeface="Lucida Fax" charset="0"/>
                <a:ea typeface="Lucida Fax" charset="0"/>
                <a:cs typeface="Lucida Fax" charset="0"/>
              </a:rPr>
              <a:t>1-20</a:t>
            </a:r>
          </a:p>
          <a:p>
            <a:pPr>
              <a:lnSpc>
                <a:spcPct val="200000"/>
              </a:lnSpc>
            </a:pPr>
            <a:r>
              <a:rPr lang="en-US" sz="3600" dirty="0" smtClean="0"/>
              <a:t>The long and short o sound</a:t>
            </a:r>
          </a:p>
        </p:txBody>
      </p:sp>
      <p:pic>
        <p:nvPicPr>
          <p:cNvPr id="5" name="Picture 4"/>
          <p:cNvPicPr>
            <a:picLocks noChangeAspect="1"/>
          </p:cNvPicPr>
          <p:nvPr/>
        </p:nvPicPr>
        <p:blipFill>
          <a:blip r:embed="rId3"/>
          <a:stretch>
            <a:fillRect/>
          </a:stretch>
        </p:blipFill>
        <p:spPr>
          <a:xfrm>
            <a:off x="7417373" y="3480513"/>
            <a:ext cx="4774627" cy="3630706"/>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31581" y="1708280"/>
            <a:ext cx="1016000" cy="10160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7373" y="2897093"/>
            <a:ext cx="1016000" cy="1016000"/>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09373" y="5180911"/>
            <a:ext cx="1016000" cy="1016000"/>
          </a:xfrm>
          <a:prstGeom prst="rect">
            <a:avLst/>
          </a:prstGeom>
        </p:spPr>
      </p:pic>
    </p:spTree>
    <p:extLst>
      <p:ext uri="{BB962C8B-B14F-4D97-AF65-F5344CB8AC3E}">
        <p14:creationId xmlns:p14="http://schemas.microsoft.com/office/powerpoint/2010/main" val="7392902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is the number</a:t>
            </a:r>
            <a:endParaRPr lang="en-US" dirty="0"/>
          </a:p>
        </p:txBody>
      </p:sp>
      <p:sp>
        <p:nvSpPr>
          <p:cNvPr id="3" name="Subtitle 2"/>
          <p:cNvSpPr>
            <a:spLocks noGrp="1"/>
          </p:cNvSpPr>
          <p:nvPr>
            <p:ph type="subTitle" idx="1"/>
          </p:nvPr>
        </p:nvSpPr>
        <p:spPr/>
        <p:txBody>
          <a:bodyPr/>
          <a:lstStyle/>
          <a:p>
            <a:r>
              <a:rPr lang="en-US" dirty="0" smtClean="0"/>
              <a:t>Guess the number before you run out of time</a:t>
            </a:r>
            <a:endParaRPr lang="en-US" dirty="0"/>
          </a:p>
        </p:txBody>
      </p:sp>
    </p:spTree>
    <p:extLst>
      <p:ext uri="{BB962C8B-B14F-4D97-AF65-F5344CB8AC3E}">
        <p14:creationId xmlns:p14="http://schemas.microsoft.com/office/powerpoint/2010/main" val="1769768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201865"/>
            <a:ext cx="10178323" cy="1492132"/>
          </a:xfrm>
        </p:spPr>
        <p:txBody>
          <a:bodyPr/>
          <a:lstStyle/>
          <a:p>
            <a:r>
              <a:rPr lang="en-US" dirty="0" smtClean="0"/>
              <a:t>Numbers one to twenty: Hangman</a:t>
            </a:r>
            <a:endParaRPr lang="en-US" dirty="0"/>
          </a:p>
        </p:txBody>
      </p:sp>
      <p:sp>
        <p:nvSpPr>
          <p:cNvPr id="10" name="TextBox 9"/>
          <p:cNvSpPr txBox="1"/>
          <p:nvPr/>
        </p:nvSpPr>
        <p:spPr>
          <a:xfrm>
            <a:off x="1525950" y="5937249"/>
            <a:ext cx="9629775" cy="646331"/>
          </a:xfrm>
          <a:prstGeom prst="rect">
            <a:avLst/>
          </a:prstGeom>
          <a:noFill/>
        </p:spPr>
        <p:txBody>
          <a:bodyPr wrap="square" rtlCol="0">
            <a:spAutoFit/>
          </a:bodyPr>
          <a:lstStyle/>
          <a:p>
            <a:pPr algn="ctr"/>
            <a:r>
              <a:rPr lang="en-US" sz="3600" dirty="0" smtClean="0"/>
              <a:t>a b c d e f g h </a:t>
            </a:r>
            <a:r>
              <a:rPr lang="en-US" sz="3600" dirty="0" err="1" smtClean="0"/>
              <a:t>i</a:t>
            </a:r>
            <a:r>
              <a:rPr lang="en-US" sz="3600" dirty="0" smtClean="0"/>
              <a:t> j k l m n o p q r s t u v w x y z</a:t>
            </a:r>
            <a:endParaRPr lang="en-US" sz="3600" dirty="0"/>
          </a:p>
        </p:txBody>
      </p:sp>
      <p:pic>
        <p:nvPicPr>
          <p:cNvPr id="4" name="Picture 3"/>
          <p:cNvPicPr>
            <a:picLocks noChangeAspect="1"/>
          </p:cNvPicPr>
          <p:nvPr/>
        </p:nvPicPr>
        <p:blipFill>
          <a:blip r:embed="rId3"/>
          <a:stretch>
            <a:fillRect/>
          </a:stretch>
        </p:blipFill>
        <p:spPr>
          <a:xfrm>
            <a:off x="7483410" y="1110473"/>
            <a:ext cx="2882900" cy="2882900"/>
          </a:xfrm>
          <a:prstGeom prst="rect">
            <a:avLst/>
          </a:prstGeom>
        </p:spPr>
      </p:pic>
      <p:sp>
        <p:nvSpPr>
          <p:cNvPr id="5" name="TextBox 4"/>
          <p:cNvSpPr txBox="1"/>
          <p:nvPr/>
        </p:nvSpPr>
        <p:spPr>
          <a:xfrm>
            <a:off x="1772816" y="3791638"/>
            <a:ext cx="9382909" cy="1862048"/>
          </a:xfrm>
          <a:prstGeom prst="rect">
            <a:avLst/>
          </a:prstGeom>
          <a:noFill/>
        </p:spPr>
        <p:txBody>
          <a:bodyPr wrap="square" rtlCol="0">
            <a:spAutoFit/>
          </a:bodyPr>
          <a:lstStyle/>
          <a:p>
            <a:r>
              <a:rPr lang="en-US" sz="11500" dirty="0" smtClean="0"/>
              <a:t>_ _ _</a:t>
            </a:r>
            <a:endParaRPr lang="en-US" sz="11500" dirty="0"/>
          </a:p>
        </p:txBody>
      </p:sp>
    </p:spTree>
    <p:extLst>
      <p:ext uri="{BB962C8B-B14F-4D97-AF65-F5344CB8AC3E}">
        <p14:creationId xmlns:p14="http://schemas.microsoft.com/office/powerpoint/2010/main" val="2097436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201865"/>
            <a:ext cx="10178323" cy="1492132"/>
          </a:xfrm>
        </p:spPr>
        <p:txBody>
          <a:bodyPr/>
          <a:lstStyle/>
          <a:p>
            <a:r>
              <a:rPr lang="en-US" dirty="0" smtClean="0"/>
              <a:t>Numbers one to twenty: Hangman</a:t>
            </a:r>
            <a:endParaRPr lang="en-US" dirty="0"/>
          </a:p>
        </p:txBody>
      </p:sp>
      <p:sp>
        <p:nvSpPr>
          <p:cNvPr id="10" name="TextBox 9"/>
          <p:cNvSpPr txBox="1"/>
          <p:nvPr/>
        </p:nvSpPr>
        <p:spPr>
          <a:xfrm>
            <a:off x="1525950" y="5937249"/>
            <a:ext cx="9629775" cy="646331"/>
          </a:xfrm>
          <a:prstGeom prst="rect">
            <a:avLst/>
          </a:prstGeom>
          <a:noFill/>
        </p:spPr>
        <p:txBody>
          <a:bodyPr wrap="square" rtlCol="0">
            <a:spAutoFit/>
          </a:bodyPr>
          <a:lstStyle/>
          <a:p>
            <a:pPr algn="ctr"/>
            <a:r>
              <a:rPr lang="en-US" sz="3600" dirty="0" smtClean="0"/>
              <a:t>a b c d e f g h </a:t>
            </a:r>
            <a:r>
              <a:rPr lang="en-US" sz="3600" dirty="0" err="1" smtClean="0"/>
              <a:t>i</a:t>
            </a:r>
            <a:r>
              <a:rPr lang="en-US" sz="3600" dirty="0" smtClean="0"/>
              <a:t> j k l m n o p q r s t u v w x y z</a:t>
            </a:r>
            <a:endParaRPr lang="en-US" sz="3600" dirty="0"/>
          </a:p>
        </p:txBody>
      </p:sp>
      <p:pic>
        <p:nvPicPr>
          <p:cNvPr id="4" name="Picture 3"/>
          <p:cNvPicPr>
            <a:picLocks noChangeAspect="1"/>
          </p:cNvPicPr>
          <p:nvPr/>
        </p:nvPicPr>
        <p:blipFill>
          <a:blip r:embed="rId3"/>
          <a:stretch>
            <a:fillRect/>
          </a:stretch>
        </p:blipFill>
        <p:spPr>
          <a:xfrm>
            <a:off x="7483410" y="1110473"/>
            <a:ext cx="2882900" cy="2882900"/>
          </a:xfrm>
          <a:prstGeom prst="rect">
            <a:avLst/>
          </a:prstGeom>
        </p:spPr>
      </p:pic>
      <p:sp>
        <p:nvSpPr>
          <p:cNvPr id="5" name="TextBox 4"/>
          <p:cNvSpPr txBox="1"/>
          <p:nvPr/>
        </p:nvSpPr>
        <p:spPr>
          <a:xfrm>
            <a:off x="1772816" y="3791638"/>
            <a:ext cx="9382909" cy="1862048"/>
          </a:xfrm>
          <a:prstGeom prst="rect">
            <a:avLst/>
          </a:prstGeom>
          <a:noFill/>
        </p:spPr>
        <p:txBody>
          <a:bodyPr wrap="square" rtlCol="0">
            <a:spAutoFit/>
          </a:bodyPr>
          <a:lstStyle/>
          <a:p>
            <a:r>
              <a:rPr lang="en-US" sz="11500" smtClean="0"/>
              <a:t>_ _ _ _ _ _ _</a:t>
            </a:r>
            <a:endParaRPr lang="en-US" sz="11500"/>
          </a:p>
        </p:txBody>
      </p:sp>
    </p:spTree>
    <p:extLst>
      <p:ext uri="{BB962C8B-B14F-4D97-AF65-F5344CB8AC3E}">
        <p14:creationId xmlns:p14="http://schemas.microsoft.com/office/powerpoint/2010/main" val="1807411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201865"/>
            <a:ext cx="10178323" cy="1492132"/>
          </a:xfrm>
        </p:spPr>
        <p:txBody>
          <a:bodyPr/>
          <a:lstStyle/>
          <a:p>
            <a:r>
              <a:rPr lang="en-US" dirty="0" smtClean="0"/>
              <a:t>Numbers one to twenty: Hangman</a:t>
            </a:r>
            <a:endParaRPr lang="en-US" dirty="0"/>
          </a:p>
        </p:txBody>
      </p:sp>
      <p:sp>
        <p:nvSpPr>
          <p:cNvPr id="10" name="TextBox 9"/>
          <p:cNvSpPr txBox="1"/>
          <p:nvPr/>
        </p:nvSpPr>
        <p:spPr>
          <a:xfrm>
            <a:off x="1525950" y="5937249"/>
            <a:ext cx="9629775" cy="646331"/>
          </a:xfrm>
          <a:prstGeom prst="rect">
            <a:avLst/>
          </a:prstGeom>
          <a:noFill/>
        </p:spPr>
        <p:txBody>
          <a:bodyPr wrap="square" rtlCol="0">
            <a:spAutoFit/>
          </a:bodyPr>
          <a:lstStyle/>
          <a:p>
            <a:pPr algn="ctr"/>
            <a:r>
              <a:rPr lang="en-US" sz="3600" dirty="0" smtClean="0"/>
              <a:t>a b c d e f g h </a:t>
            </a:r>
            <a:r>
              <a:rPr lang="en-US" sz="3600" dirty="0" err="1" smtClean="0"/>
              <a:t>i</a:t>
            </a:r>
            <a:r>
              <a:rPr lang="en-US" sz="3600" dirty="0" smtClean="0"/>
              <a:t> j k l m n o p q r s t u v w x y z</a:t>
            </a:r>
            <a:endParaRPr lang="en-US" sz="3600" dirty="0"/>
          </a:p>
        </p:txBody>
      </p:sp>
      <p:pic>
        <p:nvPicPr>
          <p:cNvPr id="4" name="Picture 3"/>
          <p:cNvPicPr>
            <a:picLocks noChangeAspect="1"/>
          </p:cNvPicPr>
          <p:nvPr/>
        </p:nvPicPr>
        <p:blipFill>
          <a:blip r:embed="rId3"/>
          <a:stretch>
            <a:fillRect/>
          </a:stretch>
        </p:blipFill>
        <p:spPr>
          <a:xfrm>
            <a:off x="7483410" y="1110473"/>
            <a:ext cx="2882900" cy="2882900"/>
          </a:xfrm>
          <a:prstGeom prst="rect">
            <a:avLst/>
          </a:prstGeom>
        </p:spPr>
      </p:pic>
      <p:sp>
        <p:nvSpPr>
          <p:cNvPr id="5" name="TextBox 4"/>
          <p:cNvSpPr txBox="1"/>
          <p:nvPr/>
        </p:nvSpPr>
        <p:spPr>
          <a:xfrm>
            <a:off x="1772816" y="3791638"/>
            <a:ext cx="10207690" cy="1862048"/>
          </a:xfrm>
          <a:prstGeom prst="rect">
            <a:avLst/>
          </a:prstGeom>
          <a:noFill/>
        </p:spPr>
        <p:txBody>
          <a:bodyPr wrap="square" rtlCol="0">
            <a:spAutoFit/>
          </a:bodyPr>
          <a:lstStyle/>
          <a:p>
            <a:r>
              <a:rPr lang="en-US" sz="11500" smtClean="0"/>
              <a:t>_ _ _ _ _ _ _ _</a:t>
            </a:r>
            <a:endParaRPr lang="en-US" sz="11500"/>
          </a:p>
        </p:txBody>
      </p:sp>
    </p:spTree>
    <p:extLst>
      <p:ext uri="{BB962C8B-B14F-4D97-AF65-F5344CB8AC3E}">
        <p14:creationId xmlns:p14="http://schemas.microsoft.com/office/powerpoint/2010/main" val="697158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201865"/>
            <a:ext cx="10178323" cy="1492132"/>
          </a:xfrm>
        </p:spPr>
        <p:txBody>
          <a:bodyPr/>
          <a:lstStyle/>
          <a:p>
            <a:r>
              <a:rPr lang="en-US" dirty="0" smtClean="0"/>
              <a:t>Numbers one to twenty: Hangman</a:t>
            </a:r>
            <a:endParaRPr lang="en-US" dirty="0"/>
          </a:p>
        </p:txBody>
      </p:sp>
      <p:sp>
        <p:nvSpPr>
          <p:cNvPr id="10" name="TextBox 9"/>
          <p:cNvSpPr txBox="1"/>
          <p:nvPr/>
        </p:nvSpPr>
        <p:spPr>
          <a:xfrm>
            <a:off x="1525950" y="5937249"/>
            <a:ext cx="9629775" cy="646331"/>
          </a:xfrm>
          <a:prstGeom prst="rect">
            <a:avLst/>
          </a:prstGeom>
          <a:noFill/>
        </p:spPr>
        <p:txBody>
          <a:bodyPr wrap="square" rtlCol="0">
            <a:spAutoFit/>
          </a:bodyPr>
          <a:lstStyle/>
          <a:p>
            <a:pPr algn="ctr"/>
            <a:r>
              <a:rPr lang="en-US" sz="3600" dirty="0" smtClean="0"/>
              <a:t>a b c d e f g h </a:t>
            </a:r>
            <a:r>
              <a:rPr lang="en-US" sz="3600" dirty="0" err="1" smtClean="0"/>
              <a:t>i</a:t>
            </a:r>
            <a:r>
              <a:rPr lang="en-US" sz="3600" dirty="0" smtClean="0"/>
              <a:t> j k l m n o p q r s t u v w x y z</a:t>
            </a:r>
            <a:endParaRPr lang="en-US" sz="3600" dirty="0"/>
          </a:p>
        </p:txBody>
      </p:sp>
      <p:pic>
        <p:nvPicPr>
          <p:cNvPr id="4" name="Picture 3"/>
          <p:cNvPicPr>
            <a:picLocks noChangeAspect="1"/>
          </p:cNvPicPr>
          <p:nvPr/>
        </p:nvPicPr>
        <p:blipFill>
          <a:blip r:embed="rId3"/>
          <a:stretch>
            <a:fillRect/>
          </a:stretch>
        </p:blipFill>
        <p:spPr>
          <a:xfrm>
            <a:off x="7483410" y="1110473"/>
            <a:ext cx="2882900" cy="2882900"/>
          </a:xfrm>
          <a:prstGeom prst="rect">
            <a:avLst/>
          </a:prstGeom>
        </p:spPr>
      </p:pic>
      <p:sp>
        <p:nvSpPr>
          <p:cNvPr id="5" name="TextBox 4"/>
          <p:cNvSpPr txBox="1"/>
          <p:nvPr/>
        </p:nvSpPr>
        <p:spPr>
          <a:xfrm>
            <a:off x="1251678" y="3791638"/>
            <a:ext cx="9904048" cy="1862048"/>
          </a:xfrm>
          <a:prstGeom prst="rect">
            <a:avLst/>
          </a:prstGeom>
          <a:noFill/>
        </p:spPr>
        <p:txBody>
          <a:bodyPr wrap="square" rtlCol="0">
            <a:spAutoFit/>
          </a:bodyPr>
          <a:lstStyle/>
          <a:p>
            <a:r>
              <a:rPr lang="en-US" sz="11500" smtClean="0"/>
              <a:t>_ _ _ _ _ _ _ _</a:t>
            </a:r>
            <a:endParaRPr lang="en-US" sz="11500"/>
          </a:p>
        </p:txBody>
      </p:sp>
    </p:spTree>
    <p:extLst>
      <p:ext uri="{BB962C8B-B14F-4D97-AF65-F5344CB8AC3E}">
        <p14:creationId xmlns:p14="http://schemas.microsoft.com/office/powerpoint/2010/main" val="1701850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201865"/>
            <a:ext cx="10178323" cy="1492132"/>
          </a:xfrm>
        </p:spPr>
        <p:txBody>
          <a:bodyPr/>
          <a:lstStyle/>
          <a:p>
            <a:r>
              <a:rPr lang="en-US" dirty="0" smtClean="0"/>
              <a:t>Numbers one to twenty: Hangman</a:t>
            </a:r>
            <a:endParaRPr lang="en-US" dirty="0"/>
          </a:p>
        </p:txBody>
      </p:sp>
      <p:sp>
        <p:nvSpPr>
          <p:cNvPr id="10" name="TextBox 9"/>
          <p:cNvSpPr txBox="1"/>
          <p:nvPr/>
        </p:nvSpPr>
        <p:spPr>
          <a:xfrm>
            <a:off x="1525950" y="5937249"/>
            <a:ext cx="9629775" cy="646331"/>
          </a:xfrm>
          <a:prstGeom prst="rect">
            <a:avLst/>
          </a:prstGeom>
          <a:noFill/>
        </p:spPr>
        <p:txBody>
          <a:bodyPr wrap="square" rtlCol="0">
            <a:spAutoFit/>
          </a:bodyPr>
          <a:lstStyle/>
          <a:p>
            <a:pPr algn="ctr"/>
            <a:r>
              <a:rPr lang="en-US" sz="3600" dirty="0" smtClean="0"/>
              <a:t>a b c d e f g h </a:t>
            </a:r>
            <a:r>
              <a:rPr lang="en-US" sz="3600" dirty="0" err="1" smtClean="0"/>
              <a:t>i</a:t>
            </a:r>
            <a:r>
              <a:rPr lang="en-US" sz="3600" dirty="0" smtClean="0"/>
              <a:t> j k l m n o p q r s t u v w x y z</a:t>
            </a:r>
            <a:endParaRPr lang="en-US" sz="3600" dirty="0"/>
          </a:p>
        </p:txBody>
      </p:sp>
      <p:pic>
        <p:nvPicPr>
          <p:cNvPr id="4" name="Picture 3"/>
          <p:cNvPicPr>
            <a:picLocks noChangeAspect="1"/>
          </p:cNvPicPr>
          <p:nvPr/>
        </p:nvPicPr>
        <p:blipFill>
          <a:blip r:embed="rId3"/>
          <a:stretch>
            <a:fillRect/>
          </a:stretch>
        </p:blipFill>
        <p:spPr>
          <a:xfrm>
            <a:off x="7483410" y="1110473"/>
            <a:ext cx="2882900" cy="2882900"/>
          </a:xfrm>
          <a:prstGeom prst="rect">
            <a:avLst/>
          </a:prstGeom>
        </p:spPr>
      </p:pic>
      <p:sp>
        <p:nvSpPr>
          <p:cNvPr id="5" name="TextBox 4"/>
          <p:cNvSpPr txBox="1"/>
          <p:nvPr/>
        </p:nvSpPr>
        <p:spPr>
          <a:xfrm>
            <a:off x="1251678" y="3791638"/>
            <a:ext cx="9904048" cy="1862048"/>
          </a:xfrm>
          <a:prstGeom prst="rect">
            <a:avLst/>
          </a:prstGeom>
          <a:noFill/>
        </p:spPr>
        <p:txBody>
          <a:bodyPr wrap="square" rtlCol="0">
            <a:spAutoFit/>
          </a:bodyPr>
          <a:lstStyle/>
          <a:p>
            <a:r>
              <a:rPr lang="en-US" sz="11500" dirty="0" smtClean="0"/>
              <a:t>_ _ _ _ _ _ _</a:t>
            </a:r>
            <a:endParaRPr lang="en-US" sz="11500" dirty="0"/>
          </a:p>
        </p:txBody>
      </p:sp>
    </p:spTree>
    <p:extLst>
      <p:ext uri="{BB962C8B-B14F-4D97-AF65-F5344CB8AC3E}">
        <p14:creationId xmlns:p14="http://schemas.microsoft.com/office/powerpoint/2010/main" val="631966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201865"/>
            <a:ext cx="10178323" cy="1492132"/>
          </a:xfrm>
        </p:spPr>
        <p:txBody>
          <a:bodyPr/>
          <a:lstStyle/>
          <a:p>
            <a:r>
              <a:rPr lang="en-US" dirty="0" smtClean="0"/>
              <a:t>Numbers one to twenty: Hangman</a:t>
            </a:r>
            <a:endParaRPr lang="en-US" dirty="0"/>
          </a:p>
        </p:txBody>
      </p:sp>
      <p:sp>
        <p:nvSpPr>
          <p:cNvPr id="10" name="TextBox 9"/>
          <p:cNvSpPr txBox="1"/>
          <p:nvPr/>
        </p:nvSpPr>
        <p:spPr>
          <a:xfrm>
            <a:off x="1525950" y="5937249"/>
            <a:ext cx="9629775" cy="646331"/>
          </a:xfrm>
          <a:prstGeom prst="rect">
            <a:avLst/>
          </a:prstGeom>
          <a:noFill/>
        </p:spPr>
        <p:txBody>
          <a:bodyPr wrap="square" rtlCol="0">
            <a:spAutoFit/>
          </a:bodyPr>
          <a:lstStyle/>
          <a:p>
            <a:pPr algn="ctr"/>
            <a:r>
              <a:rPr lang="en-US" sz="3600" dirty="0" smtClean="0"/>
              <a:t>a b c d e f g h </a:t>
            </a:r>
            <a:r>
              <a:rPr lang="en-US" sz="3600" dirty="0" err="1" smtClean="0"/>
              <a:t>i</a:t>
            </a:r>
            <a:r>
              <a:rPr lang="en-US" sz="3600" dirty="0" smtClean="0"/>
              <a:t> j k l m n o p q r s t u v w x y z</a:t>
            </a:r>
            <a:endParaRPr lang="en-US" sz="3600" dirty="0"/>
          </a:p>
        </p:txBody>
      </p:sp>
      <p:pic>
        <p:nvPicPr>
          <p:cNvPr id="4" name="Picture 3"/>
          <p:cNvPicPr>
            <a:picLocks noChangeAspect="1"/>
          </p:cNvPicPr>
          <p:nvPr/>
        </p:nvPicPr>
        <p:blipFill>
          <a:blip r:embed="rId3"/>
          <a:stretch>
            <a:fillRect/>
          </a:stretch>
        </p:blipFill>
        <p:spPr>
          <a:xfrm>
            <a:off x="7483410" y="1110473"/>
            <a:ext cx="2882900" cy="2882900"/>
          </a:xfrm>
          <a:prstGeom prst="rect">
            <a:avLst/>
          </a:prstGeom>
        </p:spPr>
      </p:pic>
      <p:sp>
        <p:nvSpPr>
          <p:cNvPr id="5" name="TextBox 4"/>
          <p:cNvSpPr txBox="1"/>
          <p:nvPr/>
        </p:nvSpPr>
        <p:spPr>
          <a:xfrm>
            <a:off x="1772816" y="3791638"/>
            <a:ext cx="9382909" cy="1862048"/>
          </a:xfrm>
          <a:prstGeom prst="rect">
            <a:avLst/>
          </a:prstGeom>
          <a:noFill/>
        </p:spPr>
        <p:txBody>
          <a:bodyPr wrap="square" rtlCol="0">
            <a:spAutoFit/>
          </a:bodyPr>
          <a:lstStyle/>
          <a:p>
            <a:r>
              <a:rPr lang="en-US" sz="11500" dirty="0" smtClean="0"/>
              <a:t>_ _ _ _ _ _</a:t>
            </a:r>
            <a:endParaRPr lang="en-US" sz="11500" dirty="0"/>
          </a:p>
        </p:txBody>
      </p:sp>
    </p:spTree>
    <p:extLst>
      <p:ext uri="{BB962C8B-B14F-4D97-AF65-F5344CB8AC3E}">
        <p14:creationId xmlns:p14="http://schemas.microsoft.com/office/powerpoint/2010/main" val="2076600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201865"/>
            <a:ext cx="10178323" cy="1492132"/>
          </a:xfrm>
        </p:spPr>
        <p:txBody>
          <a:bodyPr/>
          <a:lstStyle/>
          <a:p>
            <a:r>
              <a:rPr lang="en-US" dirty="0" smtClean="0"/>
              <a:t>Numbers one to twenty: Hangman</a:t>
            </a:r>
            <a:endParaRPr lang="en-US" dirty="0"/>
          </a:p>
        </p:txBody>
      </p:sp>
      <p:sp>
        <p:nvSpPr>
          <p:cNvPr id="10" name="TextBox 9"/>
          <p:cNvSpPr txBox="1"/>
          <p:nvPr/>
        </p:nvSpPr>
        <p:spPr>
          <a:xfrm>
            <a:off x="1525950" y="5937249"/>
            <a:ext cx="9629775" cy="646331"/>
          </a:xfrm>
          <a:prstGeom prst="rect">
            <a:avLst/>
          </a:prstGeom>
          <a:noFill/>
        </p:spPr>
        <p:txBody>
          <a:bodyPr wrap="square" rtlCol="0">
            <a:spAutoFit/>
          </a:bodyPr>
          <a:lstStyle/>
          <a:p>
            <a:pPr algn="ctr"/>
            <a:r>
              <a:rPr lang="en-US" sz="3600" dirty="0" smtClean="0"/>
              <a:t>a b c d e f g h </a:t>
            </a:r>
            <a:r>
              <a:rPr lang="en-US" sz="3600" dirty="0" err="1" smtClean="0"/>
              <a:t>i</a:t>
            </a:r>
            <a:r>
              <a:rPr lang="en-US" sz="3600" dirty="0" smtClean="0"/>
              <a:t> j k l m n o p q r s t u v w x y z</a:t>
            </a:r>
            <a:endParaRPr lang="en-US" sz="3600" dirty="0"/>
          </a:p>
        </p:txBody>
      </p:sp>
      <p:pic>
        <p:nvPicPr>
          <p:cNvPr id="4" name="Picture 3"/>
          <p:cNvPicPr>
            <a:picLocks noChangeAspect="1"/>
          </p:cNvPicPr>
          <p:nvPr/>
        </p:nvPicPr>
        <p:blipFill>
          <a:blip r:embed="rId3"/>
          <a:stretch>
            <a:fillRect/>
          </a:stretch>
        </p:blipFill>
        <p:spPr>
          <a:xfrm>
            <a:off x="7483410" y="1110473"/>
            <a:ext cx="2882900" cy="2882900"/>
          </a:xfrm>
          <a:prstGeom prst="rect">
            <a:avLst/>
          </a:prstGeom>
        </p:spPr>
      </p:pic>
      <p:sp>
        <p:nvSpPr>
          <p:cNvPr id="5" name="TextBox 4"/>
          <p:cNvSpPr txBox="1"/>
          <p:nvPr/>
        </p:nvSpPr>
        <p:spPr>
          <a:xfrm>
            <a:off x="1772816" y="3791638"/>
            <a:ext cx="9382909" cy="1862048"/>
          </a:xfrm>
          <a:prstGeom prst="rect">
            <a:avLst/>
          </a:prstGeom>
          <a:noFill/>
        </p:spPr>
        <p:txBody>
          <a:bodyPr wrap="square" rtlCol="0">
            <a:spAutoFit/>
          </a:bodyPr>
          <a:lstStyle/>
          <a:p>
            <a:r>
              <a:rPr lang="en-US" sz="11500" dirty="0" smtClean="0"/>
              <a:t>_ _ _ _ _</a:t>
            </a:r>
            <a:endParaRPr lang="en-US" sz="11500" dirty="0"/>
          </a:p>
        </p:txBody>
      </p:sp>
    </p:spTree>
    <p:extLst>
      <p:ext uri="{BB962C8B-B14F-4D97-AF65-F5344CB8AC3E}">
        <p14:creationId xmlns:p14="http://schemas.microsoft.com/office/powerpoint/2010/main" val="1713219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I learn today?</a:t>
            </a:r>
            <a:endParaRPr lang="en-US" dirty="0"/>
          </a:p>
        </p:txBody>
      </p:sp>
      <p:sp>
        <p:nvSpPr>
          <p:cNvPr id="3" name="Content Placeholder 2"/>
          <p:cNvSpPr>
            <a:spLocks noGrp="1"/>
          </p:cNvSpPr>
          <p:nvPr>
            <p:ph idx="1"/>
          </p:nvPr>
        </p:nvSpPr>
        <p:spPr>
          <a:xfrm>
            <a:off x="1251677" y="1398494"/>
            <a:ext cx="7456225" cy="5029199"/>
          </a:xfrm>
        </p:spPr>
        <p:txBody>
          <a:bodyPr>
            <a:normAutofit/>
          </a:bodyPr>
          <a:lstStyle/>
          <a:p>
            <a:pPr>
              <a:lnSpc>
                <a:spcPct val="200000"/>
              </a:lnSpc>
            </a:pPr>
            <a:r>
              <a:rPr lang="en-US" sz="3600" dirty="0" smtClean="0"/>
              <a:t>Labelling a picture</a:t>
            </a:r>
          </a:p>
          <a:p>
            <a:pPr>
              <a:lnSpc>
                <a:spcPct val="200000"/>
              </a:lnSpc>
            </a:pPr>
            <a:r>
              <a:rPr lang="en-US" sz="3600" dirty="0" smtClean="0"/>
              <a:t>Using pictures to find meaning</a:t>
            </a:r>
          </a:p>
          <a:p>
            <a:pPr>
              <a:lnSpc>
                <a:spcPct val="200000"/>
              </a:lnSpc>
            </a:pPr>
            <a:r>
              <a:rPr lang="en-US" sz="3600" dirty="0"/>
              <a:t>Numbers </a:t>
            </a:r>
            <a:r>
              <a:rPr lang="en-US" sz="3600" dirty="0">
                <a:latin typeface="Lucida Fax" charset="0"/>
                <a:ea typeface="Lucida Fax" charset="0"/>
                <a:cs typeface="Lucida Fax" charset="0"/>
              </a:rPr>
              <a:t>1-20</a:t>
            </a:r>
          </a:p>
          <a:p>
            <a:pPr>
              <a:lnSpc>
                <a:spcPct val="200000"/>
              </a:lnSpc>
            </a:pPr>
            <a:r>
              <a:rPr lang="en-US" sz="3600" dirty="0" smtClean="0"/>
              <a:t>The long and short o sound</a:t>
            </a:r>
          </a:p>
        </p:txBody>
      </p:sp>
      <p:pic>
        <p:nvPicPr>
          <p:cNvPr id="5" name="Picture 4"/>
          <p:cNvPicPr>
            <a:picLocks noChangeAspect="1"/>
          </p:cNvPicPr>
          <p:nvPr/>
        </p:nvPicPr>
        <p:blipFill>
          <a:blip r:embed="rId3"/>
          <a:stretch>
            <a:fillRect/>
          </a:stretch>
        </p:blipFill>
        <p:spPr>
          <a:xfrm>
            <a:off x="7417373" y="3480513"/>
            <a:ext cx="4774627" cy="3630706"/>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31581" y="1708280"/>
            <a:ext cx="1016000" cy="10160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7373" y="2897093"/>
            <a:ext cx="1016000" cy="1016000"/>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09373" y="5180911"/>
            <a:ext cx="1016000" cy="1016000"/>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5275" y="3918886"/>
            <a:ext cx="1016000" cy="1016000"/>
          </a:xfrm>
          <a:prstGeom prst="rect">
            <a:avLst/>
          </a:prstGeom>
        </p:spPr>
      </p:pic>
    </p:spTree>
    <p:extLst>
      <p:ext uri="{BB962C8B-B14F-4D97-AF65-F5344CB8AC3E}">
        <p14:creationId xmlns:p14="http://schemas.microsoft.com/office/powerpoint/2010/main" val="16794786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I learn today?</a:t>
            </a:r>
            <a:endParaRPr lang="en-US" dirty="0"/>
          </a:p>
        </p:txBody>
      </p:sp>
      <p:sp>
        <p:nvSpPr>
          <p:cNvPr id="3" name="Content Placeholder 2"/>
          <p:cNvSpPr>
            <a:spLocks noGrp="1"/>
          </p:cNvSpPr>
          <p:nvPr>
            <p:ph idx="1"/>
          </p:nvPr>
        </p:nvSpPr>
        <p:spPr>
          <a:xfrm>
            <a:off x="1251677" y="1398494"/>
            <a:ext cx="7456225" cy="5029199"/>
          </a:xfrm>
        </p:spPr>
        <p:txBody>
          <a:bodyPr>
            <a:normAutofit/>
          </a:bodyPr>
          <a:lstStyle/>
          <a:p>
            <a:pPr>
              <a:lnSpc>
                <a:spcPct val="200000"/>
              </a:lnSpc>
            </a:pPr>
            <a:r>
              <a:rPr lang="en-US" sz="3600" dirty="0" smtClean="0"/>
              <a:t>Labelling a picture</a:t>
            </a:r>
          </a:p>
          <a:p>
            <a:pPr>
              <a:lnSpc>
                <a:spcPct val="200000"/>
              </a:lnSpc>
            </a:pPr>
            <a:r>
              <a:rPr lang="en-US" sz="3600" dirty="0" smtClean="0"/>
              <a:t>Using pictures to find meaning</a:t>
            </a:r>
          </a:p>
          <a:p>
            <a:pPr>
              <a:lnSpc>
                <a:spcPct val="200000"/>
              </a:lnSpc>
            </a:pPr>
            <a:r>
              <a:rPr lang="en-US" sz="3600" dirty="0"/>
              <a:t>Numbers </a:t>
            </a:r>
            <a:r>
              <a:rPr lang="en-US" sz="3600" dirty="0">
                <a:latin typeface="Lucida Fax" charset="0"/>
                <a:ea typeface="Lucida Fax" charset="0"/>
                <a:cs typeface="Lucida Fax" charset="0"/>
              </a:rPr>
              <a:t>1-20</a:t>
            </a:r>
          </a:p>
          <a:p>
            <a:pPr>
              <a:lnSpc>
                <a:spcPct val="200000"/>
              </a:lnSpc>
            </a:pPr>
            <a:r>
              <a:rPr lang="en-US" sz="3600" dirty="0" smtClean="0"/>
              <a:t>The long and short o sound</a:t>
            </a:r>
          </a:p>
        </p:txBody>
      </p:sp>
      <p:pic>
        <p:nvPicPr>
          <p:cNvPr id="5" name="Picture 4"/>
          <p:cNvPicPr>
            <a:picLocks noChangeAspect="1"/>
          </p:cNvPicPr>
          <p:nvPr/>
        </p:nvPicPr>
        <p:blipFill>
          <a:blip r:embed="rId3"/>
          <a:stretch>
            <a:fillRect/>
          </a:stretch>
        </p:blipFill>
        <p:spPr>
          <a:xfrm>
            <a:off x="7417373" y="3480513"/>
            <a:ext cx="4774627" cy="3630706"/>
          </a:xfrm>
          <a:prstGeom prst="rect">
            <a:avLst/>
          </a:prstGeom>
        </p:spPr>
      </p:pic>
    </p:spTree>
    <p:extLst>
      <p:ext uri="{BB962C8B-B14F-4D97-AF65-F5344CB8AC3E}">
        <p14:creationId xmlns:p14="http://schemas.microsoft.com/office/powerpoint/2010/main" val="7962573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134" y="150300"/>
            <a:ext cx="8534400" cy="1507067"/>
          </a:xfrm>
        </p:spPr>
        <p:txBody>
          <a:bodyPr/>
          <a:lstStyle/>
          <a:p>
            <a:r>
              <a:rPr lang="en-US" dirty="0" smtClean="0"/>
              <a:t>And Now </a:t>
            </a:r>
            <a:r>
              <a:rPr lang="is-IS" dirty="0" smtClean="0"/>
              <a:t>…</a:t>
            </a:r>
            <a:endParaRPr lang="en-US" dirty="0"/>
          </a:p>
        </p:txBody>
      </p:sp>
      <p:sp>
        <p:nvSpPr>
          <p:cNvPr id="3" name="Content Placeholder 2"/>
          <p:cNvSpPr>
            <a:spLocks noGrp="1"/>
          </p:cNvSpPr>
          <p:nvPr>
            <p:ph idx="1"/>
          </p:nvPr>
        </p:nvSpPr>
        <p:spPr>
          <a:xfrm>
            <a:off x="684212" y="447260"/>
            <a:ext cx="8534400" cy="3615267"/>
          </a:xfrm>
        </p:spPr>
        <p:txBody>
          <a:bodyPr/>
          <a:lstStyle/>
          <a:p>
            <a:pPr marL="0" indent="0">
              <a:buNone/>
            </a:pPr>
            <a:r>
              <a:rPr lang="en-US" sz="4400" b="1" dirty="0">
                <a:solidFill>
                  <a:srgbClr val="000090"/>
                </a:solidFill>
              </a:rPr>
              <a:t>“</a:t>
            </a:r>
            <a:r>
              <a:rPr lang="en-US" sz="4400" b="1" dirty="0" smtClean="0">
                <a:solidFill>
                  <a:srgbClr val="000090"/>
                </a:solidFill>
              </a:rPr>
              <a:t>That </a:t>
            </a:r>
            <a:r>
              <a:rPr lang="en-US" sz="4400" b="1" dirty="0">
                <a:solidFill>
                  <a:srgbClr val="000090"/>
                </a:solidFill>
              </a:rPr>
              <a:t>Sounds </a:t>
            </a:r>
            <a:r>
              <a:rPr lang="en-US" sz="4400" b="1" dirty="0" smtClean="0">
                <a:solidFill>
                  <a:srgbClr val="000090"/>
                </a:solidFill>
              </a:rPr>
              <a:t>Great</a:t>
            </a:r>
            <a:r>
              <a:rPr lang="en-US" sz="4400" b="1" dirty="0">
                <a:solidFill>
                  <a:srgbClr val="000090"/>
                </a:solidFill>
              </a:rPr>
              <a:t>!”</a:t>
            </a:r>
          </a:p>
          <a:p>
            <a:pPr marL="0" indent="0">
              <a:buNone/>
            </a:pPr>
            <a:r>
              <a:rPr lang="en-US" dirty="0"/>
              <a:t>	</a:t>
            </a:r>
            <a:r>
              <a:rPr lang="en-US" dirty="0" smtClean="0"/>
              <a:t>	</a:t>
            </a:r>
            <a:r>
              <a:rPr lang="en-US" sz="2800" dirty="0" smtClean="0"/>
              <a:t>      Brought to you today by the sounds:</a:t>
            </a:r>
            <a:endParaRPr lang="en-US" sz="2800" dirty="0"/>
          </a:p>
        </p:txBody>
      </p:sp>
      <p:sp>
        <p:nvSpPr>
          <p:cNvPr id="4" name="TextBox 3"/>
          <p:cNvSpPr txBox="1"/>
          <p:nvPr/>
        </p:nvSpPr>
        <p:spPr>
          <a:xfrm>
            <a:off x="-121024" y="3044395"/>
            <a:ext cx="11551024" cy="830997"/>
          </a:xfrm>
          <a:prstGeom prst="rect">
            <a:avLst/>
          </a:prstGeom>
          <a:noFill/>
        </p:spPr>
        <p:txBody>
          <a:bodyPr wrap="square" rtlCol="0">
            <a:spAutoFit/>
          </a:bodyPr>
          <a:lstStyle/>
          <a:p>
            <a:pPr algn="ctr"/>
            <a:r>
              <a:rPr lang="en-US" sz="4800" dirty="0" smtClean="0"/>
              <a:t>Short o and Long o</a:t>
            </a:r>
            <a:endParaRPr lang="en-US" sz="4800" dirty="0"/>
          </a:p>
        </p:txBody>
      </p:sp>
      <p:pic>
        <p:nvPicPr>
          <p:cNvPr id="5" name="Picture 4"/>
          <p:cNvPicPr>
            <a:picLocks noChangeAspect="1"/>
          </p:cNvPicPr>
          <p:nvPr/>
        </p:nvPicPr>
        <p:blipFill>
          <a:blip r:embed="rId3"/>
          <a:stretch>
            <a:fillRect/>
          </a:stretch>
        </p:blipFill>
        <p:spPr>
          <a:xfrm>
            <a:off x="1429409" y="4177643"/>
            <a:ext cx="3522003" cy="2169554"/>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08166" y="4062527"/>
            <a:ext cx="3390931" cy="1729375"/>
          </a:xfrm>
          <a:prstGeom prst="rect">
            <a:avLst/>
          </a:prstGeom>
        </p:spPr>
      </p:pic>
    </p:spTree>
    <p:extLst>
      <p:ext uri="{BB962C8B-B14F-4D97-AF65-F5344CB8AC3E}">
        <p14:creationId xmlns:p14="http://schemas.microsoft.com/office/powerpoint/2010/main" val="11892811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0073620"/>
              </p:ext>
            </p:extLst>
          </p:nvPr>
        </p:nvGraphicFramePr>
        <p:xfrm>
          <a:off x="339967" y="333783"/>
          <a:ext cx="11560680" cy="6294828"/>
        </p:xfrm>
        <a:graphic>
          <a:graphicData uri="http://schemas.openxmlformats.org/drawingml/2006/table">
            <a:tbl>
              <a:tblPr bandRow="1">
                <a:tableStyleId>{5C22544A-7EE6-4342-B048-85BDC9FD1C3A}</a:tableStyleId>
              </a:tblPr>
              <a:tblGrid>
                <a:gridCol w="3853560"/>
                <a:gridCol w="3853560"/>
                <a:gridCol w="3853560"/>
              </a:tblGrid>
              <a:tr h="2467093">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r>
              <a:tr h="634007">
                <a:tc>
                  <a:txBody>
                    <a:bodyPr/>
                    <a:lstStyle/>
                    <a:p>
                      <a:pPr algn="ctr"/>
                      <a:endParaRPr lang="en-US" sz="4000" dirty="0"/>
                    </a:p>
                  </a:txBody>
                  <a:tcPr anchor="ctr"/>
                </a:tc>
                <a:tc>
                  <a:txBody>
                    <a:bodyPr/>
                    <a:lstStyle/>
                    <a:p>
                      <a:pPr algn="ctr"/>
                      <a:endParaRPr lang="en-US" sz="4000" dirty="0"/>
                    </a:p>
                  </a:txBody>
                  <a:tcPr anchor="ctr"/>
                </a:tc>
                <a:tc>
                  <a:txBody>
                    <a:bodyPr/>
                    <a:lstStyle/>
                    <a:p>
                      <a:pPr algn="ctr"/>
                      <a:endParaRPr lang="en-US" sz="4000" dirty="0"/>
                    </a:p>
                  </a:txBody>
                  <a:tcPr anchor="ctr"/>
                </a:tc>
              </a:tr>
              <a:tr h="2425655">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r>
              <a:tr h="634391">
                <a:tc>
                  <a:txBody>
                    <a:bodyPr/>
                    <a:lstStyle/>
                    <a:p>
                      <a:pPr algn="ctr"/>
                      <a:endParaRPr lang="en-US" sz="4000" dirty="0"/>
                    </a:p>
                  </a:txBody>
                  <a:tcPr anchor="ctr"/>
                </a:tc>
                <a:tc>
                  <a:txBody>
                    <a:bodyPr/>
                    <a:lstStyle/>
                    <a:p>
                      <a:pPr algn="ctr"/>
                      <a:endParaRPr lang="en-US" sz="4000" dirty="0"/>
                    </a:p>
                  </a:txBody>
                  <a:tcPr anchor="ctr"/>
                </a:tc>
                <a:tc>
                  <a:txBody>
                    <a:bodyPr/>
                    <a:lstStyle/>
                    <a:p>
                      <a:pPr algn="ctr"/>
                      <a:endParaRPr lang="en-US" sz="4000" dirty="0"/>
                    </a:p>
                  </a:txBody>
                  <a:tcPr anchor="ctr"/>
                </a:tc>
              </a:tr>
            </a:tbl>
          </a:graphicData>
        </a:graphic>
      </p:graphicFrame>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1419" y="451337"/>
            <a:ext cx="2214489" cy="2214489"/>
          </a:xfrm>
          <a:prstGeom prst="rect">
            <a:avLst/>
          </a:prstGeom>
        </p:spPr>
      </p:pic>
      <p:pic>
        <p:nvPicPr>
          <p:cNvPr id="3" name="Picture 2"/>
          <p:cNvPicPr>
            <a:picLocks noChangeAspect="1"/>
          </p:cNvPicPr>
          <p:nvPr/>
        </p:nvPicPr>
        <p:blipFill>
          <a:blip r:embed="rId4"/>
          <a:stretch>
            <a:fillRect/>
          </a:stretch>
        </p:blipFill>
        <p:spPr>
          <a:xfrm>
            <a:off x="5505334" y="395065"/>
            <a:ext cx="1229946" cy="2330424"/>
          </a:xfrm>
          <a:prstGeom prst="rect">
            <a:avLst/>
          </a:prstGeom>
        </p:spPr>
      </p:pic>
      <p:pic>
        <p:nvPicPr>
          <p:cNvPr id="5" name="Picture 4"/>
          <p:cNvPicPr>
            <a:picLocks noChangeAspect="1"/>
          </p:cNvPicPr>
          <p:nvPr/>
        </p:nvPicPr>
        <p:blipFill>
          <a:blip r:embed="rId5"/>
          <a:stretch>
            <a:fillRect/>
          </a:stretch>
        </p:blipFill>
        <p:spPr>
          <a:xfrm>
            <a:off x="8934706" y="395064"/>
            <a:ext cx="1756740" cy="2322859"/>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00978" y="3546247"/>
            <a:ext cx="2018801" cy="2402285"/>
          </a:xfrm>
          <a:prstGeom prst="rect">
            <a:avLst/>
          </a:prstGeom>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1218" y="3569135"/>
            <a:ext cx="2987762" cy="2240822"/>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26433" y="4115492"/>
            <a:ext cx="3774214" cy="1694465"/>
          </a:xfrm>
          <a:prstGeom prst="rect">
            <a:avLst/>
          </a:prstGeom>
        </p:spPr>
      </p:pic>
    </p:spTree>
    <p:extLst>
      <p:ext uri="{BB962C8B-B14F-4D97-AF65-F5344CB8AC3E}">
        <p14:creationId xmlns:p14="http://schemas.microsoft.com/office/powerpoint/2010/main" val="1983215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134" y="150300"/>
            <a:ext cx="8534400" cy="1507067"/>
          </a:xfrm>
        </p:spPr>
        <p:txBody>
          <a:bodyPr/>
          <a:lstStyle/>
          <a:p>
            <a:r>
              <a:rPr lang="en-US" dirty="0" smtClean="0"/>
              <a:t>And Now </a:t>
            </a:r>
            <a:r>
              <a:rPr lang="is-IS" dirty="0" smtClean="0"/>
              <a:t>…</a:t>
            </a:r>
            <a:endParaRPr lang="en-US" dirty="0"/>
          </a:p>
        </p:txBody>
      </p:sp>
      <p:sp>
        <p:nvSpPr>
          <p:cNvPr id="3" name="Content Placeholder 2"/>
          <p:cNvSpPr>
            <a:spLocks noGrp="1"/>
          </p:cNvSpPr>
          <p:nvPr>
            <p:ph idx="1"/>
          </p:nvPr>
        </p:nvSpPr>
        <p:spPr>
          <a:xfrm>
            <a:off x="684212" y="529131"/>
            <a:ext cx="10142284" cy="3615267"/>
          </a:xfrm>
        </p:spPr>
        <p:txBody>
          <a:bodyPr/>
          <a:lstStyle/>
          <a:p>
            <a:pPr marL="0" indent="0">
              <a:buNone/>
            </a:pPr>
            <a:r>
              <a:rPr lang="en-US" sz="4400" b="1" dirty="0" smtClean="0">
                <a:solidFill>
                  <a:srgbClr val="000090"/>
                </a:solidFill>
              </a:rPr>
              <a:t>“G</a:t>
            </a:r>
            <a:r>
              <a:rPr lang="en-US" sz="4400" b="1" dirty="0" smtClean="0">
                <a:solidFill>
                  <a:srgbClr val="7030A0"/>
                </a:solidFill>
              </a:rPr>
              <a:t>o</a:t>
            </a:r>
            <a:r>
              <a:rPr lang="en-US" sz="4400" b="1" dirty="0" smtClean="0">
                <a:solidFill>
                  <a:srgbClr val="000090"/>
                </a:solidFill>
              </a:rPr>
              <a:t>t it? G</a:t>
            </a:r>
            <a:r>
              <a:rPr lang="en-US" sz="4400" b="1" dirty="0" smtClean="0">
                <a:solidFill>
                  <a:srgbClr val="FF0000"/>
                </a:solidFill>
              </a:rPr>
              <a:t>o</a:t>
            </a:r>
            <a:r>
              <a:rPr lang="en-US" sz="4400" b="1" dirty="0" smtClean="0">
                <a:solidFill>
                  <a:srgbClr val="000090"/>
                </a:solidFill>
              </a:rPr>
              <a:t>!”</a:t>
            </a:r>
            <a:endParaRPr lang="en-US" sz="4400" b="1" dirty="0">
              <a:solidFill>
                <a:srgbClr val="000090"/>
              </a:solidFill>
            </a:endParaRPr>
          </a:p>
          <a:p>
            <a:pPr marL="0" indent="0">
              <a:buNone/>
            </a:pPr>
            <a:r>
              <a:rPr lang="en-US" sz="2800" dirty="0" smtClean="0"/>
              <a:t>Find one thing in your house that has the short o sound.</a:t>
            </a:r>
          </a:p>
          <a:p>
            <a:pPr marL="0" indent="0">
              <a:buNone/>
            </a:pPr>
            <a:r>
              <a:rPr lang="en-US" sz="2800" dirty="0" smtClean="0"/>
              <a:t>Find one thing in your house that has the long o sound</a:t>
            </a:r>
            <a:endParaRPr lang="en-US" sz="2800" dirty="0"/>
          </a:p>
        </p:txBody>
      </p:sp>
      <p:sp>
        <p:nvSpPr>
          <p:cNvPr id="4" name="TextBox 3"/>
          <p:cNvSpPr txBox="1"/>
          <p:nvPr/>
        </p:nvSpPr>
        <p:spPr>
          <a:xfrm>
            <a:off x="222822" y="3566616"/>
            <a:ext cx="11551024" cy="830997"/>
          </a:xfrm>
          <a:prstGeom prst="rect">
            <a:avLst/>
          </a:prstGeom>
          <a:noFill/>
        </p:spPr>
        <p:txBody>
          <a:bodyPr wrap="square" rtlCol="0">
            <a:spAutoFit/>
          </a:bodyPr>
          <a:lstStyle/>
          <a:p>
            <a:pPr algn="ctr"/>
            <a:r>
              <a:rPr lang="en-US" sz="4800" dirty="0" smtClean="0"/>
              <a:t>Short o and Long o</a:t>
            </a:r>
            <a:endParaRPr lang="en-US" sz="4800" dirty="0"/>
          </a:p>
        </p:txBody>
      </p:sp>
      <p:pic>
        <p:nvPicPr>
          <p:cNvPr id="8" name="Picture 7"/>
          <p:cNvPicPr>
            <a:picLocks noChangeAspect="1"/>
          </p:cNvPicPr>
          <p:nvPr/>
        </p:nvPicPr>
        <p:blipFill>
          <a:blip r:embed="rId3"/>
          <a:stretch>
            <a:fillRect/>
          </a:stretch>
        </p:blipFill>
        <p:spPr>
          <a:xfrm>
            <a:off x="2132794" y="4397613"/>
            <a:ext cx="3522003" cy="2169554"/>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18856" y="4324272"/>
            <a:ext cx="3390931" cy="1729375"/>
          </a:xfrm>
          <a:prstGeom prst="rect">
            <a:avLst/>
          </a:prstGeom>
        </p:spPr>
      </p:pic>
    </p:spTree>
    <p:extLst>
      <p:ext uri="{BB962C8B-B14F-4D97-AF65-F5344CB8AC3E}">
        <p14:creationId xmlns:p14="http://schemas.microsoft.com/office/powerpoint/2010/main" val="8727687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0811" y="257176"/>
            <a:ext cx="11577917" cy="1665833"/>
          </a:xfrm>
        </p:spPr>
        <p:txBody>
          <a:bodyPr/>
          <a:lstStyle/>
          <a:p>
            <a:r>
              <a:rPr lang="en-US" dirty="0" smtClean="0"/>
              <a:t>Story time</a:t>
            </a:r>
            <a:endParaRPr lang="en-US" dirty="0"/>
          </a:p>
        </p:txBody>
      </p:sp>
      <p:sp>
        <p:nvSpPr>
          <p:cNvPr id="3" name="TextBox 2"/>
          <p:cNvSpPr txBox="1"/>
          <p:nvPr/>
        </p:nvSpPr>
        <p:spPr>
          <a:xfrm>
            <a:off x="3919556" y="1923009"/>
            <a:ext cx="4660426" cy="2800767"/>
          </a:xfrm>
          <a:prstGeom prst="rect">
            <a:avLst/>
          </a:prstGeom>
          <a:noFill/>
        </p:spPr>
        <p:txBody>
          <a:bodyPr wrap="square" rtlCol="0">
            <a:spAutoFit/>
          </a:bodyPr>
          <a:lstStyle/>
          <a:p>
            <a:pPr algn="ctr"/>
            <a:r>
              <a:rPr lang="en-US" sz="4400" dirty="0" smtClean="0"/>
              <a:t>Can you tell a story without writing down or saying any words?</a:t>
            </a:r>
            <a:endParaRPr lang="en-US" sz="4400" dirty="0"/>
          </a:p>
        </p:txBody>
      </p:sp>
    </p:spTree>
    <p:extLst>
      <p:ext uri="{BB962C8B-B14F-4D97-AF65-F5344CB8AC3E}">
        <p14:creationId xmlns:p14="http://schemas.microsoft.com/office/powerpoint/2010/main" val="19023227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Charlie Chaplin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948108" y="1874517"/>
            <a:ext cx="4785459" cy="3594100"/>
          </a:xfrm>
        </p:spPr>
      </p:pic>
      <p:sp>
        <p:nvSpPr>
          <p:cNvPr id="5" name="Action Button: Forward or Next 4">
            <a:hlinkClick r:id="" action="ppaction://noaction" highlightClick="1"/>
          </p:cNvPr>
          <p:cNvSpPr/>
          <p:nvPr/>
        </p:nvSpPr>
        <p:spPr>
          <a:xfrm>
            <a:off x="5939908" y="3366649"/>
            <a:ext cx="801858" cy="74606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820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0811" y="257176"/>
            <a:ext cx="11577917" cy="1665833"/>
          </a:xfrm>
        </p:spPr>
        <p:txBody>
          <a:bodyPr/>
          <a:lstStyle/>
          <a:p>
            <a:r>
              <a:rPr lang="en-US" dirty="0" smtClean="0"/>
              <a:t>Story time</a:t>
            </a:r>
            <a:endParaRPr lang="en-US" dirty="0"/>
          </a:p>
        </p:txBody>
      </p:sp>
      <p:sp>
        <p:nvSpPr>
          <p:cNvPr id="3" name="TextBox 2"/>
          <p:cNvSpPr txBox="1"/>
          <p:nvPr/>
        </p:nvSpPr>
        <p:spPr>
          <a:xfrm>
            <a:off x="3919556" y="1923009"/>
            <a:ext cx="4660426" cy="2123658"/>
          </a:xfrm>
          <a:prstGeom prst="rect">
            <a:avLst/>
          </a:prstGeom>
          <a:noFill/>
        </p:spPr>
        <p:txBody>
          <a:bodyPr wrap="square" rtlCol="0">
            <a:spAutoFit/>
          </a:bodyPr>
          <a:lstStyle/>
          <a:p>
            <a:pPr algn="ctr"/>
            <a:r>
              <a:rPr lang="en-US" sz="4400" dirty="0" smtClean="0"/>
              <a:t>Can you tell a story just by looking at pictures</a:t>
            </a:r>
            <a:endParaRPr lang="en-US" sz="4400" dirty="0"/>
          </a:p>
        </p:txBody>
      </p:sp>
    </p:spTree>
    <p:extLst>
      <p:ext uri="{BB962C8B-B14F-4D97-AF65-F5344CB8AC3E}">
        <p14:creationId xmlns:p14="http://schemas.microsoft.com/office/powerpoint/2010/main" val="16215211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18121" y="3701634"/>
            <a:ext cx="4612073" cy="312057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74345" y="3485631"/>
            <a:ext cx="4692262" cy="325277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53510" y="-22937"/>
            <a:ext cx="4363308" cy="372457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52011" y="-22937"/>
            <a:ext cx="4814596" cy="3508568"/>
          </a:xfrm>
          <a:prstGeom prst="rect">
            <a:avLst/>
          </a:prstGeom>
        </p:spPr>
      </p:pic>
    </p:spTree>
    <p:extLst>
      <p:ext uri="{BB962C8B-B14F-4D97-AF65-F5344CB8AC3E}">
        <p14:creationId xmlns:p14="http://schemas.microsoft.com/office/powerpoint/2010/main" val="15662062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8716005" y="3927734"/>
            <a:ext cx="3619406" cy="2497524"/>
          </a:xfr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82717" y="3881757"/>
            <a:ext cx="4533288" cy="258947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3881342"/>
            <a:ext cx="4326128" cy="266897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741020" y="437461"/>
            <a:ext cx="4450980" cy="276601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182717" y="413252"/>
            <a:ext cx="4025756" cy="262393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39165" y="425245"/>
            <a:ext cx="3832458" cy="3139269"/>
          </a:xfrm>
          <a:prstGeom prst="rect">
            <a:avLst/>
          </a:prstGeom>
        </p:spPr>
      </p:pic>
    </p:spTree>
    <p:extLst>
      <p:ext uri="{BB962C8B-B14F-4D97-AF65-F5344CB8AC3E}">
        <p14:creationId xmlns:p14="http://schemas.microsoft.com/office/powerpoint/2010/main" val="1934552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What I learned today:</a:t>
            </a:r>
            <a:endParaRPr lang="en-US" dirty="0">
              <a:solidFill>
                <a:srgbClr val="FF0000"/>
              </a:solidFill>
            </a:endParaRPr>
          </a:p>
        </p:txBody>
      </p:sp>
      <p:sp>
        <p:nvSpPr>
          <p:cNvPr id="3" name="Content Placeholder 2"/>
          <p:cNvSpPr>
            <a:spLocks noGrp="1"/>
          </p:cNvSpPr>
          <p:nvPr>
            <p:ph idx="1"/>
          </p:nvPr>
        </p:nvSpPr>
        <p:spPr>
          <a:xfrm>
            <a:off x="1251677" y="1398494"/>
            <a:ext cx="7456225" cy="5029199"/>
          </a:xfrm>
        </p:spPr>
        <p:txBody>
          <a:bodyPr>
            <a:normAutofit/>
          </a:bodyPr>
          <a:lstStyle/>
          <a:p>
            <a:pPr>
              <a:lnSpc>
                <a:spcPct val="200000"/>
              </a:lnSpc>
            </a:pPr>
            <a:r>
              <a:rPr lang="en-US" sz="3600" dirty="0" smtClean="0"/>
              <a:t>Labelling a picture</a:t>
            </a:r>
          </a:p>
          <a:p>
            <a:pPr>
              <a:lnSpc>
                <a:spcPct val="200000"/>
              </a:lnSpc>
            </a:pPr>
            <a:r>
              <a:rPr lang="en-US" sz="3600" dirty="0" smtClean="0"/>
              <a:t>Using pictures to find meaning</a:t>
            </a:r>
          </a:p>
          <a:p>
            <a:pPr>
              <a:lnSpc>
                <a:spcPct val="200000"/>
              </a:lnSpc>
            </a:pPr>
            <a:r>
              <a:rPr lang="en-US" sz="3600" dirty="0"/>
              <a:t>Numbers </a:t>
            </a:r>
            <a:r>
              <a:rPr lang="en-US" sz="3600" dirty="0">
                <a:latin typeface="Lucida Fax" charset="0"/>
                <a:ea typeface="Lucida Fax" charset="0"/>
                <a:cs typeface="Lucida Fax" charset="0"/>
              </a:rPr>
              <a:t>1-20</a:t>
            </a:r>
          </a:p>
          <a:p>
            <a:pPr>
              <a:lnSpc>
                <a:spcPct val="200000"/>
              </a:lnSpc>
            </a:pPr>
            <a:r>
              <a:rPr lang="en-US" sz="3600" dirty="0" smtClean="0"/>
              <a:t>The long and short o sound</a:t>
            </a:r>
          </a:p>
        </p:txBody>
      </p:sp>
      <p:pic>
        <p:nvPicPr>
          <p:cNvPr id="5" name="Picture 4"/>
          <p:cNvPicPr>
            <a:picLocks noChangeAspect="1"/>
          </p:cNvPicPr>
          <p:nvPr/>
        </p:nvPicPr>
        <p:blipFill>
          <a:blip r:embed="rId3"/>
          <a:stretch>
            <a:fillRect/>
          </a:stretch>
        </p:blipFill>
        <p:spPr>
          <a:xfrm>
            <a:off x="7417373" y="3480513"/>
            <a:ext cx="4774627" cy="3630706"/>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31581" y="1708280"/>
            <a:ext cx="1016000" cy="10160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7373" y="2897093"/>
            <a:ext cx="1016000" cy="1016000"/>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09373" y="5180911"/>
            <a:ext cx="1016000" cy="1016000"/>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5275" y="3918886"/>
            <a:ext cx="1016000" cy="1016000"/>
          </a:xfrm>
          <a:prstGeom prst="rect">
            <a:avLst/>
          </a:prstGeom>
        </p:spPr>
      </p:pic>
    </p:spTree>
    <p:extLst>
      <p:ext uri="{BB962C8B-B14F-4D97-AF65-F5344CB8AC3E}">
        <p14:creationId xmlns:p14="http://schemas.microsoft.com/office/powerpoint/2010/main" val="12121287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nda-303949_640.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4150" y="888921"/>
            <a:ext cx="2546002" cy="2653813"/>
          </a:xfrm>
          <a:prstGeom prst="rect">
            <a:avLst/>
          </a:prstGeom>
        </p:spPr>
      </p:pic>
      <p:sp>
        <p:nvSpPr>
          <p:cNvPr id="2" name="Title 1"/>
          <p:cNvSpPr>
            <a:spLocks noGrp="1"/>
          </p:cNvSpPr>
          <p:nvPr>
            <p:ph type="title"/>
          </p:nvPr>
        </p:nvSpPr>
        <p:spPr/>
        <p:txBody>
          <a:bodyPr/>
          <a:lstStyle/>
          <a:p>
            <a:r>
              <a:rPr lang="en-US" dirty="0" smtClean="0"/>
              <a:t>Final Thoughts?</a:t>
            </a:r>
            <a:endParaRPr lang="en-US" dirty="0"/>
          </a:p>
        </p:txBody>
      </p:sp>
      <p:sp>
        <p:nvSpPr>
          <p:cNvPr id="3" name="Content Placeholder 2"/>
          <p:cNvSpPr>
            <a:spLocks noGrp="1"/>
          </p:cNvSpPr>
          <p:nvPr>
            <p:ph idx="1"/>
          </p:nvPr>
        </p:nvSpPr>
        <p:spPr>
          <a:xfrm>
            <a:off x="1251677" y="1565243"/>
            <a:ext cx="10178323" cy="3593591"/>
          </a:xfrm>
        </p:spPr>
        <p:txBody>
          <a:bodyPr>
            <a:normAutofit/>
          </a:bodyPr>
          <a:lstStyle/>
          <a:p>
            <a:pPr>
              <a:lnSpc>
                <a:spcPct val="150000"/>
              </a:lnSpc>
            </a:pPr>
            <a:r>
              <a:rPr lang="en-US" sz="2800" dirty="0" smtClean="0"/>
              <a:t>Do you have any questions?</a:t>
            </a:r>
          </a:p>
          <a:p>
            <a:pPr>
              <a:lnSpc>
                <a:spcPct val="150000"/>
              </a:lnSpc>
            </a:pPr>
            <a:r>
              <a:rPr lang="en-US" sz="2800" dirty="0" smtClean="0"/>
              <a:t>What are you taking away from today?</a:t>
            </a:r>
          </a:p>
          <a:p>
            <a:pPr>
              <a:lnSpc>
                <a:spcPct val="150000"/>
              </a:lnSpc>
            </a:pPr>
            <a:r>
              <a:rPr lang="en-US" sz="2800" dirty="0" smtClean="0"/>
              <a:t>Do you understand the handout?</a:t>
            </a:r>
          </a:p>
        </p:txBody>
      </p:sp>
      <p:pic>
        <p:nvPicPr>
          <p:cNvPr id="5" name="Picture 4" descr="thankyou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05680" y="3379269"/>
            <a:ext cx="6290150" cy="3307522"/>
          </a:xfrm>
          <a:prstGeom prst="rect">
            <a:avLst/>
          </a:prstGeom>
        </p:spPr>
      </p:pic>
    </p:spTree>
    <p:extLst>
      <p:ext uri="{BB962C8B-B14F-4D97-AF65-F5344CB8AC3E}">
        <p14:creationId xmlns:p14="http://schemas.microsoft.com/office/powerpoint/2010/main" val="953239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many triangles are in this picture?</a:t>
            </a:r>
            <a:endParaRPr lang="en-US" dirty="0"/>
          </a:p>
        </p:txBody>
      </p:sp>
      <p:sp>
        <p:nvSpPr>
          <p:cNvPr id="4" name="Triangle 3"/>
          <p:cNvSpPr/>
          <p:nvPr/>
        </p:nvSpPr>
        <p:spPr>
          <a:xfrm>
            <a:off x="3189346" y="4760334"/>
            <a:ext cx="2166425" cy="1688123"/>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Triangle 4"/>
          <p:cNvSpPr/>
          <p:nvPr/>
        </p:nvSpPr>
        <p:spPr>
          <a:xfrm>
            <a:off x="5355771" y="4760334"/>
            <a:ext cx="2166425" cy="1688123"/>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Triangle 5"/>
          <p:cNvSpPr/>
          <p:nvPr/>
        </p:nvSpPr>
        <p:spPr>
          <a:xfrm>
            <a:off x="7522196" y="4760334"/>
            <a:ext cx="2166425" cy="1688123"/>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riangle 6"/>
          <p:cNvSpPr/>
          <p:nvPr/>
        </p:nvSpPr>
        <p:spPr>
          <a:xfrm>
            <a:off x="4272558" y="3072211"/>
            <a:ext cx="2166425" cy="1688123"/>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riangle 7"/>
          <p:cNvSpPr/>
          <p:nvPr/>
        </p:nvSpPr>
        <p:spPr>
          <a:xfrm>
            <a:off x="6438982" y="3072211"/>
            <a:ext cx="2166425" cy="1688123"/>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Triangle 8"/>
          <p:cNvSpPr/>
          <p:nvPr/>
        </p:nvSpPr>
        <p:spPr>
          <a:xfrm>
            <a:off x="5355769" y="1384088"/>
            <a:ext cx="2166425" cy="1688123"/>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6587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76339" y="0"/>
            <a:ext cx="10051420" cy="6858000"/>
          </a:xfrm>
          <a:prstGeom prst="rect">
            <a:avLst/>
          </a:prstGeom>
        </p:spPr>
      </p:pic>
    </p:spTree>
    <p:extLst>
      <p:ext uri="{BB962C8B-B14F-4D97-AF65-F5344CB8AC3E}">
        <p14:creationId xmlns:p14="http://schemas.microsoft.com/office/powerpoint/2010/main" val="1848998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8680" y="0"/>
            <a:ext cx="10454640" cy="6858000"/>
          </a:xfrm>
          <a:prstGeom prst="rect">
            <a:avLst/>
          </a:prstGeom>
        </p:spPr>
      </p:pic>
    </p:spTree>
    <p:extLst>
      <p:ext uri="{BB962C8B-B14F-4D97-AF65-F5344CB8AC3E}">
        <p14:creationId xmlns:p14="http://schemas.microsoft.com/office/powerpoint/2010/main" val="585675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52161" y="254000"/>
            <a:ext cx="9525000" cy="6350000"/>
          </a:xfrm>
          <a:prstGeom prst="rect">
            <a:avLst/>
          </a:prstGeom>
        </p:spPr>
      </p:pic>
    </p:spTree>
    <p:extLst>
      <p:ext uri="{BB962C8B-B14F-4D97-AF65-F5344CB8AC3E}">
        <p14:creationId xmlns:p14="http://schemas.microsoft.com/office/powerpoint/2010/main" val="1976340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I learn today?</a:t>
            </a:r>
            <a:endParaRPr lang="en-US" dirty="0"/>
          </a:p>
        </p:txBody>
      </p:sp>
      <p:sp>
        <p:nvSpPr>
          <p:cNvPr id="3" name="Content Placeholder 2"/>
          <p:cNvSpPr>
            <a:spLocks noGrp="1"/>
          </p:cNvSpPr>
          <p:nvPr>
            <p:ph idx="1"/>
          </p:nvPr>
        </p:nvSpPr>
        <p:spPr>
          <a:xfrm>
            <a:off x="1251677" y="1398494"/>
            <a:ext cx="7456225" cy="5029199"/>
          </a:xfrm>
        </p:spPr>
        <p:txBody>
          <a:bodyPr>
            <a:normAutofit/>
          </a:bodyPr>
          <a:lstStyle/>
          <a:p>
            <a:pPr>
              <a:lnSpc>
                <a:spcPct val="200000"/>
              </a:lnSpc>
            </a:pPr>
            <a:r>
              <a:rPr lang="en-US" sz="3600" dirty="0" smtClean="0"/>
              <a:t>Labelling a picture</a:t>
            </a:r>
          </a:p>
          <a:p>
            <a:pPr>
              <a:lnSpc>
                <a:spcPct val="200000"/>
              </a:lnSpc>
            </a:pPr>
            <a:r>
              <a:rPr lang="en-US" sz="3600" dirty="0" smtClean="0"/>
              <a:t>Using pictures to find meaning</a:t>
            </a:r>
          </a:p>
          <a:p>
            <a:pPr>
              <a:lnSpc>
                <a:spcPct val="200000"/>
              </a:lnSpc>
            </a:pPr>
            <a:r>
              <a:rPr lang="en-US" sz="3600" dirty="0"/>
              <a:t>Numbers </a:t>
            </a:r>
            <a:r>
              <a:rPr lang="en-US" sz="3600" dirty="0">
                <a:latin typeface="Lucida Fax" charset="0"/>
                <a:ea typeface="Lucida Fax" charset="0"/>
                <a:cs typeface="Lucida Fax" charset="0"/>
              </a:rPr>
              <a:t>1-20</a:t>
            </a:r>
          </a:p>
          <a:p>
            <a:pPr>
              <a:lnSpc>
                <a:spcPct val="200000"/>
              </a:lnSpc>
            </a:pPr>
            <a:r>
              <a:rPr lang="en-US" sz="3600" dirty="0" smtClean="0"/>
              <a:t>The long and short o sound</a:t>
            </a:r>
          </a:p>
        </p:txBody>
      </p:sp>
      <p:pic>
        <p:nvPicPr>
          <p:cNvPr id="5" name="Picture 4"/>
          <p:cNvPicPr>
            <a:picLocks noChangeAspect="1"/>
          </p:cNvPicPr>
          <p:nvPr/>
        </p:nvPicPr>
        <p:blipFill>
          <a:blip r:embed="rId3"/>
          <a:stretch>
            <a:fillRect/>
          </a:stretch>
        </p:blipFill>
        <p:spPr>
          <a:xfrm>
            <a:off x="7417373" y="3480513"/>
            <a:ext cx="4774627" cy="3630706"/>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31581" y="1708280"/>
            <a:ext cx="1016000" cy="1016000"/>
          </a:xfrm>
          <a:prstGeom prst="rect">
            <a:avLst/>
          </a:prstGeom>
        </p:spPr>
      </p:pic>
    </p:spTree>
    <p:extLst>
      <p:ext uri="{BB962C8B-B14F-4D97-AF65-F5344CB8AC3E}">
        <p14:creationId xmlns:p14="http://schemas.microsoft.com/office/powerpoint/2010/main" val="15467321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going on?</a:t>
            </a:r>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1677" y="1306287"/>
            <a:ext cx="10287000" cy="5318448"/>
          </a:xfrm>
          <a:prstGeom prst="rect">
            <a:avLst/>
          </a:prstGeom>
        </p:spPr>
      </p:pic>
    </p:spTree>
    <p:extLst>
      <p:ext uri="{BB962C8B-B14F-4D97-AF65-F5344CB8AC3E}">
        <p14:creationId xmlns:p14="http://schemas.microsoft.com/office/powerpoint/2010/main" val="457135918"/>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a:ea typeface=""/>
        <a:cs typeface=""/>
      </a:majorFont>
      <a:minorFont>
        <a:latin typeface="Gill Sans MT"/>
        <a:ea typeface=""/>
        <a:cs typeface=""/>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Badge</Template>
  <TotalTime>8103</TotalTime>
  <Words>1493</Words>
  <Application>Microsoft Macintosh PowerPoint</Application>
  <PresentationFormat>Widescreen</PresentationFormat>
  <Paragraphs>239</Paragraphs>
  <Slides>39</Slides>
  <Notes>39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39</vt:i4>
      </vt:variant>
    </vt:vector>
  </HeadingPairs>
  <TitlesOfParts>
    <vt:vector size="49" baseType="lpstr">
      <vt:lpstr>Calibri</vt:lpstr>
      <vt:lpstr>Century Gothic</vt:lpstr>
      <vt:lpstr>Gill Sans MT</vt:lpstr>
      <vt:lpstr>Impact</vt:lpstr>
      <vt:lpstr>Lucida Fax</vt:lpstr>
      <vt:lpstr>Wingdings</vt:lpstr>
      <vt:lpstr>Wingdings 3</vt:lpstr>
      <vt:lpstr>Arial</vt:lpstr>
      <vt:lpstr>Badge</vt:lpstr>
      <vt:lpstr>Slice</vt:lpstr>
      <vt:lpstr>The carnival</vt:lpstr>
      <vt:lpstr>What I learned last class:</vt:lpstr>
      <vt:lpstr>What will I learn today?</vt:lpstr>
      <vt:lpstr>How many triangles are in this picture?</vt:lpstr>
      <vt:lpstr>PowerPoint Presentation</vt:lpstr>
      <vt:lpstr>PowerPoint Presentation</vt:lpstr>
      <vt:lpstr>PowerPoint Presentation</vt:lpstr>
      <vt:lpstr>What will I learn today?</vt:lpstr>
      <vt:lpstr>what is going on?</vt:lpstr>
      <vt:lpstr>what is going on?</vt:lpstr>
      <vt:lpstr>what is going on?</vt:lpstr>
      <vt:lpstr>what is going on?</vt:lpstr>
      <vt:lpstr>what is going on?</vt:lpstr>
      <vt:lpstr>what is going on?</vt:lpstr>
      <vt:lpstr>What will I learn today?</vt:lpstr>
      <vt:lpstr>Long and short o sound:</vt:lpstr>
      <vt:lpstr>PowerPoint Presentation</vt:lpstr>
      <vt:lpstr>Carnival Circle race:</vt:lpstr>
      <vt:lpstr>PowerPoint Presentation</vt:lpstr>
      <vt:lpstr>What will I learn today?</vt:lpstr>
      <vt:lpstr>What is the number</vt:lpstr>
      <vt:lpstr>Numbers one to twenty: Hangman</vt:lpstr>
      <vt:lpstr>Numbers one to twenty: Hangman</vt:lpstr>
      <vt:lpstr>Numbers one to twenty: Hangman</vt:lpstr>
      <vt:lpstr>Numbers one to twenty: Hangman</vt:lpstr>
      <vt:lpstr>Numbers one to twenty: Hangman</vt:lpstr>
      <vt:lpstr>Numbers one to twenty: Hangman</vt:lpstr>
      <vt:lpstr>Numbers one to twenty: Hangman</vt:lpstr>
      <vt:lpstr>What will I learn today?</vt:lpstr>
      <vt:lpstr>And Now …</vt:lpstr>
      <vt:lpstr>PowerPoint Presentation</vt:lpstr>
      <vt:lpstr>And Now …</vt:lpstr>
      <vt:lpstr>Story time</vt:lpstr>
      <vt:lpstr>Charlie Chaplin</vt:lpstr>
      <vt:lpstr>Story time</vt:lpstr>
      <vt:lpstr>PowerPoint Presentation</vt:lpstr>
      <vt:lpstr>PowerPoint Presentation</vt:lpstr>
      <vt:lpstr>What I learned today:</vt:lpstr>
      <vt:lpstr>Final Thoughts?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Carnival</dc:title>
  <dc:creator>Microsoft Office User</dc:creator>
  <cp:lastModifiedBy>Brian Chen</cp:lastModifiedBy>
  <cp:revision>196</cp:revision>
  <dcterms:created xsi:type="dcterms:W3CDTF">2016-01-10T19:10:08Z</dcterms:created>
  <dcterms:modified xsi:type="dcterms:W3CDTF">2016-03-08T21:53:43Z</dcterms:modified>
</cp:coreProperties>
</file>