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90" r:id="rId2"/>
    <p:sldMasterId id="2147483702" r:id="rId3"/>
  </p:sldMasterIdLst>
  <p:notesMasterIdLst>
    <p:notesMasterId r:id="rId56"/>
  </p:notesMasterIdLst>
  <p:sldIdLst>
    <p:sldId id="256" r:id="rId4"/>
    <p:sldId id="353" r:id="rId5"/>
    <p:sldId id="352" r:id="rId6"/>
    <p:sldId id="505" r:id="rId7"/>
    <p:sldId id="506" r:id="rId8"/>
    <p:sldId id="507" r:id="rId9"/>
    <p:sldId id="515" r:id="rId10"/>
    <p:sldId id="518" r:id="rId11"/>
    <p:sldId id="519" r:id="rId12"/>
    <p:sldId id="509" r:id="rId13"/>
    <p:sldId id="517" r:id="rId14"/>
    <p:sldId id="510" r:id="rId15"/>
    <p:sldId id="520" r:id="rId16"/>
    <p:sldId id="521" r:id="rId17"/>
    <p:sldId id="529" r:id="rId18"/>
    <p:sldId id="522" r:id="rId19"/>
    <p:sldId id="512" r:id="rId20"/>
    <p:sldId id="523" r:id="rId21"/>
    <p:sldId id="524" r:id="rId22"/>
    <p:sldId id="479" r:id="rId23"/>
    <p:sldId id="525" r:id="rId24"/>
    <p:sldId id="528" r:id="rId25"/>
    <p:sldId id="530" r:id="rId26"/>
    <p:sldId id="527" r:id="rId27"/>
    <p:sldId id="526" r:id="rId28"/>
    <p:sldId id="531" r:id="rId29"/>
    <p:sldId id="532" r:id="rId30"/>
    <p:sldId id="534" r:id="rId31"/>
    <p:sldId id="535" r:id="rId32"/>
    <p:sldId id="536" r:id="rId33"/>
    <p:sldId id="538" r:id="rId34"/>
    <p:sldId id="539" r:id="rId35"/>
    <p:sldId id="540" r:id="rId36"/>
    <p:sldId id="541" r:id="rId37"/>
    <p:sldId id="542" r:id="rId38"/>
    <p:sldId id="543" r:id="rId39"/>
    <p:sldId id="537" r:id="rId40"/>
    <p:sldId id="544" r:id="rId41"/>
    <p:sldId id="545" r:id="rId42"/>
    <p:sldId id="546" r:id="rId43"/>
    <p:sldId id="547" r:id="rId44"/>
    <p:sldId id="548" r:id="rId45"/>
    <p:sldId id="549" r:id="rId46"/>
    <p:sldId id="550" r:id="rId47"/>
    <p:sldId id="417" r:id="rId48"/>
    <p:sldId id="426" r:id="rId49"/>
    <p:sldId id="423" r:id="rId50"/>
    <p:sldId id="422" r:id="rId51"/>
    <p:sldId id="551" r:id="rId52"/>
    <p:sldId id="449" r:id="rId53"/>
    <p:sldId id="329" r:id="rId54"/>
    <p:sldId id="552"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891"/>
    <p:restoredTop sz="86137"/>
  </p:normalViewPr>
  <p:slideViewPr>
    <p:cSldViewPr snapToGrid="0" snapToObjects="1">
      <p:cViewPr varScale="1">
        <p:scale>
          <a:sx n="102" d="100"/>
          <a:sy n="102" d="100"/>
        </p:scale>
        <p:origin x="208" y="3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notesMaster" Target="notesMasters/notesMaster1.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8BB642-CC2B-864C-9C78-82E8D50E5A6D}" type="datetimeFigureOut">
              <a:rPr lang="en-US" smtClean="0"/>
              <a:t>3/18/16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9B103-ADFC-104E-BC74-47A9C8CA39BC}" type="slidenum">
              <a:rPr lang="en-US" smtClean="0"/>
              <a:t>‹#›</a:t>
            </a:fld>
            <a:endParaRPr lang="en-US"/>
          </a:p>
        </p:txBody>
      </p:sp>
    </p:spTree>
    <p:extLst>
      <p:ext uri="{BB962C8B-B14F-4D97-AF65-F5344CB8AC3E}">
        <p14:creationId xmlns:p14="http://schemas.microsoft.com/office/powerpoint/2010/main" val="112805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a:t>
            </a:fld>
            <a:endParaRPr lang="en-US"/>
          </a:p>
        </p:txBody>
      </p:sp>
    </p:spTree>
    <p:extLst>
      <p:ext uri="{BB962C8B-B14F-4D97-AF65-F5344CB8AC3E}">
        <p14:creationId xmlns:p14="http://schemas.microsoft.com/office/powerpoint/2010/main" val="142839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10</a:t>
            </a:fld>
            <a:endParaRPr lang="en-US"/>
          </a:p>
        </p:txBody>
      </p:sp>
    </p:spTree>
    <p:extLst>
      <p:ext uri="{BB962C8B-B14F-4D97-AF65-F5344CB8AC3E}">
        <p14:creationId xmlns:p14="http://schemas.microsoft.com/office/powerpoint/2010/main" val="1602806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11</a:t>
            </a:fld>
            <a:endParaRPr lang="en-US"/>
          </a:p>
        </p:txBody>
      </p:sp>
    </p:spTree>
    <p:extLst>
      <p:ext uri="{BB962C8B-B14F-4D97-AF65-F5344CB8AC3E}">
        <p14:creationId xmlns:p14="http://schemas.microsoft.com/office/powerpoint/2010/main" val="1756985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12</a:t>
            </a:fld>
            <a:endParaRPr lang="en-US"/>
          </a:p>
        </p:txBody>
      </p:sp>
    </p:spTree>
    <p:extLst>
      <p:ext uri="{BB962C8B-B14F-4D97-AF65-F5344CB8AC3E}">
        <p14:creationId xmlns:p14="http://schemas.microsoft.com/office/powerpoint/2010/main" val="946463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9B103-ADFC-104E-BC74-47A9C8CA39BC}" type="slidenum">
              <a:rPr lang="en-US" smtClean="0"/>
              <a:t>13</a:t>
            </a:fld>
            <a:endParaRPr lang="en-US"/>
          </a:p>
        </p:txBody>
      </p:sp>
    </p:spTree>
    <p:extLst>
      <p:ext uri="{BB962C8B-B14F-4D97-AF65-F5344CB8AC3E}">
        <p14:creationId xmlns:p14="http://schemas.microsoft.com/office/powerpoint/2010/main" val="532457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9B103-ADFC-104E-BC74-47A9C8CA39BC}" type="slidenum">
              <a:rPr lang="en-US" smtClean="0"/>
              <a:t>14</a:t>
            </a:fld>
            <a:endParaRPr lang="en-US"/>
          </a:p>
        </p:txBody>
      </p:sp>
    </p:spTree>
    <p:extLst>
      <p:ext uri="{BB962C8B-B14F-4D97-AF65-F5344CB8AC3E}">
        <p14:creationId xmlns:p14="http://schemas.microsoft.com/office/powerpoint/2010/main" val="588469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15</a:t>
            </a:fld>
            <a:endParaRPr lang="en-US"/>
          </a:p>
        </p:txBody>
      </p:sp>
    </p:spTree>
    <p:extLst>
      <p:ext uri="{BB962C8B-B14F-4D97-AF65-F5344CB8AC3E}">
        <p14:creationId xmlns:p14="http://schemas.microsoft.com/office/powerpoint/2010/main" val="1373435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16</a:t>
            </a:fld>
            <a:endParaRPr lang="en-US"/>
          </a:p>
        </p:txBody>
      </p:sp>
    </p:spTree>
    <p:extLst>
      <p:ext uri="{BB962C8B-B14F-4D97-AF65-F5344CB8AC3E}">
        <p14:creationId xmlns:p14="http://schemas.microsoft.com/office/powerpoint/2010/main" val="530511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9B103-ADFC-104E-BC74-47A9C8CA39BC}" type="slidenum">
              <a:rPr lang="en-US" smtClean="0"/>
              <a:t>17</a:t>
            </a:fld>
            <a:endParaRPr lang="en-US"/>
          </a:p>
        </p:txBody>
      </p:sp>
    </p:spTree>
    <p:extLst>
      <p:ext uri="{BB962C8B-B14F-4D97-AF65-F5344CB8AC3E}">
        <p14:creationId xmlns:p14="http://schemas.microsoft.com/office/powerpoint/2010/main" val="1407766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9B103-ADFC-104E-BC74-47A9C8CA39BC}" type="slidenum">
              <a:rPr lang="en-US" smtClean="0"/>
              <a:t>18</a:t>
            </a:fld>
            <a:endParaRPr lang="en-US"/>
          </a:p>
        </p:txBody>
      </p:sp>
    </p:spTree>
    <p:extLst>
      <p:ext uri="{BB962C8B-B14F-4D97-AF65-F5344CB8AC3E}">
        <p14:creationId xmlns:p14="http://schemas.microsoft.com/office/powerpoint/2010/main" val="1853388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9B103-ADFC-104E-BC74-47A9C8CA39BC}" type="slidenum">
              <a:rPr lang="en-US" smtClean="0"/>
              <a:t>19</a:t>
            </a:fld>
            <a:endParaRPr lang="en-US"/>
          </a:p>
        </p:txBody>
      </p:sp>
    </p:spTree>
    <p:extLst>
      <p:ext uri="{BB962C8B-B14F-4D97-AF65-F5344CB8AC3E}">
        <p14:creationId xmlns:p14="http://schemas.microsoft.com/office/powerpoint/2010/main" val="432267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can review with the students everything that they learned in the last class.</a:t>
            </a:r>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a:t>
            </a:fld>
            <a:endParaRPr lang="en-US"/>
          </a:p>
        </p:txBody>
      </p:sp>
    </p:spTree>
    <p:extLst>
      <p:ext uri="{BB962C8B-B14F-4D97-AF65-F5344CB8AC3E}">
        <p14:creationId xmlns:p14="http://schemas.microsoft.com/office/powerpoint/2010/main" val="988615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Circle the correct word</a:t>
            </a:r>
          </a:p>
        </p:txBody>
      </p:sp>
      <p:sp>
        <p:nvSpPr>
          <p:cNvPr id="4" name="Slide Number Placeholder 3"/>
          <p:cNvSpPr>
            <a:spLocks noGrp="1"/>
          </p:cNvSpPr>
          <p:nvPr>
            <p:ph type="sldNum" sz="quarter" idx="10"/>
          </p:nvPr>
        </p:nvSpPr>
        <p:spPr/>
        <p:txBody>
          <a:bodyPr/>
          <a:lstStyle/>
          <a:p>
            <a:fld id="{6729B103-ADFC-104E-BC74-47A9C8CA39BC}" type="slidenum">
              <a:rPr lang="en-US" smtClean="0"/>
              <a:t>20</a:t>
            </a:fld>
            <a:endParaRPr lang="en-US"/>
          </a:p>
        </p:txBody>
      </p:sp>
    </p:spTree>
    <p:extLst>
      <p:ext uri="{BB962C8B-B14F-4D97-AF65-F5344CB8AC3E}">
        <p14:creationId xmlns:p14="http://schemas.microsoft.com/office/powerpoint/2010/main" val="541792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Circle the correct word</a:t>
            </a:r>
          </a:p>
          <a:p>
            <a:endParaRPr lang="en-US"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21</a:t>
            </a:fld>
            <a:endParaRPr lang="en-US"/>
          </a:p>
        </p:txBody>
      </p:sp>
    </p:spTree>
    <p:extLst>
      <p:ext uri="{BB962C8B-B14F-4D97-AF65-F5344CB8AC3E}">
        <p14:creationId xmlns:p14="http://schemas.microsoft.com/office/powerpoint/2010/main" val="537950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Circle the correct word</a:t>
            </a:r>
          </a:p>
          <a:p>
            <a:endParaRPr lang="en-US"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22</a:t>
            </a:fld>
            <a:endParaRPr lang="en-US"/>
          </a:p>
        </p:txBody>
      </p:sp>
    </p:spTree>
    <p:extLst>
      <p:ext uri="{BB962C8B-B14F-4D97-AF65-F5344CB8AC3E}">
        <p14:creationId xmlns:p14="http://schemas.microsoft.com/office/powerpoint/2010/main" val="122522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Circle the correct word</a:t>
            </a:r>
          </a:p>
          <a:p>
            <a:endParaRPr lang="en-US"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23</a:t>
            </a:fld>
            <a:endParaRPr lang="en-US"/>
          </a:p>
        </p:txBody>
      </p:sp>
    </p:spTree>
    <p:extLst>
      <p:ext uri="{BB962C8B-B14F-4D97-AF65-F5344CB8AC3E}">
        <p14:creationId xmlns:p14="http://schemas.microsoft.com/office/powerpoint/2010/main" val="426172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Circle the correct word</a:t>
            </a:r>
          </a:p>
          <a:p>
            <a:endParaRPr lang="en-US"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24</a:t>
            </a:fld>
            <a:endParaRPr lang="en-US"/>
          </a:p>
        </p:txBody>
      </p:sp>
    </p:spTree>
    <p:extLst>
      <p:ext uri="{BB962C8B-B14F-4D97-AF65-F5344CB8AC3E}">
        <p14:creationId xmlns:p14="http://schemas.microsoft.com/office/powerpoint/2010/main" val="762044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Circle the correct word</a:t>
            </a:r>
          </a:p>
          <a:p>
            <a:endParaRPr lang="en-US"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25</a:t>
            </a:fld>
            <a:endParaRPr lang="en-US"/>
          </a:p>
        </p:txBody>
      </p:sp>
    </p:spTree>
    <p:extLst>
      <p:ext uri="{BB962C8B-B14F-4D97-AF65-F5344CB8AC3E}">
        <p14:creationId xmlns:p14="http://schemas.microsoft.com/office/powerpoint/2010/main" val="1374282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the students read the goal that they just accomplished.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Congratulate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26</a:t>
            </a:fld>
            <a:endParaRPr lang="en-US"/>
          </a:p>
        </p:txBody>
      </p:sp>
    </p:spTree>
    <p:extLst>
      <p:ext uri="{BB962C8B-B14F-4D97-AF65-F5344CB8AC3E}">
        <p14:creationId xmlns:p14="http://schemas.microsoft.com/office/powerpoint/2010/main" val="16700409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rotating things clockwise.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30</a:t>
            </a:fld>
            <a:endParaRPr lang="en-US"/>
          </a:p>
        </p:txBody>
      </p:sp>
    </p:spTree>
    <p:extLst>
      <p:ext uri="{BB962C8B-B14F-4D97-AF65-F5344CB8AC3E}">
        <p14:creationId xmlns:p14="http://schemas.microsoft.com/office/powerpoint/2010/main" val="1425158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rotating counter</a:t>
            </a:r>
            <a:r>
              <a:rPr lang="en-US" baseline="0" dirty="0" smtClean="0"/>
              <a:t> clockwise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34</a:t>
            </a:fld>
            <a:endParaRPr lang="en-US"/>
          </a:p>
        </p:txBody>
      </p:sp>
    </p:spTree>
    <p:extLst>
      <p:ext uri="{BB962C8B-B14F-4D97-AF65-F5344CB8AC3E}">
        <p14:creationId xmlns:p14="http://schemas.microsoft.com/office/powerpoint/2010/main" val="924268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36</a:t>
            </a:fld>
            <a:endParaRPr lang="en-US"/>
          </a:p>
        </p:txBody>
      </p:sp>
    </p:spTree>
    <p:extLst>
      <p:ext uri="{BB962C8B-B14F-4D97-AF65-F5344CB8AC3E}">
        <p14:creationId xmlns:p14="http://schemas.microsoft.com/office/powerpoint/2010/main" val="1697767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the students read the goals if they can. I find that underlining sentences and asking students to read one sentence at a time works</a:t>
            </a:r>
            <a:r>
              <a:rPr lang="en-US" baseline="0" dirty="0" smtClean="0"/>
              <a:t> well.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3</a:t>
            </a:fld>
            <a:endParaRPr lang="en-US"/>
          </a:p>
        </p:txBody>
      </p:sp>
    </p:spTree>
    <p:extLst>
      <p:ext uri="{BB962C8B-B14F-4D97-AF65-F5344CB8AC3E}">
        <p14:creationId xmlns:p14="http://schemas.microsoft.com/office/powerpoint/2010/main" val="19497380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the students try drawing this using the instructions.</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38</a:t>
            </a:fld>
            <a:endParaRPr lang="en-US"/>
          </a:p>
        </p:txBody>
      </p:sp>
    </p:spTree>
    <p:extLst>
      <p:ext uri="{BB962C8B-B14F-4D97-AF65-F5344CB8AC3E}">
        <p14:creationId xmlns:p14="http://schemas.microsoft.com/office/powerpoint/2010/main" val="12863963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the students read the goal that they just accomplished.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Congratulate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44</a:t>
            </a:fld>
            <a:endParaRPr lang="en-US"/>
          </a:p>
        </p:txBody>
      </p:sp>
    </p:spTree>
    <p:extLst>
      <p:ext uri="{BB962C8B-B14F-4D97-AF65-F5344CB8AC3E}">
        <p14:creationId xmlns:p14="http://schemas.microsoft.com/office/powerpoint/2010/main" val="16661235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through the short u sound</a:t>
            </a:r>
          </a:p>
          <a:p>
            <a:endParaRPr lang="en-US" dirty="0" smtClean="0"/>
          </a:p>
          <a:p>
            <a:r>
              <a:rPr lang="en-US" dirty="0" smtClean="0"/>
              <a:t>Go through the different long u sounds.</a:t>
            </a:r>
          </a:p>
          <a:p>
            <a:endParaRPr lang="en-US" dirty="0" smtClean="0"/>
          </a:p>
          <a:p>
            <a:r>
              <a:rPr lang="en-US" dirty="0" smtClean="0"/>
              <a:t>Have the students think of even</a:t>
            </a:r>
            <a:r>
              <a:rPr lang="en-US" baseline="0" dirty="0" smtClean="0"/>
              <a:t> more examples.</a:t>
            </a:r>
          </a:p>
          <a:p>
            <a:endParaRPr lang="en-US" baseline="0" dirty="0" smtClean="0"/>
          </a:p>
          <a:p>
            <a:r>
              <a:rPr lang="en-US" baseline="0" dirty="0" smtClean="0"/>
              <a:t>You can link this to brainstorming that you did in lesson 3.</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45</a:t>
            </a:fld>
            <a:endParaRPr lang="en-US"/>
          </a:p>
        </p:txBody>
      </p:sp>
    </p:spTree>
    <p:extLst>
      <p:ext uri="{BB962C8B-B14F-4D97-AF65-F5344CB8AC3E}">
        <p14:creationId xmlns:p14="http://schemas.microsoft.com/office/powerpoint/2010/main" val="982710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the students brainstorm the different forms of long </a:t>
            </a:r>
            <a:r>
              <a:rPr lang="en-US" dirty="0" err="1" smtClean="0"/>
              <a:t>i</a:t>
            </a:r>
            <a:r>
              <a:rPr lang="en-US" dirty="0" smtClean="0"/>
              <a:t> sounds</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46</a:t>
            </a:fld>
            <a:endParaRPr lang="en-US"/>
          </a:p>
        </p:txBody>
      </p:sp>
    </p:spTree>
    <p:extLst>
      <p:ext uri="{BB962C8B-B14F-4D97-AF65-F5344CB8AC3E}">
        <p14:creationId xmlns:p14="http://schemas.microsoft.com/office/powerpoint/2010/main" val="12944123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the instructions and then play the game with your students. If you have an odd</a:t>
            </a:r>
            <a:r>
              <a:rPr lang="en-US" baseline="0" dirty="0" smtClean="0"/>
              <a:t> number of students, you play with one of them. Copy the slide over for as many students you have and then go back and see who was correct at the end of the game.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47</a:t>
            </a:fld>
            <a:endParaRPr lang="en-US"/>
          </a:p>
        </p:txBody>
      </p:sp>
    </p:spTree>
    <p:extLst>
      <p:ext uri="{BB962C8B-B14F-4D97-AF65-F5344CB8AC3E}">
        <p14:creationId xmlns:p14="http://schemas.microsoft.com/office/powerpoint/2010/main" val="11797618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more than two students – copy this slide once or twice so that everyone gets to play.</a:t>
            </a:r>
            <a:r>
              <a:rPr lang="en-US" baseline="0" dirty="0" smtClean="0"/>
              <a:t> On the copied slides, you may want to move things around or use entirely new words/pictures.</a:t>
            </a:r>
            <a:endParaRPr lang="en-US" dirty="0" smtClean="0"/>
          </a:p>
          <a:p>
            <a:endParaRPr lang="en-US" dirty="0" smtClean="0"/>
          </a:p>
          <a:p>
            <a:r>
              <a:rPr lang="en-US" dirty="0" smtClean="0"/>
              <a:t>*** NOT Balloons can be both short and long u</a:t>
            </a:r>
          </a:p>
        </p:txBody>
      </p:sp>
      <p:sp>
        <p:nvSpPr>
          <p:cNvPr id="4" name="Slide Number Placeholder 3"/>
          <p:cNvSpPr>
            <a:spLocks noGrp="1"/>
          </p:cNvSpPr>
          <p:nvPr>
            <p:ph type="sldNum" sz="quarter" idx="10"/>
          </p:nvPr>
        </p:nvSpPr>
        <p:spPr/>
        <p:txBody>
          <a:bodyPr/>
          <a:lstStyle/>
          <a:p>
            <a:fld id="{6729B103-ADFC-104E-BC74-47A9C8CA39BC}" type="slidenum">
              <a:rPr lang="en-US" smtClean="0"/>
              <a:t>48</a:t>
            </a:fld>
            <a:endParaRPr lang="en-US"/>
          </a:p>
        </p:txBody>
      </p:sp>
    </p:spTree>
    <p:extLst>
      <p:ext uri="{BB962C8B-B14F-4D97-AF65-F5344CB8AC3E}">
        <p14:creationId xmlns:p14="http://schemas.microsoft.com/office/powerpoint/2010/main" val="759323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the students read the goal that they just accomplished.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Congratulate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49</a:t>
            </a:fld>
            <a:endParaRPr lang="en-US"/>
          </a:p>
        </p:txBody>
      </p:sp>
    </p:spTree>
    <p:extLst>
      <p:ext uri="{BB962C8B-B14F-4D97-AF65-F5344CB8AC3E}">
        <p14:creationId xmlns:p14="http://schemas.microsoft.com/office/powerpoint/2010/main" val="6270402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50</a:t>
            </a:fld>
            <a:endParaRPr lang="en-US"/>
          </a:p>
        </p:txBody>
      </p:sp>
    </p:spTree>
    <p:extLst>
      <p:ext uri="{BB962C8B-B14F-4D97-AF65-F5344CB8AC3E}">
        <p14:creationId xmlns:p14="http://schemas.microsoft.com/office/powerpoint/2010/main" val="13115260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51</a:t>
            </a:fld>
            <a:endParaRPr lang="en-US"/>
          </a:p>
        </p:txBody>
      </p:sp>
    </p:spTree>
    <p:extLst>
      <p:ext uri="{BB962C8B-B14F-4D97-AF65-F5344CB8AC3E}">
        <p14:creationId xmlns:p14="http://schemas.microsoft.com/office/powerpoint/2010/main" val="8635639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play </a:t>
            </a:r>
            <a:r>
              <a:rPr lang="en-US" smtClean="0"/>
              <a:t>the </a:t>
            </a:r>
            <a:r>
              <a:rPr lang="en-US" smtClean="0"/>
              <a:t>communication alien </a:t>
            </a:r>
            <a:r>
              <a:rPr lang="en-US" dirty="0" smtClean="0"/>
              <a:t>video here.</a:t>
            </a:r>
          </a:p>
          <a:p>
            <a:endParaRPr lang="en-US" dirty="0" smtClean="0"/>
          </a:p>
          <a:p>
            <a:r>
              <a:rPr lang="en-US" dirty="0" smtClean="0"/>
              <a:t>Try to have one student describe a process to either you or another student. If it is you,</a:t>
            </a:r>
            <a:r>
              <a:rPr lang="en-US" baseline="0" dirty="0" smtClean="0"/>
              <a:t> do everything literally and do not infer anything. This shows students how detailed instructions must be.</a:t>
            </a:r>
          </a:p>
          <a:p>
            <a:endParaRPr lang="en-US" baseline="0" dirty="0" smtClean="0"/>
          </a:p>
          <a:p>
            <a:r>
              <a:rPr lang="en-US" baseline="0" dirty="0" smtClean="0"/>
              <a:t>The alien game:</a:t>
            </a:r>
          </a:p>
          <a:p>
            <a:r>
              <a:rPr lang="en-US" baseline="0" dirty="0" smtClean="0"/>
              <a:t>You can play it like the alien game. Assume you are an alien that does not know anything about life on Earth. All you know is the English language. Therefore, students have to be very explicit when giving directions. “Put the toothpaste on the toothbrush” may make an alien try to balance the tube of toothpaste on top of the tip of the toothbrush, etc.</a:t>
            </a:r>
            <a:endParaRPr lang="en-US" dirty="0"/>
          </a:p>
        </p:txBody>
      </p:sp>
      <p:sp>
        <p:nvSpPr>
          <p:cNvPr id="4" name="Slide Number Placeholder 3"/>
          <p:cNvSpPr>
            <a:spLocks noGrp="1"/>
          </p:cNvSpPr>
          <p:nvPr>
            <p:ph type="sldNum" sz="quarter" idx="10"/>
          </p:nvPr>
        </p:nvSpPr>
        <p:spPr/>
        <p:txBody>
          <a:bodyPr/>
          <a:lstStyle/>
          <a:p>
            <a:fld id="{14769050-17BC-7446-9648-809F6A264F6F}" type="slidenum">
              <a:rPr lang="en-US" smtClean="0"/>
              <a:t>52</a:t>
            </a:fld>
            <a:endParaRPr lang="en-US"/>
          </a:p>
        </p:txBody>
      </p:sp>
    </p:spTree>
    <p:extLst>
      <p:ext uri="{BB962C8B-B14F-4D97-AF65-F5344CB8AC3E}">
        <p14:creationId xmlns:p14="http://schemas.microsoft.com/office/powerpoint/2010/main" val="527275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the story. Where is Kathy?</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4</a:t>
            </a:fld>
            <a:endParaRPr lang="en-US"/>
          </a:p>
        </p:txBody>
      </p:sp>
    </p:spTree>
    <p:extLst>
      <p:ext uri="{BB962C8B-B14F-4D97-AF65-F5344CB8AC3E}">
        <p14:creationId xmlns:p14="http://schemas.microsoft.com/office/powerpoint/2010/main" val="827262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5</a:t>
            </a:fld>
            <a:endParaRPr lang="en-US"/>
          </a:p>
        </p:txBody>
      </p:sp>
    </p:spTree>
    <p:extLst>
      <p:ext uri="{BB962C8B-B14F-4D97-AF65-F5344CB8AC3E}">
        <p14:creationId xmlns:p14="http://schemas.microsoft.com/office/powerpoint/2010/main" val="1978383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9B103-ADFC-104E-BC74-47A9C8CA39BC}" type="slidenum">
              <a:rPr lang="en-US" smtClean="0"/>
              <a:t>6</a:t>
            </a:fld>
            <a:endParaRPr lang="en-US"/>
          </a:p>
        </p:txBody>
      </p:sp>
    </p:spTree>
    <p:extLst>
      <p:ext uri="{BB962C8B-B14F-4D97-AF65-F5344CB8AC3E}">
        <p14:creationId xmlns:p14="http://schemas.microsoft.com/office/powerpoint/2010/main" val="1113972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7</a:t>
            </a:fld>
            <a:endParaRPr lang="en-US"/>
          </a:p>
        </p:txBody>
      </p:sp>
    </p:spTree>
    <p:extLst>
      <p:ext uri="{BB962C8B-B14F-4D97-AF65-F5344CB8AC3E}">
        <p14:creationId xmlns:p14="http://schemas.microsoft.com/office/powerpoint/2010/main" val="2054578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8</a:t>
            </a:fld>
            <a:endParaRPr lang="en-US"/>
          </a:p>
        </p:txBody>
      </p:sp>
    </p:spTree>
    <p:extLst>
      <p:ext uri="{BB962C8B-B14F-4D97-AF65-F5344CB8AC3E}">
        <p14:creationId xmlns:p14="http://schemas.microsoft.com/office/powerpoint/2010/main" val="358988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9</a:t>
            </a:fld>
            <a:endParaRPr lang="en-US"/>
          </a:p>
        </p:txBody>
      </p:sp>
    </p:spTree>
    <p:extLst>
      <p:ext uri="{BB962C8B-B14F-4D97-AF65-F5344CB8AC3E}">
        <p14:creationId xmlns:p14="http://schemas.microsoft.com/office/powerpoint/2010/main" val="338118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3/18/16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531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9334D819-9F07-4261-B09B-9E467E5D9002}" type="datetimeFigureOut">
              <a:rPr lang="en-US" smtClean="0"/>
              <a:pPr/>
              <a:t>3/18/16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41535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747879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85256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38799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227897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096296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3/18/16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838882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3/18/16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862169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34D819-9F07-4261-B09B-9E467E5D9002}" type="datetimeFigureOut">
              <a:rPr lang="en-US" smtClean="0"/>
              <a:pPr/>
              <a:t>3/18/16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859666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34D819-9F07-4261-B09B-9E467E5D9002}" type="datetimeFigureOut">
              <a:rPr lang="en-US" smtClean="0"/>
              <a:t>3/18/16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38199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3/18/16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531436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285779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34D819-9F07-4261-B09B-9E467E5D9002}" type="datetimeFigureOut">
              <a:rPr lang="en-US" smtClean="0"/>
              <a:t>3/18/16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108524639"/>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34D819-9F07-4261-B09B-9E467E5D9002}" type="datetimeFigureOut">
              <a:rPr lang="en-US" smtClean="0"/>
              <a:t>3/18/16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98464879"/>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34D819-9F07-4261-B09B-9E467E5D9002}" type="datetimeFigureOut">
              <a:rPr lang="en-US" smtClean="0"/>
              <a:t>3/18/16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5571175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3/18/16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4461636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3/18/16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80644882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3/18/16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0090169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34D819-9F07-4261-B09B-9E467E5D9002}" type="datetimeFigureOut">
              <a:rPr lang="en-US" smtClean="0"/>
              <a:t>3/18/16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661790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34D819-9F07-4261-B09B-9E467E5D9002}" type="datetimeFigureOut">
              <a:rPr lang="en-US" smtClean="0"/>
              <a:t>3/18/16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9031090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smtClean="0"/>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smtClean="0"/>
              <a:pPr/>
              <a:t>3/18/16</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81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2614772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3/18/16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6583949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smtClean="0"/>
              <a:pPr/>
              <a:t>3/18/16</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453838307"/>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3/18/16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945995252"/>
      </p:ext>
    </p:extLst>
  </p:cSld>
  <p:clrMapOvr>
    <a:masterClrMapping/>
  </p:clrMapOvr>
  <p:extLst mod="1">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3/18/16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66256554"/>
      </p:ext>
    </p:extLst>
  </p:cSld>
  <p:clrMapOvr>
    <a:masterClrMapping/>
  </p:clrMapOvr>
  <p:extLst mod="1">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3/18/16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976783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3/18/16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810599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smtClean="0"/>
              <a:t>3/18/16</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2111403"/>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smtClean="0"/>
              <a:t>3/18/16</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9131918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3/18/16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0964747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3/18/16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686960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3/18/16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69030026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3/18/16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96290495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3/18/16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899759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3/18/16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831558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3/18/16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96592000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3/18/16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38865316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theme" Target="../theme/theme2.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theme" Target="../theme/theme3.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9334D819-9F07-4261-B09B-9E467E5D9002}" type="datetimeFigureOut">
              <a:rPr lang="en-US" smtClean="0"/>
              <a:pPr/>
              <a:t>3/18/16</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70966881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34D819-9F07-4261-B09B-9E467E5D9002}" type="datetimeFigureOut">
              <a:rPr lang="en-US" smtClean="0"/>
              <a:pPr/>
              <a:t>3/18/16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6717845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smtClean="0"/>
              <a:pPr/>
              <a:t>3/18/16</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769279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tiff"/><Relationship Id="rId5" Type="http://schemas.openxmlformats.org/officeDocument/2006/relationships/image" Target="../media/image9.png"/><Relationship Id="rId1" Type="http://schemas.openxmlformats.org/officeDocument/2006/relationships/slideLayout" Target="../slideLayouts/slideLayout1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tiff"/><Relationship Id="rId5" Type="http://schemas.openxmlformats.org/officeDocument/2006/relationships/image" Target="../media/image9.png"/><Relationship Id="rId1" Type="http://schemas.openxmlformats.org/officeDocument/2006/relationships/slideLayout" Target="../slideLayouts/slideLayout1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9.tiff"/><Relationship Id="rId5" Type="http://schemas.openxmlformats.org/officeDocument/2006/relationships/image" Target="../media/image9.png"/><Relationship Id="rId1" Type="http://schemas.openxmlformats.org/officeDocument/2006/relationships/slideLayout" Target="../slideLayouts/slideLayout1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tiff"/><Relationship Id="rId5" Type="http://schemas.openxmlformats.org/officeDocument/2006/relationships/image" Target="../media/image9.png"/><Relationship Id="rId1" Type="http://schemas.openxmlformats.org/officeDocument/2006/relationships/slideLayout" Target="../slideLayouts/slideLayout1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21.tiff"/><Relationship Id="rId5" Type="http://schemas.openxmlformats.org/officeDocument/2006/relationships/image" Target="../media/image9.png"/><Relationship Id="rId1" Type="http://schemas.openxmlformats.org/officeDocument/2006/relationships/slideLayout" Target="../slideLayouts/slideLayout1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tiff"/><Relationship Id="rId4" Type="http://schemas.openxmlformats.org/officeDocument/2006/relationships/image" Target="../media/image24.tiff"/><Relationship Id="rId5" Type="http://schemas.openxmlformats.org/officeDocument/2006/relationships/image" Target="../media/image9.png"/><Relationship Id="rId1" Type="http://schemas.openxmlformats.org/officeDocument/2006/relationships/slideLayout" Target="../slideLayouts/slideLayout1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3.tiff"/><Relationship Id="rId4" Type="http://schemas.openxmlformats.org/officeDocument/2006/relationships/image" Target="../media/image24.tiff"/><Relationship Id="rId5" Type="http://schemas.openxmlformats.org/officeDocument/2006/relationships/image" Target="../media/image9.png"/><Relationship Id="rId1" Type="http://schemas.openxmlformats.org/officeDocument/2006/relationships/slideLayout" Target="../slideLayouts/slideLayout1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26.tiff"/><Relationship Id="rId5" Type="http://schemas.openxmlformats.org/officeDocument/2006/relationships/image" Target="../media/image9.png"/><Relationship Id="rId1" Type="http://schemas.openxmlformats.org/officeDocument/2006/relationships/slideLayout" Target="../slideLayouts/slideLayout1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26.tiff"/><Relationship Id="rId5" Type="http://schemas.openxmlformats.org/officeDocument/2006/relationships/image" Target="../media/image9.png"/><Relationship Id="rId1" Type="http://schemas.openxmlformats.org/officeDocument/2006/relationships/slideLayout" Target="../slideLayouts/slideLayout1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7.tiff"/><Relationship Id="rId4" Type="http://schemas.openxmlformats.org/officeDocument/2006/relationships/image" Target="../media/image28.tiff"/><Relationship Id="rId5" Type="http://schemas.openxmlformats.org/officeDocument/2006/relationships/image" Target="../media/image9.png"/><Relationship Id="rId1" Type="http://schemas.openxmlformats.org/officeDocument/2006/relationships/slideLayout" Target="../slideLayouts/slideLayout1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3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2.xml"/><Relationship Id="rId3"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3.xml"/><Relationship Id="rId3"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4.xml"/><Relationship Id="rId3"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5.xml"/><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5" Type="http://schemas.openxmlformats.org/officeDocument/2006/relationships/image" Target="../media/image35.tiff"/><Relationship Id="rId1" Type="http://schemas.openxmlformats.org/officeDocument/2006/relationships/slideLayout" Target="../slideLayouts/slideLayout30.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6.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7.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7.tiff"/></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1" Type="http://schemas.openxmlformats.org/officeDocument/2006/relationships/slideLayout" Target="../slideLayouts/slideLayout30.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7.xml"/><Relationship Id="rId3" Type="http://schemas.openxmlformats.org/officeDocument/2006/relationships/image" Target="../media/image38.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8.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8.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8.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8.xml"/><Relationship Id="rId3" Type="http://schemas.openxmlformats.org/officeDocument/2006/relationships/image" Target="../media/image38.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8.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9.xml"/><Relationship Id="rId3" Type="http://schemas.openxmlformats.org/officeDocument/2006/relationships/image" Target="../media/image38.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8.tiff"/></Relationships>
</file>

<file path=ppt/slides/_rels/slide38.xml.rels><?xml version="1.0" encoding="UTF-8" standalone="yes"?>
<Relationships xmlns="http://schemas.openxmlformats.org/package/2006/relationships"><Relationship Id="rId3" Type="http://schemas.openxmlformats.org/officeDocument/2006/relationships/image" Target="../media/image39.tiff"/><Relationship Id="rId4" Type="http://schemas.openxmlformats.org/officeDocument/2006/relationships/image" Target="../media/image40.tiff"/><Relationship Id="rId1" Type="http://schemas.openxmlformats.org/officeDocument/2006/relationships/slideLayout" Target="../slideLayouts/slideLayout30.xml"/><Relationship Id="rId2" Type="http://schemas.openxmlformats.org/officeDocument/2006/relationships/notesSlide" Target="../notesSlides/notesSlide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tiff"/><Relationship Id="rId5" Type="http://schemas.openxmlformats.org/officeDocument/2006/relationships/image" Target="../media/image9.png"/><Relationship Id="rId1" Type="http://schemas.openxmlformats.org/officeDocument/2006/relationships/slideLayout" Target="../slideLayouts/slideLayout19.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41.tiff"/></Relationships>
</file>

<file path=ppt/slides/_rels/slide44.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5" Type="http://schemas.openxmlformats.org/officeDocument/2006/relationships/image" Target="../media/image35.tiff"/><Relationship Id="rId1" Type="http://schemas.openxmlformats.org/officeDocument/2006/relationships/slideLayout" Target="../slideLayouts/slideLayout30.xml"/><Relationship Id="rId2" Type="http://schemas.openxmlformats.org/officeDocument/2006/relationships/notesSlide" Target="../notesSlides/notesSlide31.xml"/></Relationships>
</file>

<file path=ppt/slides/_rels/slide45.xml.rels><?xml version="1.0" encoding="UTF-8" standalone="yes"?>
<Relationships xmlns="http://schemas.openxmlformats.org/package/2006/relationships"><Relationship Id="rId3" Type="http://schemas.openxmlformats.org/officeDocument/2006/relationships/image" Target="../media/image42.tiff"/><Relationship Id="rId4" Type="http://schemas.openxmlformats.org/officeDocument/2006/relationships/image" Target="../media/image43.tiff"/><Relationship Id="rId1" Type="http://schemas.openxmlformats.org/officeDocument/2006/relationships/slideLayout" Target="../slideLayouts/slideLayout30.xml"/><Relationship Id="rId2" Type="http://schemas.openxmlformats.org/officeDocument/2006/relationships/notesSlide" Target="../notesSlides/notesSlide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3.xml"/></Relationships>
</file>

<file path=ppt/slides/_rels/slide47.xml.rels><?xml version="1.0" encoding="UTF-8" standalone="yes"?>
<Relationships xmlns="http://schemas.openxmlformats.org/package/2006/relationships"><Relationship Id="rId3" Type="http://schemas.openxmlformats.org/officeDocument/2006/relationships/image" Target="../media/image44.tiff"/><Relationship Id="rId4" Type="http://schemas.openxmlformats.org/officeDocument/2006/relationships/image" Target="../media/image45.tiff"/><Relationship Id="rId1" Type="http://schemas.openxmlformats.org/officeDocument/2006/relationships/slideLayout" Target="../slideLayouts/slideLayout30.xml"/><Relationship Id="rId2" Type="http://schemas.openxmlformats.org/officeDocument/2006/relationships/notesSlide" Target="../notesSlides/notesSlide34.xml"/></Relationships>
</file>

<file path=ppt/slides/_rels/slide48.xml.rels><?xml version="1.0" encoding="UTF-8" standalone="yes"?>
<Relationships xmlns="http://schemas.openxmlformats.org/package/2006/relationships"><Relationship Id="rId3" Type="http://schemas.openxmlformats.org/officeDocument/2006/relationships/image" Target="../media/image46.tiff"/><Relationship Id="rId4" Type="http://schemas.openxmlformats.org/officeDocument/2006/relationships/image" Target="../media/image47.tiff"/><Relationship Id="rId5" Type="http://schemas.openxmlformats.org/officeDocument/2006/relationships/image" Target="../media/image48.tiff"/><Relationship Id="rId6" Type="http://schemas.openxmlformats.org/officeDocument/2006/relationships/image" Target="../media/image49.tiff"/><Relationship Id="rId7" Type="http://schemas.openxmlformats.org/officeDocument/2006/relationships/image" Target="../media/image50.tiff"/><Relationship Id="rId1" Type="http://schemas.openxmlformats.org/officeDocument/2006/relationships/slideLayout" Target="../slideLayouts/slideLayout30.xml"/><Relationship Id="rId2" Type="http://schemas.openxmlformats.org/officeDocument/2006/relationships/notesSlide" Target="../notesSlides/notesSlide35.xml"/></Relationships>
</file>

<file path=ppt/slides/_rels/slide49.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5" Type="http://schemas.openxmlformats.org/officeDocument/2006/relationships/image" Target="../media/image35.tiff"/><Relationship Id="rId1" Type="http://schemas.openxmlformats.org/officeDocument/2006/relationships/slideLayout" Target="../slideLayouts/slideLayout30.xml"/><Relationship Id="rId2"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tiff"/><Relationship Id="rId5" Type="http://schemas.openxmlformats.org/officeDocument/2006/relationships/image" Target="../media/image9.png"/><Relationship Id="rId1" Type="http://schemas.openxmlformats.org/officeDocument/2006/relationships/slideLayout" Target="../slideLayouts/slideLayout19.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51.tiff"/><Relationship Id="rId4" Type="http://schemas.openxmlformats.org/officeDocument/2006/relationships/image" Target="../media/image52.tiff"/><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30.xml"/><Relationship Id="rId2" Type="http://schemas.openxmlformats.org/officeDocument/2006/relationships/notesSlide" Target="../notesSlides/notesSlide3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9.xml"/></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5" Type="http://schemas.openxmlformats.org/officeDocument/2006/relationships/image" Target="../media/image9.png"/><Relationship Id="rId1" Type="http://schemas.openxmlformats.org/officeDocument/2006/relationships/slideLayout" Target="../slideLayouts/slideLayout1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5" Type="http://schemas.openxmlformats.org/officeDocument/2006/relationships/image" Target="../media/image9.png"/><Relationship Id="rId1" Type="http://schemas.openxmlformats.org/officeDocument/2006/relationships/slideLayout" Target="../slideLayouts/slideLayout1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5" Type="http://schemas.openxmlformats.org/officeDocument/2006/relationships/image" Target="../media/image9.png"/><Relationship Id="rId1" Type="http://schemas.openxmlformats.org/officeDocument/2006/relationships/slideLayout" Target="../slideLayouts/slideLayout1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5" Type="http://schemas.openxmlformats.org/officeDocument/2006/relationships/image" Target="../media/image9.png"/><Relationship Id="rId1" Type="http://schemas.openxmlformats.org/officeDocument/2006/relationships/slideLayout" Target="../slideLayouts/slideLayout1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carnival</a:t>
            </a:r>
            <a:endParaRPr lang="en-US" dirty="0"/>
          </a:p>
        </p:txBody>
      </p:sp>
      <p:sp>
        <p:nvSpPr>
          <p:cNvPr id="3" name="Subtitle 2"/>
          <p:cNvSpPr>
            <a:spLocks noGrp="1"/>
          </p:cNvSpPr>
          <p:nvPr>
            <p:ph type="subTitle" idx="1"/>
          </p:nvPr>
        </p:nvSpPr>
        <p:spPr/>
        <p:txBody>
          <a:bodyPr>
            <a:normAutofit lnSpcReduction="10000"/>
          </a:bodyPr>
          <a:lstStyle/>
          <a:p>
            <a:r>
              <a:rPr lang="en-US" dirty="0" smtClean="0"/>
              <a:t>Rosedale Academy</a:t>
            </a:r>
          </a:p>
          <a:p>
            <a:r>
              <a:rPr lang="en-US" dirty="0" smtClean="0"/>
              <a:t>Introduction to ESL</a:t>
            </a:r>
            <a:endParaRPr lang="en-US" dirty="0"/>
          </a:p>
        </p:txBody>
      </p:sp>
    </p:spTree>
    <p:extLst>
      <p:ext uri="{BB962C8B-B14F-4D97-AF65-F5344CB8AC3E}">
        <p14:creationId xmlns:p14="http://schemas.microsoft.com/office/powerpoint/2010/main" val="18042893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082350"/>
            <a:ext cx="12192000" cy="5915609"/>
          </a:xfrm>
          <a:prstGeom prst="rect">
            <a:avLst/>
          </a:prstGeom>
        </p:spPr>
      </p:pic>
      <p:sp>
        <p:nvSpPr>
          <p:cNvPr id="2" name="Title 1"/>
          <p:cNvSpPr>
            <a:spLocks noGrp="1"/>
          </p:cNvSpPr>
          <p:nvPr>
            <p:ph type="title"/>
          </p:nvPr>
        </p:nvSpPr>
        <p:spPr>
          <a:xfrm>
            <a:off x="391885" y="106166"/>
            <a:ext cx="11327363" cy="1325563"/>
          </a:xfrm>
        </p:spPr>
        <p:txBody>
          <a:bodyPr/>
          <a:lstStyle/>
          <a:p>
            <a:r>
              <a:rPr lang="en-US" dirty="0" smtClean="0"/>
              <a:t>Kathy is hiding in the bathroom. Where is Kathy?</a:t>
            </a:r>
            <a:endParaRPr lang="en-US" dirty="0"/>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0863" y="3104907"/>
            <a:ext cx="1861930" cy="128048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610487" y="5702300"/>
            <a:ext cx="2438400" cy="939800"/>
          </a:xfrm>
          <a:prstGeom prst="rect">
            <a:avLst/>
          </a:prstGeom>
        </p:spPr>
      </p:pic>
    </p:spTree>
    <p:extLst>
      <p:ext uri="{BB962C8B-B14F-4D97-AF65-F5344CB8AC3E}">
        <p14:creationId xmlns:p14="http://schemas.microsoft.com/office/powerpoint/2010/main" val="5608918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082350"/>
            <a:ext cx="12192000" cy="5915609"/>
          </a:xfrm>
          <a:prstGeom prst="rect">
            <a:avLst/>
          </a:prstGeom>
        </p:spPr>
      </p:pic>
      <p:sp>
        <p:nvSpPr>
          <p:cNvPr id="2" name="Title 1"/>
          <p:cNvSpPr>
            <a:spLocks noGrp="1"/>
          </p:cNvSpPr>
          <p:nvPr>
            <p:ph type="title"/>
          </p:nvPr>
        </p:nvSpPr>
        <p:spPr>
          <a:xfrm>
            <a:off x="391885" y="106166"/>
            <a:ext cx="11327363" cy="1325563"/>
          </a:xfrm>
        </p:spPr>
        <p:txBody>
          <a:bodyPr/>
          <a:lstStyle/>
          <a:p>
            <a:r>
              <a:rPr lang="en-US" dirty="0" smtClean="0"/>
              <a:t>Kathy is </a:t>
            </a:r>
            <a:r>
              <a:rPr lang="en-US" b="1" dirty="0" smtClean="0">
                <a:solidFill>
                  <a:srgbClr val="FF0000"/>
                </a:solidFill>
              </a:rPr>
              <a:t>in </a:t>
            </a:r>
            <a:r>
              <a:rPr lang="en-US" dirty="0" smtClean="0"/>
              <a:t>the sink. Kathy jumps down.</a:t>
            </a:r>
            <a:endParaRPr lang="en-US" dirty="0"/>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0863" y="3104907"/>
            <a:ext cx="1861930" cy="128048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610487" y="5702300"/>
            <a:ext cx="2438400" cy="939800"/>
          </a:xfrm>
          <a:prstGeom prst="rect">
            <a:avLst/>
          </a:prstGeom>
        </p:spPr>
      </p:pic>
    </p:spTree>
    <p:extLst>
      <p:ext uri="{BB962C8B-B14F-4D97-AF65-F5344CB8AC3E}">
        <p14:creationId xmlns:p14="http://schemas.microsoft.com/office/powerpoint/2010/main" val="6430591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327759"/>
            <a:ext cx="12191999" cy="5968780"/>
          </a:xfrm>
          <a:prstGeom prst="rect">
            <a:avLst/>
          </a:prstGeom>
        </p:spPr>
      </p:pic>
      <p:sp>
        <p:nvSpPr>
          <p:cNvPr id="2" name="Title 1"/>
          <p:cNvSpPr>
            <a:spLocks noGrp="1"/>
          </p:cNvSpPr>
          <p:nvPr>
            <p:ph type="title"/>
          </p:nvPr>
        </p:nvSpPr>
        <p:spPr>
          <a:xfrm>
            <a:off x="838200" y="106166"/>
            <a:ext cx="10515600" cy="1325563"/>
          </a:xfrm>
        </p:spPr>
        <p:txBody>
          <a:bodyPr/>
          <a:lstStyle/>
          <a:p>
            <a:r>
              <a:rPr lang="en-US" dirty="0" smtClean="0"/>
              <a:t>Now Kathy is </a:t>
            </a:r>
            <a:r>
              <a:rPr lang="en-US" b="1" dirty="0" smtClean="0">
                <a:solidFill>
                  <a:srgbClr val="FF0000"/>
                </a:solidFill>
              </a:rPr>
              <a:t>inside</a:t>
            </a:r>
            <a:r>
              <a:rPr lang="en-US" dirty="0" smtClean="0"/>
              <a:t> the shower. The shower is </a:t>
            </a:r>
            <a:r>
              <a:rPr lang="en-US" dirty="0" smtClean="0">
                <a:solidFill>
                  <a:srgbClr val="FF0000"/>
                </a:solidFill>
              </a:rPr>
              <a:t>around</a:t>
            </a:r>
            <a:r>
              <a:rPr lang="en-US" dirty="0" smtClean="0"/>
              <a:t> the cat.</a:t>
            </a:r>
            <a:endParaRPr lang="en-US" dirty="0"/>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880797" y="4329404"/>
            <a:ext cx="1539609" cy="191117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97753" y="1703615"/>
            <a:ext cx="2438400" cy="939800"/>
          </a:xfrm>
          <a:prstGeom prst="rect">
            <a:avLst/>
          </a:prstGeom>
        </p:spPr>
      </p:pic>
    </p:spTree>
    <p:extLst>
      <p:ext uri="{BB962C8B-B14F-4D97-AF65-F5344CB8AC3E}">
        <p14:creationId xmlns:p14="http://schemas.microsoft.com/office/powerpoint/2010/main" val="11217769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212980"/>
            <a:ext cx="12192000" cy="5645020"/>
          </a:xfrm>
          <a:prstGeom prst="rect">
            <a:avLst/>
          </a:prstGeom>
        </p:spPr>
      </p:pic>
      <p:sp>
        <p:nvSpPr>
          <p:cNvPr id="2" name="Title 1"/>
          <p:cNvSpPr>
            <a:spLocks noGrp="1"/>
          </p:cNvSpPr>
          <p:nvPr>
            <p:ph type="title"/>
          </p:nvPr>
        </p:nvSpPr>
        <p:spPr>
          <a:xfrm>
            <a:off x="838200" y="106166"/>
            <a:ext cx="10515600" cy="1325563"/>
          </a:xfrm>
        </p:spPr>
        <p:txBody>
          <a:bodyPr/>
          <a:lstStyle/>
          <a:p>
            <a:r>
              <a:rPr lang="en-US" dirty="0" smtClean="0"/>
              <a:t>Kathy runs into the bedroom. Where is Kathy?</a:t>
            </a:r>
            <a:endParaRPr lang="en-US" dirty="0"/>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64977" y="4513098"/>
            <a:ext cx="2496068" cy="199124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610487" y="5702300"/>
            <a:ext cx="2438400" cy="939800"/>
          </a:xfrm>
          <a:prstGeom prst="rect">
            <a:avLst/>
          </a:prstGeom>
        </p:spPr>
      </p:pic>
    </p:spTree>
    <p:extLst>
      <p:ext uri="{BB962C8B-B14F-4D97-AF65-F5344CB8AC3E}">
        <p14:creationId xmlns:p14="http://schemas.microsoft.com/office/powerpoint/2010/main" val="13026791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431728"/>
            <a:ext cx="12192000" cy="5426271"/>
          </a:xfrm>
          <a:prstGeom prst="rect">
            <a:avLst/>
          </a:prstGeom>
        </p:spPr>
      </p:pic>
      <p:sp>
        <p:nvSpPr>
          <p:cNvPr id="2" name="Title 1"/>
          <p:cNvSpPr>
            <a:spLocks noGrp="1"/>
          </p:cNvSpPr>
          <p:nvPr>
            <p:ph type="title"/>
          </p:nvPr>
        </p:nvSpPr>
        <p:spPr>
          <a:xfrm>
            <a:off x="838200" y="106166"/>
            <a:ext cx="10515600" cy="1325563"/>
          </a:xfrm>
        </p:spPr>
        <p:txBody>
          <a:bodyPr/>
          <a:lstStyle/>
          <a:p>
            <a:r>
              <a:rPr lang="en-US" dirty="0" smtClean="0"/>
              <a:t>Kathy is </a:t>
            </a:r>
            <a:r>
              <a:rPr lang="en-US" b="1" dirty="0" smtClean="0">
                <a:solidFill>
                  <a:srgbClr val="FF0000"/>
                </a:solidFill>
              </a:rPr>
              <a:t>beside</a:t>
            </a:r>
            <a:r>
              <a:rPr lang="en-US" dirty="0" smtClean="0"/>
              <a:t> the teddy bear. She is to the </a:t>
            </a:r>
            <a:r>
              <a:rPr lang="en-US" b="1" dirty="0" smtClean="0">
                <a:solidFill>
                  <a:srgbClr val="FF0000"/>
                </a:solidFill>
              </a:rPr>
              <a:t>left</a:t>
            </a:r>
            <a:r>
              <a:rPr lang="en-US" dirty="0" smtClean="0"/>
              <a:t> of the bear.</a:t>
            </a:r>
            <a:endParaRPr lang="en-US" dirty="0"/>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64977" y="4513098"/>
            <a:ext cx="2496068" cy="199124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610487" y="5702300"/>
            <a:ext cx="2438400" cy="939800"/>
          </a:xfrm>
          <a:prstGeom prst="rect">
            <a:avLst/>
          </a:prstGeom>
        </p:spPr>
      </p:pic>
    </p:spTree>
    <p:extLst>
      <p:ext uri="{BB962C8B-B14F-4D97-AF65-F5344CB8AC3E}">
        <p14:creationId xmlns:p14="http://schemas.microsoft.com/office/powerpoint/2010/main" val="4503076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40314"/>
            <a:ext cx="12205589" cy="5417686"/>
          </a:xfrm>
          <a:prstGeom prst="rect">
            <a:avLst/>
          </a:prstGeom>
        </p:spPr>
      </p:pic>
      <p:sp>
        <p:nvSpPr>
          <p:cNvPr id="2" name="Title 1"/>
          <p:cNvSpPr>
            <a:spLocks noGrp="1"/>
          </p:cNvSpPr>
          <p:nvPr>
            <p:ph type="title"/>
          </p:nvPr>
        </p:nvSpPr>
        <p:spPr>
          <a:xfrm>
            <a:off x="280492" y="114751"/>
            <a:ext cx="11607281" cy="1325563"/>
          </a:xfrm>
        </p:spPr>
        <p:txBody>
          <a:bodyPr/>
          <a:lstStyle/>
          <a:p>
            <a:r>
              <a:rPr lang="en-US" dirty="0" smtClean="0"/>
              <a:t>Kathy scampers into the garage. Where is Kathy?</a:t>
            </a:r>
            <a:endParaRPr lang="en-US" dirty="0"/>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5582614" y="4563351"/>
            <a:ext cx="1096632" cy="1361291"/>
          </a:xfrm>
          <a:prstGeom prst="rect">
            <a:avLst/>
          </a:prstGeom>
        </p:spPr>
      </p:pic>
      <p:sp>
        <p:nvSpPr>
          <p:cNvPr id="6" name="Rounded Rectangle 5"/>
          <p:cNvSpPr/>
          <p:nvPr/>
        </p:nvSpPr>
        <p:spPr>
          <a:xfrm>
            <a:off x="8714792" y="4239435"/>
            <a:ext cx="765110" cy="3239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231502" y="4954370"/>
            <a:ext cx="765110" cy="3239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610487" y="5702300"/>
            <a:ext cx="2438400" cy="939800"/>
          </a:xfrm>
          <a:prstGeom prst="rect">
            <a:avLst/>
          </a:prstGeom>
        </p:spPr>
      </p:pic>
    </p:spTree>
    <p:extLst>
      <p:ext uri="{BB962C8B-B14F-4D97-AF65-F5344CB8AC3E}">
        <p14:creationId xmlns:p14="http://schemas.microsoft.com/office/powerpoint/2010/main" val="8390403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40314"/>
            <a:ext cx="12205589" cy="5417686"/>
          </a:xfrm>
          <a:prstGeom prst="rect">
            <a:avLst/>
          </a:prstGeom>
        </p:spPr>
      </p:pic>
      <p:sp>
        <p:nvSpPr>
          <p:cNvPr id="2" name="Title 1"/>
          <p:cNvSpPr>
            <a:spLocks noGrp="1"/>
          </p:cNvSpPr>
          <p:nvPr>
            <p:ph type="title"/>
          </p:nvPr>
        </p:nvSpPr>
        <p:spPr>
          <a:xfrm>
            <a:off x="280492" y="114751"/>
            <a:ext cx="11607281" cy="1325563"/>
          </a:xfrm>
        </p:spPr>
        <p:txBody>
          <a:bodyPr/>
          <a:lstStyle/>
          <a:p>
            <a:r>
              <a:rPr lang="en-US" dirty="0" smtClean="0"/>
              <a:t>Kathy is </a:t>
            </a:r>
            <a:r>
              <a:rPr lang="en-US" b="1" dirty="0" smtClean="0">
                <a:solidFill>
                  <a:srgbClr val="FF0000"/>
                </a:solidFill>
              </a:rPr>
              <a:t>between</a:t>
            </a:r>
            <a:r>
              <a:rPr lang="en-US" dirty="0" smtClean="0"/>
              <a:t> the cars. She is to the </a:t>
            </a:r>
            <a:r>
              <a:rPr lang="en-US" b="1" dirty="0" smtClean="0">
                <a:solidFill>
                  <a:srgbClr val="FF0000"/>
                </a:solidFill>
              </a:rPr>
              <a:t>right</a:t>
            </a:r>
            <a:r>
              <a:rPr lang="en-US" dirty="0" smtClean="0"/>
              <a:t> of the red car.</a:t>
            </a:r>
            <a:endParaRPr lang="en-US" dirty="0"/>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5582614" y="4563351"/>
            <a:ext cx="1096632" cy="1361291"/>
          </a:xfrm>
          <a:prstGeom prst="rect">
            <a:avLst/>
          </a:prstGeom>
        </p:spPr>
      </p:pic>
      <p:sp>
        <p:nvSpPr>
          <p:cNvPr id="6" name="Rounded Rectangle 5"/>
          <p:cNvSpPr/>
          <p:nvPr/>
        </p:nvSpPr>
        <p:spPr>
          <a:xfrm>
            <a:off x="8714792" y="4239435"/>
            <a:ext cx="765110" cy="3239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231502" y="4954370"/>
            <a:ext cx="765110" cy="3239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610487" y="5702300"/>
            <a:ext cx="2438400" cy="939800"/>
          </a:xfrm>
          <a:prstGeom prst="rect">
            <a:avLst/>
          </a:prstGeom>
        </p:spPr>
      </p:pic>
    </p:spTree>
    <p:extLst>
      <p:ext uri="{BB962C8B-B14F-4D97-AF65-F5344CB8AC3E}">
        <p14:creationId xmlns:p14="http://schemas.microsoft.com/office/powerpoint/2010/main" val="7845588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26456"/>
            <a:ext cx="12192000" cy="5630442"/>
          </a:xfrm>
          <a:prstGeom prst="rect">
            <a:avLst/>
          </a:prstGeom>
        </p:spPr>
      </p:pic>
      <p:sp>
        <p:nvSpPr>
          <p:cNvPr id="2" name="Title 1"/>
          <p:cNvSpPr>
            <a:spLocks noGrp="1"/>
          </p:cNvSpPr>
          <p:nvPr>
            <p:ph type="title"/>
          </p:nvPr>
        </p:nvSpPr>
        <p:spPr>
          <a:xfrm>
            <a:off x="317241" y="106166"/>
            <a:ext cx="11476653" cy="1325563"/>
          </a:xfrm>
        </p:spPr>
        <p:txBody>
          <a:bodyPr/>
          <a:lstStyle/>
          <a:p>
            <a:r>
              <a:rPr lang="en-US" dirty="0" smtClean="0"/>
              <a:t>Kathy crawls into the playroom. Where is Kathy?</a:t>
            </a:r>
            <a:endParaRPr lang="en-US" dirty="0"/>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62404">
            <a:off x="5984826" y="3506101"/>
            <a:ext cx="589575" cy="61510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610487" y="5702300"/>
            <a:ext cx="2438400" cy="939800"/>
          </a:xfrm>
          <a:prstGeom prst="rect">
            <a:avLst/>
          </a:prstGeom>
        </p:spPr>
      </p:pic>
    </p:spTree>
    <p:extLst>
      <p:ext uri="{BB962C8B-B14F-4D97-AF65-F5344CB8AC3E}">
        <p14:creationId xmlns:p14="http://schemas.microsoft.com/office/powerpoint/2010/main" val="18062852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26456"/>
            <a:ext cx="12192000" cy="5630442"/>
          </a:xfrm>
          <a:prstGeom prst="rect">
            <a:avLst/>
          </a:prstGeom>
        </p:spPr>
      </p:pic>
      <p:sp>
        <p:nvSpPr>
          <p:cNvPr id="2" name="Title 1"/>
          <p:cNvSpPr>
            <a:spLocks noGrp="1"/>
          </p:cNvSpPr>
          <p:nvPr>
            <p:ph type="title"/>
          </p:nvPr>
        </p:nvSpPr>
        <p:spPr>
          <a:xfrm>
            <a:off x="317241" y="106166"/>
            <a:ext cx="11476653" cy="1325563"/>
          </a:xfrm>
        </p:spPr>
        <p:txBody>
          <a:bodyPr/>
          <a:lstStyle/>
          <a:p>
            <a:r>
              <a:rPr lang="en-US" dirty="0" smtClean="0"/>
              <a:t>Kathy is </a:t>
            </a:r>
            <a:r>
              <a:rPr lang="en-US" b="1" dirty="0" smtClean="0">
                <a:solidFill>
                  <a:srgbClr val="FF0000"/>
                </a:solidFill>
              </a:rPr>
              <a:t>behind</a:t>
            </a:r>
            <a:r>
              <a:rPr lang="en-US" dirty="0" smtClean="0"/>
              <a:t> the red block.</a:t>
            </a:r>
            <a:endParaRPr lang="en-US" dirty="0"/>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62404">
            <a:off x="5984826" y="3506101"/>
            <a:ext cx="589575" cy="61510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610487" y="5702300"/>
            <a:ext cx="2438400" cy="939800"/>
          </a:xfrm>
          <a:prstGeom prst="rect">
            <a:avLst/>
          </a:prstGeom>
        </p:spPr>
      </p:pic>
    </p:spTree>
    <p:extLst>
      <p:ext uri="{BB962C8B-B14F-4D97-AF65-F5344CB8AC3E}">
        <p14:creationId xmlns:p14="http://schemas.microsoft.com/office/powerpoint/2010/main" val="5045587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700" y="1408923"/>
            <a:ext cx="12204700" cy="5449077"/>
          </a:xfrm>
          <a:prstGeom prst="rect">
            <a:avLst/>
          </a:prstGeom>
        </p:spPr>
      </p:pic>
      <p:sp>
        <p:nvSpPr>
          <p:cNvPr id="2" name="Title 1"/>
          <p:cNvSpPr>
            <a:spLocks noGrp="1"/>
          </p:cNvSpPr>
          <p:nvPr>
            <p:ph type="title"/>
          </p:nvPr>
        </p:nvSpPr>
        <p:spPr>
          <a:xfrm>
            <a:off x="317241" y="106166"/>
            <a:ext cx="11476653" cy="1325563"/>
          </a:xfrm>
        </p:spPr>
        <p:txBody>
          <a:bodyPr/>
          <a:lstStyle/>
          <a:p>
            <a:r>
              <a:rPr lang="en-US" dirty="0" smtClean="0"/>
              <a:t>It has been a long day and Kathy is ready to sleep.</a:t>
            </a:r>
            <a:br>
              <a:rPr lang="en-US" dirty="0" smtClean="0"/>
            </a:br>
            <a:r>
              <a:rPr lang="en-US" dirty="0" smtClean="0"/>
              <a:t>Goodnight Kathy. </a:t>
            </a:r>
            <a:endParaRPr lang="en-US" dirty="0"/>
          </a:p>
        </p:txBody>
      </p:sp>
      <p:pic>
        <p:nvPicPr>
          <p:cNvPr id="5" name="Picture 4"/>
          <p:cNvPicPr>
            <a:picLocks noChangeAspect="1"/>
          </p:cNvPicPr>
          <p:nvPr/>
        </p:nvPicPr>
        <p:blipFill>
          <a:blip r:embed="rId4"/>
          <a:stretch>
            <a:fillRect/>
          </a:stretch>
        </p:blipFill>
        <p:spPr>
          <a:xfrm flipH="1">
            <a:off x="4969977" y="1978088"/>
            <a:ext cx="2239346" cy="291492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535331" y="1618815"/>
            <a:ext cx="2438400" cy="939800"/>
          </a:xfrm>
          <a:prstGeom prst="rect">
            <a:avLst/>
          </a:prstGeom>
        </p:spPr>
      </p:pic>
    </p:spTree>
    <p:extLst>
      <p:ext uri="{BB962C8B-B14F-4D97-AF65-F5344CB8AC3E}">
        <p14:creationId xmlns:p14="http://schemas.microsoft.com/office/powerpoint/2010/main" val="10590097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What I learned last class:</a:t>
            </a:r>
            <a:endParaRPr lang="en-US" dirty="0">
              <a:solidFill>
                <a:srgbClr val="FF0000"/>
              </a:solidFill>
            </a:endParaRPr>
          </a:p>
        </p:txBody>
      </p:sp>
      <p:sp>
        <p:nvSpPr>
          <p:cNvPr id="6" name="Content Placeholder 2"/>
          <p:cNvSpPr txBox="1">
            <a:spLocks/>
          </p:cNvSpPr>
          <p:nvPr/>
        </p:nvSpPr>
        <p:spPr>
          <a:xfrm>
            <a:off x="982671" y="1412561"/>
            <a:ext cx="4417603" cy="511484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a:lnSpc>
                <a:spcPct val="200000"/>
              </a:lnSpc>
            </a:pPr>
            <a:r>
              <a:rPr lang="en-US" sz="3600" dirty="0"/>
              <a:t>Labelling a picture</a:t>
            </a:r>
          </a:p>
          <a:p>
            <a:pPr>
              <a:lnSpc>
                <a:spcPct val="200000"/>
              </a:lnSpc>
            </a:pPr>
            <a:r>
              <a:rPr lang="en-US" sz="3600" dirty="0"/>
              <a:t>Using pictures to find meaning</a:t>
            </a:r>
          </a:p>
          <a:p>
            <a:pPr>
              <a:lnSpc>
                <a:spcPct val="200000"/>
              </a:lnSpc>
            </a:pPr>
            <a:r>
              <a:rPr lang="en-US" sz="3600" dirty="0"/>
              <a:t>Numbers </a:t>
            </a:r>
            <a:r>
              <a:rPr lang="en-US" sz="3600" dirty="0">
                <a:latin typeface="Lucida Fax" charset="0"/>
                <a:ea typeface="Lucida Fax" charset="0"/>
                <a:cs typeface="Lucida Fax" charset="0"/>
              </a:rPr>
              <a:t>1-20</a:t>
            </a:r>
          </a:p>
          <a:p>
            <a:pPr>
              <a:lnSpc>
                <a:spcPct val="200000"/>
              </a:lnSpc>
            </a:pPr>
            <a:r>
              <a:rPr lang="en-US" sz="3600" dirty="0"/>
              <a:t>The long and short o sound</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95553" y="3858465"/>
            <a:ext cx="3839049" cy="220471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48289" y="3858465"/>
            <a:ext cx="3817112" cy="221568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96429" y="1655875"/>
            <a:ext cx="3828082" cy="2237618"/>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646535" y="1655874"/>
            <a:ext cx="3839048" cy="2226647"/>
          </a:xfrm>
          <a:prstGeom prst="rect">
            <a:avLst/>
          </a:prstGeom>
        </p:spPr>
      </p:pic>
    </p:spTree>
    <p:extLst>
      <p:ext uri="{BB962C8B-B14F-4D97-AF65-F5344CB8AC3E}">
        <p14:creationId xmlns:p14="http://schemas.microsoft.com/office/powerpoint/2010/main" val="1048328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56936" y="1617589"/>
            <a:ext cx="3035300" cy="4241800"/>
          </a:xfrm>
          <a:prstGeom prst="rect">
            <a:avLst/>
          </a:prstGeom>
        </p:spPr>
      </p:pic>
      <p:sp>
        <p:nvSpPr>
          <p:cNvPr id="12" name="TextBox 11"/>
          <p:cNvSpPr txBox="1"/>
          <p:nvPr/>
        </p:nvSpPr>
        <p:spPr>
          <a:xfrm>
            <a:off x="5811813" y="1301458"/>
            <a:ext cx="5850304" cy="4585871"/>
          </a:xfrm>
          <a:prstGeom prst="rect">
            <a:avLst/>
          </a:prstGeom>
          <a:noFill/>
        </p:spPr>
        <p:txBody>
          <a:bodyPr wrap="square" rtlCol="0">
            <a:spAutoFit/>
          </a:bodyPr>
          <a:lstStyle/>
          <a:p>
            <a:r>
              <a:rPr lang="en-US" sz="3600" dirty="0" smtClean="0"/>
              <a:t>Kathy is:</a:t>
            </a:r>
          </a:p>
          <a:p>
            <a:endParaRPr lang="en-US" sz="3600" dirty="0"/>
          </a:p>
          <a:p>
            <a:r>
              <a:rPr lang="en-US" sz="3600" dirty="0" smtClean="0">
                <a:solidFill>
                  <a:srgbClr val="FF0000"/>
                </a:solidFill>
              </a:rPr>
              <a:t>beside              between</a:t>
            </a:r>
          </a:p>
          <a:p>
            <a:endParaRPr lang="en-US" sz="2000" dirty="0"/>
          </a:p>
          <a:p>
            <a:r>
              <a:rPr lang="en-US" sz="3600" dirty="0" smtClean="0">
                <a:solidFill>
                  <a:srgbClr val="FF0000"/>
                </a:solidFill>
              </a:rPr>
              <a:t>on top of          inside</a:t>
            </a:r>
          </a:p>
          <a:p>
            <a:endParaRPr lang="en-US" sz="2000" dirty="0"/>
          </a:p>
          <a:p>
            <a:r>
              <a:rPr lang="en-US" sz="3600" dirty="0" smtClean="0">
                <a:solidFill>
                  <a:srgbClr val="FF0000"/>
                </a:solidFill>
              </a:rPr>
              <a:t>under               behind</a:t>
            </a:r>
          </a:p>
          <a:p>
            <a:endParaRPr lang="en-US" sz="3600" dirty="0"/>
          </a:p>
          <a:p>
            <a:r>
              <a:rPr lang="en-US" sz="3600" dirty="0" smtClean="0"/>
              <a:t>the refrigerator. </a:t>
            </a:r>
            <a:endParaRPr lang="en-US" sz="3600" dirty="0"/>
          </a:p>
        </p:txBody>
      </p:sp>
    </p:spTree>
    <p:extLst>
      <p:ext uri="{BB962C8B-B14F-4D97-AF65-F5344CB8AC3E}">
        <p14:creationId xmlns:p14="http://schemas.microsoft.com/office/powerpoint/2010/main" val="1465876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51677" y="1455029"/>
            <a:ext cx="4076700" cy="4432300"/>
          </a:xfrm>
          <a:prstGeom prst="rect">
            <a:avLst/>
          </a:prstGeom>
        </p:spPr>
      </p:pic>
      <p:sp>
        <p:nvSpPr>
          <p:cNvPr id="6" name="TextBox 5"/>
          <p:cNvSpPr txBox="1"/>
          <p:nvPr/>
        </p:nvSpPr>
        <p:spPr>
          <a:xfrm>
            <a:off x="5811813" y="1301458"/>
            <a:ext cx="5850304" cy="4585871"/>
          </a:xfrm>
          <a:prstGeom prst="rect">
            <a:avLst/>
          </a:prstGeom>
          <a:noFill/>
        </p:spPr>
        <p:txBody>
          <a:bodyPr wrap="square" rtlCol="0">
            <a:spAutoFit/>
          </a:bodyPr>
          <a:lstStyle/>
          <a:p>
            <a:r>
              <a:rPr lang="en-US" sz="3600" dirty="0" smtClean="0"/>
              <a:t>Kathy is:</a:t>
            </a:r>
          </a:p>
          <a:p>
            <a:endParaRPr lang="en-US" sz="3600" dirty="0"/>
          </a:p>
          <a:p>
            <a:r>
              <a:rPr lang="en-US" sz="3600" dirty="0" smtClean="0">
                <a:solidFill>
                  <a:srgbClr val="FF0000"/>
                </a:solidFill>
              </a:rPr>
              <a:t>beside              between</a:t>
            </a:r>
          </a:p>
          <a:p>
            <a:endParaRPr lang="en-US" sz="2000" dirty="0"/>
          </a:p>
          <a:p>
            <a:r>
              <a:rPr lang="en-US" sz="3600" dirty="0" smtClean="0">
                <a:solidFill>
                  <a:srgbClr val="FF0000"/>
                </a:solidFill>
              </a:rPr>
              <a:t>on top of          inside</a:t>
            </a:r>
          </a:p>
          <a:p>
            <a:endParaRPr lang="en-US" sz="2000" dirty="0"/>
          </a:p>
          <a:p>
            <a:r>
              <a:rPr lang="en-US" sz="3600" dirty="0" smtClean="0">
                <a:solidFill>
                  <a:srgbClr val="FF0000"/>
                </a:solidFill>
              </a:rPr>
              <a:t>under               behind</a:t>
            </a:r>
          </a:p>
          <a:p>
            <a:endParaRPr lang="en-US" sz="3600" dirty="0"/>
          </a:p>
          <a:p>
            <a:r>
              <a:rPr lang="en-US" sz="3600" dirty="0" smtClean="0"/>
              <a:t>the table. </a:t>
            </a:r>
            <a:endParaRPr lang="en-US" sz="3600" dirty="0"/>
          </a:p>
        </p:txBody>
      </p:sp>
    </p:spTree>
    <p:extLst>
      <p:ext uri="{BB962C8B-B14F-4D97-AF65-F5344CB8AC3E}">
        <p14:creationId xmlns:p14="http://schemas.microsoft.com/office/powerpoint/2010/main" val="20721294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11" name="TextBox 10"/>
          <p:cNvSpPr txBox="1"/>
          <p:nvPr/>
        </p:nvSpPr>
        <p:spPr>
          <a:xfrm>
            <a:off x="6602361" y="1301458"/>
            <a:ext cx="5034378" cy="4585871"/>
          </a:xfrm>
          <a:prstGeom prst="rect">
            <a:avLst/>
          </a:prstGeom>
          <a:noFill/>
        </p:spPr>
        <p:txBody>
          <a:bodyPr wrap="square" rtlCol="0">
            <a:spAutoFit/>
          </a:bodyPr>
          <a:lstStyle/>
          <a:p>
            <a:r>
              <a:rPr lang="en-US" sz="3600" dirty="0" smtClean="0"/>
              <a:t>Kathy is:</a:t>
            </a:r>
          </a:p>
          <a:p>
            <a:endParaRPr lang="en-US" sz="3600" dirty="0"/>
          </a:p>
          <a:p>
            <a:r>
              <a:rPr lang="en-US" sz="3600" dirty="0" smtClean="0">
                <a:solidFill>
                  <a:srgbClr val="FF0000"/>
                </a:solidFill>
              </a:rPr>
              <a:t>beside              between</a:t>
            </a:r>
          </a:p>
          <a:p>
            <a:endParaRPr lang="en-US" sz="2000" dirty="0"/>
          </a:p>
          <a:p>
            <a:r>
              <a:rPr lang="en-US" sz="3600" dirty="0" smtClean="0">
                <a:solidFill>
                  <a:srgbClr val="FF0000"/>
                </a:solidFill>
              </a:rPr>
              <a:t>on top of          inside</a:t>
            </a:r>
          </a:p>
          <a:p>
            <a:endParaRPr lang="en-US" sz="2000" dirty="0"/>
          </a:p>
          <a:p>
            <a:r>
              <a:rPr lang="en-US" sz="3600" dirty="0" smtClean="0">
                <a:solidFill>
                  <a:srgbClr val="FF0000"/>
                </a:solidFill>
              </a:rPr>
              <a:t>under               behind</a:t>
            </a:r>
          </a:p>
          <a:p>
            <a:endParaRPr lang="en-US" sz="3600" dirty="0"/>
          </a:p>
          <a:p>
            <a:r>
              <a:rPr lang="en-US" sz="3600" dirty="0" smtClean="0"/>
              <a:t>the cars. </a:t>
            </a: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4938" y="1302629"/>
            <a:ext cx="5295900" cy="4584700"/>
          </a:xfrm>
          <a:prstGeom prst="rect">
            <a:avLst/>
          </a:prstGeom>
        </p:spPr>
      </p:pic>
    </p:spTree>
    <p:extLst>
      <p:ext uri="{BB962C8B-B14F-4D97-AF65-F5344CB8AC3E}">
        <p14:creationId xmlns:p14="http://schemas.microsoft.com/office/powerpoint/2010/main" val="9768331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11" name="TextBox 10"/>
          <p:cNvSpPr txBox="1"/>
          <p:nvPr/>
        </p:nvSpPr>
        <p:spPr>
          <a:xfrm>
            <a:off x="6602361" y="1301458"/>
            <a:ext cx="5034378" cy="4585871"/>
          </a:xfrm>
          <a:prstGeom prst="rect">
            <a:avLst/>
          </a:prstGeom>
          <a:noFill/>
        </p:spPr>
        <p:txBody>
          <a:bodyPr wrap="square" rtlCol="0">
            <a:spAutoFit/>
          </a:bodyPr>
          <a:lstStyle/>
          <a:p>
            <a:r>
              <a:rPr lang="en-US" sz="3600" dirty="0" smtClean="0"/>
              <a:t>Kathy is:</a:t>
            </a:r>
          </a:p>
          <a:p>
            <a:endParaRPr lang="en-US" sz="3600" dirty="0"/>
          </a:p>
          <a:p>
            <a:r>
              <a:rPr lang="en-US" sz="3600" dirty="0" smtClean="0">
                <a:solidFill>
                  <a:srgbClr val="FF0000"/>
                </a:solidFill>
              </a:rPr>
              <a:t>beside              between</a:t>
            </a:r>
          </a:p>
          <a:p>
            <a:endParaRPr lang="en-US" sz="2000" dirty="0"/>
          </a:p>
          <a:p>
            <a:r>
              <a:rPr lang="en-US" sz="3600" dirty="0" smtClean="0">
                <a:solidFill>
                  <a:srgbClr val="FF0000"/>
                </a:solidFill>
              </a:rPr>
              <a:t>on top of          inside</a:t>
            </a:r>
          </a:p>
          <a:p>
            <a:endParaRPr lang="en-US" sz="2000" dirty="0"/>
          </a:p>
          <a:p>
            <a:r>
              <a:rPr lang="en-US" sz="3600" dirty="0" smtClean="0">
                <a:solidFill>
                  <a:srgbClr val="FF0000"/>
                </a:solidFill>
              </a:rPr>
              <a:t>under               behind</a:t>
            </a:r>
          </a:p>
          <a:p>
            <a:endParaRPr lang="en-US" sz="3600" dirty="0"/>
          </a:p>
          <a:p>
            <a:r>
              <a:rPr lang="en-US" sz="3600" dirty="0" smtClean="0"/>
              <a:t>the red block. </a:t>
            </a: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63663" y="1823329"/>
            <a:ext cx="4394200" cy="4064000"/>
          </a:xfrm>
          <a:prstGeom prst="rect">
            <a:avLst/>
          </a:prstGeom>
        </p:spPr>
      </p:pic>
    </p:spTree>
    <p:extLst>
      <p:ext uri="{BB962C8B-B14F-4D97-AF65-F5344CB8AC3E}">
        <p14:creationId xmlns:p14="http://schemas.microsoft.com/office/powerpoint/2010/main" val="17456395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11" name="TextBox 10"/>
          <p:cNvSpPr txBox="1"/>
          <p:nvPr/>
        </p:nvSpPr>
        <p:spPr>
          <a:xfrm>
            <a:off x="6579027" y="1315526"/>
            <a:ext cx="4921836" cy="4585871"/>
          </a:xfrm>
          <a:prstGeom prst="rect">
            <a:avLst/>
          </a:prstGeom>
          <a:noFill/>
        </p:spPr>
        <p:txBody>
          <a:bodyPr wrap="square" rtlCol="0">
            <a:spAutoFit/>
          </a:bodyPr>
          <a:lstStyle/>
          <a:p>
            <a:r>
              <a:rPr lang="en-US" sz="3600" dirty="0" smtClean="0"/>
              <a:t>Kathy is:</a:t>
            </a:r>
          </a:p>
          <a:p>
            <a:endParaRPr lang="en-US" sz="3600" dirty="0"/>
          </a:p>
          <a:p>
            <a:r>
              <a:rPr lang="en-US" sz="3600" dirty="0" smtClean="0">
                <a:solidFill>
                  <a:srgbClr val="FF0000"/>
                </a:solidFill>
              </a:rPr>
              <a:t>beside              between</a:t>
            </a:r>
          </a:p>
          <a:p>
            <a:endParaRPr lang="en-US" sz="2000" dirty="0"/>
          </a:p>
          <a:p>
            <a:r>
              <a:rPr lang="en-US" sz="3600" dirty="0" smtClean="0">
                <a:solidFill>
                  <a:srgbClr val="FF0000"/>
                </a:solidFill>
              </a:rPr>
              <a:t>on top of          inside</a:t>
            </a:r>
          </a:p>
          <a:p>
            <a:endParaRPr lang="en-US" sz="2000" dirty="0"/>
          </a:p>
          <a:p>
            <a:r>
              <a:rPr lang="en-US" sz="3600" dirty="0" smtClean="0">
                <a:solidFill>
                  <a:srgbClr val="FF0000"/>
                </a:solidFill>
              </a:rPr>
              <a:t>under               behind</a:t>
            </a:r>
          </a:p>
          <a:p>
            <a:endParaRPr lang="en-US" sz="3600" dirty="0"/>
          </a:p>
          <a:p>
            <a:r>
              <a:rPr lang="en-US" sz="3600" dirty="0" smtClean="0"/>
              <a:t>the shower. </a:t>
            </a: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0814" y="1477108"/>
            <a:ext cx="5107444" cy="4607560"/>
          </a:xfrm>
          <a:prstGeom prst="rect">
            <a:avLst/>
          </a:prstGeom>
        </p:spPr>
      </p:pic>
    </p:spTree>
    <p:extLst>
      <p:ext uri="{BB962C8B-B14F-4D97-AF65-F5344CB8AC3E}">
        <p14:creationId xmlns:p14="http://schemas.microsoft.com/office/powerpoint/2010/main" val="13714347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11" name="TextBox 10"/>
          <p:cNvSpPr txBox="1"/>
          <p:nvPr/>
        </p:nvSpPr>
        <p:spPr>
          <a:xfrm>
            <a:off x="5811813" y="1301458"/>
            <a:ext cx="5850304" cy="4585871"/>
          </a:xfrm>
          <a:prstGeom prst="rect">
            <a:avLst/>
          </a:prstGeom>
          <a:noFill/>
        </p:spPr>
        <p:txBody>
          <a:bodyPr wrap="square" rtlCol="0">
            <a:spAutoFit/>
          </a:bodyPr>
          <a:lstStyle/>
          <a:p>
            <a:r>
              <a:rPr lang="en-US" sz="3600" dirty="0" smtClean="0"/>
              <a:t>Kathy is:</a:t>
            </a:r>
          </a:p>
          <a:p>
            <a:endParaRPr lang="en-US" sz="3600" dirty="0"/>
          </a:p>
          <a:p>
            <a:r>
              <a:rPr lang="en-US" sz="3600" dirty="0" smtClean="0">
                <a:solidFill>
                  <a:srgbClr val="FF0000"/>
                </a:solidFill>
              </a:rPr>
              <a:t>beside              between</a:t>
            </a:r>
          </a:p>
          <a:p>
            <a:endParaRPr lang="en-US" sz="2000" dirty="0"/>
          </a:p>
          <a:p>
            <a:r>
              <a:rPr lang="en-US" sz="3600" dirty="0" smtClean="0">
                <a:solidFill>
                  <a:srgbClr val="FF0000"/>
                </a:solidFill>
              </a:rPr>
              <a:t>on top of          inside</a:t>
            </a:r>
          </a:p>
          <a:p>
            <a:endParaRPr lang="en-US" sz="2000" dirty="0"/>
          </a:p>
          <a:p>
            <a:r>
              <a:rPr lang="en-US" sz="3600" dirty="0" smtClean="0">
                <a:solidFill>
                  <a:srgbClr val="FF0000"/>
                </a:solidFill>
              </a:rPr>
              <a:t>under               behind</a:t>
            </a:r>
          </a:p>
          <a:p>
            <a:endParaRPr lang="en-US" sz="3600" dirty="0"/>
          </a:p>
          <a:p>
            <a:r>
              <a:rPr lang="en-US" sz="3600" dirty="0" smtClean="0"/>
              <a:t>the teddy bear. </a:t>
            </a: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99735" y="2293423"/>
            <a:ext cx="3962400" cy="3175000"/>
          </a:xfrm>
          <a:prstGeom prst="rect">
            <a:avLst/>
          </a:prstGeom>
        </p:spPr>
      </p:pic>
    </p:spTree>
    <p:extLst>
      <p:ext uri="{BB962C8B-B14F-4D97-AF65-F5344CB8AC3E}">
        <p14:creationId xmlns:p14="http://schemas.microsoft.com/office/powerpoint/2010/main" val="16656050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I learn today?</a:t>
            </a:r>
            <a:endParaRPr lang="en-US" dirty="0"/>
          </a:p>
        </p:txBody>
      </p:sp>
      <p:sp>
        <p:nvSpPr>
          <p:cNvPr id="3" name="Content Placeholder 2"/>
          <p:cNvSpPr>
            <a:spLocks noGrp="1"/>
          </p:cNvSpPr>
          <p:nvPr>
            <p:ph idx="1"/>
          </p:nvPr>
        </p:nvSpPr>
        <p:spPr>
          <a:xfrm>
            <a:off x="1015829" y="1613000"/>
            <a:ext cx="7456225" cy="5029199"/>
          </a:xfrm>
        </p:spPr>
        <p:txBody>
          <a:bodyPr>
            <a:normAutofit/>
          </a:bodyPr>
          <a:lstStyle/>
          <a:p>
            <a:pPr>
              <a:lnSpc>
                <a:spcPct val="200000"/>
              </a:lnSpc>
            </a:pPr>
            <a:r>
              <a:rPr lang="en-US" sz="3600" dirty="0" smtClean="0"/>
              <a:t>Prepositions</a:t>
            </a:r>
          </a:p>
          <a:p>
            <a:pPr>
              <a:lnSpc>
                <a:spcPct val="100000"/>
              </a:lnSpc>
            </a:pPr>
            <a:r>
              <a:rPr lang="en-US" sz="3600" dirty="0" smtClean="0"/>
              <a:t>Arranging objects by following simple directions</a:t>
            </a:r>
          </a:p>
          <a:p>
            <a:pPr>
              <a:lnSpc>
                <a:spcPct val="200000"/>
              </a:lnSpc>
            </a:pPr>
            <a:r>
              <a:rPr lang="en-US" sz="3600" dirty="0" smtClean="0"/>
              <a:t>The short and long u sound</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8757" y="3854548"/>
            <a:ext cx="4300024" cy="278765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56391" y="925968"/>
            <a:ext cx="2733901" cy="1897098"/>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24890" y="1698382"/>
            <a:ext cx="1083208" cy="964055"/>
          </a:xfrm>
          <a:prstGeom prst="rect">
            <a:avLst/>
          </a:prstGeom>
        </p:spPr>
      </p:pic>
    </p:spTree>
    <p:extLst>
      <p:ext uri="{BB962C8B-B14F-4D97-AF65-F5344CB8AC3E}">
        <p14:creationId xmlns:p14="http://schemas.microsoft.com/office/powerpoint/2010/main" val="17388366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Rotating:</a:t>
            </a:r>
            <a:endParaRPr lang="en-US" dirty="0"/>
          </a:p>
        </p:txBody>
      </p:sp>
      <p:sp>
        <p:nvSpPr>
          <p:cNvPr id="3" name="Content Placeholder 2"/>
          <p:cNvSpPr>
            <a:spLocks noGrp="1"/>
          </p:cNvSpPr>
          <p:nvPr>
            <p:ph idx="1"/>
          </p:nvPr>
        </p:nvSpPr>
        <p:spPr>
          <a:xfrm>
            <a:off x="3010138" y="1371605"/>
            <a:ext cx="5627426" cy="654143"/>
          </a:xfrm>
        </p:spPr>
        <p:txBody>
          <a:bodyPr>
            <a:normAutofit/>
          </a:bodyPr>
          <a:lstStyle/>
          <a:p>
            <a:pPr marL="0" indent="0">
              <a:buNone/>
            </a:pPr>
            <a:r>
              <a:rPr lang="en-US" sz="3200" dirty="0" smtClean="0"/>
              <a:t>Rotate means to spin or to turn.</a:t>
            </a:r>
            <a:endParaRPr lang="en-US" sz="3200" dirty="0"/>
          </a:p>
        </p:txBody>
      </p:sp>
      <p:sp>
        <p:nvSpPr>
          <p:cNvPr id="8" name="Content Placeholder 2"/>
          <p:cNvSpPr txBox="1">
            <a:spLocks/>
          </p:cNvSpPr>
          <p:nvPr/>
        </p:nvSpPr>
        <p:spPr>
          <a:xfrm rot="5400000">
            <a:off x="6259777" y="3277772"/>
            <a:ext cx="5627426" cy="654143"/>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r>
              <a:rPr lang="en-US" sz="3200" dirty="0" smtClean="0"/>
              <a:t>Rotate means to spin or to turn.</a:t>
            </a:r>
            <a:endParaRPr lang="en-US" sz="3200" dirty="0"/>
          </a:p>
        </p:txBody>
      </p:sp>
      <p:sp>
        <p:nvSpPr>
          <p:cNvPr id="11" name="Content Placeholder 2"/>
          <p:cNvSpPr txBox="1">
            <a:spLocks/>
          </p:cNvSpPr>
          <p:nvPr/>
        </p:nvSpPr>
        <p:spPr>
          <a:xfrm rot="10800000">
            <a:off x="3010138" y="5764414"/>
            <a:ext cx="5627426" cy="654143"/>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r>
              <a:rPr lang="en-US" sz="3200" smtClean="0"/>
              <a:t>Rotate means to spin or to turn.</a:t>
            </a:r>
            <a:endParaRPr lang="en-US" sz="3200" dirty="0"/>
          </a:p>
        </p:txBody>
      </p:sp>
      <p:sp>
        <p:nvSpPr>
          <p:cNvPr id="12" name="Content Placeholder 2"/>
          <p:cNvSpPr txBox="1">
            <a:spLocks/>
          </p:cNvSpPr>
          <p:nvPr/>
        </p:nvSpPr>
        <p:spPr>
          <a:xfrm rot="16200000">
            <a:off x="-366108" y="3615092"/>
            <a:ext cx="5627426" cy="654143"/>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r>
              <a:rPr lang="en-US" sz="3200" dirty="0" smtClean="0"/>
              <a:t>Rotate means to spin or to turn.</a:t>
            </a:r>
            <a:endParaRPr lang="en-US" sz="3200" dirty="0"/>
          </a:p>
        </p:txBody>
      </p:sp>
      <p:pic>
        <p:nvPicPr>
          <p:cNvPr id="13" name="Picture 12"/>
          <p:cNvPicPr>
            <a:picLocks noChangeAspect="1"/>
          </p:cNvPicPr>
          <p:nvPr/>
        </p:nvPicPr>
        <p:blipFill>
          <a:blip r:embed="rId2"/>
          <a:stretch>
            <a:fillRect/>
          </a:stretch>
        </p:blipFill>
        <p:spPr>
          <a:xfrm>
            <a:off x="3515751" y="1954414"/>
            <a:ext cx="3810000" cy="3810000"/>
          </a:xfrm>
          <a:prstGeom prst="rect">
            <a:avLst/>
          </a:prstGeom>
        </p:spPr>
      </p:pic>
    </p:spTree>
    <p:extLst>
      <p:ext uri="{BB962C8B-B14F-4D97-AF65-F5344CB8AC3E}">
        <p14:creationId xmlns:p14="http://schemas.microsoft.com/office/powerpoint/2010/main" val="20913007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lnSpcReduction="10000"/>
          </a:bodyPr>
          <a:lstStyle/>
          <a:p>
            <a:r>
              <a:rPr lang="en-US" dirty="0" smtClean="0"/>
              <a:t>We can rotate clockwise</a:t>
            </a:r>
          </a:p>
          <a:p>
            <a:r>
              <a:rPr lang="en-US" dirty="0" smtClean="0"/>
              <a:t>(Just like a clock moves)</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00161" y="1678487"/>
            <a:ext cx="3075140" cy="3075140"/>
          </a:xfrm>
          <a:prstGeom prst="rect">
            <a:avLst/>
          </a:prstGeom>
        </p:spPr>
      </p:pic>
      <p:sp>
        <p:nvSpPr>
          <p:cNvPr id="6" name="Curved Left Arrow 5"/>
          <p:cNvSpPr/>
          <p:nvPr/>
        </p:nvSpPr>
        <p:spPr>
          <a:xfrm>
            <a:off x="6551112" y="1202499"/>
            <a:ext cx="1603332" cy="4283901"/>
          </a:xfrm>
          <a:prstGeom prst="curvedLeftArrow">
            <a:avLst>
              <a:gd name="adj1" fmla="val 0"/>
              <a:gd name="adj2" fmla="val 44488"/>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174534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lnSpcReduction="10000"/>
          </a:bodyPr>
          <a:lstStyle/>
          <a:p>
            <a:r>
              <a:rPr lang="en-US" dirty="0" smtClean="0"/>
              <a:t>We can rotate counter-clockwise</a:t>
            </a:r>
          </a:p>
          <a:p>
            <a:r>
              <a:rPr lang="en-US" dirty="0" smtClean="0"/>
              <a:t>(the opposite way that a clock moves)</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00161" y="1691013"/>
            <a:ext cx="3075140" cy="3075140"/>
          </a:xfrm>
          <a:prstGeom prst="rect">
            <a:avLst/>
          </a:prstGeom>
        </p:spPr>
      </p:pic>
      <p:sp>
        <p:nvSpPr>
          <p:cNvPr id="6" name="Curved Left Arrow 5"/>
          <p:cNvSpPr/>
          <p:nvPr/>
        </p:nvSpPr>
        <p:spPr>
          <a:xfrm flipH="1">
            <a:off x="4221271" y="1215025"/>
            <a:ext cx="1753644" cy="4283901"/>
          </a:xfrm>
          <a:prstGeom prst="curvedLeftArrow">
            <a:avLst>
              <a:gd name="adj1" fmla="val 0"/>
              <a:gd name="adj2" fmla="val 44488"/>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634037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I learn today?</a:t>
            </a:r>
            <a:endParaRPr lang="en-US" dirty="0"/>
          </a:p>
        </p:txBody>
      </p:sp>
      <p:sp>
        <p:nvSpPr>
          <p:cNvPr id="3" name="Content Placeholder 2"/>
          <p:cNvSpPr>
            <a:spLocks noGrp="1"/>
          </p:cNvSpPr>
          <p:nvPr>
            <p:ph idx="1"/>
          </p:nvPr>
        </p:nvSpPr>
        <p:spPr>
          <a:xfrm>
            <a:off x="1015829" y="1613000"/>
            <a:ext cx="7456225" cy="5029199"/>
          </a:xfrm>
        </p:spPr>
        <p:txBody>
          <a:bodyPr>
            <a:normAutofit/>
          </a:bodyPr>
          <a:lstStyle/>
          <a:p>
            <a:pPr>
              <a:lnSpc>
                <a:spcPct val="200000"/>
              </a:lnSpc>
            </a:pPr>
            <a:r>
              <a:rPr lang="en-US" sz="3600" dirty="0" smtClean="0"/>
              <a:t>Prepositions</a:t>
            </a:r>
          </a:p>
          <a:p>
            <a:pPr>
              <a:lnSpc>
                <a:spcPct val="100000"/>
              </a:lnSpc>
            </a:pPr>
            <a:r>
              <a:rPr lang="en-US" sz="3600" dirty="0" smtClean="0"/>
              <a:t>Arranging objects by following simple directions</a:t>
            </a:r>
          </a:p>
          <a:p>
            <a:pPr>
              <a:lnSpc>
                <a:spcPct val="200000"/>
              </a:lnSpc>
            </a:pPr>
            <a:r>
              <a:rPr lang="en-US" sz="3600" dirty="0" smtClean="0"/>
              <a:t>The short and long u sound</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8757" y="3854548"/>
            <a:ext cx="4300024" cy="278765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56391" y="925968"/>
            <a:ext cx="2733901" cy="1897098"/>
          </a:xfrm>
          <a:prstGeom prst="rect">
            <a:avLst/>
          </a:prstGeom>
        </p:spPr>
      </p:pic>
    </p:spTree>
    <p:extLst>
      <p:ext uri="{BB962C8B-B14F-4D97-AF65-F5344CB8AC3E}">
        <p14:creationId xmlns:p14="http://schemas.microsoft.com/office/powerpoint/2010/main" val="7962573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Rotate the happy face clockwise:</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02889" y="1642002"/>
            <a:ext cx="1854504" cy="1821444"/>
          </a:xfrm>
          <a:prstGeom prst="rect">
            <a:avLst/>
          </a:prstGeom>
        </p:spPr>
      </p:pic>
      <p:sp>
        <p:nvSpPr>
          <p:cNvPr id="5" name="TextBox 4"/>
          <p:cNvSpPr txBox="1"/>
          <p:nvPr/>
        </p:nvSpPr>
        <p:spPr>
          <a:xfrm>
            <a:off x="2116898" y="3845490"/>
            <a:ext cx="9544833" cy="369332"/>
          </a:xfrm>
          <a:prstGeom prst="rect">
            <a:avLst/>
          </a:prstGeom>
          <a:noFill/>
        </p:spPr>
        <p:txBody>
          <a:bodyPr wrap="square" rtlCol="0">
            <a:spAutoFit/>
          </a:bodyPr>
          <a:lstStyle/>
          <a:p>
            <a:r>
              <a:rPr lang="en-US" dirty="0" smtClean="0"/>
              <a:t>Normal			</a:t>
            </a:r>
            <a:endParaRPr lang="en-US" dirty="0"/>
          </a:p>
        </p:txBody>
      </p:sp>
      <p:sp>
        <p:nvSpPr>
          <p:cNvPr id="10" name="Curved Left Arrow 9"/>
          <p:cNvSpPr/>
          <p:nvPr/>
        </p:nvSpPr>
        <p:spPr>
          <a:xfrm>
            <a:off x="2630141" y="1402915"/>
            <a:ext cx="1127667" cy="2542784"/>
          </a:xfrm>
          <a:prstGeom prst="curvedLeftArrow">
            <a:avLst>
              <a:gd name="adj1" fmla="val 0"/>
              <a:gd name="adj2" fmla="val 44488"/>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215514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Rotate the happy face clockwise:</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02889" y="1642002"/>
            <a:ext cx="1854504" cy="1821444"/>
          </a:xfrm>
          <a:prstGeom prst="rect">
            <a:avLst/>
          </a:prstGeom>
        </p:spPr>
      </p:pic>
      <p:sp>
        <p:nvSpPr>
          <p:cNvPr id="5" name="TextBox 4"/>
          <p:cNvSpPr txBox="1"/>
          <p:nvPr/>
        </p:nvSpPr>
        <p:spPr>
          <a:xfrm>
            <a:off x="2116898" y="3845490"/>
            <a:ext cx="9544833" cy="369332"/>
          </a:xfrm>
          <a:prstGeom prst="rect">
            <a:avLst/>
          </a:prstGeom>
          <a:noFill/>
        </p:spPr>
        <p:txBody>
          <a:bodyPr wrap="square" rtlCol="0">
            <a:spAutoFit/>
          </a:bodyPr>
          <a:lstStyle/>
          <a:p>
            <a:r>
              <a:rPr lang="en-US" dirty="0" smtClean="0"/>
              <a:t>Normal			   90 degrees clockwise		</a:t>
            </a:r>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234209" y="1655946"/>
            <a:ext cx="1854504" cy="1821444"/>
          </a:xfrm>
          <a:prstGeom prst="rect">
            <a:avLst/>
          </a:prstGeom>
        </p:spPr>
      </p:pic>
      <p:sp>
        <p:nvSpPr>
          <p:cNvPr id="10" name="Curved Left Arrow 9"/>
          <p:cNvSpPr/>
          <p:nvPr/>
        </p:nvSpPr>
        <p:spPr>
          <a:xfrm>
            <a:off x="2630141" y="1402915"/>
            <a:ext cx="1127667" cy="2542784"/>
          </a:xfrm>
          <a:prstGeom prst="curvedLeftArrow">
            <a:avLst>
              <a:gd name="adj1" fmla="val 0"/>
              <a:gd name="adj2" fmla="val 44488"/>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581809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Rotate the happy face clockwise:</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02889" y="1642002"/>
            <a:ext cx="1854504" cy="1821444"/>
          </a:xfrm>
          <a:prstGeom prst="rect">
            <a:avLst/>
          </a:prstGeom>
        </p:spPr>
      </p:pic>
      <p:sp>
        <p:nvSpPr>
          <p:cNvPr id="5" name="TextBox 4"/>
          <p:cNvSpPr txBox="1"/>
          <p:nvPr/>
        </p:nvSpPr>
        <p:spPr>
          <a:xfrm>
            <a:off x="2116898" y="3845490"/>
            <a:ext cx="9544833" cy="369332"/>
          </a:xfrm>
          <a:prstGeom prst="rect">
            <a:avLst/>
          </a:prstGeom>
          <a:noFill/>
        </p:spPr>
        <p:txBody>
          <a:bodyPr wrap="square" rtlCol="0">
            <a:spAutoFit/>
          </a:bodyPr>
          <a:lstStyle/>
          <a:p>
            <a:r>
              <a:rPr lang="en-US" dirty="0" smtClean="0"/>
              <a:t>Normal			   90 degrees clockwise		180 degrees clockwise	</a:t>
            </a:r>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234209" y="1655946"/>
            <a:ext cx="1854504" cy="1821444"/>
          </a:xfrm>
          <a:prstGeom prst="rect">
            <a:avLst/>
          </a:prstGeom>
        </p:spPr>
      </p:pic>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6765530" y="1642002"/>
            <a:ext cx="1854504" cy="1821444"/>
          </a:xfrm>
          <a:prstGeom prst="rect">
            <a:avLst/>
          </a:prstGeom>
        </p:spPr>
      </p:pic>
      <p:sp>
        <p:nvSpPr>
          <p:cNvPr id="10" name="Curved Left Arrow 9"/>
          <p:cNvSpPr/>
          <p:nvPr/>
        </p:nvSpPr>
        <p:spPr>
          <a:xfrm>
            <a:off x="2630141" y="1402915"/>
            <a:ext cx="1127667" cy="2542784"/>
          </a:xfrm>
          <a:prstGeom prst="curvedLeftArrow">
            <a:avLst>
              <a:gd name="adj1" fmla="val 0"/>
              <a:gd name="adj2" fmla="val 44488"/>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836391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Rotate the happy face clockwise:</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02889" y="1642002"/>
            <a:ext cx="1854504" cy="1821444"/>
          </a:xfrm>
          <a:prstGeom prst="rect">
            <a:avLst/>
          </a:prstGeom>
        </p:spPr>
      </p:pic>
      <p:sp>
        <p:nvSpPr>
          <p:cNvPr id="5" name="TextBox 4"/>
          <p:cNvSpPr txBox="1"/>
          <p:nvPr/>
        </p:nvSpPr>
        <p:spPr>
          <a:xfrm>
            <a:off x="2116898" y="3845490"/>
            <a:ext cx="9544833" cy="369332"/>
          </a:xfrm>
          <a:prstGeom prst="rect">
            <a:avLst/>
          </a:prstGeom>
          <a:noFill/>
        </p:spPr>
        <p:txBody>
          <a:bodyPr wrap="square" rtlCol="0">
            <a:spAutoFit/>
          </a:bodyPr>
          <a:lstStyle/>
          <a:p>
            <a:r>
              <a:rPr lang="en-US" dirty="0" smtClean="0"/>
              <a:t>Normal			   90 degrees clockwise		180 degrees clockwise	      270 degrees clockwise</a:t>
            </a:r>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234209" y="1655946"/>
            <a:ext cx="1854504" cy="1821444"/>
          </a:xfrm>
          <a:prstGeom prst="rect">
            <a:avLst/>
          </a:prstGeom>
        </p:spPr>
      </p:pic>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6765530" y="1642002"/>
            <a:ext cx="1854504" cy="1821444"/>
          </a:xfrm>
          <a:prstGeom prst="rect">
            <a:avLst/>
          </a:prstGeom>
        </p:spPr>
      </p:pic>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9245646" y="1625472"/>
            <a:ext cx="1854504" cy="1821444"/>
          </a:xfrm>
          <a:prstGeom prst="rect">
            <a:avLst/>
          </a:prstGeom>
        </p:spPr>
      </p:pic>
      <p:sp>
        <p:nvSpPr>
          <p:cNvPr id="10" name="Curved Left Arrow 9"/>
          <p:cNvSpPr/>
          <p:nvPr/>
        </p:nvSpPr>
        <p:spPr>
          <a:xfrm>
            <a:off x="2630141" y="1402915"/>
            <a:ext cx="1127667" cy="2542784"/>
          </a:xfrm>
          <a:prstGeom prst="curvedLeftArrow">
            <a:avLst>
              <a:gd name="adj1" fmla="val 0"/>
              <a:gd name="adj2" fmla="val 44488"/>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15747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Rotate the happy face counter-clockwise:</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7837" y="2330934"/>
            <a:ext cx="1854504" cy="1821444"/>
          </a:xfrm>
          <a:prstGeom prst="rect">
            <a:avLst/>
          </a:prstGeom>
        </p:spPr>
      </p:pic>
      <p:sp>
        <p:nvSpPr>
          <p:cNvPr id="5" name="TextBox 4"/>
          <p:cNvSpPr txBox="1"/>
          <p:nvPr/>
        </p:nvSpPr>
        <p:spPr>
          <a:xfrm>
            <a:off x="2091846" y="4534422"/>
            <a:ext cx="9569886" cy="369332"/>
          </a:xfrm>
          <a:prstGeom prst="rect">
            <a:avLst/>
          </a:prstGeom>
          <a:noFill/>
        </p:spPr>
        <p:txBody>
          <a:bodyPr wrap="square" rtlCol="0">
            <a:spAutoFit/>
          </a:bodyPr>
          <a:lstStyle/>
          <a:p>
            <a:r>
              <a:rPr lang="en-US" dirty="0" smtClean="0"/>
              <a:t>Normal			</a:t>
            </a:r>
            <a:endParaRPr lang="en-US" dirty="0"/>
          </a:p>
        </p:txBody>
      </p:sp>
      <p:sp>
        <p:nvSpPr>
          <p:cNvPr id="9" name="Curved Left Arrow 8"/>
          <p:cNvSpPr/>
          <p:nvPr/>
        </p:nvSpPr>
        <p:spPr>
          <a:xfrm flipH="1">
            <a:off x="1364412" y="2045037"/>
            <a:ext cx="1065313" cy="2542784"/>
          </a:xfrm>
          <a:prstGeom prst="curvedLeftArrow">
            <a:avLst>
              <a:gd name="adj1" fmla="val 0"/>
              <a:gd name="adj2" fmla="val 44488"/>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660890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Rotate the happy face counter-clockwise:</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77837" y="2330934"/>
            <a:ext cx="1854504" cy="1821444"/>
          </a:xfrm>
          <a:prstGeom prst="rect">
            <a:avLst/>
          </a:prstGeom>
        </p:spPr>
      </p:pic>
      <p:sp>
        <p:nvSpPr>
          <p:cNvPr id="5" name="TextBox 4"/>
          <p:cNvSpPr txBox="1"/>
          <p:nvPr/>
        </p:nvSpPr>
        <p:spPr>
          <a:xfrm>
            <a:off x="2091846" y="4534422"/>
            <a:ext cx="9569886" cy="646331"/>
          </a:xfrm>
          <a:prstGeom prst="rect">
            <a:avLst/>
          </a:prstGeom>
          <a:noFill/>
        </p:spPr>
        <p:txBody>
          <a:bodyPr wrap="square" rtlCol="0">
            <a:spAutoFit/>
          </a:bodyPr>
          <a:lstStyle/>
          <a:p>
            <a:r>
              <a:rPr lang="en-US" dirty="0" smtClean="0"/>
              <a:t>Normal			   90 degrees counter-		</a:t>
            </a:r>
          </a:p>
          <a:p>
            <a:r>
              <a:rPr lang="en-US" dirty="0" smtClean="0"/>
              <a:t>					    clockwise				</a:t>
            </a:r>
            <a:endParaRPr lang="en-US" dirty="0"/>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4209157" y="2324614"/>
            <a:ext cx="1854504" cy="1821444"/>
          </a:xfrm>
          <a:prstGeom prst="rect">
            <a:avLst/>
          </a:prstGeom>
        </p:spPr>
      </p:pic>
      <p:sp>
        <p:nvSpPr>
          <p:cNvPr id="9" name="Curved Left Arrow 8"/>
          <p:cNvSpPr/>
          <p:nvPr/>
        </p:nvSpPr>
        <p:spPr>
          <a:xfrm flipH="1">
            <a:off x="1364412" y="2045037"/>
            <a:ext cx="1065313" cy="2542784"/>
          </a:xfrm>
          <a:prstGeom prst="curvedLeftArrow">
            <a:avLst>
              <a:gd name="adj1" fmla="val 0"/>
              <a:gd name="adj2" fmla="val 44488"/>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959051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Rotate the happy face counter-clockwise:</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7837" y="2330934"/>
            <a:ext cx="1854504" cy="1821444"/>
          </a:xfrm>
          <a:prstGeom prst="rect">
            <a:avLst/>
          </a:prstGeom>
        </p:spPr>
      </p:pic>
      <p:sp>
        <p:nvSpPr>
          <p:cNvPr id="5" name="TextBox 4"/>
          <p:cNvSpPr txBox="1"/>
          <p:nvPr/>
        </p:nvSpPr>
        <p:spPr>
          <a:xfrm>
            <a:off x="2091846" y="4534422"/>
            <a:ext cx="9569886" cy="646331"/>
          </a:xfrm>
          <a:prstGeom prst="rect">
            <a:avLst/>
          </a:prstGeom>
          <a:noFill/>
        </p:spPr>
        <p:txBody>
          <a:bodyPr wrap="square" rtlCol="0">
            <a:spAutoFit/>
          </a:bodyPr>
          <a:lstStyle/>
          <a:p>
            <a:r>
              <a:rPr lang="en-US" dirty="0" smtClean="0"/>
              <a:t>Normal			   90 degrees counter-		180 degrees counter-	</a:t>
            </a:r>
          </a:p>
          <a:p>
            <a:r>
              <a:rPr lang="en-US" dirty="0"/>
              <a:t>	</a:t>
            </a:r>
            <a:r>
              <a:rPr lang="en-US" dirty="0" smtClean="0"/>
              <a:t>				    clockwise				clockwise					</a:t>
            </a:r>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6740478" y="2330934"/>
            <a:ext cx="1854504" cy="1821444"/>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4209157" y="2324614"/>
            <a:ext cx="1854504" cy="1821444"/>
          </a:xfrm>
          <a:prstGeom prst="rect">
            <a:avLst/>
          </a:prstGeom>
        </p:spPr>
      </p:pic>
      <p:sp>
        <p:nvSpPr>
          <p:cNvPr id="9" name="Curved Left Arrow 8"/>
          <p:cNvSpPr/>
          <p:nvPr/>
        </p:nvSpPr>
        <p:spPr>
          <a:xfrm flipH="1">
            <a:off x="1364412" y="2045037"/>
            <a:ext cx="1065313" cy="2542784"/>
          </a:xfrm>
          <a:prstGeom prst="curvedLeftArrow">
            <a:avLst>
              <a:gd name="adj1" fmla="val 0"/>
              <a:gd name="adj2" fmla="val 44488"/>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91075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Rotate the happy face counter-clockwise:</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77837" y="2330934"/>
            <a:ext cx="1854504" cy="1821444"/>
          </a:xfrm>
          <a:prstGeom prst="rect">
            <a:avLst/>
          </a:prstGeom>
        </p:spPr>
      </p:pic>
      <p:sp>
        <p:nvSpPr>
          <p:cNvPr id="5" name="TextBox 4"/>
          <p:cNvSpPr txBox="1"/>
          <p:nvPr/>
        </p:nvSpPr>
        <p:spPr>
          <a:xfrm>
            <a:off x="2091846" y="4534422"/>
            <a:ext cx="9569886" cy="646331"/>
          </a:xfrm>
          <a:prstGeom prst="rect">
            <a:avLst/>
          </a:prstGeom>
          <a:noFill/>
        </p:spPr>
        <p:txBody>
          <a:bodyPr wrap="square" rtlCol="0">
            <a:spAutoFit/>
          </a:bodyPr>
          <a:lstStyle/>
          <a:p>
            <a:r>
              <a:rPr lang="en-US" dirty="0" smtClean="0"/>
              <a:t>Normal			   90 degrees counter-		180 degrees counter-	      270 degrees counter-</a:t>
            </a:r>
          </a:p>
          <a:p>
            <a:r>
              <a:rPr lang="en-US" dirty="0"/>
              <a:t>	</a:t>
            </a:r>
            <a:r>
              <a:rPr lang="en-US" dirty="0" smtClean="0"/>
              <a:t>				    clockwise				clockwise					clockwise</a:t>
            </a:r>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9271799" y="2324615"/>
            <a:ext cx="1854504" cy="1821444"/>
          </a:xfrm>
          <a:prstGeom prst="rect">
            <a:avLst/>
          </a:prstGeom>
        </p:spPr>
      </p:pic>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6740478" y="2330934"/>
            <a:ext cx="1854504" cy="1821444"/>
          </a:xfrm>
          <a:prstGeom prst="rect">
            <a:avLst/>
          </a:prstGeom>
        </p:spPr>
      </p:pic>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4209157" y="2324614"/>
            <a:ext cx="1854504" cy="1821444"/>
          </a:xfrm>
          <a:prstGeom prst="rect">
            <a:avLst/>
          </a:prstGeom>
        </p:spPr>
      </p:pic>
      <p:sp>
        <p:nvSpPr>
          <p:cNvPr id="9" name="Curved Left Arrow 8"/>
          <p:cNvSpPr/>
          <p:nvPr/>
        </p:nvSpPr>
        <p:spPr>
          <a:xfrm flipH="1">
            <a:off x="1364412" y="2045037"/>
            <a:ext cx="1065313" cy="2542784"/>
          </a:xfrm>
          <a:prstGeom prst="curvedLeftArrow">
            <a:avLst>
              <a:gd name="adj1" fmla="val 0"/>
              <a:gd name="adj2" fmla="val 44488"/>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24615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Try it: The man at the carnival</a:t>
            </a:r>
            <a:endParaRPr lang="en-US" dirty="0"/>
          </a:p>
        </p:txBody>
      </p:sp>
      <p:sp>
        <p:nvSpPr>
          <p:cNvPr id="3" name="Content Placeholder 2"/>
          <p:cNvSpPr>
            <a:spLocks noGrp="1"/>
          </p:cNvSpPr>
          <p:nvPr>
            <p:ph idx="1"/>
          </p:nvPr>
        </p:nvSpPr>
        <p:spPr>
          <a:xfrm>
            <a:off x="1251678" y="2026885"/>
            <a:ext cx="9633440" cy="3593591"/>
          </a:xfrm>
        </p:spPr>
        <p:txBody>
          <a:bodyPr/>
          <a:lstStyle/>
          <a:p>
            <a:r>
              <a:rPr lang="en-US" dirty="0" smtClean="0"/>
              <a:t>There is a man walking at the carnival. He has no arms. Draw a stick man with no arms.</a:t>
            </a:r>
          </a:p>
          <a:p>
            <a:r>
              <a:rPr lang="en-US" dirty="0" smtClean="0"/>
              <a:t>It starts to rain </a:t>
            </a:r>
            <a:r>
              <a:rPr lang="en-US" dirty="0" smtClean="0">
                <a:solidFill>
                  <a:srgbClr val="FF0000"/>
                </a:solidFill>
              </a:rPr>
              <a:t>around</a:t>
            </a:r>
            <a:r>
              <a:rPr lang="en-US" dirty="0" smtClean="0"/>
              <a:t> his head. Draw small dots </a:t>
            </a:r>
            <a:r>
              <a:rPr lang="en-US" dirty="0" smtClean="0">
                <a:solidFill>
                  <a:srgbClr val="FF0000"/>
                </a:solidFill>
              </a:rPr>
              <a:t>around</a:t>
            </a:r>
            <a:r>
              <a:rPr lang="en-US" dirty="0" smtClean="0"/>
              <a:t> him as rain drops.</a:t>
            </a:r>
          </a:p>
          <a:p>
            <a:r>
              <a:rPr lang="en-US" dirty="0" smtClean="0"/>
              <a:t>Two big rain drops fall right </a:t>
            </a:r>
            <a:r>
              <a:rPr lang="en-US" dirty="0" smtClean="0">
                <a:solidFill>
                  <a:srgbClr val="FF0000"/>
                </a:solidFill>
              </a:rPr>
              <a:t>beside</a:t>
            </a:r>
            <a:r>
              <a:rPr lang="en-US" dirty="0" smtClean="0"/>
              <a:t> each other. Draw two big raindrops </a:t>
            </a:r>
            <a:r>
              <a:rPr lang="en-US" dirty="0" smtClean="0">
                <a:solidFill>
                  <a:srgbClr val="FF0000"/>
                </a:solidFill>
              </a:rPr>
              <a:t>beside</a:t>
            </a:r>
            <a:r>
              <a:rPr lang="en-US" dirty="0" smtClean="0"/>
              <a:t> each other </a:t>
            </a:r>
            <a:r>
              <a:rPr lang="en-US" dirty="0" smtClean="0">
                <a:solidFill>
                  <a:srgbClr val="FF0000"/>
                </a:solidFill>
              </a:rPr>
              <a:t>on top of </a:t>
            </a:r>
            <a:r>
              <a:rPr lang="en-US" dirty="0" smtClean="0"/>
              <a:t>the man’s head.</a:t>
            </a:r>
          </a:p>
          <a:p>
            <a:r>
              <a:rPr lang="en-US" dirty="0" smtClean="0"/>
              <a:t>The man decides to go </a:t>
            </a:r>
            <a:r>
              <a:rPr lang="en-US" dirty="0" smtClean="0">
                <a:solidFill>
                  <a:srgbClr val="FF0000"/>
                </a:solidFill>
              </a:rPr>
              <a:t>into</a:t>
            </a:r>
            <a:r>
              <a:rPr lang="en-US" dirty="0" smtClean="0"/>
              <a:t> an archway for shelter. But the raindrops follow him. Draw a big arch </a:t>
            </a:r>
            <a:r>
              <a:rPr lang="en-US" dirty="0" smtClean="0">
                <a:solidFill>
                  <a:srgbClr val="FF0000"/>
                </a:solidFill>
              </a:rPr>
              <a:t>around</a:t>
            </a:r>
            <a:r>
              <a:rPr lang="en-US" dirty="0" smtClean="0"/>
              <a:t> the man and the raindrops.</a:t>
            </a:r>
          </a:p>
          <a:p>
            <a:r>
              <a:rPr lang="en-US" dirty="0" smtClean="0"/>
              <a:t>Two giant hot dogs fall </a:t>
            </a:r>
            <a:r>
              <a:rPr lang="en-US" dirty="0" smtClean="0">
                <a:solidFill>
                  <a:srgbClr val="FF0000"/>
                </a:solidFill>
              </a:rPr>
              <a:t>beside</a:t>
            </a:r>
            <a:r>
              <a:rPr lang="en-US" dirty="0" smtClean="0"/>
              <a:t> the archway. One on the </a:t>
            </a:r>
            <a:r>
              <a:rPr lang="en-US" dirty="0" smtClean="0">
                <a:solidFill>
                  <a:srgbClr val="FF0000"/>
                </a:solidFill>
              </a:rPr>
              <a:t>left</a:t>
            </a:r>
            <a:r>
              <a:rPr lang="en-US" dirty="0" smtClean="0"/>
              <a:t> side and one on the </a:t>
            </a:r>
            <a:r>
              <a:rPr lang="en-US" dirty="0" smtClean="0">
                <a:solidFill>
                  <a:srgbClr val="FF0000"/>
                </a:solidFill>
              </a:rPr>
              <a:t>right</a:t>
            </a:r>
            <a:r>
              <a:rPr lang="en-US" dirty="0" smtClean="0"/>
              <a:t> side. </a:t>
            </a:r>
            <a:r>
              <a:rPr lang="en-US" dirty="0" smtClean="0">
                <a:solidFill>
                  <a:srgbClr val="FF0000"/>
                </a:solidFill>
              </a:rPr>
              <a:t>Rotate</a:t>
            </a:r>
            <a:r>
              <a:rPr lang="en-US" dirty="0" smtClean="0"/>
              <a:t> them 90 degrees (or 270 degrees) </a:t>
            </a:r>
            <a:r>
              <a:rPr lang="en-US" dirty="0" smtClean="0">
                <a:solidFill>
                  <a:srgbClr val="FF0000"/>
                </a:solidFill>
              </a:rPr>
              <a:t>clockwise</a:t>
            </a:r>
            <a:r>
              <a:rPr lang="en-US" dirty="0" smtClean="0"/>
              <a:t> so that they are standing up.</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207491">
            <a:off x="3473934" y="5273987"/>
            <a:ext cx="1413704" cy="1413704"/>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6541061">
            <a:off x="7724023" y="5323988"/>
            <a:ext cx="1413704" cy="1413704"/>
          </a:xfrm>
          <a:prstGeom prst="rect">
            <a:avLst/>
          </a:prstGeom>
        </p:spPr>
      </p:pic>
      <p:sp>
        <p:nvSpPr>
          <p:cNvPr id="6" name="Right Arrow 5"/>
          <p:cNvSpPr/>
          <p:nvPr/>
        </p:nvSpPr>
        <p:spPr>
          <a:xfrm>
            <a:off x="5461349" y="5829225"/>
            <a:ext cx="2251850" cy="4032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90 degrees</a:t>
            </a:r>
            <a:endParaRPr lang="en-US" dirty="0"/>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1992" y="3297477"/>
            <a:ext cx="1352593" cy="1287049"/>
          </a:xfrm>
          <a:prstGeom prst="rect">
            <a:avLst/>
          </a:prstGeom>
        </p:spPr>
      </p:pic>
    </p:spTree>
    <p:extLst>
      <p:ext uri="{BB962C8B-B14F-4D97-AF65-F5344CB8AC3E}">
        <p14:creationId xmlns:p14="http://schemas.microsoft.com/office/powerpoint/2010/main" val="18632531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this what you got?</a:t>
            </a:r>
            <a:endParaRPr lang="en-US" dirty="0"/>
          </a:p>
        </p:txBody>
      </p:sp>
      <p:sp>
        <p:nvSpPr>
          <p:cNvPr id="5" name="Freeform 4"/>
          <p:cNvSpPr/>
          <p:nvPr/>
        </p:nvSpPr>
        <p:spPr>
          <a:xfrm>
            <a:off x="6087514" y="4121063"/>
            <a:ext cx="12661" cy="626301"/>
          </a:xfrm>
          <a:custGeom>
            <a:avLst/>
            <a:gdLst>
              <a:gd name="connsiteX0" fmla="*/ 12661 w 12661"/>
              <a:gd name="connsiteY0" fmla="*/ 0 h 626301"/>
              <a:gd name="connsiteX1" fmla="*/ 135 w 12661"/>
              <a:gd name="connsiteY1" fmla="*/ 626301 h 626301"/>
            </a:gdLst>
            <a:ahLst/>
            <a:cxnLst>
              <a:cxn ang="0">
                <a:pos x="connsiteX0" y="connsiteY0"/>
              </a:cxn>
              <a:cxn ang="0">
                <a:pos x="connsiteX1" y="connsiteY1"/>
              </a:cxn>
            </a:cxnLst>
            <a:rect l="l" t="t" r="r" b="b"/>
            <a:pathLst>
              <a:path w="12661" h="626301">
                <a:moveTo>
                  <a:pt x="12661" y="0"/>
                </a:moveTo>
                <a:cubicBezTo>
                  <a:pt x="-2212" y="475952"/>
                  <a:pt x="135" y="267157"/>
                  <a:pt x="135" y="6263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849520" y="4772416"/>
            <a:ext cx="237994" cy="313150"/>
          </a:xfrm>
          <a:custGeom>
            <a:avLst/>
            <a:gdLst>
              <a:gd name="connsiteX0" fmla="*/ 237994 w 237994"/>
              <a:gd name="connsiteY0" fmla="*/ 0 h 313150"/>
              <a:gd name="connsiteX1" fmla="*/ 162838 w 237994"/>
              <a:gd name="connsiteY1" fmla="*/ 87682 h 313150"/>
              <a:gd name="connsiteX2" fmla="*/ 137786 w 237994"/>
              <a:gd name="connsiteY2" fmla="*/ 125260 h 313150"/>
              <a:gd name="connsiteX3" fmla="*/ 100208 w 237994"/>
              <a:gd name="connsiteY3" fmla="*/ 162838 h 313150"/>
              <a:gd name="connsiteX4" fmla="*/ 37578 w 237994"/>
              <a:gd name="connsiteY4" fmla="*/ 263046 h 313150"/>
              <a:gd name="connsiteX5" fmla="*/ 0 w 237994"/>
              <a:gd name="connsiteY5" fmla="*/ 313150 h 31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994" h="313150">
                <a:moveTo>
                  <a:pt x="237994" y="0"/>
                </a:moveTo>
                <a:cubicBezTo>
                  <a:pt x="189062" y="97864"/>
                  <a:pt x="244141" y="6379"/>
                  <a:pt x="162838" y="87682"/>
                </a:cubicBezTo>
                <a:cubicBezTo>
                  <a:pt x="152193" y="98327"/>
                  <a:pt x="147424" y="113695"/>
                  <a:pt x="137786" y="125260"/>
                </a:cubicBezTo>
                <a:cubicBezTo>
                  <a:pt x="126445" y="138869"/>
                  <a:pt x="112734" y="150312"/>
                  <a:pt x="100208" y="162838"/>
                </a:cubicBezTo>
                <a:cubicBezTo>
                  <a:pt x="77787" y="230102"/>
                  <a:pt x="98848" y="181353"/>
                  <a:pt x="37578" y="263046"/>
                </a:cubicBezTo>
                <a:cubicBezTo>
                  <a:pt x="-4913" y="319701"/>
                  <a:pt x="28727" y="284423"/>
                  <a:pt x="0" y="3131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87514" y="4772416"/>
            <a:ext cx="338203" cy="302850"/>
          </a:xfrm>
          <a:custGeom>
            <a:avLst/>
            <a:gdLst>
              <a:gd name="connsiteX0" fmla="*/ 0 w 338203"/>
              <a:gd name="connsiteY0" fmla="*/ 0 h 302850"/>
              <a:gd name="connsiteX1" fmla="*/ 125261 w 338203"/>
              <a:gd name="connsiteY1" fmla="*/ 137786 h 302850"/>
              <a:gd name="connsiteX2" fmla="*/ 175365 w 338203"/>
              <a:gd name="connsiteY2" fmla="*/ 175364 h 302850"/>
              <a:gd name="connsiteX3" fmla="*/ 250521 w 338203"/>
              <a:gd name="connsiteY3" fmla="*/ 225468 h 302850"/>
              <a:gd name="connsiteX4" fmla="*/ 288099 w 338203"/>
              <a:gd name="connsiteY4" fmla="*/ 263046 h 302850"/>
              <a:gd name="connsiteX5" fmla="*/ 313151 w 338203"/>
              <a:gd name="connsiteY5" fmla="*/ 300624 h 302850"/>
              <a:gd name="connsiteX6" fmla="*/ 338203 w 338203"/>
              <a:gd name="connsiteY6" fmla="*/ 300624 h 30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203" h="302850">
                <a:moveTo>
                  <a:pt x="0" y="0"/>
                </a:moveTo>
                <a:cubicBezTo>
                  <a:pt x="40204" y="53605"/>
                  <a:pt x="66719" y="93879"/>
                  <a:pt x="125261" y="137786"/>
                </a:cubicBezTo>
                <a:cubicBezTo>
                  <a:pt x="141962" y="150312"/>
                  <a:pt x="159514" y="161778"/>
                  <a:pt x="175365" y="175364"/>
                </a:cubicBezTo>
                <a:cubicBezTo>
                  <a:pt x="235074" y="226543"/>
                  <a:pt x="186601" y="204161"/>
                  <a:pt x="250521" y="225468"/>
                </a:cubicBezTo>
                <a:cubicBezTo>
                  <a:pt x="263047" y="237994"/>
                  <a:pt x="276758" y="249437"/>
                  <a:pt x="288099" y="263046"/>
                </a:cubicBezTo>
                <a:cubicBezTo>
                  <a:pt x="297737" y="274611"/>
                  <a:pt x="301107" y="291591"/>
                  <a:pt x="313151" y="300624"/>
                </a:cubicBezTo>
                <a:cubicBezTo>
                  <a:pt x="319832" y="305634"/>
                  <a:pt x="329852" y="300624"/>
                  <a:pt x="338203" y="30062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810032" y="3716766"/>
            <a:ext cx="554964" cy="404297"/>
          </a:xfrm>
          <a:custGeom>
            <a:avLst/>
            <a:gdLst>
              <a:gd name="connsiteX0" fmla="*/ 263046 w 554964"/>
              <a:gd name="connsiteY0" fmla="*/ 3464 h 404297"/>
              <a:gd name="connsiteX1" fmla="*/ 187890 w 554964"/>
              <a:gd name="connsiteY1" fmla="*/ 15990 h 404297"/>
              <a:gd name="connsiteX2" fmla="*/ 25052 w 554964"/>
              <a:gd name="connsiteY2" fmla="*/ 28516 h 404297"/>
              <a:gd name="connsiteX3" fmla="*/ 0 w 554964"/>
              <a:gd name="connsiteY3" fmla="*/ 66094 h 404297"/>
              <a:gd name="connsiteX4" fmla="*/ 25052 w 554964"/>
              <a:gd name="connsiteY4" fmla="*/ 253984 h 404297"/>
              <a:gd name="connsiteX5" fmla="*/ 100208 w 554964"/>
              <a:gd name="connsiteY5" fmla="*/ 316615 h 404297"/>
              <a:gd name="connsiteX6" fmla="*/ 137786 w 554964"/>
              <a:gd name="connsiteY6" fmla="*/ 354193 h 404297"/>
              <a:gd name="connsiteX7" fmla="*/ 175364 w 554964"/>
              <a:gd name="connsiteY7" fmla="*/ 366719 h 404297"/>
              <a:gd name="connsiteX8" fmla="*/ 288098 w 554964"/>
              <a:gd name="connsiteY8" fmla="*/ 404297 h 404297"/>
              <a:gd name="connsiteX9" fmla="*/ 450937 w 554964"/>
              <a:gd name="connsiteY9" fmla="*/ 391771 h 404297"/>
              <a:gd name="connsiteX10" fmla="*/ 538619 w 554964"/>
              <a:gd name="connsiteY10" fmla="*/ 341667 h 404297"/>
              <a:gd name="connsiteX11" fmla="*/ 538619 w 554964"/>
              <a:gd name="connsiteY11" fmla="*/ 78620 h 404297"/>
              <a:gd name="connsiteX12" fmla="*/ 501041 w 554964"/>
              <a:gd name="connsiteY12" fmla="*/ 66094 h 404297"/>
              <a:gd name="connsiteX13" fmla="*/ 450937 w 554964"/>
              <a:gd name="connsiteY13" fmla="*/ 41042 h 404297"/>
              <a:gd name="connsiteX14" fmla="*/ 413359 w 554964"/>
              <a:gd name="connsiteY14" fmla="*/ 28516 h 404297"/>
              <a:gd name="connsiteX15" fmla="*/ 375780 w 554964"/>
              <a:gd name="connsiteY15" fmla="*/ 3464 h 404297"/>
              <a:gd name="connsiteX16" fmla="*/ 263046 w 554964"/>
              <a:gd name="connsiteY16" fmla="*/ 3464 h 40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4964" h="404297">
                <a:moveTo>
                  <a:pt x="263046" y="3464"/>
                </a:moveTo>
                <a:cubicBezTo>
                  <a:pt x="231731" y="5552"/>
                  <a:pt x="213148" y="13331"/>
                  <a:pt x="187890" y="15990"/>
                </a:cubicBezTo>
                <a:cubicBezTo>
                  <a:pt x="133749" y="21689"/>
                  <a:pt x="77654" y="14489"/>
                  <a:pt x="25052" y="28516"/>
                </a:cubicBezTo>
                <a:cubicBezTo>
                  <a:pt x="10506" y="32395"/>
                  <a:pt x="8351" y="53568"/>
                  <a:pt x="0" y="66094"/>
                </a:cubicBezTo>
                <a:cubicBezTo>
                  <a:pt x="8351" y="128724"/>
                  <a:pt x="8141" y="193105"/>
                  <a:pt x="25052" y="253984"/>
                </a:cubicBezTo>
                <a:cubicBezTo>
                  <a:pt x="31666" y="277795"/>
                  <a:pt x="83251" y="302484"/>
                  <a:pt x="100208" y="316615"/>
                </a:cubicBezTo>
                <a:cubicBezTo>
                  <a:pt x="113817" y="327956"/>
                  <a:pt x="123047" y="344367"/>
                  <a:pt x="137786" y="354193"/>
                </a:cubicBezTo>
                <a:cubicBezTo>
                  <a:pt x="148772" y="361517"/>
                  <a:pt x="163554" y="360814"/>
                  <a:pt x="175364" y="366719"/>
                </a:cubicBezTo>
                <a:cubicBezTo>
                  <a:pt x="263429" y="410752"/>
                  <a:pt x="148569" y="381042"/>
                  <a:pt x="288098" y="404297"/>
                </a:cubicBezTo>
                <a:cubicBezTo>
                  <a:pt x="342378" y="400122"/>
                  <a:pt x="397325" y="401232"/>
                  <a:pt x="450937" y="391771"/>
                </a:cubicBezTo>
                <a:cubicBezTo>
                  <a:pt x="472550" y="387957"/>
                  <a:pt x="519330" y="354526"/>
                  <a:pt x="538619" y="341667"/>
                </a:cubicBezTo>
                <a:cubicBezTo>
                  <a:pt x="552405" y="245162"/>
                  <a:pt x="567198" y="185789"/>
                  <a:pt x="538619" y="78620"/>
                </a:cubicBezTo>
                <a:cubicBezTo>
                  <a:pt x="535217" y="65862"/>
                  <a:pt x="513177" y="71295"/>
                  <a:pt x="501041" y="66094"/>
                </a:cubicBezTo>
                <a:cubicBezTo>
                  <a:pt x="483878" y="58738"/>
                  <a:pt x="468100" y="48398"/>
                  <a:pt x="450937" y="41042"/>
                </a:cubicBezTo>
                <a:cubicBezTo>
                  <a:pt x="438801" y="35841"/>
                  <a:pt x="425169" y="34421"/>
                  <a:pt x="413359" y="28516"/>
                </a:cubicBezTo>
                <a:cubicBezTo>
                  <a:pt x="399894" y="21783"/>
                  <a:pt x="390703" y="5454"/>
                  <a:pt x="375780" y="3464"/>
                </a:cubicBezTo>
                <a:cubicBezTo>
                  <a:pt x="326116" y="-3158"/>
                  <a:pt x="294361" y="1376"/>
                  <a:pt x="263046" y="3464"/>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554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192000" cy="6858000"/>
          </a:xfrm>
          <a:prstGeom prst="rect">
            <a:avLst/>
          </a:prstGeom>
        </p:spPr>
      </p:pic>
      <p:sp>
        <p:nvSpPr>
          <p:cNvPr id="2" name="Title 1"/>
          <p:cNvSpPr>
            <a:spLocks noGrp="1"/>
          </p:cNvSpPr>
          <p:nvPr>
            <p:ph type="title"/>
          </p:nvPr>
        </p:nvSpPr>
        <p:spPr>
          <a:xfrm>
            <a:off x="177019" y="140042"/>
            <a:ext cx="2158218" cy="1941976"/>
          </a:xfrm>
        </p:spPr>
        <p:txBody>
          <a:bodyPr/>
          <a:lstStyle/>
          <a:p>
            <a:r>
              <a:rPr lang="en-US" dirty="0" smtClean="0"/>
              <a:t>Where is Kathy?</a:t>
            </a:r>
            <a:endParaRPr lang="en-US" dirty="0"/>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76904" y="4431322"/>
            <a:ext cx="1722314" cy="210038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536482" y="278530"/>
            <a:ext cx="2438400" cy="939800"/>
          </a:xfrm>
          <a:prstGeom prst="rect">
            <a:avLst/>
          </a:prstGeom>
        </p:spPr>
      </p:pic>
    </p:spTree>
    <p:extLst>
      <p:ext uri="{BB962C8B-B14F-4D97-AF65-F5344CB8AC3E}">
        <p14:creationId xmlns:p14="http://schemas.microsoft.com/office/powerpoint/2010/main" val="21085064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this what you got?</a:t>
            </a:r>
            <a:endParaRPr lang="en-US" dirty="0"/>
          </a:p>
        </p:txBody>
      </p:sp>
      <p:sp>
        <p:nvSpPr>
          <p:cNvPr id="5" name="Freeform 4"/>
          <p:cNvSpPr/>
          <p:nvPr/>
        </p:nvSpPr>
        <p:spPr>
          <a:xfrm>
            <a:off x="6087514" y="4121063"/>
            <a:ext cx="12661" cy="626301"/>
          </a:xfrm>
          <a:custGeom>
            <a:avLst/>
            <a:gdLst>
              <a:gd name="connsiteX0" fmla="*/ 12661 w 12661"/>
              <a:gd name="connsiteY0" fmla="*/ 0 h 626301"/>
              <a:gd name="connsiteX1" fmla="*/ 135 w 12661"/>
              <a:gd name="connsiteY1" fmla="*/ 626301 h 626301"/>
            </a:gdLst>
            <a:ahLst/>
            <a:cxnLst>
              <a:cxn ang="0">
                <a:pos x="connsiteX0" y="connsiteY0"/>
              </a:cxn>
              <a:cxn ang="0">
                <a:pos x="connsiteX1" y="connsiteY1"/>
              </a:cxn>
            </a:cxnLst>
            <a:rect l="l" t="t" r="r" b="b"/>
            <a:pathLst>
              <a:path w="12661" h="626301">
                <a:moveTo>
                  <a:pt x="12661" y="0"/>
                </a:moveTo>
                <a:cubicBezTo>
                  <a:pt x="-2212" y="475952"/>
                  <a:pt x="135" y="267157"/>
                  <a:pt x="135" y="6263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849520" y="4772416"/>
            <a:ext cx="237994" cy="313150"/>
          </a:xfrm>
          <a:custGeom>
            <a:avLst/>
            <a:gdLst>
              <a:gd name="connsiteX0" fmla="*/ 237994 w 237994"/>
              <a:gd name="connsiteY0" fmla="*/ 0 h 313150"/>
              <a:gd name="connsiteX1" fmla="*/ 162838 w 237994"/>
              <a:gd name="connsiteY1" fmla="*/ 87682 h 313150"/>
              <a:gd name="connsiteX2" fmla="*/ 137786 w 237994"/>
              <a:gd name="connsiteY2" fmla="*/ 125260 h 313150"/>
              <a:gd name="connsiteX3" fmla="*/ 100208 w 237994"/>
              <a:gd name="connsiteY3" fmla="*/ 162838 h 313150"/>
              <a:gd name="connsiteX4" fmla="*/ 37578 w 237994"/>
              <a:gd name="connsiteY4" fmla="*/ 263046 h 313150"/>
              <a:gd name="connsiteX5" fmla="*/ 0 w 237994"/>
              <a:gd name="connsiteY5" fmla="*/ 313150 h 31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994" h="313150">
                <a:moveTo>
                  <a:pt x="237994" y="0"/>
                </a:moveTo>
                <a:cubicBezTo>
                  <a:pt x="189062" y="97864"/>
                  <a:pt x="244141" y="6379"/>
                  <a:pt x="162838" y="87682"/>
                </a:cubicBezTo>
                <a:cubicBezTo>
                  <a:pt x="152193" y="98327"/>
                  <a:pt x="147424" y="113695"/>
                  <a:pt x="137786" y="125260"/>
                </a:cubicBezTo>
                <a:cubicBezTo>
                  <a:pt x="126445" y="138869"/>
                  <a:pt x="112734" y="150312"/>
                  <a:pt x="100208" y="162838"/>
                </a:cubicBezTo>
                <a:cubicBezTo>
                  <a:pt x="77787" y="230102"/>
                  <a:pt x="98848" y="181353"/>
                  <a:pt x="37578" y="263046"/>
                </a:cubicBezTo>
                <a:cubicBezTo>
                  <a:pt x="-4913" y="319701"/>
                  <a:pt x="28727" y="284423"/>
                  <a:pt x="0" y="3131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87514" y="4772416"/>
            <a:ext cx="338203" cy="302850"/>
          </a:xfrm>
          <a:custGeom>
            <a:avLst/>
            <a:gdLst>
              <a:gd name="connsiteX0" fmla="*/ 0 w 338203"/>
              <a:gd name="connsiteY0" fmla="*/ 0 h 302850"/>
              <a:gd name="connsiteX1" fmla="*/ 125261 w 338203"/>
              <a:gd name="connsiteY1" fmla="*/ 137786 h 302850"/>
              <a:gd name="connsiteX2" fmla="*/ 175365 w 338203"/>
              <a:gd name="connsiteY2" fmla="*/ 175364 h 302850"/>
              <a:gd name="connsiteX3" fmla="*/ 250521 w 338203"/>
              <a:gd name="connsiteY3" fmla="*/ 225468 h 302850"/>
              <a:gd name="connsiteX4" fmla="*/ 288099 w 338203"/>
              <a:gd name="connsiteY4" fmla="*/ 263046 h 302850"/>
              <a:gd name="connsiteX5" fmla="*/ 313151 w 338203"/>
              <a:gd name="connsiteY5" fmla="*/ 300624 h 302850"/>
              <a:gd name="connsiteX6" fmla="*/ 338203 w 338203"/>
              <a:gd name="connsiteY6" fmla="*/ 300624 h 30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203" h="302850">
                <a:moveTo>
                  <a:pt x="0" y="0"/>
                </a:moveTo>
                <a:cubicBezTo>
                  <a:pt x="40204" y="53605"/>
                  <a:pt x="66719" y="93879"/>
                  <a:pt x="125261" y="137786"/>
                </a:cubicBezTo>
                <a:cubicBezTo>
                  <a:pt x="141962" y="150312"/>
                  <a:pt x="159514" y="161778"/>
                  <a:pt x="175365" y="175364"/>
                </a:cubicBezTo>
                <a:cubicBezTo>
                  <a:pt x="235074" y="226543"/>
                  <a:pt x="186601" y="204161"/>
                  <a:pt x="250521" y="225468"/>
                </a:cubicBezTo>
                <a:cubicBezTo>
                  <a:pt x="263047" y="237994"/>
                  <a:pt x="276758" y="249437"/>
                  <a:pt x="288099" y="263046"/>
                </a:cubicBezTo>
                <a:cubicBezTo>
                  <a:pt x="297737" y="274611"/>
                  <a:pt x="301107" y="291591"/>
                  <a:pt x="313151" y="300624"/>
                </a:cubicBezTo>
                <a:cubicBezTo>
                  <a:pt x="319832" y="305634"/>
                  <a:pt x="329852" y="300624"/>
                  <a:pt x="338203" y="30062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849520" y="3706466"/>
            <a:ext cx="554964" cy="404297"/>
          </a:xfrm>
          <a:custGeom>
            <a:avLst/>
            <a:gdLst>
              <a:gd name="connsiteX0" fmla="*/ 263046 w 554964"/>
              <a:gd name="connsiteY0" fmla="*/ 3464 h 404297"/>
              <a:gd name="connsiteX1" fmla="*/ 187890 w 554964"/>
              <a:gd name="connsiteY1" fmla="*/ 15990 h 404297"/>
              <a:gd name="connsiteX2" fmla="*/ 25052 w 554964"/>
              <a:gd name="connsiteY2" fmla="*/ 28516 h 404297"/>
              <a:gd name="connsiteX3" fmla="*/ 0 w 554964"/>
              <a:gd name="connsiteY3" fmla="*/ 66094 h 404297"/>
              <a:gd name="connsiteX4" fmla="*/ 25052 w 554964"/>
              <a:gd name="connsiteY4" fmla="*/ 253984 h 404297"/>
              <a:gd name="connsiteX5" fmla="*/ 100208 w 554964"/>
              <a:gd name="connsiteY5" fmla="*/ 316615 h 404297"/>
              <a:gd name="connsiteX6" fmla="*/ 137786 w 554964"/>
              <a:gd name="connsiteY6" fmla="*/ 354193 h 404297"/>
              <a:gd name="connsiteX7" fmla="*/ 175364 w 554964"/>
              <a:gd name="connsiteY7" fmla="*/ 366719 h 404297"/>
              <a:gd name="connsiteX8" fmla="*/ 288098 w 554964"/>
              <a:gd name="connsiteY8" fmla="*/ 404297 h 404297"/>
              <a:gd name="connsiteX9" fmla="*/ 450937 w 554964"/>
              <a:gd name="connsiteY9" fmla="*/ 391771 h 404297"/>
              <a:gd name="connsiteX10" fmla="*/ 538619 w 554964"/>
              <a:gd name="connsiteY10" fmla="*/ 341667 h 404297"/>
              <a:gd name="connsiteX11" fmla="*/ 538619 w 554964"/>
              <a:gd name="connsiteY11" fmla="*/ 78620 h 404297"/>
              <a:gd name="connsiteX12" fmla="*/ 501041 w 554964"/>
              <a:gd name="connsiteY12" fmla="*/ 66094 h 404297"/>
              <a:gd name="connsiteX13" fmla="*/ 450937 w 554964"/>
              <a:gd name="connsiteY13" fmla="*/ 41042 h 404297"/>
              <a:gd name="connsiteX14" fmla="*/ 413359 w 554964"/>
              <a:gd name="connsiteY14" fmla="*/ 28516 h 404297"/>
              <a:gd name="connsiteX15" fmla="*/ 375780 w 554964"/>
              <a:gd name="connsiteY15" fmla="*/ 3464 h 404297"/>
              <a:gd name="connsiteX16" fmla="*/ 263046 w 554964"/>
              <a:gd name="connsiteY16" fmla="*/ 3464 h 40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4964" h="404297">
                <a:moveTo>
                  <a:pt x="263046" y="3464"/>
                </a:moveTo>
                <a:cubicBezTo>
                  <a:pt x="231731" y="5552"/>
                  <a:pt x="213148" y="13331"/>
                  <a:pt x="187890" y="15990"/>
                </a:cubicBezTo>
                <a:cubicBezTo>
                  <a:pt x="133749" y="21689"/>
                  <a:pt x="77654" y="14489"/>
                  <a:pt x="25052" y="28516"/>
                </a:cubicBezTo>
                <a:cubicBezTo>
                  <a:pt x="10506" y="32395"/>
                  <a:pt x="8351" y="53568"/>
                  <a:pt x="0" y="66094"/>
                </a:cubicBezTo>
                <a:cubicBezTo>
                  <a:pt x="8351" y="128724"/>
                  <a:pt x="8141" y="193105"/>
                  <a:pt x="25052" y="253984"/>
                </a:cubicBezTo>
                <a:cubicBezTo>
                  <a:pt x="31666" y="277795"/>
                  <a:pt x="83251" y="302484"/>
                  <a:pt x="100208" y="316615"/>
                </a:cubicBezTo>
                <a:cubicBezTo>
                  <a:pt x="113817" y="327956"/>
                  <a:pt x="123047" y="344367"/>
                  <a:pt x="137786" y="354193"/>
                </a:cubicBezTo>
                <a:cubicBezTo>
                  <a:pt x="148772" y="361517"/>
                  <a:pt x="163554" y="360814"/>
                  <a:pt x="175364" y="366719"/>
                </a:cubicBezTo>
                <a:cubicBezTo>
                  <a:pt x="263429" y="410752"/>
                  <a:pt x="148569" y="381042"/>
                  <a:pt x="288098" y="404297"/>
                </a:cubicBezTo>
                <a:cubicBezTo>
                  <a:pt x="342378" y="400122"/>
                  <a:pt x="397325" y="401232"/>
                  <a:pt x="450937" y="391771"/>
                </a:cubicBezTo>
                <a:cubicBezTo>
                  <a:pt x="472550" y="387957"/>
                  <a:pt x="519330" y="354526"/>
                  <a:pt x="538619" y="341667"/>
                </a:cubicBezTo>
                <a:cubicBezTo>
                  <a:pt x="552405" y="245162"/>
                  <a:pt x="567198" y="185789"/>
                  <a:pt x="538619" y="78620"/>
                </a:cubicBezTo>
                <a:cubicBezTo>
                  <a:pt x="535217" y="65862"/>
                  <a:pt x="513177" y="71295"/>
                  <a:pt x="501041" y="66094"/>
                </a:cubicBezTo>
                <a:cubicBezTo>
                  <a:pt x="483878" y="58738"/>
                  <a:pt x="468100" y="48398"/>
                  <a:pt x="450937" y="41042"/>
                </a:cubicBezTo>
                <a:cubicBezTo>
                  <a:pt x="438801" y="35841"/>
                  <a:pt x="425169" y="34421"/>
                  <a:pt x="413359" y="28516"/>
                </a:cubicBezTo>
                <a:cubicBezTo>
                  <a:pt x="399894" y="21783"/>
                  <a:pt x="390703" y="5454"/>
                  <a:pt x="375780" y="3464"/>
                </a:cubicBezTo>
                <a:cubicBezTo>
                  <a:pt x="326116" y="-3158"/>
                  <a:pt x="294361" y="1376"/>
                  <a:pt x="263046" y="3464"/>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5110619" y="3369501"/>
            <a:ext cx="45719" cy="75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295120" y="3189993"/>
            <a:ext cx="45719" cy="75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476863" y="3996789"/>
            <a:ext cx="45719" cy="75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752301" y="3323960"/>
            <a:ext cx="45719" cy="75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731422" y="4073184"/>
            <a:ext cx="45719" cy="75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087644" y="3474023"/>
            <a:ext cx="45719" cy="75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578244" y="3576319"/>
            <a:ext cx="41563" cy="75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364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this what you got?</a:t>
            </a:r>
            <a:endParaRPr lang="en-US" dirty="0"/>
          </a:p>
        </p:txBody>
      </p:sp>
      <p:sp>
        <p:nvSpPr>
          <p:cNvPr id="5" name="Freeform 4"/>
          <p:cNvSpPr/>
          <p:nvPr/>
        </p:nvSpPr>
        <p:spPr>
          <a:xfrm>
            <a:off x="6087514" y="4121063"/>
            <a:ext cx="12661" cy="626301"/>
          </a:xfrm>
          <a:custGeom>
            <a:avLst/>
            <a:gdLst>
              <a:gd name="connsiteX0" fmla="*/ 12661 w 12661"/>
              <a:gd name="connsiteY0" fmla="*/ 0 h 626301"/>
              <a:gd name="connsiteX1" fmla="*/ 135 w 12661"/>
              <a:gd name="connsiteY1" fmla="*/ 626301 h 626301"/>
            </a:gdLst>
            <a:ahLst/>
            <a:cxnLst>
              <a:cxn ang="0">
                <a:pos x="connsiteX0" y="connsiteY0"/>
              </a:cxn>
              <a:cxn ang="0">
                <a:pos x="connsiteX1" y="connsiteY1"/>
              </a:cxn>
            </a:cxnLst>
            <a:rect l="l" t="t" r="r" b="b"/>
            <a:pathLst>
              <a:path w="12661" h="626301">
                <a:moveTo>
                  <a:pt x="12661" y="0"/>
                </a:moveTo>
                <a:cubicBezTo>
                  <a:pt x="-2212" y="475952"/>
                  <a:pt x="135" y="267157"/>
                  <a:pt x="135" y="6263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849520" y="4772416"/>
            <a:ext cx="237994" cy="313150"/>
          </a:xfrm>
          <a:custGeom>
            <a:avLst/>
            <a:gdLst>
              <a:gd name="connsiteX0" fmla="*/ 237994 w 237994"/>
              <a:gd name="connsiteY0" fmla="*/ 0 h 313150"/>
              <a:gd name="connsiteX1" fmla="*/ 162838 w 237994"/>
              <a:gd name="connsiteY1" fmla="*/ 87682 h 313150"/>
              <a:gd name="connsiteX2" fmla="*/ 137786 w 237994"/>
              <a:gd name="connsiteY2" fmla="*/ 125260 h 313150"/>
              <a:gd name="connsiteX3" fmla="*/ 100208 w 237994"/>
              <a:gd name="connsiteY3" fmla="*/ 162838 h 313150"/>
              <a:gd name="connsiteX4" fmla="*/ 37578 w 237994"/>
              <a:gd name="connsiteY4" fmla="*/ 263046 h 313150"/>
              <a:gd name="connsiteX5" fmla="*/ 0 w 237994"/>
              <a:gd name="connsiteY5" fmla="*/ 313150 h 31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994" h="313150">
                <a:moveTo>
                  <a:pt x="237994" y="0"/>
                </a:moveTo>
                <a:cubicBezTo>
                  <a:pt x="189062" y="97864"/>
                  <a:pt x="244141" y="6379"/>
                  <a:pt x="162838" y="87682"/>
                </a:cubicBezTo>
                <a:cubicBezTo>
                  <a:pt x="152193" y="98327"/>
                  <a:pt x="147424" y="113695"/>
                  <a:pt x="137786" y="125260"/>
                </a:cubicBezTo>
                <a:cubicBezTo>
                  <a:pt x="126445" y="138869"/>
                  <a:pt x="112734" y="150312"/>
                  <a:pt x="100208" y="162838"/>
                </a:cubicBezTo>
                <a:cubicBezTo>
                  <a:pt x="77787" y="230102"/>
                  <a:pt x="98848" y="181353"/>
                  <a:pt x="37578" y="263046"/>
                </a:cubicBezTo>
                <a:cubicBezTo>
                  <a:pt x="-4913" y="319701"/>
                  <a:pt x="28727" y="284423"/>
                  <a:pt x="0" y="3131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87514" y="4772416"/>
            <a:ext cx="338203" cy="302850"/>
          </a:xfrm>
          <a:custGeom>
            <a:avLst/>
            <a:gdLst>
              <a:gd name="connsiteX0" fmla="*/ 0 w 338203"/>
              <a:gd name="connsiteY0" fmla="*/ 0 h 302850"/>
              <a:gd name="connsiteX1" fmla="*/ 125261 w 338203"/>
              <a:gd name="connsiteY1" fmla="*/ 137786 h 302850"/>
              <a:gd name="connsiteX2" fmla="*/ 175365 w 338203"/>
              <a:gd name="connsiteY2" fmla="*/ 175364 h 302850"/>
              <a:gd name="connsiteX3" fmla="*/ 250521 w 338203"/>
              <a:gd name="connsiteY3" fmla="*/ 225468 h 302850"/>
              <a:gd name="connsiteX4" fmla="*/ 288099 w 338203"/>
              <a:gd name="connsiteY4" fmla="*/ 263046 h 302850"/>
              <a:gd name="connsiteX5" fmla="*/ 313151 w 338203"/>
              <a:gd name="connsiteY5" fmla="*/ 300624 h 302850"/>
              <a:gd name="connsiteX6" fmla="*/ 338203 w 338203"/>
              <a:gd name="connsiteY6" fmla="*/ 300624 h 30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203" h="302850">
                <a:moveTo>
                  <a:pt x="0" y="0"/>
                </a:moveTo>
                <a:cubicBezTo>
                  <a:pt x="40204" y="53605"/>
                  <a:pt x="66719" y="93879"/>
                  <a:pt x="125261" y="137786"/>
                </a:cubicBezTo>
                <a:cubicBezTo>
                  <a:pt x="141962" y="150312"/>
                  <a:pt x="159514" y="161778"/>
                  <a:pt x="175365" y="175364"/>
                </a:cubicBezTo>
                <a:cubicBezTo>
                  <a:pt x="235074" y="226543"/>
                  <a:pt x="186601" y="204161"/>
                  <a:pt x="250521" y="225468"/>
                </a:cubicBezTo>
                <a:cubicBezTo>
                  <a:pt x="263047" y="237994"/>
                  <a:pt x="276758" y="249437"/>
                  <a:pt x="288099" y="263046"/>
                </a:cubicBezTo>
                <a:cubicBezTo>
                  <a:pt x="297737" y="274611"/>
                  <a:pt x="301107" y="291591"/>
                  <a:pt x="313151" y="300624"/>
                </a:cubicBezTo>
                <a:cubicBezTo>
                  <a:pt x="319832" y="305634"/>
                  <a:pt x="329852" y="300624"/>
                  <a:pt x="338203" y="30062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849520" y="3706466"/>
            <a:ext cx="554964" cy="404297"/>
          </a:xfrm>
          <a:custGeom>
            <a:avLst/>
            <a:gdLst>
              <a:gd name="connsiteX0" fmla="*/ 263046 w 554964"/>
              <a:gd name="connsiteY0" fmla="*/ 3464 h 404297"/>
              <a:gd name="connsiteX1" fmla="*/ 187890 w 554964"/>
              <a:gd name="connsiteY1" fmla="*/ 15990 h 404297"/>
              <a:gd name="connsiteX2" fmla="*/ 25052 w 554964"/>
              <a:gd name="connsiteY2" fmla="*/ 28516 h 404297"/>
              <a:gd name="connsiteX3" fmla="*/ 0 w 554964"/>
              <a:gd name="connsiteY3" fmla="*/ 66094 h 404297"/>
              <a:gd name="connsiteX4" fmla="*/ 25052 w 554964"/>
              <a:gd name="connsiteY4" fmla="*/ 253984 h 404297"/>
              <a:gd name="connsiteX5" fmla="*/ 100208 w 554964"/>
              <a:gd name="connsiteY5" fmla="*/ 316615 h 404297"/>
              <a:gd name="connsiteX6" fmla="*/ 137786 w 554964"/>
              <a:gd name="connsiteY6" fmla="*/ 354193 h 404297"/>
              <a:gd name="connsiteX7" fmla="*/ 175364 w 554964"/>
              <a:gd name="connsiteY7" fmla="*/ 366719 h 404297"/>
              <a:gd name="connsiteX8" fmla="*/ 288098 w 554964"/>
              <a:gd name="connsiteY8" fmla="*/ 404297 h 404297"/>
              <a:gd name="connsiteX9" fmla="*/ 450937 w 554964"/>
              <a:gd name="connsiteY9" fmla="*/ 391771 h 404297"/>
              <a:gd name="connsiteX10" fmla="*/ 538619 w 554964"/>
              <a:gd name="connsiteY10" fmla="*/ 341667 h 404297"/>
              <a:gd name="connsiteX11" fmla="*/ 538619 w 554964"/>
              <a:gd name="connsiteY11" fmla="*/ 78620 h 404297"/>
              <a:gd name="connsiteX12" fmla="*/ 501041 w 554964"/>
              <a:gd name="connsiteY12" fmla="*/ 66094 h 404297"/>
              <a:gd name="connsiteX13" fmla="*/ 450937 w 554964"/>
              <a:gd name="connsiteY13" fmla="*/ 41042 h 404297"/>
              <a:gd name="connsiteX14" fmla="*/ 413359 w 554964"/>
              <a:gd name="connsiteY14" fmla="*/ 28516 h 404297"/>
              <a:gd name="connsiteX15" fmla="*/ 375780 w 554964"/>
              <a:gd name="connsiteY15" fmla="*/ 3464 h 404297"/>
              <a:gd name="connsiteX16" fmla="*/ 263046 w 554964"/>
              <a:gd name="connsiteY16" fmla="*/ 3464 h 40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4964" h="404297">
                <a:moveTo>
                  <a:pt x="263046" y="3464"/>
                </a:moveTo>
                <a:cubicBezTo>
                  <a:pt x="231731" y="5552"/>
                  <a:pt x="213148" y="13331"/>
                  <a:pt x="187890" y="15990"/>
                </a:cubicBezTo>
                <a:cubicBezTo>
                  <a:pt x="133749" y="21689"/>
                  <a:pt x="77654" y="14489"/>
                  <a:pt x="25052" y="28516"/>
                </a:cubicBezTo>
                <a:cubicBezTo>
                  <a:pt x="10506" y="32395"/>
                  <a:pt x="8351" y="53568"/>
                  <a:pt x="0" y="66094"/>
                </a:cubicBezTo>
                <a:cubicBezTo>
                  <a:pt x="8351" y="128724"/>
                  <a:pt x="8141" y="193105"/>
                  <a:pt x="25052" y="253984"/>
                </a:cubicBezTo>
                <a:cubicBezTo>
                  <a:pt x="31666" y="277795"/>
                  <a:pt x="83251" y="302484"/>
                  <a:pt x="100208" y="316615"/>
                </a:cubicBezTo>
                <a:cubicBezTo>
                  <a:pt x="113817" y="327956"/>
                  <a:pt x="123047" y="344367"/>
                  <a:pt x="137786" y="354193"/>
                </a:cubicBezTo>
                <a:cubicBezTo>
                  <a:pt x="148772" y="361517"/>
                  <a:pt x="163554" y="360814"/>
                  <a:pt x="175364" y="366719"/>
                </a:cubicBezTo>
                <a:cubicBezTo>
                  <a:pt x="263429" y="410752"/>
                  <a:pt x="148569" y="381042"/>
                  <a:pt x="288098" y="404297"/>
                </a:cubicBezTo>
                <a:cubicBezTo>
                  <a:pt x="342378" y="400122"/>
                  <a:pt x="397325" y="401232"/>
                  <a:pt x="450937" y="391771"/>
                </a:cubicBezTo>
                <a:cubicBezTo>
                  <a:pt x="472550" y="387957"/>
                  <a:pt x="519330" y="354526"/>
                  <a:pt x="538619" y="341667"/>
                </a:cubicBezTo>
                <a:cubicBezTo>
                  <a:pt x="552405" y="245162"/>
                  <a:pt x="567198" y="185789"/>
                  <a:pt x="538619" y="78620"/>
                </a:cubicBezTo>
                <a:cubicBezTo>
                  <a:pt x="535217" y="65862"/>
                  <a:pt x="513177" y="71295"/>
                  <a:pt x="501041" y="66094"/>
                </a:cubicBezTo>
                <a:cubicBezTo>
                  <a:pt x="483878" y="58738"/>
                  <a:pt x="468100" y="48398"/>
                  <a:pt x="450937" y="41042"/>
                </a:cubicBezTo>
                <a:cubicBezTo>
                  <a:pt x="438801" y="35841"/>
                  <a:pt x="425169" y="34421"/>
                  <a:pt x="413359" y="28516"/>
                </a:cubicBezTo>
                <a:cubicBezTo>
                  <a:pt x="399894" y="21783"/>
                  <a:pt x="390703" y="5454"/>
                  <a:pt x="375780" y="3464"/>
                </a:cubicBezTo>
                <a:cubicBezTo>
                  <a:pt x="326116" y="-3158"/>
                  <a:pt x="294361" y="1376"/>
                  <a:pt x="263046" y="3464"/>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5110619" y="3369501"/>
            <a:ext cx="45719" cy="75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295120" y="3189993"/>
            <a:ext cx="45719" cy="75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476863" y="3996789"/>
            <a:ext cx="45719" cy="75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752301" y="3323960"/>
            <a:ext cx="45719" cy="75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731422" y="4073184"/>
            <a:ext cx="45719" cy="75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087644" y="3474023"/>
            <a:ext cx="45719" cy="75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578244" y="3576319"/>
            <a:ext cx="41563" cy="75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5272759" y="2354856"/>
            <a:ext cx="499645" cy="6388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297200" y="2340931"/>
            <a:ext cx="499645" cy="6388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89452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this what you got?</a:t>
            </a:r>
            <a:endParaRPr lang="en-US" dirty="0"/>
          </a:p>
        </p:txBody>
      </p:sp>
      <p:sp>
        <p:nvSpPr>
          <p:cNvPr id="5" name="Freeform 4"/>
          <p:cNvSpPr/>
          <p:nvPr/>
        </p:nvSpPr>
        <p:spPr>
          <a:xfrm>
            <a:off x="6124957" y="4215365"/>
            <a:ext cx="12661" cy="626301"/>
          </a:xfrm>
          <a:custGeom>
            <a:avLst/>
            <a:gdLst>
              <a:gd name="connsiteX0" fmla="*/ 12661 w 12661"/>
              <a:gd name="connsiteY0" fmla="*/ 0 h 626301"/>
              <a:gd name="connsiteX1" fmla="*/ 135 w 12661"/>
              <a:gd name="connsiteY1" fmla="*/ 626301 h 626301"/>
            </a:gdLst>
            <a:ahLst/>
            <a:cxnLst>
              <a:cxn ang="0">
                <a:pos x="connsiteX0" y="connsiteY0"/>
              </a:cxn>
              <a:cxn ang="0">
                <a:pos x="connsiteX1" y="connsiteY1"/>
              </a:cxn>
            </a:cxnLst>
            <a:rect l="l" t="t" r="r" b="b"/>
            <a:pathLst>
              <a:path w="12661" h="626301">
                <a:moveTo>
                  <a:pt x="12661" y="0"/>
                </a:moveTo>
                <a:cubicBezTo>
                  <a:pt x="-2212" y="475952"/>
                  <a:pt x="135" y="267157"/>
                  <a:pt x="135" y="6263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886963" y="4866718"/>
            <a:ext cx="237994" cy="313150"/>
          </a:xfrm>
          <a:custGeom>
            <a:avLst/>
            <a:gdLst>
              <a:gd name="connsiteX0" fmla="*/ 237994 w 237994"/>
              <a:gd name="connsiteY0" fmla="*/ 0 h 313150"/>
              <a:gd name="connsiteX1" fmla="*/ 162838 w 237994"/>
              <a:gd name="connsiteY1" fmla="*/ 87682 h 313150"/>
              <a:gd name="connsiteX2" fmla="*/ 137786 w 237994"/>
              <a:gd name="connsiteY2" fmla="*/ 125260 h 313150"/>
              <a:gd name="connsiteX3" fmla="*/ 100208 w 237994"/>
              <a:gd name="connsiteY3" fmla="*/ 162838 h 313150"/>
              <a:gd name="connsiteX4" fmla="*/ 37578 w 237994"/>
              <a:gd name="connsiteY4" fmla="*/ 263046 h 313150"/>
              <a:gd name="connsiteX5" fmla="*/ 0 w 237994"/>
              <a:gd name="connsiteY5" fmla="*/ 313150 h 31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994" h="313150">
                <a:moveTo>
                  <a:pt x="237994" y="0"/>
                </a:moveTo>
                <a:cubicBezTo>
                  <a:pt x="189062" y="97864"/>
                  <a:pt x="244141" y="6379"/>
                  <a:pt x="162838" y="87682"/>
                </a:cubicBezTo>
                <a:cubicBezTo>
                  <a:pt x="152193" y="98327"/>
                  <a:pt x="147424" y="113695"/>
                  <a:pt x="137786" y="125260"/>
                </a:cubicBezTo>
                <a:cubicBezTo>
                  <a:pt x="126445" y="138869"/>
                  <a:pt x="112734" y="150312"/>
                  <a:pt x="100208" y="162838"/>
                </a:cubicBezTo>
                <a:cubicBezTo>
                  <a:pt x="77787" y="230102"/>
                  <a:pt x="98848" y="181353"/>
                  <a:pt x="37578" y="263046"/>
                </a:cubicBezTo>
                <a:cubicBezTo>
                  <a:pt x="-4913" y="319701"/>
                  <a:pt x="28727" y="284423"/>
                  <a:pt x="0" y="3131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124957" y="4866718"/>
            <a:ext cx="338203" cy="302850"/>
          </a:xfrm>
          <a:custGeom>
            <a:avLst/>
            <a:gdLst>
              <a:gd name="connsiteX0" fmla="*/ 0 w 338203"/>
              <a:gd name="connsiteY0" fmla="*/ 0 h 302850"/>
              <a:gd name="connsiteX1" fmla="*/ 125261 w 338203"/>
              <a:gd name="connsiteY1" fmla="*/ 137786 h 302850"/>
              <a:gd name="connsiteX2" fmla="*/ 175365 w 338203"/>
              <a:gd name="connsiteY2" fmla="*/ 175364 h 302850"/>
              <a:gd name="connsiteX3" fmla="*/ 250521 w 338203"/>
              <a:gd name="connsiteY3" fmla="*/ 225468 h 302850"/>
              <a:gd name="connsiteX4" fmla="*/ 288099 w 338203"/>
              <a:gd name="connsiteY4" fmla="*/ 263046 h 302850"/>
              <a:gd name="connsiteX5" fmla="*/ 313151 w 338203"/>
              <a:gd name="connsiteY5" fmla="*/ 300624 h 302850"/>
              <a:gd name="connsiteX6" fmla="*/ 338203 w 338203"/>
              <a:gd name="connsiteY6" fmla="*/ 300624 h 30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203" h="302850">
                <a:moveTo>
                  <a:pt x="0" y="0"/>
                </a:moveTo>
                <a:cubicBezTo>
                  <a:pt x="40204" y="53605"/>
                  <a:pt x="66719" y="93879"/>
                  <a:pt x="125261" y="137786"/>
                </a:cubicBezTo>
                <a:cubicBezTo>
                  <a:pt x="141962" y="150312"/>
                  <a:pt x="159514" y="161778"/>
                  <a:pt x="175365" y="175364"/>
                </a:cubicBezTo>
                <a:cubicBezTo>
                  <a:pt x="235074" y="226543"/>
                  <a:pt x="186601" y="204161"/>
                  <a:pt x="250521" y="225468"/>
                </a:cubicBezTo>
                <a:cubicBezTo>
                  <a:pt x="263047" y="237994"/>
                  <a:pt x="276758" y="249437"/>
                  <a:pt x="288099" y="263046"/>
                </a:cubicBezTo>
                <a:cubicBezTo>
                  <a:pt x="297737" y="274611"/>
                  <a:pt x="301107" y="291591"/>
                  <a:pt x="313151" y="300624"/>
                </a:cubicBezTo>
                <a:cubicBezTo>
                  <a:pt x="319832" y="305634"/>
                  <a:pt x="329852" y="300624"/>
                  <a:pt x="338203" y="30062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886963" y="3800768"/>
            <a:ext cx="554964" cy="404297"/>
          </a:xfrm>
          <a:custGeom>
            <a:avLst/>
            <a:gdLst>
              <a:gd name="connsiteX0" fmla="*/ 263046 w 554964"/>
              <a:gd name="connsiteY0" fmla="*/ 3464 h 404297"/>
              <a:gd name="connsiteX1" fmla="*/ 187890 w 554964"/>
              <a:gd name="connsiteY1" fmla="*/ 15990 h 404297"/>
              <a:gd name="connsiteX2" fmla="*/ 25052 w 554964"/>
              <a:gd name="connsiteY2" fmla="*/ 28516 h 404297"/>
              <a:gd name="connsiteX3" fmla="*/ 0 w 554964"/>
              <a:gd name="connsiteY3" fmla="*/ 66094 h 404297"/>
              <a:gd name="connsiteX4" fmla="*/ 25052 w 554964"/>
              <a:gd name="connsiteY4" fmla="*/ 253984 h 404297"/>
              <a:gd name="connsiteX5" fmla="*/ 100208 w 554964"/>
              <a:gd name="connsiteY5" fmla="*/ 316615 h 404297"/>
              <a:gd name="connsiteX6" fmla="*/ 137786 w 554964"/>
              <a:gd name="connsiteY6" fmla="*/ 354193 h 404297"/>
              <a:gd name="connsiteX7" fmla="*/ 175364 w 554964"/>
              <a:gd name="connsiteY7" fmla="*/ 366719 h 404297"/>
              <a:gd name="connsiteX8" fmla="*/ 288098 w 554964"/>
              <a:gd name="connsiteY8" fmla="*/ 404297 h 404297"/>
              <a:gd name="connsiteX9" fmla="*/ 450937 w 554964"/>
              <a:gd name="connsiteY9" fmla="*/ 391771 h 404297"/>
              <a:gd name="connsiteX10" fmla="*/ 538619 w 554964"/>
              <a:gd name="connsiteY10" fmla="*/ 341667 h 404297"/>
              <a:gd name="connsiteX11" fmla="*/ 538619 w 554964"/>
              <a:gd name="connsiteY11" fmla="*/ 78620 h 404297"/>
              <a:gd name="connsiteX12" fmla="*/ 501041 w 554964"/>
              <a:gd name="connsiteY12" fmla="*/ 66094 h 404297"/>
              <a:gd name="connsiteX13" fmla="*/ 450937 w 554964"/>
              <a:gd name="connsiteY13" fmla="*/ 41042 h 404297"/>
              <a:gd name="connsiteX14" fmla="*/ 413359 w 554964"/>
              <a:gd name="connsiteY14" fmla="*/ 28516 h 404297"/>
              <a:gd name="connsiteX15" fmla="*/ 375780 w 554964"/>
              <a:gd name="connsiteY15" fmla="*/ 3464 h 404297"/>
              <a:gd name="connsiteX16" fmla="*/ 263046 w 554964"/>
              <a:gd name="connsiteY16" fmla="*/ 3464 h 40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4964" h="404297">
                <a:moveTo>
                  <a:pt x="263046" y="3464"/>
                </a:moveTo>
                <a:cubicBezTo>
                  <a:pt x="231731" y="5552"/>
                  <a:pt x="213148" y="13331"/>
                  <a:pt x="187890" y="15990"/>
                </a:cubicBezTo>
                <a:cubicBezTo>
                  <a:pt x="133749" y="21689"/>
                  <a:pt x="77654" y="14489"/>
                  <a:pt x="25052" y="28516"/>
                </a:cubicBezTo>
                <a:cubicBezTo>
                  <a:pt x="10506" y="32395"/>
                  <a:pt x="8351" y="53568"/>
                  <a:pt x="0" y="66094"/>
                </a:cubicBezTo>
                <a:cubicBezTo>
                  <a:pt x="8351" y="128724"/>
                  <a:pt x="8141" y="193105"/>
                  <a:pt x="25052" y="253984"/>
                </a:cubicBezTo>
                <a:cubicBezTo>
                  <a:pt x="31666" y="277795"/>
                  <a:pt x="83251" y="302484"/>
                  <a:pt x="100208" y="316615"/>
                </a:cubicBezTo>
                <a:cubicBezTo>
                  <a:pt x="113817" y="327956"/>
                  <a:pt x="123047" y="344367"/>
                  <a:pt x="137786" y="354193"/>
                </a:cubicBezTo>
                <a:cubicBezTo>
                  <a:pt x="148772" y="361517"/>
                  <a:pt x="163554" y="360814"/>
                  <a:pt x="175364" y="366719"/>
                </a:cubicBezTo>
                <a:cubicBezTo>
                  <a:pt x="263429" y="410752"/>
                  <a:pt x="148569" y="381042"/>
                  <a:pt x="288098" y="404297"/>
                </a:cubicBezTo>
                <a:cubicBezTo>
                  <a:pt x="342378" y="400122"/>
                  <a:pt x="397325" y="401232"/>
                  <a:pt x="450937" y="391771"/>
                </a:cubicBezTo>
                <a:cubicBezTo>
                  <a:pt x="472550" y="387957"/>
                  <a:pt x="519330" y="354526"/>
                  <a:pt x="538619" y="341667"/>
                </a:cubicBezTo>
                <a:cubicBezTo>
                  <a:pt x="552405" y="245162"/>
                  <a:pt x="567198" y="185789"/>
                  <a:pt x="538619" y="78620"/>
                </a:cubicBezTo>
                <a:cubicBezTo>
                  <a:pt x="535217" y="65862"/>
                  <a:pt x="513177" y="71295"/>
                  <a:pt x="501041" y="66094"/>
                </a:cubicBezTo>
                <a:cubicBezTo>
                  <a:pt x="483878" y="58738"/>
                  <a:pt x="468100" y="48398"/>
                  <a:pt x="450937" y="41042"/>
                </a:cubicBezTo>
                <a:cubicBezTo>
                  <a:pt x="438801" y="35841"/>
                  <a:pt x="425169" y="34421"/>
                  <a:pt x="413359" y="28516"/>
                </a:cubicBezTo>
                <a:cubicBezTo>
                  <a:pt x="399894" y="21783"/>
                  <a:pt x="390703" y="5454"/>
                  <a:pt x="375780" y="3464"/>
                </a:cubicBezTo>
                <a:cubicBezTo>
                  <a:pt x="326116" y="-3158"/>
                  <a:pt x="294361" y="1376"/>
                  <a:pt x="263046" y="3464"/>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5148062" y="3463803"/>
            <a:ext cx="45719" cy="75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332563" y="3284295"/>
            <a:ext cx="45719" cy="75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514306" y="4091091"/>
            <a:ext cx="45719" cy="75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789744" y="3418262"/>
            <a:ext cx="45719" cy="75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768865" y="4167486"/>
            <a:ext cx="45719" cy="75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125087" y="3568325"/>
            <a:ext cx="45719" cy="75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615687" y="3670621"/>
            <a:ext cx="41563" cy="75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5310202" y="2449158"/>
            <a:ext cx="499645" cy="6388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334643" y="2435233"/>
            <a:ext cx="499645" cy="6388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4252586" y="1506068"/>
            <a:ext cx="3695178" cy="3786098"/>
          </a:xfrm>
          <a:custGeom>
            <a:avLst/>
            <a:gdLst>
              <a:gd name="connsiteX0" fmla="*/ 0 w 3695178"/>
              <a:gd name="connsiteY0" fmla="*/ 3623260 h 3786098"/>
              <a:gd name="connsiteX1" fmla="*/ 613776 w 3695178"/>
              <a:gd name="connsiteY1" fmla="*/ 479227 h 3786098"/>
              <a:gd name="connsiteX2" fmla="*/ 3018773 w 3695178"/>
              <a:gd name="connsiteY2" fmla="*/ 353967 h 3786098"/>
              <a:gd name="connsiteX3" fmla="*/ 3695178 w 3695178"/>
              <a:gd name="connsiteY3" fmla="*/ 3786098 h 3786098"/>
            </a:gdLst>
            <a:ahLst/>
            <a:cxnLst>
              <a:cxn ang="0">
                <a:pos x="connsiteX0" y="connsiteY0"/>
              </a:cxn>
              <a:cxn ang="0">
                <a:pos x="connsiteX1" y="connsiteY1"/>
              </a:cxn>
              <a:cxn ang="0">
                <a:pos x="connsiteX2" y="connsiteY2"/>
              </a:cxn>
              <a:cxn ang="0">
                <a:pos x="connsiteX3" y="connsiteY3"/>
              </a:cxn>
            </a:cxnLst>
            <a:rect l="l" t="t" r="r" b="b"/>
            <a:pathLst>
              <a:path w="3695178" h="3786098">
                <a:moveTo>
                  <a:pt x="0" y="3623260"/>
                </a:moveTo>
                <a:cubicBezTo>
                  <a:pt x="55323" y="2323684"/>
                  <a:pt x="110647" y="1024109"/>
                  <a:pt x="613776" y="479227"/>
                </a:cubicBezTo>
                <a:cubicBezTo>
                  <a:pt x="1116905" y="-65655"/>
                  <a:pt x="2505206" y="-197178"/>
                  <a:pt x="3018773" y="353967"/>
                </a:cubicBezTo>
                <a:cubicBezTo>
                  <a:pt x="3532340" y="905112"/>
                  <a:pt x="3599145" y="3138920"/>
                  <a:pt x="3695178" y="378609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75673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this what you got?</a:t>
            </a:r>
            <a:endParaRPr lang="en-US" dirty="0"/>
          </a:p>
        </p:txBody>
      </p:sp>
      <p:sp>
        <p:nvSpPr>
          <p:cNvPr id="5" name="Freeform 4"/>
          <p:cNvSpPr/>
          <p:nvPr/>
        </p:nvSpPr>
        <p:spPr>
          <a:xfrm>
            <a:off x="6124957" y="4215365"/>
            <a:ext cx="12661" cy="626301"/>
          </a:xfrm>
          <a:custGeom>
            <a:avLst/>
            <a:gdLst>
              <a:gd name="connsiteX0" fmla="*/ 12661 w 12661"/>
              <a:gd name="connsiteY0" fmla="*/ 0 h 626301"/>
              <a:gd name="connsiteX1" fmla="*/ 135 w 12661"/>
              <a:gd name="connsiteY1" fmla="*/ 626301 h 626301"/>
            </a:gdLst>
            <a:ahLst/>
            <a:cxnLst>
              <a:cxn ang="0">
                <a:pos x="connsiteX0" y="connsiteY0"/>
              </a:cxn>
              <a:cxn ang="0">
                <a:pos x="connsiteX1" y="connsiteY1"/>
              </a:cxn>
            </a:cxnLst>
            <a:rect l="l" t="t" r="r" b="b"/>
            <a:pathLst>
              <a:path w="12661" h="626301">
                <a:moveTo>
                  <a:pt x="12661" y="0"/>
                </a:moveTo>
                <a:cubicBezTo>
                  <a:pt x="-2212" y="475952"/>
                  <a:pt x="135" y="267157"/>
                  <a:pt x="135" y="6263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886963" y="4866718"/>
            <a:ext cx="237994" cy="313150"/>
          </a:xfrm>
          <a:custGeom>
            <a:avLst/>
            <a:gdLst>
              <a:gd name="connsiteX0" fmla="*/ 237994 w 237994"/>
              <a:gd name="connsiteY0" fmla="*/ 0 h 313150"/>
              <a:gd name="connsiteX1" fmla="*/ 162838 w 237994"/>
              <a:gd name="connsiteY1" fmla="*/ 87682 h 313150"/>
              <a:gd name="connsiteX2" fmla="*/ 137786 w 237994"/>
              <a:gd name="connsiteY2" fmla="*/ 125260 h 313150"/>
              <a:gd name="connsiteX3" fmla="*/ 100208 w 237994"/>
              <a:gd name="connsiteY3" fmla="*/ 162838 h 313150"/>
              <a:gd name="connsiteX4" fmla="*/ 37578 w 237994"/>
              <a:gd name="connsiteY4" fmla="*/ 263046 h 313150"/>
              <a:gd name="connsiteX5" fmla="*/ 0 w 237994"/>
              <a:gd name="connsiteY5" fmla="*/ 313150 h 31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994" h="313150">
                <a:moveTo>
                  <a:pt x="237994" y="0"/>
                </a:moveTo>
                <a:cubicBezTo>
                  <a:pt x="189062" y="97864"/>
                  <a:pt x="244141" y="6379"/>
                  <a:pt x="162838" y="87682"/>
                </a:cubicBezTo>
                <a:cubicBezTo>
                  <a:pt x="152193" y="98327"/>
                  <a:pt x="147424" y="113695"/>
                  <a:pt x="137786" y="125260"/>
                </a:cubicBezTo>
                <a:cubicBezTo>
                  <a:pt x="126445" y="138869"/>
                  <a:pt x="112734" y="150312"/>
                  <a:pt x="100208" y="162838"/>
                </a:cubicBezTo>
                <a:cubicBezTo>
                  <a:pt x="77787" y="230102"/>
                  <a:pt x="98848" y="181353"/>
                  <a:pt x="37578" y="263046"/>
                </a:cubicBezTo>
                <a:cubicBezTo>
                  <a:pt x="-4913" y="319701"/>
                  <a:pt x="28727" y="284423"/>
                  <a:pt x="0" y="3131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124957" y="4866718"/>
            <a:ext cx="338203" cy="302850"/>
          </a:xfrm>
          <a:custGeom>
            <a:avLst/>
            <a:gdLst>
              <a:gd name="connsiteX0" fmla="*/ 0 w 338203"/>
              <a:gd name="connsiteY0" fmla="*/ 0 h 302850"/>
              <a:gd name="connsiteX1" fmla="*/ 125261 w 338203"/>
              <a:gd name="connsiteY1" fmla="*/ 137786 h 302850"/>
              <a:gd name="connsiteX2" fmla="*/ 175365 w 338203"/>
              <a:gd name="connsiteY2" fmla="*/ 175364 h 302850"/>
              <a:gd name="connsiteX3" fmla="*/ 250521 w 338203"/>
              <a:gd name="connsiteY3" fmla="*/ 225468 h 302850"/>
              <a:gd name="connsiteX4" fmla="*/ 288099 w 338203"/>
              <a:gd name="connsiteY4" fmla="*/ 263046 h 302850"/>
              <a:gd name="connsiteX5" fmla="*/ 313151 w 338203"/>
              <a:gd name="connsiteY5" fmla="*/ 300624 h 302850"/>
              <a:gd name="connsiteX6" fmla="*/ 338203 w 338203"/>
              <a:gd name="connsiteY6" fmla="*/ 300624 h 30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203" h="302850">
                <a:moveTo>
                  <a:pt x="0" y="0"/>
                </a:moveTo>
                <a:cubicBezTo>
                  <a:pt x="40204" y="53605"/>
                  <a:pt x="66719" y="93879"/>
                  <a:pt x="125261" y="137786"/>
                </a:cubicBezTo>
                <a:cubicBezTo>
                  <a:pt x="141962" y="150312"/>
                  <a:pt x="159514" y="161778"/>
                  <a:pt x="175365" y="175364"/>
                </a:cubicBezTo>
                <a:cubicBezTo>
                  <a:pt x="235074" y="226543"/>
                  <a:pt x="186601" y="204161"/>
                  <a:pt x="250521" y="225468"/>
                </a:cubicBezTo>
                <a:cubicBezTo>
                  <a:pt x="263047" y="237994"/>
                  <a:pt x="276758" y="249437"/>
                  <a:pt x="288099" y="263046"/>
                </a:cubicBezTo>
                <a:cubicBezTo>
                  <a:pt x="297737" y="274611"/>
                  <a:pt x="301107" y="291591"/>
                  <a:pt x="313151" y="300624"/>
                </a:cubicBezTo>
                <a:cubicBezTo>
                  <a:pt x="319832" y="305634"/>
                  <a:pt x="329852" y="300624"/>
                  <a:pt x="338203" y="30062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886963" y="3800768"/>
            <a:ext cx="554964" cy="404297"/>
          </a:xfrm>
          <a:custGeom>
            <a:avLst/>
            <a:gdLst>
              <a:gd name="connsiteX0" fmla="*/ 263046 w 554964"/>
              <a:gd name="connsiteY0" fmla="*/ 3464 h 404297"/>
              <a:gd name="connsiteX1" fmla="*/ 187890 w 554964"/>
              <a:gd name="connsiteY1" fmla="*/ 15990 h 404297"/>
              <a:gd name="connsiteX2" fmla="*/ 25052 w 554964"/>
              <a:gd name="connsiteY2" fmla="*/ 28516 h 404297"/>
              <a:gd name="connsiteX3" fmla="*/ 0 w 554964"/>
              <a:gd name="connsiteY3" fmla="*/ 66094 h 404297"/>
              <a:gd name="connsiteX4" fmla="*/ 25052 w 554964"/>
              <a:gd name="connsiteY4" fmla="*/ 253984 h 404297"/>
              <a:gd name="connsiteX5" fmla="*/ 100208 w 554964"/>
              <a:gd name="connsiteY5" fmla="*/ 316615 h 404297"/>
              <a:gd name="connsiteX6" fmla="*/ 137786 w 554964"/>
              <a:gd name="connsiteY6" fmla="*/ 354193 h 404297"/>
              <a:gd name="connsiteX7" fmla="*/ 175364 w 554964"/>
              <a:gd name="connsiteY7" fmla="*/ 366719 h 404297"/>
              <a:gd name="connsiteX8" fmla="*/ 288098 w 554964"/>
              <a:gd name="connsiteY8" fmla="*/ 404297 h 404297"/>
              <a:gd name="connsiteX9" fmla="*/ 450937 w 554964"/>
              <a:gd name="connsiteY9" fmla="*/ 391771 h 404297"/>
              <a:gd name="connsiteX10" fmla="*/ 538619 w 554964"/>
              <a:gd name="connsiteY10" fmla="*/ 341667 h 404297"/>
              <a:gd name="connsiteX11" fmla="*/ 538619 w 554964"/>
              <a:gd name="connsiteY11" fmla="*/ 78620 h 404297"/>
              <a:gd name="connsiteX12" fmla="*/ 501041 w 554964"/>
              <a:gd name="connsiteY12" fmla="*/ 66094 h 404297"/>
              <a:gd name="connsiteX13" fmla="*/ 450937 w 554964"/>
              <a:gd name="connsiteY13" fmla="*/ 41042 h 404297"/>
              <a:gd name="connsiteX14" fmla="*/ 413359 w 554964"/>
              <a:gd name="connsiteY14" fmla="*/ 28516 h 404297"/>
              <a:gd name="connsiteX15" fmla="*/ 375780 w 554964"/>
              <a:gd name="connsiteY15" fmla="*/ 3464 h 404297"/>
              <a:gd name="connsiteX16" fmla="*/ 263046 w 554964"/>
              <a:gd name="connsiteY16" fmla="*/ 3464 h 40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4964" h="404297">
                <a:moveTo>
                  <a:pt x="263046" y="3464"/>
                </a:moveTo>
                <a:cubicBezTo>
                  <a:pt x="231731" y="5552"/>
                  <a:pt x="213148" y="13331"/>
                  <a:pt x="187890" y="15990"/>
                </a:cubicBezTo>
                <a:cubicBezTo>
                  <a:pt x="133749" y="21689"/>
                  <a:pt x="77654" y="14489"/>
                  <a:pt x="25052" y="28516"/>
                </a:cubicBezTo>
                <a:cubicBezTo>
                  <a:pt x="10506" y="32395"/>
                  <a:pt x="8351" y="53568"/>
                  <a:pt x="0" y="66094"/>
                </a:cubicBezTo>
                <a:cubicBezTo>
                  <a:pt x="8351" y="128724"/>
                  <a:pt x="8141" y="193105"/>
                  <a:pt x="25052" y="253984"/>
                </a:cubicBezTo>
                <a:cubicBezTo>
                  <a:pt x="31666" y="277795"/>
                  <a:pt x="83251" y="302484"/>
                  <a:pt x="100208" y="316615"/>
                </a:cubicBezTo>
                <a:cubicBezTo>
                  <a:pt x="113817" y="327956"/>
                  <a:pt x="123047" y="344367"/>
                  <a:pt x="137786" y="354193"/>
                </a:cubicBezTo>
                <a:cubicBezTo>
                  <a:pt x="148772" y="361517"/>
                  <a:pt x="163554" y="360814"/>
                  <a:pt x="175364" y="366719"/>
                </a:cubicBezTo>
                <a:cubicBezTo>
                  <a:pt x="263429" y="410752"/>
                  <a:pt x="148569" y="381042"/>
                  <a:pt x="288098" y="404297"/>
                </a:cubicBezTo>
                <a:cubicBezTo>
                  <a:pt x="342378" y="400122"/>
                  <a:pt x="397325" y="401232"/>
                  <a:pt x="450937" y="391771"/>
                </a:cubicBezTo>
                <a:cubicBezTo>
                  <a:pt x="472550" y="387957"/>
                  <a:pt x="519330" y="354526"/>
                  <a:pt x="538619" y="341667"/>
                </a:cubicBezTo>
                <a:cubicBezTo>
                  <a:pt x="552405" y="245162"/>
                  <a:pt x="567198" y="185789"/>
                  <a:pt x="538619" y="78620"/>
                </a:cubicBezTo>
                <a:cubicBezTo>
                  <a:pt x="535217" y="65862"/>
                  <a:pt x="513177" y="71295"/>
                  <a:pt x="501041" y="66094"/>
                </a:cubicBezTo>
                <a:cubicBezTo>
                  <a:pt x="483878" y="58738"/>
                  <a:pt x="468100" y="48398"/>
                  <a:pt x="450937" y="41042"/>
                </a:cubicBezTo>
                <a:cubicBezTo>
                  <a:pt x="438801" y="35841"/>
                  <a:pt x="425169" y="34421"/>
                  <a:pt x="413359" y="28516"/>
                </a:cubicBezTo>
                <a:cubicBezTo>
                  <a:pt x="399894" y="21783"/>
                  <a:pt x="390703" y="5454"/>
                  <a:pt x="375780" y="3464"/>
                </a:cubicBezTo>
                <a:cubicBezTo>
                  <a:pt x="326116" y="-3158"/>
                  <a:pt x="294361" y="1376"/>
                  <a:pt x="263046" y="3464"/>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5148062" y="3463803"/>
            <a:ext cx="45719" cy="75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332563" y="3284295"/>
            <a:ext cx="45719" cy="75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514306" y="4091091"/>
            <a:ext cx="45719" cy="75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789744" y="3418262"/>
            <a:ext cx="45719" cy="75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768865" y="4167486"/>
            <a:ext cx="45719" cy="75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125087" y="3568325"/>
            <a:ext cx="45719" cy="75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615687" y="3670621"/>
            <a:ext cx="41563" cy="75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5310202" y="2449158"/>
            <a:ext cx="499645" cy="6388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334643" y="2435233"/>
            <a:ext cx="499645" cy="6388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4252586" y="1506068"/>
            <a:ext cx="3695178" cy="3786098"/>
          </a:xfrm>
          <a:custGeom>
            <a:avLst/>
            <a:gdLst>
              <a:gd name="connsiteX0" fmla="*/ 0 w 3695178"/>
              <a:gd name="connsiteY0" fmla="*/ 3623260 h 3786098"/>
              <a:gd name="connsiteX1" fmla="*/ 613776 w 3695178"/>
              <a:gd name="connsiteY1" fmla="*/ 479227 h 3786098"/>
              <a:gd name="connsiteX2" fmla="*/ 3018773 w 3695178"/>
              <a:gd name="connsiteY2" fmla="*/ 353967 h 3786098"/>
              <a:gd name="connsiteX3" fmla="*/ 3695178 w 3695178"/>
              <a:gd name="connsiteY3" fmla="*/ 3786098 h 3786098"/>
            </a:gdLst>
            <a:ahLst/>
            <a:cxnLst>
              <a:cxn ang="0">
                <a:pos x="connsiteX0" y="connsiteY0"/>
              </a:cxn>
              <a:cxn ang="0">
                <a:pos x="connsiteX1" y="connsiteY1"/>
              </a:cxn>
              <a:cxn ang="0">
                <a:pos x="connsiteX2" y="connsiteY2"/>
              </a:cxn>
              <a:cxn ang="0">
                <a:pos x="connsiteX3" y="connsiteY3"/>
              </a:cxn>
            </a:cxnLst>
            <a:rect l="l" t="t" r="r" b="b"/>
            <a:pathLst>
              <a:path w="3695178" h="3786098">
                <a:moveTo>
                  <a:pt x="0" y="3623260"/>
                </a:moveTo>
                <a:cubicBezTo>
                  <a:pt x="55323" y="2323684"/>
                  <a:pt x="110647" y="1024109"/>
                  <a:pt x="613776" y="479227"/>
                </a:cubicBezTo>
                <a:cubicBezTo>
                  <a:pt x="1116905" y="-65655"/>
                  <a:pt x="2505206" y="-197178"/>
                  <a:pt x="3018773" y="353967"/>
                </a:cubicBezTo>
                <a:cubicBezTo>
                  <a:pt x="3532340" y="905112"/>
                  <a:pt x="3599145" y="3138920"/>
                  <a:pt x="3695178" y="378609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2"/>
          <a:stretch>
            <a:fillRect/>
          </a:stretch>
        </p:blipFill>
        <p:spPr>
          <a:xfrm rot="7165880">
            <a:off x="2444588" y="1795449"/>
            <a:ext cx="3330171" cy="3223259"/>
          </a:xfrm>
          <a:prstGeom prst="rect">
            <a:avLst/>
          </a:prstGeom>
        </p:spPr>
      </p:pic>
      <p:pic>
        <p:nvPicPr>
          <p:cNvPr id="18" name="Picture 17"/>
          <p:cNvPicPr>
            <a:picLocks noChangeAspect="1"/>
          </p:cNvPicPr>
          <p:nvPr/>
        </p:nvPicPr>
        <p:blipFill>
          <a:blip r:embed="rId2"/>
          <a:stretch>
            <a:fillRect/>
          </a:stretch>
        </p:blipFill>
        <p:spPr>
          <a:xfrm rot="6004592" flipH="1" flipV="1">
            <a:off x="6377693" y="1664504"/>
            <a:ext cx="3168328" cy="3168328"/>
          </a:xfrm>
          <a:prstGeom prst="rect">
            <a:avLst/>
          </a:prstGeom>
        </p:spPr>
      </p:pic>
    </p:spTree>
    <p:extLst>
      <p:ext uri="{BB962C8B-B14F-4D97-AF65-F5344CB8AC3E}">
        <p14:creationId xmlns:p14="http://schemas.microsoft.com/office/powerpoint/2010/main" val="2744326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I learn today?</a:t>
            </a:r>
            <a:endParaRPr lang="en-US" dirty="0"/>
          </a:p>
        </p:txBody>
      </p:sp>
      <p:sp>
        <p:nvSpPr>
          <p:cNvPr id="3" name="Content Placeholder 2"/>
          <p:cNvSpPr>
            <a:spLocks noGrp="1"/>
          </p:cNvSpPr>
          <p:nvPr>
            <p:ph idx="1"/>
          </p:nvPr>
        </p:nvSpPr>
        <p:spPr>
          <a:xfrm>
            <a:off x="1015829" y="1613000"/>
            <a:ext cx="7456225" cy="5029199"/>
          </a:xfrm>
        </p:spPr>
        <p:txBody>
          <a:bodyPr>
            <a:normAutofit/>
          </a:bodyPr>
          <a:lstStyle/>
          <a:p>
            <a:pPr>
              <a:lnSpc>
                <a:spcPct val="200000"/>
              </a:lnSpc>
            </a:pPr>
            <a:r>
              <a:rPr lang="en-US" sz="3600" dirty="0" smtClean="0"/>
              <a:t>Prepositions</a:t>
            </a:r>
          </a:p>
          <a:p>
            <a:pPr>
              <a:lnSpc>
                <a:spcPct val="100000"/>
              </a:lnSpc>
            </a:pPr>
            <a:r>
              <a:rPr lang="en-US" sz="3600" dirty="0" smtClean="0"/>
              <a:t>Arranging objects by following simple directions</a:t>
            </a:r>
          </a:p>
          <a:p>
            <a:pPr>
              <a:lnSpc>
                <a:spcPct val="200000"/>
              </a:lnSpc>
            </a:pPr>
            <a:r>
              <a:rPr lang="en-US" sz="3600" dirty="0" smtClean="0"/>
              <a:t>The short and long u sound</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8757" y="3854548"/>
            <a:ext cx="4300024" cy="278765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56391" y="925968"/>
            <a:ext cx="2733901" cy="1897098"/>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24890" y="1698382"/>
            <a:ext cx="1083208" cy="964055"/>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76040" y="3372520"/>
            <a:ext cx="1083208" cy="964055"/>
          </a:xfrm>
          <a:prstGeom prst="rect">
            <a:avLst/>
          </a:prstGeom>
        </p:spPr>
      </p:pic>
    </p:spTree>
    <p:extLst>
      <p:ext uri="{BB962C8B-B14F-4D97-AF65-F5344CB8AC3E}">
        <p14:creationId xmlns:p14="http://schemas.microsoft.com/office/powerpoint/2010/main" val="6856021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 and short o sound:</a:t>
            </a:r>
            <a:endParaRPr lang="en-US" dirty="0"/>
          </a:p>
        </p:txBody>
      </p:sp>
      <p:sp>
        <p:nvSpPr>
          <p:cNvPr id="3" name="Content Placeholder 2"/>
          <p:cNvSpPr>
            <a:spLocks noGrp="1"/>
          </p:cNvSpPr>
          <p:nvPr>
            <p:ph idx="1"/>
          </p:nvPr>
        </p:nvSpPr>
        <p:spPr>
          <a:xfrm>
            <a:off x="1251677" y="1317813"/>
            <a:ext cx="10178323" cy="4561784"/>
          </a:xfrm>
        </p:spPr>
        <p:txBody>
          <a:bodyPr/>
          <a:lstStyle/>
          <a:p>
            <a:r>
              <a:rPr lang="en-US" dirty="0" smtClean="0"/>
              <a:t>Normally, the short u sound is formed in words that do not end with the letter e (</a:t>
            </a:r>
            <a:r>
              <a:rPr lang="en-US" dirty="0" smtClean="0">
                <a:solidFill>
                  <a:srgbClr val="7030A0"/>
                </a:solidFill>
              </a:rPr>
              <a:t>tub, cub</a:t>
            </a:r>
            <a:r>
              <a:rPr lang="en-US" dirty="0" smtClean="0"/>
              <a:t>)</a:t>
            </a:r>
          </a:p>
          <a:p>
            <a:endParaRPr lang="en-US" dirty="0" smtClean="0"/>
          </a:p>
          <a:p>
            <a:endParaRPr lang="en-US" dirty="0"/>
          </a:p>
          <a:p>
            <a:endParaRPr lang="en-US" dirty="0" smtClean="0"/>
          </a:p>
          <a:p>
            <a:r>
              <a:rPr lang="en-US" dirty="0" smtClean="0"/>
              <a:t>Sometimes a single u will create a long e sound (</a:t>
            </a:r>
            <a:r>
              <a:rPr lang="en-US" dirty="0" smtClean="0">
                <a:solidFill>
                  <a:srgbClr val="FF0000"/>
                </a:solidFill>
              </a:rPr>
              <a:t>unit, utopia, uniform</a:t>
            </a:r>
            <a:r>
              <a:rPr lang="en-US" dirty="0" smtClean="0"/>
              <a:t>)</a:t>
            </a:r>
          </a:p>
          <a:p>
            <a:r>
              <a:rPr lang="en-US" dirty="0" smtClean="0"/>
              <a:t>The long u sound is also formed by the following letters:</a:t>
            </a:r>
          </a:p>
          <a:p>
            <a:pPr lvl="1"/>
            <a:r>
              <a:rPr lang="en-US" dirty="0" err="1" smtClean="0"/>
              <a:t>u_e</a:t>
            </a:r>
            <a:r>
              <a:rPr lang="en-US" dirty="0" smtClean="0"/>
              <a:t> (</a:t>
            </a:r>
            <a:r>
              <a:rPr lang="en-US" dirty="0" smtClean="0">
                <a:solidFill>
                  <a:srgbClr val="FF0000"/>
                </a:solidFill>
              </a:rPr>
              <a:t>tube, cube</a:t>
            </a:r>
            <a:r>
              <a:rPr lang="en-US" dirty="0" smtClean="0"/>
              <a:t>)</a:t>
            </a:r>
          </a:p>
          <a:p>
            <a:pPr lvl="1"/>
            <a:r>
              <a:rPr lang="en-US" dirty="0" err="1" smtClean="0"/>
              <a:t>oo</a:t>
            </a:r>
            <a:r>
              <a:rPr lang="en-US" dirty="0" smtClean="0"/>
              <a:t> (</a:t>
            </a:r>
            <a:r>
              <a:rPr lang="en-US" dirty="0" smtClean="0">
                <a:solidFill>
                  <a:srgbClr val="FF0000"/>
                </a:solidFill>
              </a:rPr>
              <a:t>too, root</a:t>
            </a:r>
            <a:r>
              <a:rPr lang="en-US" dirty="0" smtClean="0"/>
              <a:t>)</a:t>
            </a:r>
          </a:p>
          <a:p>
            <a:pPr lvl="1"/>
            <a:r>
              <a:rPr lang="en-US" dirty="0" err="1" smtClean="0"/>
              <a:t>ew</a:t>
            </a:r>
            <a:r>
              <a:rPr lang="en-US" dirty="0" smtClean="0"/>
              <a:t> (</a:t>
            </a:r>
            <a:r>
              <a:rPr lang="en-US" dirty="0" smtClean="0">
                <a:solidFill>
                  <a:srgbClr val="FF0000"/>
                </a:solidFill>
              </a:rPr>
              <a:t>few, threw</a:t>
            </a:r>
            <a:r>
              <a:rPr lang="en-US" dirty="0" smtClean="0"/>
              <a:t>)</a:t>
            </a:r>
          </a:p>
          <a:p>
            <a:pPr lvl="1"/>
            <a:r>
              <a:rPr lang="en-US" dirty="0" err="1"/>
              <a:t>o</a:t>
            </a:r>
            <a:r>
              <a:rPr lang="en-US" dirty="0" err="1" smtClean="0"/>
              <a:t>u</a:t>
            </a:r>
            <a:r>
              <a:rPr lang="en-US" dirty="0" smtClean="0"/>
              <a:t> (</a:t>
            </a:r>
            <a:r>
              <a:rPr lang="en-US" dirty="0" smtClean="0">
                <a:solidFill>
                  <a:srgbClr val="FF0000"/>
                </a:solidFill>
              </a:rPr>
              <a:t>you, youth</a:t>
            </a:r>
            <a:r>
              <a:rPr lang="en-US" dirty="0" smtClean="0"/>
              <a:t>)</a:t>
            </a:r>
          </a:p>
          <a:p>
            <a:pPr lvl="1"/>
            <a:r>
              <a:rPr lang="en-US" dirty="0" err="1" smtClean="0"/>
              <a:t>ui</a:t>
            </a:r>
            <a:r>
              <a:rPr lang="en-US" dirty="0" smtClean="0"/>
              <a:t> (</a:t>
            </a:r>
            <a:r>
              <a:rPr lang="en-US" dirty="0" smtClean="0">
                <a:solidFill>
                  <a:srgbClr val="FF0000"/>
                </a:solidFill>
              </a:rPr>
              <a:t>suit, juice</a:t>
            </a:r>
            <a:r>
              <a:rPr lang="en-US" dirty="0" smtClean="0"/>
              <a:t>)</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8248" y="1840637"/>
            <a:ext cx="255210" cy="969308"/>
          </a:xfrm>
          <a:prstGeom prst="rect">
            <a:avLst/>
          </a:prstGeom>
        </p:spPr>
      </p:pic>
      <p:pic>
        <p:nvPicPr>
          <p:cNvPr id="7" name="Picture 6"/>
          <p:cNvPicPr>
            <a:picLocks noChangeAspect="1"/>
          </p:cNvPicPr>
          <p:nvPr/>
        </p:nvPicPr>
        <p:blipFill>
          <a:blip r:embed="rId4"/>
          <a:stretch>
            <a:fillRect/>
          </a:stretch>
        </p:blipFill>
        <p:spPr>
          <a:xfrm>
            <a:off x="4099157" y="5112018"/>
            <a:ext cx="5808929" cy="969308"/>
          </a:xfrm>
          <a:prstGeom prst="rect">
            <a:avLst/>
          </a:prstGeom>
        </p:spPr>
      </p:pic>
    </p:spTree>
    <p:extLst>
      <p:ext uri="{BB962C8B-B14F-4D97-AF65-F5344CB8AC3E}">
        <p14:creationId xmlns:p14="http://schemas.microsoft.com/office/powerpoint/2010/main" val="17485116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132943" y="2862940"/>
            <a:ext cx="3802743" cy="13643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THE LONG </a:t>
            </a:r>
            <a:r>
              <a:rPr lang="en-US" sz="2800" dirty="0"/>
              <a:t>U</a:t>
            </a:r>
            <a:r>
              <a:rPr lang="en-US" sz="2800" dirty="0" smtClean="0"/>
              <a:t> SOUND</a:t>
            </a:r>
            <a:endParaRPr lang="en-US" sz="2800" dirty="0"/>
          </a:p>
        </p:txBody>
      </p:sp>
      <p:sp>
        <p:nvSpPr>
          <p:cNvPr id="5" name="Rounded Rectangle 4"/>
          <p:cNvSpPr/>
          <p:nvPr/>
        </p:nvSpPr>
        <p:spPr>
          <a:xfrm>
            <a:off x="8674969" y="522512"/>
            <a:ext cx="3048000" cy="229325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a:t>u</a:t>
            </a:r>
            <a:r>
              <a:rPr lang="en-US" dirty="0" err="1" smtClean="0"/>
              <a:t>_e</a:t>
            </a:r>
            <a:endParaRPr lang="en-US" dirty="0"/>
          </a:p>
        </p:txBody>
      </p:sp>
      <p:sp>
        <p:nvSpPr>
          <p:cNvPr id="6" name="Rounded Rectangle 5"/>
          <p:cNvSpPr/>
          <p:nvPr/>
        </p:nvSpPr>
        <p:spPr>
          <a:xfrm>
            <a:off x="8674969" y="4216398"/>
            <a:ext cx="3048000" cy="229325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smtClean="0"/>
              <a:t>oo</a:t>
            </a:r>
            <a:endParaRPr lang="en-US" dirty="0"/>
          </a:p>
        </p:txBody>
      </p:sp>
      <p:sp>
        <p:nvSpPr>
          <p:cNvPr id="7" name="Rounded Rectangle 6"/>
          <p:cNvSpPr/>
          <p:nvPr/>
        </p:nvSpPr>
        <p:spPr>
          <a:xfrm>
            <a:off x="1197429" y="522513"/>
            <a:ext cx="3048000" cy="229325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Single U</a:t>
            </a:r>
            <a:endParaRPr lang="en-US" dirty="0"/>
          </a:p>
        </p:txBody>
      </p:sp>
      <p:sp>
        <p:nvSpPr>
          <p:cNvPr id="8" name="Rounded Rectangle 7"/>
          <p:cNvSpPr/>
          <p:nvPr/>
        </p:nvSpPr>
        <p:spPr>
          <a:xfrm>
            <a:off x="1197429" y="4216399"/>
            <a:ext cx="3048000" cy="229325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a:t>e</a:t>
            </a:r>
            <a:r>
              <a:rPr lang="en-US" dirty="0" err="1" smtClean="0"/>
              <a:t>w</a:t>
            </a:r>
            <a:endParaRPr lang="en-US" dirty="0"/>
          </a:p>
        </p:txBody>
      </p:sp>
      <p:cxnSp>
        <p:nvCxnSpPr>
          <p:cNvPr id="10" name="Straight Connector 9"/>
          <p:cNvCxnSpPr>
            <a:stCxn id="4" idx="6"/>
            <a:endCxn id="5" idx="2"/>
          </p:cNvCxnSpPr>
          <p:nvPr/>
        </p:nvCxnSpPr>
        <p:spPr>
          <a:xfrm flipV="1">
            <a:off x="7935686" y="2815769"/>
            <a:ext cx="2263283" cy="7293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4" idx="6"/>
            <a:endCxn id="6" idx="0"/>
          </p:cNvCxnSpPr>
          <p:nvPr/>
        </p:nvCxnSpPr>
        <p:spPr>
          <a:xfrm>
            <a:off x="7935686" y="3545112"/>
            <a:ext cx="2263283" cy="6712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4" idx="2"/>
            <a:endCxn id="7" idx="2"/>
          </p:cNvCxnSpPr>
          <p:nvPr/>
        </p:nvCxnSpPr>
        <p:spPr>
          <a:xfrm flipH="1" flipV="1">
            <a:off x="2721429" y="2815770"/>
            <a:ext cx="1411514" cy="7293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4" idx="2"/>
            <a:endCxn id="8" idx="0"/>
          </p:cNvCxnSpPr>
          <p:nvPr/>
        </p:nvCxnSpPr>
        <p:spPr>
          <a:xfrm flipH="1">
            <a:off x="2721429" y="3545112"/>
            <a:ext cx="1411514" cy="671287"/>
          </a:xfrm>
          <a:prstGeom prst="line">
            <a:avLst/>
          </a:prstGeom>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4984712" y="205011"/>
            <a:ext cx="3048000" cy="229325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smtClean="0"/>
              <a:t>ou</a:t>
            </a:r>
            <a:endParaRPr lang="en-US" dirty="0"/>
          </a:p>
        </p:txBody>
      </p:sp>
      <p:sp>
        <p:nvSpPr>
          <p:cNvPr id="16" name="Rounded Rectangle 15"/>
          <p:cNvSpPr/>
          <p:nvPr/>
        </p:nvSpPr>
        <p:spPr>
          <a:xfrm>
            <a:off x="4984712" y="4407668"/>
            <a:ext cx="3048000" cy="229325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smtClean="0"/>
              <a:t>ui</a:t>
            </a:r>
            <a:endParaRPr lang="en-US" dirty="0"/>
          </a:p>
        </p:txBody>
      </p:sp>
      <p:cxnSp>
        <p:nvCxnSpPr>
          <p:cNvPr id="18" name="Elbow Connector 17"/>
          <p:cNvCxnSpPr>
            <a:stCxn id="4" idx="0"/>
            <a:endCxn id="15" idx="2"/>
          </p:cNvCxnSpPr>
          <p:nvPr/>
        </p:nvCxnSpPr>
        <p:spPr>
          <a:xfrm rot="5400000" flipH="1" flipV="1">
            <a:off x="6089177" y="2443406"/>
            <a:ext cx="364672" cy="474397"/>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4" idx="4"/>
            <a:endCxn id="16" idx="0"/>
          </p:cNvCxnSpPr>
          <p:nvPr/>
        </p:nvCxnSpPr>
        <p:spPr>
          <a:xfrm rot="16200000" flipH="1">
            <a:off x="6181321" y="4080276"/>
            <a:ext cx="180385" cy="474397"/>
          </a:xfrm>
          <a:prstGeom prst="bentConnector3">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46115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Carnival Circle race:</a:t>
            </a:r>
            <a:endParaRPr lang="en-US" dirty="0"/>
          </a:p>
        </p:txBody>
      </p:sp>
      <p:sp>
        <p:nvSpPr>
          <p:cNvPr id="3" name="Content Placeholder 2"/>
          <p:cNvSpPr>
            <a:spLocks noGrp="1"/>
          </p:cNvSpPr>
          <p:nvPr>
            <p:ph idx="1"/>
          </p:nvPr>
        </p:nvSpPr>
        <p:spPr>
          <a:xfrm>
            <a:off x="1251677" y="1264024"/>
            <a:ext cx="10178323" cy="4534890"/>
          </a:xfrm>
        </p:spPr>
        <p:txBody>
          <a:bodyPr/>
          <a:lstStyle/>
          <a:p>
            <a:r>
              <a:rPr lang="en-US" dirty="0" smtClean="0"/>
              <a:t>The next page will have words and pictures of nouns with the </a:t>
            </a:r>
            <a:r>
              <a:rPr lang="en-US" b="1" dirty="0" smtClean="0">
                <a:solidFill>
                  <a:srgbClr val="7030A0"/>
                </a:solidFill>
              </a:rPr>
              <a:t>short o</a:t>
            </a:r>
            <a:r>
              <a:rPr lang="en-US" dirty="0" smtClean="0"/>
              <a:t> and </a:t>
            </a:r>
            <a:r>
              <a:rPr lang="en-US" b="1" dirty="0" smtClean="0">
                <a:solidFill>
                  <a:srgbClr val="FF0000"/>
                </a:solidFill>
              </a:rPr>
              <a:t>long u</a:t>
            </a:r>
            <a:r>
              <a:rPr lang="en-US" dirty="0" smtClean="0"/>
              <a:t> sounds.</a:t>
            </a:r>
          </a:p>
          <a:p>
            <a:endParaRPr lang="en-US" dirty="0" smtClean="0"/>
          </a:p>
          <a:p>
            <a:r>
              <a:rPr lang="en-US" dirty="0" smtClean="0"/>
              <a:t>Student 1 __________________, will change his/her pencil </a:t>
            </a:r>
            <a:r>
              <a:rPr lang="en-US" dirty="0" err="1" smtClean="0"/>
              <a:t>colour</a:t>
            </a:r>
            <a:r>
              <a:rPr lang="en-US" dirty="0" smtClean="0"/>
              <a:t> to </a:t>
            </a:r>
            <a:r>
              <a:rPr lang="en-US" b="1" dirty="0" smtClean="0">
                <a:solidFill>
                  <a:srgbClr val="7030A0"/>
                </a:solidFill>
              </a:rPr>
              <a:t>purple</a:t>
            </a:r>
            <a:r>
              <a:rPr lang="en-US" dirty="0" smtClean="0"/>
              <a:t>. He/she will have to circle all words and pictures that have the </a:t>
            </a:r>
            <a:r>
              <a:rPr lang="en-US" b="1" dirty="0" smtClean="0">
                <a:solidFill>
                  <a:srgbClr val="7030A0"/>
                </a:solidFill>
              </a:rPr>
              <a:t>short u</a:t>
            </a:r>
            <a:r>
              <a:rPr lang="en-US" dirty="0" smtClean="0"/>
              <a:t> sound.</a:t>
            </a:r>
          </a:p>
          <a:p>
            <a:endParaRPr lang="en-US" dirty="0"/>
          </a:p>
          <a:p>
            <a:r>
              <a:rPr lang="en-US" dirty="0" smtClean="0"/>
              <a:t>Student 2 __________________, will change his/her pencil </a:t>
            </a:r>
            <a:r>
              <a:rPr lang="en-US" dirty="0" err="1" smtClean="0"/>
              <a:t>colour</a:t>
            </a:r>
            <a:r>
              <a:rPr lang="en-US" dirty="0" smtClean="0"/>
              <a:t> to </a:t>
            </a:r>
            <a:r>
              <a:rPr lang="en-US" b="1" dirty="0" smtClean="0">
                <a:solidFill>
                  <a:srgbClr val="FF0000"/>
                </a:solidFill>
              </a:rPr>
              <a:t>red</a:t>
            </a:r>
            <a:r>
              <a:rPr lang="en-US" dirty="0" smtClean="0"/>
              <a:t>. He/she will have to circle all words and pictures that have the </a:t>
            </a:r>
            <a:r>
              <a:rPr lang="en-US" b="1" dirty="0" smtClean="0">
                <a:solidFill>
                  <a:srgbClr val="FF0000"/>
                </a:solidFill>
              </a:rPr>
              <a:t>long u</a:t>
            </a:r>
            <a:r>
              <a:rPr lang="en-US" dirty="0" smtClean="0"/>
              <a:t> sound.</a:t>
            </a:r>
          </a:p>
          <a:p>
            <a:endParaRPr lang="en-US" dirty="0"/>
          </a:p>
          <a:p>
            <a:r>
              <a:rPr lang="en-US" dirty="0" smtClean="0"/>
              <a:t>The first student to circle all of his/her words or pictures, without making a mistake, wins.</a:t>
            </a:r>
            <a:endParaRPr lang="en-US" dirty="0"/>
          </a:p>
        </p:txBody>
      </p:sp>
      <p:sp>
        <p:nvSpPr>
          <p:cNvPr id="10" name="Freeform 9"/>
          <p:cNvSpPr/>
          <p:nvPr/>
        </p:nvSpPr>
        <p:spPr>
          <a:xfrm>
            <a:off x="7344228" y="5060447"/>
            <a:ext cx="2148114" cy="1651935"/>
          </a:xfrm>
          <a:custGeom>
            <a:avLst/>
            <a:gdLst>
              <a:gd name="connsiteX0" fmla="*/ 595085 w 1654628"/>
              <a:gd name="connsiteY0" fmla="*/ 159658 h 1546970"/>
              <a:gd name="connsiteX1" fmla="*/ 478971 w 1654628"/>
              <a:gd name="connsiteY1" fmla="*/ 188686 h 1546970"/>
              <a:gd name="connsiteX2" fmla="*/ 319314 w 1654628"/>
              <a:gd name="connsiteY2" fmla="*/ 232229 h 1546970"/>
              <a:gd name="connsiteX3" fmla="*/ 275771 w 1654628"/>
              <a:gd name="connsiteY3" fmla="*/ 261258 h 1546970"/>
              <a:gd name="connsiteX4" fmla="*/ 188685 w 1654628"/>
              <a:gd name="connsiteY4" fmla="*/ 348343 h 1546970"/>
              <a:gd name="connsiteX5" fmla="*/ 159657 w 1654628"/>
              <a:gd name="connsiteY5" fmla="*/ 391886 h 1546970"/>
              <a:gd name="connsiteX6" fmla="*/ 87085 w 1654628"/>
              <a:gd name="connsiteY6" fmla="*/ 493486 h 1546970"/>
              <a:gd name="connsiteX7" fmla="*/ 72571 w 1654628"/>
              <a:gd name="connsiteY7" fmla="*/ 566058 h 1546970"/>
              <a:gd name="connsiteX8" fmla="*/ 43542 w 1654628"/>
              <a:gd name="connsiteY8" fmla="*/ 609600 h 1546970"/>
              <a:gd name="connsiteX9" fmla="*/ 0 w 1654628"/>
              <a:gd name="connsiteY9" fmla="*/ 899886 h 1546970"/>
              <a:gd name="connsiteX10" fmla="*/ 29028 w 1654628"/>
              <a:gd name="connsiteY10" fmla="*/ 1277258 h 1546970"/>
              <a:gd name="connsiteX11" fmla="*/ 58057 w 1654628"/>
              <a:gd name="connsiteY11" fmla="*/ 1393372 h 1546970"/>
              <a:gd name="connsiteX12" fmla="*/ 174171 w 1654628"/>
              <a:gd name="connsiteY12" fmla="*/ 1494972 h 1546970"/>
              <a:gd name="connsiteX13" fmla="*/ 580571 w 1654628"/>
              <a:gd name="connsiteY13" fmla="*/ 1538515 h 1546970"/>
              <a:gd name="connsiteX14" fmla="*/ 957942 w 1654628"/>
              <a:gd name="connsiteY14" fmla="*/ 1524000 h 1546970"/>
              <a:gd name="connsiteX15" fmla="*/ 1059542 w 1654628"/>
              <a:gd name="connsiteY15" fmla="*/ 1509486 h 1546970"/>
              <a:gd name="connsiteX16" fmla="*/ 1190171 w 1654628"/>
              <a:gd name="connsiteY16" fmla="*/ 1465943 h 1546970"/>
              <a:gd name="connsiteX17" fmla="*/ 1277257 w 1654628"/>
              <a:gd name="connsiteY17" fmla="*/ 1436915 h 1546970"/>
              <a:gd name="connsiteX18" fmla="*/ 1393371 w 1654628"/>
              <a:gd name="connsiteY18" fmla="*/ 1320800 h 1546970"/>
              <a:gd name="connsiteX19" fmla="*/ 1567542 w 1654628"/>
              <a:gd name="connsiteY19" fmla="*/ 1103086 h 1546970"/>
              <a:gd name="connsiteX20" fmla="*/ 1625600 w 1654628"/>
              <a:gd name="connsiteY20" fmla="*/ 1016000 h 1546970"/>
              <a:gd name="connsiteX21" fmla="*/ 1654628 w 1654628"/>
              <a:gd name="connsiteY21" fmla="*/ 943429 h 1546970"/>
              <a:gd name="connsiteX22" fmla="*/ 1640114 w 1654628"/>
              <a:gd name="connsiteY22" fmla="*/ 551543 h 1546970"/>
              <a:gd name="connsiteX23" fmla="*/ 1611085 w 1654628"/>
              <a:gd name="connsiteY23" fmla="*/ 435429 h 1546970"/>
              <a:gd name="connsiteX24" fmla="*/ 1567542 w 1654628"/>
              <a:gd name="connsiteY24" fmla="*/ 275772 h 1546970"/>
              <a:gd name="connsiteX25" fmla="*/ 1538514 w 1654628"/>
              <a:gd name="connsiteY25" fmla="*/ 232229 h 1546970"/>
              <a:gd name="connsiteX26" fmla="*/ 1494971 w 1654628"/>
              <a:gd name="connsiteY26" fmla="*/ 174172 h 1546970"/>
              <a:gd name="connsiteX27" fmla="*/ 1436914 w 1654628"/>
              <a:gd name="connsiteY27" fmla="*/ 145143 h 1546970"/>
              <a:gd name="connsiteX28" fmla="*/ 1364342 w 1654628"/>
              <a:gd name="connsiteY28" fmla="*/ 101600 h 1546970"/>
              <a:gd name="connsiteX29" fmla="*/ 1161142 w 1654628"/>
              <a:gd name="connsiteY29" fmla="*/ 29029 h 1546970"/>
              <a:gd name="connsiteX30" fmla="*/ 1001485 w 1654628"/>
              <a:gd name="connsiteY30" fmla="*/ 0 h 1546970"/>
              <a:gd name="connsiteX31" fmla="*/ 537028 w 1654628"/>
              <a:gd name="connsiteY31" fmla="*/ 29029 h 1546970"/>
              <a:gd name="connsiteX32" fmla="*/ 478971 w 1654628"/>
              <a:gd name="connsiteY32" fmla="*/ 58058 h 1546970"/>
              <a:gd name="connsiteX33" fmla="*/ 464457 w 1654628"/>
              <a:gd name="connsiteY33" fmla="*/ 101600 h 154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4628" h="1546970">
                <a:moveTo>
                  <a:pt x="595085" y="159658"/>
                </a:moveTo>
                <a:cubicBezTo>
                  <a:pt x="417574" y="195160"/>
                  <a:pt x="601695" y="155216"/>
                  <a:pt x="478971" y="188686"/>
                </a:cubicBezTo>
                <a:cubicBezTo>
                  <a:pt x="298905" y="237795"/>
                  <a:pt x="419538" y="198822"/>
                  <a:pt x="319314" y="232229"/>
                </a:cubicBezTo>
                <a:cubicBezTo>
                  <a:pt x="304800" y="241905"/>
                  <a:pt x="288809" y="249669"/>
                  <a:pt x="275771" y="261258"/>
                </a:cubicBezTo>
                <a:cubicBezTo>
                  <a:pt x="245088" y="288532"/>
                  <a:pt x="211456" y="314185"/>
                  <a:pt x="188685" y="348343"/>
                </a:cubicBezTo>
                <a:cubicBezTo>
                  <a:pt x="179009" y="362857"/>
                  <a:pt x="169796" y="377691"/>
                  <a:pt x="159657" y="391886"/>
                </a:cubicBezTo>
                <a:cubicBezTo>
                  <a:pt x="69623" y="517934"/>
                  <a:pt x="155510" y="390850"/>
                  <a:pt x="87085" y="493486"/>
                </a:cubicBezTo>
                <a:cubicBezTo>
                  <a:pt x="82247" y="517677"/>
                  <a:pt x="81233" y="542959"/>
                  <a:pt x="72571" y="566058"/>
                </a:cubicBezTo>
                <a:cubicBezTo>
                  <a:pt x="66446" y="582391"/>
                  <a:pt x="47248" y="592554"/>
                  <a:pt x="43542" y="609600"/>
                </a:cubicBezTo>
                <a:cubicBezTo>
                  <a:pt x="22757" y="705211"/>
                  <a:pt x="0" y="899886"/>
                  <a:pt x="0" y="899886"/>
                </a:cubicBezTo>
                <a:cubicBezTo>
                  <a:pt x="9676" y="1025677"/>
                  <a:pt x="14287" y="1151960"/>
                  <a:pt x="29028" y="1277258"/>
                </a:cubicBezTo>
                <a:cubicBezTo>
                  <a:pt x="33689" y="1316881"/>
                  <a:pt x="42712" y="1356545"/>
                  <a:pt x="58057" y="1393372"/>
                </a:cubicBezTo>
                <a:cubicBezTo>
                  <a:pt x="83315" y="1453990"/>
                  <a:pt x="121920" y="1462315"/>
                  <a:pt x="174171" y="1494972"/>
                </a:cubicBezTo>
                <a:cubicBezTo>
                  <a:pt x="328706" y="1591556"/>
                  <a:pt x="129004" y="1520451"/>
                  <a:pt x="580571" y="1538515"/>
                </a:cubicBezTo>
                <a:cubicBezTo>
                  <a:pt x="706361" y="1533677"/>
                  <a:pt x="832289" y="1531615"/>
                  <a:pt x="957942" y="1524000"/>
                </a:cubicBezTo>
                <a:cubicBezTo>
                  <a:pt x="992090" y="1521930"/>
                  <a:pt x="1026353" y="1517783"/>
                  <a:pt x="1059542" y="1509486"/>
                </a:cubicBezTo>
                <a:cubicBezTo>
                  <a:pt x="1104070" y="1498354"/>
                  <a:pt x="1146628" y="1480457"/>
                  <a:pt x="1190171" y="1465943"/>
                </a:cubicBezTo>
                <a:lnTo>
                  <a:pt x="1277257" y="1436915"/>
                </a:lnTo>
                <a:cubicBezTo>
                  <a:pt x="1315962" y="1398210"/>
                  <a:pt x="1356023" y="1360816"/>
                  <a:pt x="1393371" y="1320800"/>
                </a:cubicBezTo>
                <a:cubicBezTo>
                  <a:pt x="1456282" y="1253395"/>
                  <a:pt x="1514066" y="1177952"/>
                  <a:pt x="1567542" y="1103086"/>
                </a:cubicBezTo>
                <a:cubicBezTo>
                  <a:pt x="1587820" y="1074696"/>
                  <a:pt x="1608894" y="1046628"/>
                  <a:pt x="1625600" y="1016000"/>
                </a:cubicBezTo>
                <a:cubicBezTo>
                  <a:pt x="1638076" y="993128"/>
                  <a:pt x="1644952" y="967619"/>
                  <a:pt x="1654628" y="943429"/>
                </a:cubicBezTo>
                <a:cubicBezTo>
                  <a:pt x="1649790" y="812800"/>
                  <a:pt x="1651278" y="681784"/>
                  <a:pt x="1640114" y="551543"/>
                </a:cubicBezTo>
                <a:cubicBezTo>
                  <a:pt x="1636707" y="511793"/>
                  <a:pt x="1620056" y="474303"/>
                  <a:pt x="1611085" y="435429"/>
                </a:cubicBezTo>
                <a:cubicBezTo>
                  <a:pt x="1594693" y="364399"/>
                  <a:pt x="1599258" y="347133"/>
                  <a:pt x="1567542" y="275772"/>
                </a:cubicBezTo>
                <a:cubicBezTo>
                  <a:pt x="1560457" y="259832"/>
                  <a:pt x="1548653" y="246424"/>
                  <a:pt x="1538514" y="232229"/>
                </a:cubicBezTo>
                <a:cubicBezTo>
                  <a:pt x="1524454" y="212544"/>
                  <a:pt x="1513338" y="189915"/>
                  <a:pt x="1494971" y="174172"/>
                </a:cubicBezTo>
                <a:cubicBezTo>
                  <a:pt x="1478543" y="160091"/>
                  <a:pt x="1455828" y="155651"/>
                  <a:pt x="1436914" y="145143"/>
                </a:cubicBezTo>
                <a:cubicBezTo>
                  <a:pt x="1412253" y="131443"/>
                  <a:pt x="1389956" y="113422"/>
                  <a:pt x="1364342" y="101600"/>
                </a:cubicBezTo>
                <a:cubicBezTo>
                  <a:pt x="1348892" y="94469"/>
                  <a:pt x="1191719" y="36224"/>
                  <a:pt x="1161142" y="29029"/>
                </a:cubicBezTo>
                <a:cubicBezTo>
                  <a:pt x="1108488" y="16640"/>
                  <a:pt x="1054704" y="9676"/>
                  <a:pt x="1001485" y="0"/>
                </a:cubicBezTo>
                <a:cubicBezTo>
                  <a:pt x="846666" y="9676"/>
                  <a:pt x="691200" y="11898"/>
                  <a:pt x="537028" y="29029"/>
                </a:cubicBezTo>
                <a:cubicBezTo>
                  <a:pt x="515524" y="31418"/>
                  <a:pt x="494270" y="42759"/>
                  <a:pt x="478971" y="58058"/>
                </a:cubicBezTo>
                <a:cubicBezTo>
                  <a:pt x="468153" y="68876"/>
                  <a:pt x="464457" y="101600"/>
                  <a:pt x="464457" y="10160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74278" y="5148202"/>
            <a:ext cx="1532351" cy="1532351"/>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41006" y="5060447"/>
            <a:ext cx="1568363" cy="1704742"/>
          </a:xfrm>
          <a:prstGeom prst="rect">
            <a:avLst/>
          </a:prstGeom>
        </p:spPr>
      </p:pic>
      <p:sp>
        <p:nvSpPr>
          <p:cNvPr id="9" name="Freeform 8"/>
          <p:cNvSpPr/>
          <p:nvPr/>
        </p:nvSpPr>
        <p:spPr>
          <a:xfrm>
            <a:off x="2630658" y="5011354"/>
            <a:ext cx="2546253" cy="1701028"/>
          </a:xfrm>
          <a:custGeom>
            <a:avLst/>
            <a:gdLst>
              <a:gd name="connsiteX0" fmla="*/ 350663 w 1560898"/>
              <a:gd name="connsiteY0" fmla="*/ 0 h 1075765"/>
              <a:gd name="connsiteX1" fmla="*/ 243087 w 1560898"/>
              <a:gd name="connsiteY1" fmla="*/ 26894 h 1075765"/>
              <a:gd name="connsiteX2" fmla="*/ 189298 w 1560898"/>
              <a:gd name="connsiteY2" fmla="*/ 67235 h 1075765"/>
              <a:gd name="connsiteX3" fmla="*/ 108616 w 1560898"/>
              <a:gd name="connsiteY3" fmla="*/ 134470 h 1075765"/>
              <a:gd name="connsiteX4" fmla="*/ 41381 w 1560898"/>
              <a:gd name="connsiteY4" fmla="*/ 255494 h 1075765"/>
              <a:gd name="connsiteX5" fmla="*/ 27934 w 1560898"/>
              <a:gd name="connsiteY5" fmla="*/ 336176 h 1075765"/>
              <a:gd name="connsiteX6" fmla="*/ 1040 w 1560898"/>
              <a:gd name="connsiteY6" fmla="*/ 443753 h 1075765"/>
              <a:gd name="connsiteX7" fmla="*/ 14487 w 1560898"/>
              <a:gd name="connsiteY7" fmla="*/ 672353 h 1075765"/>
              <a:gd name="connsiteX8" fmla="*/ 216193 w 1560898"/>
              <a:gd name="connsiteY8" fmla="*/ 874059 h 1075765"/>
              <a:gd name="connsiteX9" fmla="*/ 619604 w 1560898"/>
              <a:gd name="connsiteY9" fmla="*/ 1021976 h 1075765"/>
              <a:gd name="connsiteX10" fmla="*/ 767522 w 1560898"/>
              <a:gd name="connsiteY10" fmla="*/ 1035423 h 1075765"/>
              <a:gd name="connsiteX11" fmla="*/ 1117146 w 1560898"/>
              <a:gd name="connsiteY11" fmla="*/ 1075765 h 1075765"/>
              <a:gd name="connsiteX12" fmla="*/ 1399534 w 1560898"/>
              <a:gd name="connsiteY12" fmla="*/ 1062318 h 1075765"/>
              <a:gd name="connsiteX13" fmla="*/ 1493663 w 1560898"/>
              <a:gd name="connsiteY13" fmla="*/ 1021976 h 1075765"/>
              <a:gd name="connsiteX14" fmla="*/ 1534004 w 1560898"/>
              <a:gd name="connsiteY14" fmla="*/ 981635 h 1075765"/>
              <a:gd name="connsiteX15" fmla="*/ 1560898 w 1560898"/>
              <a:gd name="connsiteY15" fmla="*/ 874059 h 1075765"/>
              <a:gd name="connsiteX16" fmla="*/ 1547451 w 1560898"/>
              <a:gd name="connsiteY16" fmla="*/ 833718 h 1075765"/>
              <a:gd name="connsiteX17" fmla="*/ 1534004 w 1560898"/>
              <a:gd name="connsiteY17" fmla="*/ 753035 h 1075765"/>
              <a:gd name="connsiteX18" fmla="*/ 1439875 w 1560898"/>
              <a:gd name="connsiteY18" fmla="*/ 605118 h 1075765"/>
              <a:gd name="connsiteX19" fmla="*/ 1386087 w 1560898"/>
              <a:gd name="connsiteY19" fmla="*/ 524435 h 1075765"/>
              <a:gd name="connsiteX20" fmla="*/ 1332298 w 1560898"/>
              <a:gd name="connsiteY20" fmla="*/ 470647 h 1075765"/>
              <a:gd name="connsiteX21" fmla="*/ 1291957 w 1560898"/>
              <a:gd name="connsiteY21" fmla="*/ 403412 h 1075765"/>
              <a:gd name="connsiteX22" fmla="*/ 1184381 w 1560898"/>
              <a:gd name="connsiteY22" fmla="*/ 309282 h 1075765"/>
              <a:gd name="connsiteX23" fmla="*/ 1144040 w 1560898"/>
              <a:gd name="connsiteY23" fmla="*/ 268941 h 1075765"/>
              <a:gd name="connsiteX24" fmla="*/ 1076804 w 1560898"/>
              <a:gd name="connsiteY24" fmla="*/ 242047 h 1075765"/>
              <a:gd name="connsiteX25" fmla="*/ 996122 w 1560898"/>
              <a:gd name="connsiteY25" fmla="*/ 201706 h 1075765"/>
              <a:gd name="connsiteX26" fmla="*/ 915440 w 1560898"/>
              <a:gd name="connsiteY26" fmla="*/ 147918 h 1075765"/>
              <a:gd name="connsiteX27" fmla="*/ 807863 w 1560898"/>
              <a:gd name="connsiteY27" fmla="*/ 94129 h 1075765"/>
              <a:gd name="connsiteX28" fmla="*/ 606157 w 1560898"/>
              <a:gd name="connsiteY28" fmla="*/ 26894 h 1075765"/>
              <a:gd name="connsiteX29" fmla="*/ 162404 w 1560898"/>
              <a:gd name="connsiteY29" fmla="*/ 13447 h 107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60898" h="1075765">
                <a:moveTo>
                  <a:pt x="350663" y="0"/>
                </a:moveTo>
                <a:cubicBezTo>
                  <a:pt x="333637" y="3405"/>
                  <a:pt x="265352" y="14171"/>
                  <a:pt x="243087" y="26894"/>
                </a:cubicBezTo>
                <a:cubicBezTo>
                  <a:pt x="223628" y="38013"/>
                  <a:pt x="207535" y="54208"/>
                  <a:pt x="189298" y="67235"/>
                </a:cubicBezTo>
                <a:cubicBezTo>
                  <a:pt x="152504" y="93516"/>
                  <a:pt x="137592" y="95835"/>
                  <a:pt x="108616" y="134470"/>
                </a:cubicBezTo>
                <a:cubicBezTo>
                  <a:pt x="83290" y="168238"/>
                  <a:pt x="60538" y="217181"/>
                  <a:pt x="41381" y="255494"/>
                </a:cubicBezTo>
                <a:cubicBezTo>
                  <a:pt x="36899" y="282388"/>
                  <a:pt x="33647" y="309516"/>
                  <a:pt x="27934" y="336176"/>
                </a:cubicBezTo>
                <a:cubicBezTo>
                  <a:pt x="20189" y="372318"/>
                  <a:pt x="2517" y="406820"/>
                  <a:pt x="1040" y="443753"/>
                </a:cubicBezTo>
                <a:cubicBezTo>
                  <a:pt x="-2011" y="520024"/>
                  <a:pt x="1408" y="597150"/>
                  <a:pt x="14487" y="672353"/>
                </a:cubicBezTo>
                <a:cubicBezTo>
                  <a:pt x="31596" y="770728"/>
                  <a:pt x="149959" y="829903"/>
                  <a:pt x="216193" y="874059"/>
                </a:cubicBezTo>
                <a:cubicBezTo>
                  <a:pt x="330805" y="950467"/>
                  <a:pt x="487979" y="1010010"/>
                  <a:pt x="619604" y="1021976"/>
                </a:cubicBezTo>
                <a:lnTo>
                  <a:pt x="767522" y="1035423"/>
                </a:lnTo>
                <a:cubicBezTo>
                  <a:pt x="913101" y="1061893"/>
                  <a:pt x="957727" y="1075765"/>
                  <a:pt x="1117146" y="1075765"/>
                </a:cubicBezTo>
                <a:cubicBezTo>
                  <a:pt x="1211382" y="1075765"/>
                  <a:pt x="1305405" y="1066800"/>
                  <a:pt x="1399534" y="1062318"/>
                </a:cubicBezTo>
                <a:cubicBezTo>
                  <a:pt x="1430910" y="1048871"/>
                  <a:pt x="1464391" y="1039539"/>
                  <a:pt x="1493663" y="1021976"/>
                </a:cubicBezTo>
                <a:cubicBezTo>
                  <a:pt x="1509970" y="1012192"/>
                  <a:pt x="1523455" y="997458"/>
                  <a:pt x="1534004" y="981635"/>
                </a:cubicBezTo>
                <a:cubicBezTo>
                  <a:pt x="1545818" y="963914"/>
                  <a:pt x="1558958" y="883757"/>
                  <a:pt x="1560898" y="874059"/>
                </a:cubicBezTo>
                <a:cubicBezTo>
                  <a:pt x="1556416" y="860612"/>
                  <a:pt x="1550526" y="847555"/>
                  <a:pt x="1547451" y="833718"/>
                </a:cubicBezTo>
                <a:cubicBezTo>
                  <a:pt x="1541536" y="807102"/>
                  <a:pt x="1542626" y="778901"/>
                  <a:pt x="1534004" y="753035"/>
                </a:cubicBezTo>
                <a:cubicBezTo>
                  <a:pt x="1507703" y="674132"/>
                  <a:pt x="1486793" y="669631"/>
                  <a:pt x="1439875" y="605118"/>
                </a:cubicBezTo>
                <a:cubicBezTo>
                  <a:pt x="1420864" y="578977"/>
                  <a:pt x="1406279" y="549675"/>
                  <a:pt x="1386087" y="524435"/>
                </a:cubicBezTo>
                <a:cubicBezTo>
                  <a:pt x="1370247" y="504635"/>
                  <a:pt x="1347865" y="490662"/>
                  <a:pt x="1332298" y="470647"/>
                </a:cubicBezTo>
                <a:cubicBezTo>
                  <a:pt x="1316252" y="450016"/>
                  <a:pt x="1307639" y="424321"/>
                  <a:pt x="1291957" y="403412"/>
                </a:cubicBezTo>
                <a:cubicBezTo>
                  <a:pt x="1266517" y="369492"/>
                  <a:pt x="1213348" y="334628"/>
                  <a:pt x="1184381" y="309282"/>
                </a:cubicBezTo>
                <a:cubicBezTo>
                  <a:pt x="1170069" y="296759"/>
                  <a:pt x="1160166" y="279020"/>
                  <a:pt x="1144040" y="268941"/>
                </a:cubicBezTo>
                <a:cubicBezTo>
                  <a:pt x="1123571" y="256148"/>
                  <a:pt x="1098779" y="252035"/>
                  <a:pt x="1076804" y="242047"/>
                </a:cubicBezTo>
                <a:cubicBezTo>
                  <a:pt x="1049431" y="229605"/>
                  <a:pt x="1022094" y="216857"/>
                  <a:pt x="996122" y="201706"/>
                </a:cubicBezTo>
                <a:cubicBezTo>
                  <a:pt x="968202" y="185420"/>
                  <a:pt x="943504" y="163955"/>
                  <a:pt x="915440" y="147918"/>
                </a:cubicBezTo>
                <a:cubicBezTo>
                  <a:pt x="880631" y="128027"/>
                  <a:pt x="844193" y="111083"/>
                  <a:pt x="807863" y="94129"/>
                </a:cubicBezTo>
                <a:cubicBezTo>
                  <a:pt x="726331" y="56081"/>
                  <a:pt x="696424" y="43819"/>
                  <a:pt x="606157" y="26894"/>
                </a:cubicBezTo>
                <a:cubicBezTo>
                  <a:pt x="460310" y="-452"/>
                  <a:pt x="308594" y="13447"/>
                  <a:pt x="162404" y="13447"/>
                </a:cubicBez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96192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709697" y="388221"/>
            <a:ext cx="1626296" cy="1077218"/>
          </a:xfrm>
          <a:prstGeom prst="rect">
            <a:avLst/>
          </a:prstGeom>
          <a:noFill/>
        </p:spPr>
        <p:txBody>
          <a:bodyPr wrap="square" rtlCol="0">
            <a:spAutoFit/>
          </a:bodyPr>
          <a:lstStyle/>
          <a:p>
            <a:pPr algn="ctr"/>
            <a:r>
              <a:rPr lang="en-US" sz="3200" smtClean="0"/>
              <a:t>Carnival food</a:t>
            </a:r>
            <a:endParaRPr lang="en-US" sz="3200" dirty="0" smtClean="0"/>
          </a:p>
        </p:txBody>
      </p:sp>
      <p:sp>
        <p:nvSpPr>
          <p:cNvPr id="14" name="TextBox 13"/>
          <p:cNvSpPr txBox="1"/>
          <p:nvPr/>
        </p:nvSpPr>
        <p:spPr>
          <a:xfrm>
            <a:off x="897945" y="4769640"/>
            <a:ext cx="1986743" cy="584775"/>
          </a:xfrm>
          <a:prstGeom prst="rect">
            <a:avLst/>
          </a:prstGeom>
          <a:noFill/>
        </p:spPr>
        <p:txBody>
          <a:bodyPr wrap="square" rtlCol="0">
            <a:spAutoFit/>
          </a:bodyPr>
          <a:lstStyle/>
          <a:p>
            <a:pPr algn="ctr"/>
            <a:r>
              <a:rPr lang="en-US" sz="3200" dirty="0" smtClean="0"/>
              <a:t>ducks</a:t>
            </a:r>
            <a:endParaRPr lang="en-US" sz="3200" dirty="0"/>
          </a:p>
        </p:txBody>
      </p:sp>
      <p:sp>
        <p:nvSpPr>
          <p:cNvPr id="15" name="TextBox 14"/>
          <p:cNvSpPr txBox="1"/>
          <p:nvPr/>
        </p:nvSpPr>
        <p:spPr>
          <a:xfrm>
            <a:off x="8639601" y="5696937"/>
            <a:ext cx="2478514" cy="584775"/>
          </a:xfrm>
          <a:prstGeom prst="rect">
            <a:avLst/>
          </a:prstGeom>
          <a:noFill/>
        </p:spPr>
        <p:txBody>
          <a:bodyPr wrap="square" rtlCol="0">
            <a:spAutoFit/>
          </a:bodyPr>
          <a:lstStyle/>
          <a:p>
            <a:pPr algn="ctr"/>
            <a:r>
              <a:rPr lang="en-US" sz="3200" dirty="0" smtClean="0"/>
              <a:t>teacup ride</a:t>
            </a:r>
            <a:endParaRPr lang="en-US" sz="3200" dirty="0"/>
          </a:p>
        </p:txBody>
      </p:sp>
      <p:sp>
        <p:nvSpPr>
          <p:cNvPr id="20" name="TextBox 19"/>
          <p:cNvSpPr txBox="1"/>
          <p:nvPr/>
        </p:nvSpPr>
        <p:spPr>
          <a:xfrm>
            <a:off x="1082814" y="2461677"/>
            <a:ext cx="2081837" cy="584775"/>
          </a:xfrm>
          <a:prstGeom prst="rect">
            <a:avLst/>
          </a:prstGeom>
          <a:noFill/>
        </p:spPr>
        <p:txBody>
          <a:bodyPr wrap="square" rtlCol="0">
            <a:spAutoFit/>
          </a:bodyPr>
          <a:lstStyle/>
          <a:p>
            <a:pPr algn="ctr"/>
            <a:r>
              <a:rPr lang="en-US" sz="3200" dirty="0" smtClean="0"/>
              <a:t>costume</a:t>
            </a:r>
            <a:endParaRPr lang="en-US" sz="3200" dirty="0"/>
          </a:p>
        </p:txBody>
      </p:sp>
      <p:sp>
        <p:nvSpPr>
          <p:cNvPr id="22" name="TextBox 21"/>
          <p:cNvSpPr txBox="1"/>
          <p:nvPr/>
        </p:nvSpPr>
        <p:spPr>
          <a:xfrm>
            <a:off x="9197074" y="3381147"/>
            <a:ext cx="2079242" cy="584775"/>
          </a:xfrm>
          <a:prstGeom prst="rect">
            <a:avLst/>
          </a:prstGeom>
          <a:noFill/>
        </p:spPr>
        <p:txBody>
          <a:bodyPr wrap="square" rtlCol="0">
            <a:spAutoFit/>
          </a:bodyPr>
          <a:lstStyle/>
          <a:p>
            <a:pPr algn="ctr"/>
            <a:r>
              <a:rPr lang="en-US" sz="3200" dirty="0" smtClean="0"/>
              <a:t>tooth</a:t>
            </a:r>
          </a:p>
        </p:txBody>
      </p:sp>
      <p:sp>
        <p:nvSpPr>
          <p:cNvPr id="24" name="TextBox 23"/>
          <p:cNvSpPr txBox="1"/>
          <p:nvPr/>
        </p:nvSpPr>
        <p:spPr>
          <a:xfrm>
            <a:off x="8852622" y="634443"/>
            <a:ext cx="1494972" cy="584775"/>
          </a:xfrm>
          <a:prstGeom prst="rect">
            <a:avLst/>
          </a:prstGeom>
          <a:noFill/>
        </p:spPr>
        <p:txBody>
          <a:bodyPr wrap="square" rtlCol="0">
            <a:spAutoFit/>
          </a:bodyPr>
          <a:lstStyle/>
          <a:p>
            <a:pPr algn="ctr"/>
            <a:r>
              <a:rPr lang="en-US" sz="3200" dirty="0" smtClean="0"/>
              <a:t>circus</a:t>
            </a:r>
            <a:endParaRPr lang="en-US" sz="3200"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59113" y="4929386"/>
            <a:ext cx="1231919" cy="1535101"/>
          </a:xfrm>
          <a:prstGeom prst="rect">
            <a:avLst/>
          </a:prstGeom>
        </p:spPr>
      </p:pic>
      <p:pic>
        <p:nvPicPr>
          <p:cNvPr id="8" name="Picture 7"/>
          <p:cNvPicPr>
            <a:picLocks noChangeAspect="1"/>
          </p:cNvPicPr>
          <p:nvPr/>
        </p:nvPicPr>
        <p:blipFill>
          <a:blip r:embed="rId4"/>
          <a:stretch>
            <a:fillRect/>
          </a:stretch>
        </p:blipFill>
        <p:spPr>
          <a:xfrm>
            <a:off x="6942446" y="3673535"/>
            <a:ext cx="1625600" cy="1625600"/>
          </a:xfrm>
          <a:prstGeom prst="rect">
            <a:avLst/>
          </a:prstGeom>
        </p:spPr>
      </p:pic>
      <p:pic>
        <p:nvPicPr>
          <p:cNvPr id="9" name="Picture 8"/>
          <p:cNvPicPr>
            <a:picLocks noChangeAspect="1"/>
          </p:cNvPicPr>
          <p:nvPr/>
        </p:nvPicPr>
        <p:blipFill>
          <a:blip r:embed="rId5"/>
          <a:stretch>
            <a:fillRect/>
          </a:stretch>
        </p:blipFill>
        <p:spPr>
          <a:xfrm>
            <a:off x="6831047" y="467118"/>
            <a:ext cx="2366027" cy="2366027"/>
          </a:xfrm>
          <a:prstGeom prst="rect">
            <a:avLst/>
          </a:prstGeom>
        </p:spPr>
      </p:pic>
      <p:pic>
        <p:nvPicPr>
          <p:cNvPr id="17" name="Picture 16"/>
          <p:cNvPicPr>
            <a:picLocks noChangeAspect="1"/>
          </p:cNvPicPr>
          <p:nvPr/>
        </p:nvPicPr>
        <p:blipFill>
          <a:blip r:embed="rId6"/>
          <a:stretch>
            <a:fillRect/>
          </a:stretch>
        </p:blipFill>
        <p:spPr>
          <a:xfrm>
            <a:off x="4084217" y="1054423"/>
            <a:ext cx="1998605" cy="1998605"/>
          </a:xfrm>
          <a:prstGeom prst="rect">
            <a:avLst/>
          </a:prstGeom>
        </p:spPr>
      </p:pic>
      <p:pic>
        <p:nvPicPr>
          <p:cNvPr id="18" name="Picture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11813" y="3673534"/>
            <a:ext cx="1671706" cy="1191841"/>
          </a:xfrm>
          <a:prstGeom prst="rect">
            <a:avLst/>
          </a:prstGeom>
        </p:spPr>
      </p:pic>
    </p:spTree>
    <p:extLst>
      <p:ext uri="{BB962C8B-B14F-4D97-AF65-F5344CB8AC3E}">
        <p14:creationId xmlns:p14="http://schemas.microsoft.com/office/powerpoint/2010/main" val="18899548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I learn today?</a:t>
            </a:r>
            <a:endParaRPr lang="en-US" dirty="0"/>
          </a:p>
        </p:txBody>
      </p:sp>
      <p:sp>
        <p:nvSpPr>
          <p:cNvPr id="3" name="Content Placeholder 2"/>
          <p:cNvSpPr>
            <a:spLocks noGrp="1"/>
          </p:cNvSpPr>
          <p:nvPr>
            <p:ph idx="1"/>
          </p:nvPr>
        </p:nvSpPr>
        <p:spPr>
          <a:xfrm>
            <a:off x="1015829" y="1613000"/>
            <a:ext cx="7456225" cy="5029199"/>
          </a:xfrm>
        </p:spPr>
        <p:txBody>
          <a:bodyPr>
            <a:normAutofit/>
          </a:bodyPr>
          <a:lstStyle/>
          <a:p>
            <a:pPr>
              <a:lnSpc>
                <a:spcPct val="200000"/>
              </a:lnSpc>
            </a:pPr>
            <a:r>
              <a:rPr lang="en-US" sz="3600" dirty="0" smtClean="0"/>
              <a:t>Prepositions</a:t>
            </a:r>
          </a:p>
          <a:p>
            <a:pPr>
              <a:lnSpc>
                <a:spcPct val="100000"/>
              </a:lnSpc>
            </a:pPr>
            <a:r>
              <a:rPr lang="en-US" sz="3600" dirty="0" smtClean="0"/>
              <a:t>Arranging objects by following simple directions</a:t>
            </a:r>
          </a:p>
          <a:p>
            <a:pPr>
              <a:lnSpc>
                <a:spcPct val="200000"/>
              </a:lnSpc>
            </a:pPr>
            <a:r>
              <a:rPr lang="en-US" sz="3600" dirty="0" smtClean="0"/>
              <a:t>The short and long u sound</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8757" y="3854548"/>
            <a:ext cx="4300024" cy="278765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56391" y="925968"/>
            <a:ext cx="2733901" cy="1897098"/>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24890" y="1698382"/>
            <a:ext cx="1083208" cy="964055"/>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76040" y="3372520"/>
            <a:ext cx="1083208" cy="964055"/>
          </a:xfrm>
          <a:prstGeom prst="rect">
            <a:avLst/>
          </a:prstGeom>
        </p:spPr>
      </p:pic>
    </p:spTree>
    <p:extLst>
      <p:ext uri="{BB962C8B-B14F-4D97-AF65-F5344CB8AC3E}">
        <p14:creationId xmlns:p14="http://schemas.microsoft.com/office/powerpoint/2010/main" val="12363704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6166"/>
            <a:ext cx="10515600" cy="1325563"/>
          </a:xfrm>
        </p:spPr>
        <p:txBody>
          <a:bodyPr/>
          <a:lstStyle/>
          <a:p>
            <a:r>
              <a:rPr lang="en-US" dirty="0" smtClean="0"/>
              <a:t>This is Kathy the cat. She loves to hide.</a:t>
            </a:r>
            <a:endParaRPr lang="en-US" dirty="0"/>
          </a:p>
        </p:txBody>
      </p:sp>
      <p:pic>
        <p:nvPicPr>
          <p:cNvPr id="4" name="Content Placeholder 3"/>
          <p:cNvPicPr>
            <a:picLocks noGrp="1" noChangeAspect="1"/>
          </p:cNvPicPr>
          <p:nvPr>
            <p:ph idx="1"/>
          </p:nvPr>
        </p:nvPicPr>
        <p:blipFill>
          <a:blip r:embed="rId3"/>
          <a:stretch>
            <a:fillRect/>
          </a:stretch>
        </p:blipFill>
        <p:spPr>
          <a:xfrm>
            <a:off x="0" y="1206646"/>
            <a:ext cx="12192000" cy="7557526"/>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3854548" y="4515728"/>
            <a:ext cx="1692030" cy="210038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611638" y="1318190"/>
            <a:ext cx="2438400" cy="939800"/>
          </a:xfrm>
          <a:prstGeom prst="rect">
            <a:avLst/>
          </a:prstGeom>
        </p:spPr>
      </p:pic>
    </p:spTree>
    <p:extLst>
      <p:ext uri="{BB962C8B-B14F-4D97-AF65-F5344CB8AC3E}">
        <p14:creationId xmlns:p14="http://schemas.microsoft.com/office/powerpoint/2010/main" val="17276311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134" y="150300"/>
            <a:ext cx="8534400" cy="1507067"/>
          </a:xfrm>
        </p:spPr>
        <p:txBody>
          <a:bodyPr/>
          <a:lstStyle/>
          <a:p>
            <a:r>
              <a:rPr lang="en-US" dirty="0" smtClean="0"/>
              <a:t>And Now </a:t>
            </a:r>
            <a:r>
              <a:rPr lang="is-IS" dirty="0" smtClean="0"/>
              <a:t>…</a:t>
            </a:r>
            <a:endParaRPr lang="en-US" dirty="0"/>
          </a:p>
        </p:txBody>
      </p:sp>
      <p:sp>
        <p:nvSpPr>
          <p:cNvPr id="3" name="Content Placeholder 2"/>
          <p:cNvSpPr>
            <a:spLocks noGrp="1"/>
          </p:cNvSpPr>
          <p:nvPr>
            <p:ph idx="1"/>
          </p:nvPr>
        </p:nvSpPr>
        <p:spPr>
          <a:xfrm>
            <a:off x="684212" y="529131"/>
            <a:ext cx="10142284" cy="3615267"/>
          </a:xfrm>
        </p:spPr>
        <p:txBody>
          <a:bodyPr/>
          <a:lstStyle/>
          <a:p>
            <a:pPr marL="0" indent="0">
              <a:buNone/>
            </a:pPr>
            <a:r>
              <a:rPr lang="en-US" sz="4400" b="1" dirty="0" smtClean="0">
                <a:solidFill>
                  <a:srgbClr val="000090"/>
                </a:solidFill>
              </a:rPr>
              <a:t>“Gather </a:t>
            </a:r>
            <a:r>
              <a:rPr lang="en-US" sz="4400" b="1" dirty="0" smtClean="0">
                <a:solidFill>
                  <a:srgbClr val="FF0000"/>
                </a:solidFill>
              </a:rPr>
              <a:t>u</a:t>
            </a:r>
            <a:r>
              <a:rPr lang="en-US" sz="4400" b="1" dirty="0" smtClean="0">
                <a:solidFill>
                  <a:srgbClr val="000090"/>
                </a:solidFill>
              </a:rPr>
              <a:t>p something </a:t>
            </a:r>
            <a:r>
              <a:rPr lang="en-US" sz="4400" b="1" dirty="0" smtClean="0">
                <a:solidFill>
                  <a:srgbClr val="FF0000"/>
                </a:solidFill>
              </a:rPr>
              <a:t>u</a:t>
            </a:r>
            <a:r>
              <a:rPr lang="en-US" sz="4400" b="1" dirty="0" smtClean="0">
                <a:solidFill>
                  <a:srgbClr val="000090"/>
                </a:solidFill>
              </a:rPr>
              <a:t>nique”</a:t>
            </a:r>
            <a:endParaRPr lang="en-US" sz="4400" b="1" dirty="0">
              <a:solidFill>
                <a:srgbClr val="FF0000"/>
              </a:solidFill>
            </a:endParaRPr>
          </a:p>
          <a:p>
            <a:pPr marL="0" indent="0">
              <a:buNone/>
            </a:pPr>
            <a:r>
              <a:rPr lang="en-US" sz="2800" dirty="0" smtClean="0"/>
              <a:t>Find one thing in your house that has the short u sound.</a:t>
            </a:r>
          </a:p>
          <a:p>
            <a:pPr marL="0" indent="0">
              <a:buNone/>
            </a:pPr>
            <a:r>
              <a:rPr lang="en-US" sz="2800" dirty="0" smtClean="0"/>
              <a:t>Find one thing in your house that has the long u sound</a:t>
            </a:r>
            <a:endParaRPr lang="en-US" sz="2800" dirty="0"/>
          </a:p>
        </p:txBody>
      </p:sp>
      <p:sp>
        <p:nvSpPr>
          <p:cNvPr id="4" name="TextBox 3"/>
          <p:cNvSpPr txBox="1"/>
          <p:nvPr/>
        </p:nvSpPr>
        <p:spPr>
          <a:xfrm>
            <a:off x="222822" y="3566616"/>
            <a:ext cx="11551024" cy="830997"/>
          </a:xfrm>
          <a:prstGeom prst="rect">
            <a:avLst/>
          </a:prstGeom>
          <a:noFill/>
        </p:spPr>
        <p:txBody>
          <a:bodyPr wrap="square" rtlCol="0">
            <a:spAutoFit/>
          </a:bodyPr>
          <a:lstStyle/>
          <a:p>
            <a:pPr algn="ctr"/>
            <a:r>
              <a:rPr lang="en-US" sz="4800" dirty="0" smtClean="0"/>
              <a:t>Short u and Long u</a:t>
            </a:r>
            <a:endParaRPr lang="en-US" sz="48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907422">
            <a:off x="3077668" y="4584071"/>
            <a:ext cx="2152629" cy="2028239"/>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7452" y="4426004"/>
            <a:ext cx="2403605" cy="2403605"/>
          </a:xfrm>
          <a:prstGeom prst="rect">
            <a:avLst/>
          </a:prstGeom>
        </p:spPr>
      </p:pic>
    </p:spTree>
    <p:extLst>
      <p:ext uri="{BB962C8B-B14F-4D97-AF65-F5344CB8AC3E}">
        <p14:creationId xmlns:p14="http://schemas.microsoft.com/office/powerpoint/2010/main" val="8727687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nda-303949_640.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4150" y="888921"/>
            <a:ext cx="2546002" cy="2653813"/>
          </a:xfrm>
          <a:prstGeom prst="rect">
            <a:avLst/>
          </a:prstGeom>
        </p:spPr>
      </p:pic>
      <p:sp>
        <p:nvSpPr>
          <p:cNvPr id="2" name="Title 1"/>
          <p:cNvSpPr>
            <a:spLocks noGrp="1"/>
          </p:cNvSpPr>
          <p:nvPr>
            <p:ph type="title"/>
          </p:nvPr>
        </p:nvSpPr>
        <p:spPr/>
        <p:txBody>
          <a:bodyPr/>
          <a:lstStyle/>
          <a:p>
            <a:r>
              <a:rPr lang="en-US" dirty="0" smtClean="0"/>
              <a:t>Final Thoughts?</a:t>
            </a:r>
            <a:endParaRPr lang="en-US" dirty="0"/>
          </a:p>
        </p:txBody>
      </p:sp>
      <p:sp>
        <p:nvSpPr>
          <p:cNvPr id="3" name="Content Placeholder 2"/>
          <p:cNvSpPr>
            <a:spLocks noGrp="1"/>
          </p:cNvSpPr>
          <p:nvPr>
            <p:ph idx="1"/>
          </p:nvPr>
        </p:nvSpPr>
        <p:spPr>
          <a:xfrm>
            <a:off x="1251677" y="1565243"/>
            <a:ext cx="10178323" cy="3593591"/>
          </a:xfrm>
        </p:spPr>
        <p:txBody>
          <a:bodyPr>
            <a:normAutofit/>
          </a:bodyPr>
          <a:lstStyle/>
          <a:p>
            <a:pPr>
              <a:lnSpc>
                <a:spcPct val="150000"/>
              </a:lnSpc>
            </a:pPr>
            <a:r>
              <a:rPr lang="en-US" sz="2800" dirty="0" smtClean="0"/>
              <a:t>Do you have any questions?</a:t>
            </a:r>
          </a:p>
          <a:p>
            <a:pPr>
              <a:lnSpc>
                <a:spcPct val="150000"/>
              </a:lnSpc>
            </a:pPr>
            <a:r>
              <a:rPr lang="en-US" sz="2800" dirty="0" smtClean="0"/>
              <a:t>What are you taking away from today?</a:t>
            </a:r>
          </a:p>
          <a:p>
            <a:pPr>
              <a:lnSpc>
                <a:spcPct val="150000"/>
              </a:lnSpc>
            </a:pPr>
            <a:r>
              <a:rPr lang="en-US" sz="2800" dirty="0" smtClean="0"/>
              <a:t>Do you understand the handout?</a:t>
            </a:r>
          </a:p>
        </p:txBody>
      </p:sp>
      <p:pic>
        <p:nvPicPr>
          <p:cNvPr id="5" name="Picture 4" descr="thankyou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05680" y="3379269"/>
            <a:ext cx="6290150" cy="3307522"/>
          </a:xfrm>
          <a:prstGeom prst="rect">
            <a:avLst/>
          </a:prstGeom>
        </p:spPr>
      </p:pic>
    </p:spTree>
    <p:extLst>
      <p:ext uri="{BB962C8B-B14F-4D97-AF65-F5344CB8AC3E}">
        <p14:creationId xmlns:p14="http://schemas.microsoft.com/office/powerpoint/2010/main" val="953239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Giving Directions Game</a:t>
            </a:r>
            <a:endParaRPr lang="en-US" dirty="0"/>
          </a:p>
        </p:txBody>
      </p:sp>
      <p:sp>
        <p:nvSpPr>
          <p:cNvPr id="3" name="TextBox 2"/>
          <p:cNvSpPr txBox="1"/>
          <p:nvPr/>
        </p:nvSpPr>
        <p:spPr>
          <a:xfrm>
            <a:off x="2022474" y="2410441"/>
            <a:ext cx="5637312" cy="2862322"/>
          </a:xfrm>
          <a:prstGeom prst="rect">
            <a:avLst/>
          </a:prstGeom>
          <a:noFill/>
        </p:spPr>
        <p:txBody>
          <a:bodyPr wrap="none" rtlCol="0">
            <a:spAutoFit/>
          </a:bodyPr>
          <a:lstStyle/>
          <a:p>
            <a:r>
              <a:rPr lang="en-US" dirty="0"/>
              <a:t>Take away one student’s ability to see and hear classmates.</a:t>
            </a:r>
          </a:p>
          <a:p>
            <a:endParaRPr lang="en-US" dirty="0"/>
          </a:p>
          <a:p>
            <a:r>
              <a:rPr lang="en-US" dirty="0"/>
              <a:t>Then have him/her give instructions for:</a:t>
            </a:r>
          </a:p>
          <a:p>
            <a:pPr marL="285750" indent="-285750">
              <a:buFont typeface="Arial"/>
              <a:buChar char="•"/>
            </a:pPr>
            <a:r>
              <a:rPr lang="en-US" dirty="0"/>
              <a:t>Brushing Teeth</a:t>
            </a:r>
          </a:p>
          <a:p>
            <a:pPr marL="285750" indent="-285750">
              <a:buFont typeface="Arial"/>
              <a:buChar char="•"/>
            </a:pPr>
            <a:r>
              <a:rPr lang="en-US" dirty="0"/>
              <a:t>Drinking from a water bottle</a:t>
            </a:r>
          </a:p>
          <a:p>
            <a:pPr marL="285750" indent="-285750">
              <a:buFont typeface="Arial"/>
              <a:buChar char="•"/>
            </a:pPr>
            <a:r>
              <a:rPr lang="en-US" dirty="0"/>
              <a:t>Dancing</a:t>
            </a:r>
          </a:p>
          <a:p>
            <a:pPr marL="285750" indent="-285750">
              <a:buFont typeface="Arial"/>
              <a:buChar char="•"/>
            </a:pPr>
            <a:r>
              <a:rPr lang="en-US" dirty="0"/>
              <a:t>Using the telephone to make a phone call</a:t>
            </a:r>
          </a:p>
          <a:p>
            <a:pPr marL="285750" indent="-285750">
              <a:buFont typeface="Arial"/>
              <a:buChar char="•"/>
            </a:pPr>
            <a:r>
              <a:rPr lang="en-US" dirty="0"/>
              <a:t>Ordering fast food from a menu</a:t>
            </a:r>
          </a:p>
          <a:p>
            <a:pPr marL="285750" indent="-285750">
              <a:buFont typeface="Arial"/>
              <a:buChar char="•"/>
            </a:pPr>
            <a:r>
              <a:rPr lang="en-US" dirty="0"/>
              <a:t>Replacing the batteries in a toy/mouse/camera/etc.</a:t>
            </a:r>
          </a:p>
          <a:p>
            <a:pPr marL="285750" indent="-285750">
              <a:buFont typeface="Arial"/>
              <a:buChar char="•"/>
            </a:pPr>
            <a:r>
              <a:rPr lang="is-IS" dirty="0"/>
              <a:t>…anything else you can think of</a:t>
            </a:r>
            <a:r>
              <a:rPr lang="en-US" dirty="0"/>
              <a:t> </a:t>
            </a:r>
          </a:p>
        </p:txBody>
      </p:sp>
      <p:sp>
        <p:nvSpPr>
          <p:cNvPr id="4" name="Action Button: Movie 3">
            <a:hlinkClick r:id="" action="ppaction://noaction" highlightClick="1"/>
          </p:cNvPr>
          <p:cNvSpPr/>
          <p:nvPr/>
        </p:nvSpPr>
        <p:spPr>
          <a:xfrm>
            <a:off x="9056370" y="5600700"/>
            <a:ext cx="1234440" cy="720090"/>
          </a:xfrm>
          <a:prstGeom prst="actionButtonMovi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8984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1283676"/>
            <a:ext cx="12191999" cy="6858000"/>
          </a:xfrm>
          <a:prstGeom prst="rect">
            <a:avLst/>
          </a:prstGeom>
        </p:spPr>
      </p:pic>
      <p:sp>
        <p:nvSpPr>
          <p:cNvPr id="2" name="Title 1"/>
          <p:cNvSpPr>
            <a:spLocks noGrp="1"/>
          </p:cNvSpPr>
          <p:nvPr>
            <p:ph type="title"/>
          </p:nvPr>
        </p:nvSpPr>
        <p:spPr>
          <a:xfrm>
            <a:off x="838200" y="106166"/>
            <a:ext cx="10515600" cy="1325563"/>
          </a:xfrm>
        </p:spPr>
        <p:txBody>
          <a:bodyPr/>
          <a:lstStyle/>
          <a:p>
            <a:r>
              <a:rPr lang="en-US" dirty="0" smtClean="0"/>
              <a:t>Kathy is hiding in the kitchen. Where is Kathy?</a:t>
            </a:r>
            <a:endParaRPr lang="en-US" dirty="0"/>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05220" y="1505846"/>
            <a:ext cx="848934" cy="105381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610487" y="5702300"/>
            <a:ext cx="2438400" cy="939800"/>
          </a:xfrm>
          <a:prstGeom prst="rect">
            <a:avLst/>
          </a:prstGeom>
        </p:spPr>
      </p:pic>
    </p:spTree>
    <p:extLst>
      <p:ext uri="{BB962C8B-B14F-4D97-AF65-F5344CB8AC3E}">
        <p14:creationId xmlns:p14="http://schemas.microsoft.com/office/powerpoint/2010/main" val="1852010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1283676"/>
            <a:ext cx="12191999" cy="6858000"/>
          </a:xfrm>
          <a:prstGeom prst="rect">
            <a:avLst/>
          </a:prstGeom>
        </p:spPr>
      </p:pic>
      <p:sp>
        <p:nvSpPr>
          <p:cNvPr id="2" name="Title 1"/>
          <p:cNvSpPr>
            <a:spLocks noGrp="1"/>
          </p:cNvSpPr>
          <p:nvPr>
            <p:ph type="title"/>
          </p:nvPr>
        </p:nvSpPr>
        <p:spPr>
          <a:xfrm>
            <a:off x="838200" y="106166"/>
            <a:ext cx="10515600" cy="1325563"/>
          </a:xfrm>
        </p:spPr>
        <p:txBody>
          <a:bodyPr/>
          <a:lstStyle/>
          <a:p>
            <a:r>
              <a:rPr lang="en-US" dirty="0" smtClean="0"/>
              <a:t>Kathy is </a:t>
            </a:r>
            <a:r>
              <a:rPr lang="en-US" b="1" dirty="0" smtClean="0">
                <a:solidFill>
                  <a:srgbClr val="FF0000"/>
                </a:solidFill>
              </a:rPr>
              <a:t>on top of </a:t>
            </a:r>
            <a:r>
              <a:rPr lang="en-US" dirty="0" smtClean="0"/>
              <a:t>the refrigerator.</a:t>
            </a:r>
            <a:endParaRPr lang="en-US" dirty="0"/>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05220" y="1505846"/>
            <a:ext cx="848934" cy="105381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610487" y="5702300"/>
            <a:ext cx="2438400" cy="939800"/>
          </a:xfrm>
          <a:prstGeom prst="rect">
            <a:avLst/>
          </a:prstGeom>
        </p:spPr>
      </p:pic>
    </p:spTree>
    <p:extLst>
      <p:ext uri="{BB962C8B-B14F-4D97-AF65-F5344CB8AC3E}">
        <p14:creationId xmlns:p14="http://schemas.microsoft.com/office/powerpoint/2010/main" val="1167457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50302"/>
            <a:ext cx="12192000" cy="5607698"/>
          </a:xfrm>
          <a:prstGeom prst="rect">
            <a:avLst/>
          </a:prstGeom>
        </p:spPr>
      </p:pic>
      <p:sp>
        <p:nvSpPr>
          <p:cNvPr id="2" name="Title 1"/>
          <p:cNvSpPr>
            <a:spLocks noGrp="1"/>
          </p:cNvSpPr>
          <p:nvPr>
            <p:ph type="title"/>
          </p:nvPr>
        </p:nvSpPr>
        <p:spPr>
          <a:xfrm>
            <a:off x="223935" y="106166"/>
            <a:ext cx="11756571" cy="1325563"/>
          </a:xfrm>
        </p:spPr>
        <p:txBody>
          <a:bodyPr/>
          <a:lstStyle/>
          <a:p>
            <a:r>
              <a:rPr lang="en-US" dirty="0" smtClean="0"/>
              <a:t>Kathy runs into the living room. Where is Kathy?</a:t>
            </a:r>
            <a:endParaRPr lang="en-US" dirty="0"/>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3952" y="4418433"/>
            <a:ext cx="2106770" cy="168068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542106" y="1515381"/>
            <a:ext cx="2438400" cy="939800"/>
          </a:xfrm>
          <a:prstGeom prst="rect">
            <a:avLst/>
          </a:prstGeom>
        </p:spPr>
      </p:pic>
    </p:spTree>
    <p:extLst>
      <p:ext uri="{BB962C8B-B14F-4D97-AF65-F5344CB8AC3E}">
        <p14:creationId xmlns:p14="http://schemas.microsoft.com/office/powerpoint/2010/main" val="9280378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50302"/>
            <a:ext cx="12192000" cy="5607698"/>
          </a:xfrm>
          <a:prstGeom prst="rect">
            <a:avLst/>
          </a:prstGeom>
        </p:spPr>
      </p:pic>
      <p:sp>
        <p:nvSpPr>
          <p:cNvPr id="2" name="Title 1"/>
          <p:cNvSpPr>
            <a:spLocks noGrp="1"/>
          </p:cNvSpPr>
          <p:nvPr>
            <p:ph type="title"/>
          </p:nvPr>
        </p:nvSpPr>
        <p:spPr>
          <a:xfrm>
            <a:off x="223935" y="106166"/>
            <a:ext cx="11756571" cy="1325563"/>
          </a:xfrm>
        </p:spPr>
        <p:txBody>
          <a:bodyPr/>
          <a:lstStyle/>
          <a:p>
            <a:r>
              <a:rPr lang="en-US" dirty="0" smtClean="0"/>
              <a:t>Kathy is </a:t>
            </a:r>
            <a:r>
              <a:rPr lang="en-US" b="1" dirty="0" smtClean="0">
                <a:solidFill>
                  <a:srgbClr val="FF0000"/>
                </a:solidFill>
              </a:rPr>
              <a:t>under</a:t>
            </a:r>
            <a:r>
              <a:rPr lang="en-US" dirty="0" smtClean="0"/>
              <a:t> the table.</a:t>
            </a:r>
            <a:endParaRPr lang="en-US" dirty="0"/>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3952" y="4418433"/>
            <a:ext cx="2106770" cy="168068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542106" y="1515381"/>
            <a:ext cx="2438400" cy="939800"/>
          </a:xfrm>
          <a:prstGeom prst="rect">
            <a:avLst/>
          </a:prstGeom>
        </p:spPr>
      </p:pic>
    </p:spTree>
    <p:extLst>
      <p:ext uri="{BB962C8B-B14F-4D97-AF65-F5344CB8AC3E}">
        <p14:creationId xmlns:p14="http://schemas.microsoft.com/office/powerpoint/2010/main" val="869516531"/>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majorFont>
      <a:minorFont>
        <a:latin typeface="Gill Sans MT" panose="020B0502020104020203"/>
        <a:ea typeface=""/>
        <a:cs typeface=""/>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Badge</Template>
  <TotalTime>9391</TotalTime>
  <Words>1428</Words>
  <Application>Microsoft Macintosh PowerPoint</Application>
  <PresentationFormat>Widescreen</PresentationFormat>
  <Paragraphs>268</Paragraphs>
  <Slides>52</Slides>
  <Notes>39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52</vt:i4>
      </vt:variant>
    </vt:vector>
  </HeadingPairs>
  <TitlesOfParts>
    <vt:vector size="63" baseType="lpstr">
      <vt:lpstr>Calibri</vt:lpstr>
      <vt:lpstr>Calibri Light</vt:lpstr>
      <vt:lpstr>Century Gothic</vt:lpstr>
      <vt:lpstr>Gill Sans MT</vt:lpstr>
      <vt:lpstr>Impact</vt:lpstr>
      <vt:lpstr>Lucida Fax</vt:lpstr>
      <vt:lpstr>Wingdings 3</vt:lpstr>
      <vt:lpstr>Arial</vt:lpstr>
      <vt:lpstr>Slice</vt:lpstr>
      <vt:lpstr>Office Theme</vt:lpstr>
      <vt:lpstr>Badge</vt:lpstr>
      <vt:lpstr>The carnival</vt:lpstr>
      <vt:lpstr>What I learned last class:</vt:lpstr>
      <vt:lpstr>What will I learn today?</vt:lpstr>
      <vt:lpstr>Where is Kathy?</vt:lpstr>
      <vt:lpstr>This is Kathy the cat. She loves to hide.</vt:lpstr>
      <vt:lpstr>Kathy is hiding in the kitchen. Where is Kathy?</vt:lpstr>
      <vt:lpstr>Kathy is on top of the refrigerator.</vt:lpstr>
      <vt:lpstr>Kathy runs into the living room. Where is Kathy?</vt:lpstr>
      <vt:lpstr>Kathy is under the table.</vt:lpstr>
      <vt:lpstr>Kathy is hiding in the bathroom. Where is Kathy?</vt:lpstr>
      <vt:lpstr>Kathy is in the sink. Kathy jumps down.</vt:lpstr>
      <vt:lpstr>Now Kathy is inside the shower. The shower is around the cat.</vt:lpstr>
      <vt:lpstr>Kathy runs into the bedroom. Where is Kathy?</vt:lpstr>
      <vt:lpstr>Kathy is beside the teddy bear. She is to the left of the bear.</vt:lpstr>
      <vt:lpstr>Kathy scampers into the garage. Where is Kathy?</vt:lpstr>
      <vt:lpstr>Kathy is between the cars. She is to the right of the red car.</vt:lpstr>
      <vt:lpstr>Kathy crawls into the playroom. Where is Kathy?</vt:lpstr>
      <vt:lpstr>Kathy is behind the red block.</vt:lpstr>
      <vt:lpstr>It has been a long day and Kathy is ready to sleep. Goodnight Kathy. </vt:lpstr>
      <vt:lpstr>Review:</vt:lpstr>
      <vt:lpstr>Review:</vt:lpstr>
      <vt:lpstr>Review:</vt:lpstr>
      <vt:lpstr>Review:</vt:lpstr>
      <vt:lpstr>Review:</vt:lpstr>
      <vt:lpstr>Review:</vt:lpstr>
      <vt:lpstr>What will I learn today?</vt:lpstr>
      <vt:lpstr>Rotating:</vt:lpstr>
      <vt:lpstr>PowerPoint Presentation</vt:lpstr>
      <vt:lpstr>PowerPoint Presentation</vt:lpstr>
      <vt:lpstr>Rotate the happy face clockwise:</vt:lpstr>
      <vt:lpstr>Rotate the happy face clockwise:</vt:lpstr>
      <vt:lpstr>Rotate the happy face clockwise:</vt:lpstr>
      <vt:lpstr>Rotate the happy face clockwise:</vt:lpstr>
      <vt:lpstr>Rotate the happy face counter-clockwise:</vt:lpstr>
      <vt:lpstr>Rotate the happy face counter-clockwise:</vt:lpstr>
      <vt:lpstr>Rotate the happy face counter-clockwise:</vt:lpstr>
      <vt:lpstr>Rotate the happy face counter-clockwise:</vt:lpstr>
      <vt:lpstr>You Try it: The man at the carnival</vt:lpstr>
      <vt:lpstr>Is this what you got?</vt:lpstr>
      <vt:lpstr>Is this what you got?</vt:lpstr>
      <vt:lpstr>Is this what you got?</vt:lpstr>
      <vt:lpstr>Is this what you got?</vt:lpstr>
      <vt:lpstr>Is this what you got?</vt:lpstr>
      <vt:lpstr>What will I learn today?</vt:lpstr>
      <vt:lpstr>Long and short o sound:</vt:lpstr>
      <vt:lpstr>PowerPoint Presentation</vt:lpstr>
      <vt:lpstr>Carnival Circle race:</vt:lpstr>
      <vt:lpstr>PowerPoint Presentation</vt:lpstr>
      <vt:lpstr>What will I learn today?</vt:lpstr>
      <vt:lpstr>And Now …</vt:lpstr>
      <vt:lpstr>Final Thoughts?</vt:lpstr>
      <vt:lpstr>Giving Directions Game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Carnival</dc:title>
  <dc:creator>Microsoft Office User</dc:creator>
  <cp:lastModifiedBy>Brian Chen</cp:lastModifiedBy>
  <cp:revision>223</cp:revision>
  <dcterms:created xsi:type="dcterms:W3CDTF">2016-01-10T19:10:08Z</dcterms:created>
  <dcterms:modified xsi:type="dcterms:W3CDTF">2016-03-18T18:12:00Z</dcterms:modified>
</cp:coreProperties>
</file>