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31" r:id="rId3"/>
  </p:sldMasterIdLst>
  <p:notesMasterIdLst>
    <p:notesMasterId r:id="rId56"/>
  </p:notesMasterIdLst>
  <p:sldIdLst>
    <p:sldId id="256" r:id="rId4"/>
    <p:sldId id="353" r:id="rId5"/>
    <p:sldId id="352" r:id="rId6"/>
    <p:sldId id="259" r:id="rId7"/>
    <p:sldId id="276" r:id="rId8"/>
    <p:sldId id="338" r:id="rId9"/>
    <p:sldId id="348" r:id="rId10"/>
    <p:sldId id="339" r:id="rId11"/>
    <p:sldId id="334" r:id="rId12"/>
    <p:sldId id="349" r:id="rId13"/>
    <p:sldId id="335" r:id="rId14"/>
    <p:sldId id="332" r:id="rId15"/>
    <p:sldId id="350" r:id="rId16"/>
    <p:sldId id="333" r:id="rId17"/>
    <p:sldId id="346" r:id="rId18"/>
    <p:sldId id="347" r:id="rId19"/>
    <p:sldId id="367" r:id="rId20"/>
    <p:sldId id="354" r:id="rId21"/>
    <p:sldId id="355" r:id="rId22"/>
    <p:sldId id="356" r:id="rId23"/>
    <p:sldId id="357" r:id="rId24"/>
    <p:sldId id="358" r:id="rId25"/>
    <p:sldId id="359" r:id="rId26"/>
    <p:sldId id="360" r:id="rId27"/>
    <p:sldId id="361" r:id="rId28"/>
    <p:sldId id="362" r:id="rId29"/>
    <p:sldId id="363" r:id="rId30"/>
    <p:sldId id="364" r:id="rId31"/>
    <p:sldId id="368" r:id="rId32"/>
    <p:sldId id="365" r:id="rId33"/>
    <p:sldId id="366" r:id="rId34"/>
    <p:sldId id="369" r:id="rId35"/>
    <p:sldId id="322" r:id="rId36"/>
    <p:sldId id="323" r:id="rId37"/>
    <p:sldId id="330" r:id="rId38"/>
    <p:sldId id="331" r:id="rId39"/>
    <p:sldId id="328" r:id="rId40"/>
    <p:sldId id="370" r:id="rId41"/>
    <p:sldId id="329" r:id="rId42"/>
    <p:sldId id="379" r:id="rId43"/>
    <p:sldId id="380" r:id="rId44"/>
    <p:sldId id="381" r:id="rId45"/>
    <p:sldId id="382" r:id="rId46"/>
    <p:sldId id="383" r:id="rId47"/>
    <p:sldId id="371" r:id="rId48"/>
    <p:sldId id="372" r:id="rId49"/>
    <p:sldId id="373" r:id="rId50"/>
    <p:sldId id="374" r:id="rId51"/>
    <p:sldId id="375" r:id="rId52"/>
    <p:sldId id="376" r:id="rId53"/>
    <p:sldId id="377" r:id="rId54"/>
    <p:sldId id="378"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p:restoredTop sz="73768"/>
  </p:normalViewPr>
  <p:slideViewPr>
    <p:cSldViewPr snapToGrid="0" snapToObjects="1">
      <p:cViewPr varScale="1">
        <p:scale>
          <a:sx n="95" d="100"/>
          <a:sy n="95" d="100"/>
        </p:scale>
        <p:origin x="111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2/26/16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a:t>
            </a:r>
            <a:r>
              <a:rPr lang="en-US" baseline="0" dirty="0" smtClean="0"/>
              <a:t> students if they know what this food is.</a:t>
            </a:r>
          </a:p>
          <a:p>
            <a:pPr marL="171450" indent="-171450">
              <a:buFont typeface="Arial" charset="0"/>
              <a:buChar char="•"/>
            </a:pPr>
            <a:r>
              <a:rPr lang="en-US" baseline="0" dirty="0" smtClean="0"/>
              <a:t>Ask students to describe what they see.</a:t>
            </a:r>
          </a:p>
          <a:p>
            <a:pPr marL="171450" indent="-171450">
              <a:buFont typeface="Arial" charset="0"/>
              <a:buChar char="•"/>
            </a:pPr>
            <a:r>
              <a:rPr lang="en-US" baseline="0" dirty="0" smtClean="0"/>
              <a:t>Tell the students that we will “BRAINSTORM” in order to try to learn more about this carnival food.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122102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Again,</a:t>
            </a:r>
            <a:r>
              <a:rPr lang="en-US" baseline="0" dirty="0" smtClean="0"/>
              <a:t> ask students to make up their own categories.</a:t>
            </a:r>
          </a:p>
          <a:p>
            <a:pPr marL="171450" indent="-171450">
              <a:buFont typeface="Arial" charset="0"/>
              <a:buChar char="•"/>
            </a:pPr>
            <a:r>
              <a:rPr lang="en-US" baseline="0" dirty="0" smtClean="0"/>
              <a:t>Write the categories and words that the students offer into the boxes.</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472756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what nachos are, where they come from,</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437723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VIDEO OF THE COTTON CANDY BEING MADE.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1053454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849552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“All that food is making me hungry.</a:t>
            </a:r>
            <a:r>
              <a:rPr lang="en-US" sz="1600" baseline="0" dirty="0" smtClean="0"/>
              <a:t> I would love something to eat. What do I use to eat and chew my food?”</a:t>
            </a:r>
          </a:p>
          <a:p>
            <a:endParaRPr lang="en-US" sz="1600" baseline="0" dirty="0" smtClean="0"/>
          </a:p>
          <a:p>
            <a:r>
              <a:rPr lang="en-US" sz="1600" baseline="0" dirty="0" smtClean="0"/>
              <a:t>“Can you help me read a story about teeth?”</a:t>
            </a:r>
            <a:endParaRPr lang="en-US" sz="1600"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5490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for</a:t>
            </a:r>
            <a:r>
              <a:rPr lang="en-US" baseline="0" dirty="0" smtClean="0"/>
              <a:t> 5-10 minutes. </a:t>
            </a:r>
          </a:p>
          <a:p>
            <a:r>
              <a:rPr lang="en-US" baseline="0" dirty="0" smtClean="0"/>
              <a:t>You do not have to finish the book if the students are disengaged or if you are taking time to explain words or talk about the story or other pictures in the book.</a:t>
            </a:r>
          </a:p>
          <a:p>
            <a:r>
              <a:rPr lang="en-US" baseline="0" dirty="0" smtClean="0"/>
              <a:t>The students have this book as a .pdf and also in audio/video format.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80540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998834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if the students can use the “am” text</a:t>
            </a:r>
            <a:r>
              <a:rPr lang="en-US" baseline="0" dirty="0" smtClean="0"/>
              <a:t> pattern to match the letters r, h, d and j with the pictures. </a:t>
            </a:r>
          </a:p>
          <a:p>
            <a:r>
              <a:rPr lang="en-US" baseline="0" dirty="0" smtClean="0"/>
              <a:t>Ask them if they can find other words that have the same word endings.</a:t>
            </a:r>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1882493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draw lines from the words on the top</a:t>
            </a:r>
            <a:r>
              <a:rPr lang="en-US" baseline="0" dirty="0" smtClean="0"/>
              <a:t> to the similar word patterns on the bottom.</a:t>
            </a:r>
          </a:p>
          <a:p>
            <a:r>
              <a:rPr lang="en-US" baseline="0" dirty="0" smtClean="0"/>
              <a:t>Write the words for the pictures as each student tells you how to spell the word.</a:t>
            </a:r>
          </a:p>
          <a:p>
            <a:r>
              <a:rPr lang="en-US" baseline="0" dirty="0" smtClean="0"/>
              <a:t>DOG – FROG</a:t>
            </a:r>
          </a:p>
          <a:p>
            <a:r>
              <a:rPr lang="en-US" baseline="0" dirty="0" smtClean="0"/>
              <a:t>BED – RED</a:t>
            </a:r>
          </a:p>
          <a:p>
            <a:r>
              <a:rPr lang="en-US" baseline="0" dirty="0" smtClean="0"/>
              <a:t>CAT – HAT</a:t>
            </a:r>
          </a:p>
          <a:p>
            <a:endParaRPr lang="en-US" baseline="0" dirty="0" smtClean="0"/>
          </a:p>
          <a:p>
            <a:r>
              <a:rPr lang="en-US" baseline="0" dirty="0" smtClean="0"/>
              <a:t>HAVE THE STUDENTS TAKE OUT THEIR WORKSHEET AND MAKE MORE “AT” WORDS.</a:t>
            </a:r>
          </a:p>
          <a:p>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31</a:t>
            </a:fld>
            <a:endParaRPr lang="en-US"/>
          </a:p>
        </p:txBody>
      </p:sp>
    </p:spTree>
    <p:extLst>
      <p:ext uri="{BB962C8B-B14F-4D97-AF65-F5344CB8AC3E}">
        <p14:creationId xmlns:p14="http://schemas.microsoft.com/office/powerpoint/2010/main" val="45732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32</a:t>
            </a:fld>
            <a:endParaRPr lang="en-US"/>
          </a:p>
        </p:txBody>
      </p:sp>
    </p:spTree>
    <p:extLst>
      <p:ext uri="{BB962C8B-B14F-4D97-AF65-F5344CB8AC3E}">
        <p14:creationId xmlns:p14="http://schemas.microsoft.com/office/powerpoint/2010/main" val="194960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timing slide. Go to the next slide to see the</a:t>
            </a:r>
            <a:r>
              <a:rPr lang="en-US" baseline="0" dirty="0" smtClean="0"/>
              <a:t> letters.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33</a:t>
            </a:fld>
            <a:endParaRPr lang="en-US"/>
          </a:p>
        </p:txBody>
      </p:sp>
    </p:spTree>
    <p:extLst>
      <p:ext uri="{BB962C8B-B14F-4D97-AF65-F5344CB8AC3E}">
        <p14:creationId xmlns:p14="http://schemas.microsoft.com/office/powerpoint/2010/main" val="6817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if they recognize the letters. </a:t>
            </a:r>
          </a:p>
          <a:p>
            <a:r>
              <a:rPr lang="en-US" dirty="0" smtClean="0"/>
              <a:t>Then ask them if they recognize the logos</a:t>
            </a:r>
            <a:r>
              <a:rPr lang="en-US" baseline="0" dirty="0" smtClean="0"/>
              <a:t> for the companies:</a:t>
            </a:r>
          </a:p>
          <a:p>
            <a:r>
              <a:rPr lang="en-US" baseline="0" dirty="0" smtClean="0"/>
              <a:t>The Liberal Party in Canada, McDonalds, Nintendo 64, Pinterest.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34</a:t>
            </a:fld>
            <a:endParaRPr lang="en-US"/>
          </a:p>
        </p:txBody>
      </p:sp>
    </p:spTree>
    <p:extLst>
      <p:ext uri="{BB962C8B-B14F-4D97-AF65-F5344CB8AC3E}">
        <p14:creationId xmlns:p14="http://schemas.microsoft.com/office/powerpoint/2010/main" val="161830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35</a:t>
            </a:fld>
            <a:endParaRPr lang="en-US"/>
          </a:p>
        </p:txBody>
      </p:sp>
    </p:spTree>
    <p:extLst>
      <p:ext uri="{BB962C8B-B14F-4D97-AF65-F5344CB8AC3E}">
        <p14:creationId xmlns:p14="http://schemas.microsoft.com/office/powerpoint/2010/main" val="102593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36</a:t>
            </a:fld>
            <a:endParaRPr lang="en-US"/>
          </a:p>
        </p:txBody>
      </p:sp>
    </p:spTree>
    <p:extLst>
      <p:ext uri="{BB962C8B-B14F-4D97-AF65-F5344CB8AC3E}">
        <p14:creationId xmlns:p14="http://schemas.microsoft.com/office/powerpoint/2010/main" val="533704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a:t>
            </a:r>
            <a:r>
              <a:rPr lang="en-US" baseline="0" dirty="0" smtClean="0"/>
              <a:t> this slide to them and explain the game if they do not understand. </a:t>
            </a:r>
          </a:p>
          <a:p>
            <a:pPr marL="171450" indent="-171450">
              <a:buFont typeface="Arial" charset="0"/>
              <a:buChar char="•"/>
            </a:pPr>
            <a:r>
              <a:rPr lang="en-US" baseline="0" dirty="0" smtClean="0"/>
              <a:t>Then run off and grab two items that start with any of these letters yourself. </a:t>
            </a:r>
          </a:p>
          <a:p>
            <a:pPr marL="171450" indent="-171450">
              <a:buFont typeface="Arial" charset="0"/>
              <a:buChar char="•"/>
            </a:pPr>
            <a:r>
              <a:rPr lang="en-US" baseline="0" dirty="0" smtClean="0"/>
              <a:t>Whatever they bring back, write the words on the slide so they can see the spelling.</a:t>
            </a:r>
          </a:p>
        </p:txBody>
      </p:sp>
      <p:sp>
        <p:nvSpPr>
          <p:cNvPr id="4" name="Slide Number Placeholder 3"/>
          <p:cNvSpPr>
            <a:spLocks noGrp="1"/>
          </p:cNvSpPr>
          <p:nvPr>
            <p:ph type="sldNum" sz="quarter" idx="10"/>
          </p:nvPr>
        </p:nvSpPr>
        <p:spPr/>
        <p:txBody>
          <a:bodyPr/>
          <a:lstStyle/>
          <a:p>
            <a:fld id="{6729B103-ADFC-104E-BC74-47A9C8CA39BC}" type="slidenum">
              <a:rPr lang="en-US" smtClean="0"/>
              <a:t>37</a:t>
            </a:fld>
            <a:endParaRPr lang="en-US"/>
          </a:p>
        </p:txBody>
      </p:sp>
    </p:spTree>
    <p:extLst>
      <p:ext uri="{BB962C8B-B14F-4D97-AF65-F5344CB8AC3E}">
        <p14:creationId xmlns:p14="http://schemas.microsoft.com/office/powerpoint/2010/main" val="66719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completed.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Explain what they learned if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Congratulate them.</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1243670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39</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Talk about the different carnival games that you or the students have played before.</a:t>
            </a:r>
          </a:p>
          <a:p>
            <a:pPr marL="171450" indent="-171450">
              <a:buFont typeface="Arial" charset="0"/>
              <a:buChar char="•"/>
            </a:pPr>
            <a:r>
              <a:rPr lang="en-US" dirty="0" smtClean="0"/>
              <a:t>Discuss the games that are on this page.</a:t>
            </a:r>
          </a:p>
          <a:p>
            <a:pPr marL="171450" indent="-171450">
              <a:buFont typeface="Arial" charset="0"/>
              <a:buChar char="•"/>
            </a:pPr>
            <a:r>
              <a:rPr lang="en-US" dirty="0" smtClean="0"/>
              <a:t>Ask them what happens when</a:t>
            </a:r>
            <a:r>
              <a:rPr lang="en-US" baseline="0" dirty="0" smtClean="0"/>
              <a:t> you win a game at the carnival or fair.</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40</a:t>
            </a:fld>
            <a:endParaRPr lang="en-US"/>
          </a:p>
        </p:txBody>
      </p:sp>
    </p:spTree>
    <p:extLst>
      <p:ext uri="{BB962C8B-B14F-4D97-AF65-F5344CB8AC3E}">
        <p14:creationId xmlns:p14="http://schemas.microsoft.com/office/powerpoint/2010/main" val="1721521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41</a:t>
            </a:fld>
            <a:endParaRPr lang="en-US"/>
          </a:p>
        </p:txBody>
      </p:sp>
    </p:spTree>
    <p:extLst>
      <p:ext uri="{BB962C8B-B14F-4D97-AF65-F5344CB8AC3E}">
        <p14:creationId xmlns:p14="http://schemas.microsoft.com/office/powerpoint/2010/main" val="119612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the different areas</a:t>
            </a:r>
            <a:r>
              <a:rPr lang="en-US" baseline="0" dirty="0" smtClean="0"/>
              <a:t> that you can go when you are at a carnival. Today, you will go to the food and games areas.</a:t>
            </a:r>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1858721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WATCH THE </a:t>
            </a:r>
            <a:r>
              <a:rPr lang="en-US" smtClean="0"/>
              <a:t>VIDEO. </a:t>
            </a:r>
            <a:endParaRPr lang="en-US" dirty="0" smtClean="0"/>
          </a:p>
          <a:p>
            <a:pPr marL="171450" indent="-171450">
              <a:buFont typeface="Arial" charset="0"/>
              <a:buChar char="•"/>
            </a:pPr>
            <a:r>
              <a:rPr lang="en-US" dirty="0" smtClean="0"/>
              <a:t>Read each square with</a:t>
            </a:r>
            <a:r>
              <a:rPr lang="en-US" baseline="0" dirty="0" smtClean="0"/>
              <a:t> the students before starting the ordering process.</a:t>
            </a:r>
          </a:p>
          <a:p>
            <a:pPr marL="171450" indent="-171450">
              <a:buFont typeface="Arial" charset="0"/>
              <a:buChar char="•"/>
            </a:pPr>
            <a:r>
              <a:rPr lang="en-US" dirty="0" smtClean="0"/>
              <a:t>Have the students tell you which </a:t>
            </a:r>
            <a:r>
              <a:rPr lang="en-US" dirty="0" err="1" smtClean="0"/>
              <a:t>colour</a:t>
            </a:r>
            <a:r>
              <a:rPr lang="en-US" dirty="0" smtClean="0"/>
              <a:t> should go first. </a:t>
            </a:r>
            <a:r>
              <a:rPr lang="is-IS" dirty="0" smtClean="0"/>
              <a:t>… second ...</a:t>
            </a:r>
            <a:r>
              <a:rPr lang="is-IS" baseline="0" dirty="0" smtClean="0"/>
              <a:t> </a:t>
            </a:r>
            <a:r>
              <a:rPr lang="en-US" baseline="0" dirty="0" smtClean="0"/>
              <a:t>T</a:t>
            </a:r>
            <a:r>
              <a:rPr lang="is-IS" baseline="0" dirty="0" smtClean="0"/>
              <a:t>hird and fourth.</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42</a:t>
            </a:fld>
            <a:endParaRPr lang="en-US"/>
          </a:p>
        </p:txBody>
      </p:sp>
    </p:spTree>
    <p:extLst>
      <p:ext uri="{BB962C8B-B14F-4D97-AF65-F5344CB8AC3E}">
        <p14:creationId xmlns:p14="http://schemas.microsoft.com/office/powerpoint/2010/main" val="1327721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Read each square with</a:t>
            </a:r>
            <a:r>
              <a:rPr lang="en-US" baseline="0" dirty="0" smtClean="0"/>
              <a:t> the students before starting the ordering process.</a:t>
            </a:r>
          </a:p>
          <a:p>
            <a:pPr marL="171450" indent="-171450">
              <a:buFont typeface="Arial" charset="0"/>
              <a:buChar char="•"/>
            </a:pPr>
            <a:r>
              <a:rPr lang="en-US" dirty="0" smtClean="0"/>
              <a:t>Have the students tell you which </a:t>
            </a:r>
            <a:r>
              <a:rPr lang="en-US" dirty="0" err="1" smtClean="0"/>
              <a:t>colour</a:t>
            </a:r>
            <a:r>
              <a:rPr lang="en-US" dirty="0" smtClean="0"/>
              <a:t> should go first. </a:t>
            </a:r>
            <a:r>
              <a:rPr lang="is-IS" dirty="0" smtClean="0"/>
              <a:t>… second ...</a:t>
            </a:r>
            <a:r>
              <a:rPr lang="is-IS" baseline="0" dirty="0" smtClean="0"/>
              <a:t> </a:t>
            </a:r>
            <a:r>
              <a:rPr lang="en-US" baseline="0" dirty="0" smtClean="0"/>
              <a:t>T</a:t>
            </a:r>
            <a:r>
              <a:rPr lang="is-IS" baseline="0" dirty="0" smtClean="0"/>
              <a:t>hird and fourth.</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43</a:t>
            </a:fld>
            <a:endParaRPr lang="en-US"/>
          </a:p>
        </p:txBody>
      </p:sp>
    </p:spTree>
    <p:extLst>
      <p:ext uri="{BB962C8B-B14F-4D97-AF65-F5344CB8AC3E}">
        <p14:creationId xmlns:p14="http://schemas.microsoft.com/office/powerpoint/2010/main" val="114655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WATCH THE VIDEO.</a:t>
            </a:r>
          </a:p>
          <a:p>
            <a:pPr marL="171450" indent="-171450">
              <a:buFont typeface="Arial" charset="0"/>
              <a:buChar char="•"/>
            </a:pPr>
            <a:r>
              <a:rPr lang="en-US" dirty="0" smtClean="0"/>
              <a:t>Read each square with</a:t>
            </a:r>
            <a:r>
              <a:rPr lang="en-US" baseline="0" dirty="0" smtClean="0"/>
              <a:t> the students before starting the ordering process.</a:t>
            </a:r>
          </a:p>
          <a:p>
            <a:pPr marL="171450" indent="-171450">
              <a:buFont typeface="Arial" charset="0"/>
              <a:buChar char="•"/>
            </a:pPr>
            <a:r>
              <a:rPr lang="en-US" dirty="0" smtClean="0"/>
              <a:t>Have the students tell you which </a:t>
            </a:r>
            <a:r>
              <a:rPr lang="en-US" dirty="0" err="1" smtClean="0"/>
              <a:t>colour</a:t>
            </a:r>
            <a:r>
              <a:rPr lang="en-US" dirty="0" smtClean="0"/>
              <a:t> should go first. </a:t>
            </a:r>
            <a:r>
              <a:rPr lang="is-IS" dirty="0" smtClean="0"/>
              <a:t>… second ...</a:t>
            </a:r>
            <a:r>
              <a:rPr lang="is-IS" baseline="0" dirty="0" smtClean="0"/>
              <a:t> </a:t>
            </a:r>
            <a:r>
              <a:rPr lang="en-US" baseline="0" dirty="0" smtClean="0"/>
              <a:t>T</a:t>
            </a:r>
            <a:r>
              <a:rPr lang="is-IS" baseline="0" dirty="0" smtClean="0"/>
              <a:t>hird and fourth.</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44</a:t>
            </a:fld>
            <a:endParaRPr lang="en-US"/>
          </a:p>
        </p:txBody>
      </p:sp>
    </p:spTree>
    <p:extLst>
      <p:ext uri="{BB962C8B-B14F-4D97-AF65-F5344CB8AC3E}">
        <p14:creationId xmlns:p14="http://schemas.microsoft.com/office/powerpoint/2010/main" val="2142357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can</a:t>
            </a:r>
            <a:r>
              <a:rPr lang="en-US" baseline="0" dirty="0" smtClean="0"/>
              <a:t> continue on with the food without brainstorming if you feel the students have exhausted brainstorming. </a:t>
            </a:r>
          </a:p>
          <a:p>
            <a:pPr marL="171450" indent="-171450">
              <a:buFont typeface="Arial" charset="0"/>
              <a:buChar char="•"/>
            </a:pPr>
            <a:r>
              <a:rPr lang="en-US" baseline="0" dirty="0" smtClean="0"/>
              <a:t>If you feel that they need more work, you can open up a new whiteboard and brainstorm with them there. Use other graphic organizers for brainstorming that you have to expose students to other forms of brainstorming.</a:t>
            </a:r>
          </a:p>
          <a:p>
            <a:pPr marL="171450" indent="-171450">
              <a:buFont typeface="Arial" charset="0"/>
              <a:buChar char="•"/>
            </a:pPr>
            <a:endParaRPr lang="en-US" baseline="0" dirty="0" smtClean="0"/>
          </a:p>
          <a:p>
            <a:pPr marL="171450" indent="-171450">
              <a:buFont typeface="Arial" charset="0"/>
              <a:buChar char="•"/>
            </a:pPr>
            <a:r>
              <a:rPr lang="en-US" baseline="0" dirty="0" smtClean="0"/>
              <a:t>Definitely do the last one on slide #23 – Cotton Candy</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45</a:t>
            </a:fld>
            <a:endParaRPr lang="en-US"/>
          </a:p>
        </p:txBody>
      </p:sp>
    </p:spTree>
    <p:extLst>
      <p:ext uri="{BB962C8B-B14F-4D97-AF65-F5344CB8AC3E}">
        <p14:creationId xmlns:p14="http://schemas.microsoft.com/office/powerpoint/2010/main" val="192709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a:t>
            </a:r>
            <a:r>
              <a:rPr lang="en-US" baseline="0" dirty="0" smtClean="0"/>
              <a:t> students if they know what this food is.</a:t>
            </a:r>
          </a:p>
          <a:p>
            <a:pPr marL="171450" indent="-171450">
              <a:buFont typeface="Arial" charset="0"/>
              <a:buChar char="•"/>
            </a:pPr>
            <a:r>
              <a:rPr lang="en-US" baseline="0" dirty="0" smtClean="0"/>
              <a:t>Ask students to describe what they see.</a:t>
            </a:r>
          </a:p>
          <a:p>
            <a:pPr marL="171450" indent="-171450">
              <a:buFont typeface="Arial" charset="0"/>
              <a:buChar char="•"/>
            </a:pPr>
            <a:r>
              <a:rPr lang="en-US" baseline="0" dirty="0" smtClean="0"/>
              <a:t>Tell the students that we will “BRAINSTORM” in order to try to learn more about this carnival food.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51580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Define brainstorming for the students or ask them if they know what it is.</a:t>
            </a:r>
          </a:p>
          <a:p>
            <a:pPr marL="171450" indent="-171450">
              <a:buFont typeface="Arial" charset="0"/>
              <a:buChar char="•"/>
            </a:pPr>
            <a:r>
              <a:rPr lang="en-US" dirty="0" smtClean="0"/>
              <a:t>Talk about the idea that when we brainstorm, we may create categories like the questions on this page.</a:t>
            </a:r>
          </a:p>
          <a:p>
            <a:pPr marL="171450" indent="-171450">
              <a:buFont typeface="Arial" charset="0"/>
              <a:buChar char="•"/>
            </a:pPr>
            <a:r>
              <a:rPr lang="en-US" dirty="0" smtClean="0"/>
              <a:t>Go through each question and write</a:t>
            </a:r>
            <a:r>
              <a:rPr lang="en-US" baseline="0" dirty="0" smtClean="0"/>
              <a:t> words / answers in the boxes.</a:t>
            </a:r>
          </a:p>
          <a:p>
            <a:pPr marL="171450" indent="-171450">
              <a:buFont typeface="Arial" charset="0"/>
              <a:buChar char="•"/>
            </a:pPr>
            <a:r>
              <a:rPr lang="en-US" baseline="0" dirty="0" smtClean="0"/>
              <a:t>What does it taste like? (bitter, sweet, sour, salty, plain, spicy, hot, cold, etc.)</a:t>
            </a:r>
          </a:p>
          <a:p>
            <a:pPr marL="171450" indent="-171450">
              <a:buFont typeface="Arial" charset="0"/>
              <a:buChar char="•"/>
            </a:pPr>
            <a:r>
              <a:rPr lang="en-US" baseline="0" dirty="0" smtClean="0"/>
              <a:t>What is the texture? (hard, soft, chewy, grainy, sticky, etc.)</a:t>
            </a:r>
          </a:p>
          <a:p>
            <a:pPr marL="171450" indent="-171450">
              <a:buFont typeface="Arial" charset="0"/>
              <a:buChar char="•"/>
            </a:pPr>
            <a:r>
              <a:rPr lang="en-US" baseline="0" dirty="0" smtClean="0"/>
              <a:t>What is it made of? (salt, sugar, water, flour, fruits, 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87654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what licorice is, where it comes from,</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2019104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Ask</a:t>
            </a:r>
            <a:r>
              <a:rPr lang="en-US" baseline="0" dirty="0" smtClean="0"/>
              <a:t> students if they know what this food is.</a:t>
            </a:r>
          </a:p>
          <a:p>
            <a:pPr marL="171450" indent="-171450">
              <a:buFont typeface="Arial" charset="0"/>
              <a:buChar char="•"/>
            </a:pPr>
            <a:r>
              <a:rPr lang="en-US" baseline="0" dirty="0" smtClean="0"/>
              <a:t>Ask students to describe what they see.</a:t>
            </a:r>
          </a:p>
          <a:p>
            <a:pPr marL="171450" indent="-171450">
              <a:buFont typeface="Arial" charset="0"/>
              <a:buChar char="•"/>
            </a:pPr>
            <a:r>
              <a:rPr lang="en-US" baseline="0" dirty="0" smtClean="0"/>
              <a:t>Tell the students that we will “BRAINSTORM” in order to try to learn more about this carnival food.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1326481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Now</a:t>
            </a:r>
            <a:r>
              <a:rPr lang="en-US" baseline="0" dirty="0" smtClean="0"/>
              <a:t> ask students to make up their own categories.</a:t>
            </a:r>
          </a:p>
          <a:p>
            <a:pPr marL="171450" indent="-171450">
              <a:buFont typeface="Arial" charset="0"/>
              <a:buChar char="•"/>
            </a:pPr>
            <a:r>
              <a:rPr lang="en-US" baseline="0" dirty="0" smtClean="0"/>
              <a:t>They may and probably will make up the same categories that you did.</a:t>
            </a:r>
          </a:p>
          <a:p>
            <a:pPr marL="171450" indent="-171450">
              <a:buFont typeface="Arial" charset="0"/>
              <a:buChar char="•"/>
            </a:pPr>
            <a:r>
              <a:rPr lang="en-US" baseline="0" dirty="0" smtClean="0"/>
              <a:t>You may want to add: </a:t>
            </a:r>
            <a:r>
              <a:rPr lang="en-US" baseline="0" dirty="0" err="1" smtClean="0"/>
              <a:t>colour</a:t>
            </a:r>
            <a:r>
              <a:rPr lang="en-US" baseline="0" dirty="0" smtClean="0"/>
              <a:t>, smell, etc.</a:t>
            </a:r>
          </a:p>
          <a:p>
            <a:pPr marL="171450" indent="-171450">
              <a:buFont typeface="Arial" charset="0"/>
              <a:buChar char="•"/>
            </a:pPr>
            <a:endParaRPr lang="en-US" baseline="0" dirty="0" smtClean="0"/>
          </a:p>
          <a:p>
            <a:pPr marL="171450" indent="-171450">
              <a:buFont typeface="Arial" charset="0"/>
              <a:buChar char="•"/>
            </a:pPr>
            <a:r>
              <a:rPr lang="en-US" baseline="0" dirty="0" smtClean="0"/>
              <a:t>Write the categories and words that the students offer into the boxes.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114271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VIDEO OF</a:t>
            </a:r>
            <a:r>
              <a:rPr lang="en-US" baseline="0" dirty="0" smtClean="0"/>
              <a:t> A MEXICAN FUNNEL CAKE.</a:t>
            </a:r>
          </a:p>
          <a:p>
            <a:r>
              <a:rPr lang="en-US" baseline="0" dirty="0" smtClean="0"/>
              <a:t>The video is provided on the Moodle page and in the Moodle Resources.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what a funnel cake is, where it comes from,</a:t>
            </a:r>
            <a:r>
              <a:rPr lang="en-US" baseline="0" dirty="0" smtClean="0"/>
              <a:t> etc.</a:t>
            </a:r>
            <a:endParaRPr lang="en-US" dirty="0" smtClean="0"/>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153132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2/26/16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2/26/16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2/26/16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2/26/16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1577560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2/26/16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88163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189443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721450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2/26/16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7892809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2/26/16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56905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2/26/16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9285266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2682027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6941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56552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51850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2/26/16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7517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13483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351839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334D819-9F07-4261-B09B-9E467E5D9002}" type="datetimeFigureOut">
              <a:rPr lang="en-US" smtClean="0"/>
              <a:pPr/>
              <a:t>2/26/16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138991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57704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334D819-9F07-4261-B09B-9E467E5D9002}" type="datetimeFigureOut">
              <a:rPr lang="en-US" smtClean="0"/>
              <a:t>2/26/16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4456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2/26/16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2/26/16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2/26/16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2/26/16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2/26/16</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slideLayout" Target="../slideLayouts/slideLayout45.xml"/><Relationship Id="rId18" Type="http://schemas.openxmlformats.org/officeDocument/2006/relationships/theme" Target="../theme/theme3.xml"/><Relationship Id="rId19" Type="http://schemas.openxmlformats.org/officeDocument/2006/relationships/image" Target="../media/image1.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2/26/16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2/26/16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334D819-9F07-4261-B09B-9E467E5D9002}" type="datetimeFigureOut">
              <a:rPr lang="en-US" smtClean="0"/>
              <a:pPr/>
              <a:t>2/26/16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7730341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png"/><Relationship Id="rId7" Type="http://schemas.openxmlformats.org/officeDocument/2006/relationships/image" Target="../media/image40.tiff"/><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7" Type="http://schemas.openxmlformats.org/officeDocument/2006/relationships/image" Target="../media/image45.tiff"/><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6" Type="http://schemas.openxmlformats.org/officeDocument/2006/relationships/image" Target="../media/image53.tiff"/><Relationship Id="rId7" Type="http://schemas.openxmlformats.org/officeDocument/2006/relationships/image" Target="../media/image54.tiff"/><Relationship Id="rId8" Type="http://schemas.openxmlformats.org/officeDocument/2006/relationships/image" Target="../media/image55.tiff"/><Relationship Id="rId9" Type="http://schemas.openxmlformats.org/officeDocument/2006/relationships/image" Target="../media/image56.tiff"/><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tiff"/><Relationship Id="rId6" Type="http://schemas.openxmlformats.org/officeDocument/2006/relationships/image" Target="../media/image60.tiff"/><Relationship Id="rId7" Type="http://schemas.openxmlformats.org/officeDocument/2006/relationships/image" Target="../media/image61.tiff"/><Relationship Id="rId8" Type="http://schemas.openxmlformats.org/officeDocument/2006/relationships/image" Target="../media/image62.tiff"/><Relationship Id="rId9" Type="http://schemas.openxmlformats.org/officeDocument/2006/relationships/image" Target="../media/image63.tiff"/><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1" Type="http://schemas.openxmlformats.org/officeDocument/2006/relationships/slide" Target="slide41.xml"/><Relationship Id="rId12" Type="http://schemas.openxmlformats.org/officeDocument/2006/relationships/image" Target="../media/image11.tiff"/><Relationship Id="rId13"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slide" Target="slide10.xml"/><Relationship Id="rId5" Type="http://schemas.openxmlformats.org/officeDocument/2006/relationships/image" Target="../media/image7.tiff"/><Relationship Id="rId6" Type="http://schemas.openxmlformats.org/officeDocument/2006/relationships/slide" Target="slide37.xml"/><Relationship Id="rId7" Type="http://schemas.openxmlformats.org/officeDocument/2006/relationships/image" Target="../media/image8.tiff"/><Relationship Id="rId8" Type="http://schemas.openxmlformats.org/officeDocument/2006/relationships/image" Target="../media/image9.tiff"/><Relationship Id="rId9" Type="http://schemas.openxmlformats.org/officeDocument/2006/relationships/slide" Target="slide5.xml"/><Relationship Id="rId10" Type="http://schemas.openxmlformats.org/officeDocument/2006/relationships/image" Target="../media/image10.tiff"/></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gif"/><Relationship Id="rId10" Type="http://schemas.openxmlformats.org/officeDocument/2006/relationships/image" Target="../media/image77.gif"/><Relationship Id="rId11"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jpeg"/><Relationship Id="rId8" Type="http://schemas.openxmlformats.org/officeDocument/2006/relationships/image" Target="../media/image84.png"/><Relationship Id="rId9" Type="http://schemas.openxmlformats.org/officeDocument/2006/relationships/image" Target="../media/image85.gi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6.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1.xml"/><Relationship Id="rId2" Type="http://schemas.openxmlformats.org/officeDocument/2006/relationships/image" Target="../media/image1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19627883">
            <a:off x="7126941" y="186914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79143">
            <a:off x="7123174" y="460711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354569">
            <a:off x="3870327" y="1954265"/>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9024063">
            <a:off x="3873692" y="4746926"/>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019604" y="215152"/>
            <a:ext cx="3859306" cy="29070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ounded Rectangle 9"/>
          <p:cNvSpPr/>
          <p:nvPr/>
        </p:nvSpPr>
        <p:spPr>
          <a:xfrm>
            <a:off x="8019604"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ounded Rectangle 10"/>
          <p:cNvSpPr/>
          <p:nvPr/>
        </p:nvSpPr>
        <p:spPr>
          <a:xfrm>
            <a:off x="24724" y="215152"/>
            <a:ext cx="3859306" cy="284675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ounded Rectangle 11"/>
          <p:cNvSpPr/>
          <p:nvPr/>
        </p:nvSpPr>
        <p:spPr>
          <a:xfrm>
            <a:off x="-15617"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0592" y="2218766"/>
            <a:ext cx="3187234" cy="2589260"/>
          </a:xfrm>
          <a:prstGeom prst="rect">
            <a:avLst/>
          </a:prstGeom>
        </p:spPr>
      </p:pic>
    </p:spTree>
    <p:extLst>
      <p:ext uri="{BB962C8B-B14F-4D97-AF65-F5344CB8AC3E}">
        <p14:creationId xmlns:p14="http://schemas.microsoft.com/office/powerpoint/2010/main" val="1481018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funnel cake</a:t>
            </a:r>
            <a:endParaRPr lang="en-US" dirty="0"/>
          </a:p>
        </p:txBody>
      </p:sp>
      <p:pic>
        <p:nvPicPr>
          <p:cNvPr id="4" name="Picture 3"/>
          <p:cNvPicPr>
            <a:picLocks noChangeAspect="1"/>
          </p:cNvPicPr>
          <p:nvPr/>
        </p:nvPicPr>
        <p:blipFill>
          <a:blip r:embed="rId3"/>
          <a:stretch>
            <a:fillRect/>
          </a:stretch>
        </p:blipFill>
        <p:spPr>
          <a:xfrm>
            <a:off x="2320579" y="1482673"/>
            <a:ext cx="7657139" cy="4823998"/>
          </a:xfrm>
          <a:prstGeom prst="rect">
            <a:avLst/>
          </a:prstGeom>
        </p:spPr>
      </p:pic>
      <p:sp>
        <p:nvSpPr>
          <p:cNvPr id="5" name="Action Button: Movie 4">
            <a:hlinkClick r:id="" action="ppaction://noaction" highlightClick="1"/>
          </p:cNvPr>
          <p:cNvSpPr/>
          <p:nvPr/>
        </p:nvSpPr>
        <p:spPr>
          <a:xfrm>
            <a:off x="10273553" y="180679"/>
            <a:ext cx="1425389" cy="78750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645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4407" y="282388"/>
            <a:ext cx="9828699" cy="6312209"/>
          </a:xfrm>
          <a:prstGeom prst="rect">
            <a:avLst/>
          </a:prstGeom>
        </p:spPr>
      </p:pic>
    </p:spTree>
    <p:extLst>
      <p:ext uri="{BB962C8B-B14F-4D97-AF65-F5344CB8AC3E}">
        <p14:creationId xmlns:p14="http://schemas.microsoft.com/office/powerpoint/2010/main" val="550191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19627883">
            <a:off x="7126941" y="186914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79143">
            <a:off x="7123174" y="460711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354569">
            <a:off x="3870327" y="1954265"/>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9024063">
            <a:off x="3873692" y="4746926"/>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019604" y="215152"/>
            <a:ext cx="3859306" cy="29070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ounded Rectangle 9"/>
          <p:cNvSpPr/>
          <p:nvPr/>
        </p:nvSpPr>
        <p:spPr>
          <a:xfrm>
            <a:off x="8019604"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ounded Rectangle 10"/>
          <p:cNvSpPr/>
          <p:nvPr/>
        </p:nvSpPr>
        <p:spPr>
          <a:xfrm>
            <a:off x="24724" y="215152"/>
            <a:ext cx="3859306" cy="284675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ounded Rectangle 11"/>
          <p:cNvSpPr/>
          <p:nvPr/>
        </p:nvSpPr>
        <p:spPr>
          <a:xfrm>
            <a:off x="-15617"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0885" y="2201771"/>
            <a:ext cx="3062726" cy="2652617"/>
          </a:xfrm>
          <a:prstGeom prst="rect">
            <a:avLst/>
          </a:prstGeom>
        </p:spPr>
      </p:pic>
    </p:spTree>
    <p:extLst>
      <p:ext uri="{BB962C8B-B14F-4D97-AF65-F5344CB8AC3E}">
        <p14:creationId xmlns:p14="http://schemas.microsoft.com/office/powerpoint/2010/main" val="1678222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Nachos</a:t>
            </a:r>
            <a:endParaRPr lang="en-US" dirty="0"/>
          </a:p>
        </p:txBody>
      </p:sp>
      <p:pic>
        <p:nvPicPr>
          <p:cNvPr id="4" name="Picture 3"/>
          <p:cNvPicPr>
            <a:picLocks noChangeAspect="1"/>
          </p:cNvPicPr>
          <p:nvPr/>
        </p:nvPicPr>
        <p:blipFill>
          <a:blip r:embed="rId3"/>
          <a:stretch>
            <a:fillRect/>
          </a:stretch>
        </p:blipFill>
        <p:spPr>
          <a:xfrm>
            <a:off x="2276243" y="1551787"/>
            <a:ext cx="7486321" cy="4807882"/>
          </a:xfrm>
          <a:prstGeom prst="rect">
            <a:avLst/>
          </a:prstGeom>
        </p:spPr>
      </p:pic>
    </p:spTree>
    <p:extLst>
      <p:ext uri="{BB962C8B-B14F-4D97-AF65-F5344CB8AC3E}">
        <p14:creationId xmlns:p14="http://schemas.microsoft.com/office/powerpoint/2010/main" val="1173329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2882" y="742950"/>
            <a:ext cx="3606800" cy="5372100"/>
          </a:xfrm>
          <a:prstGeom prst="rect">
            <a:avLst/>
          </a:prstGeom>
        </p:spPr>
      </p:pic>
      <p:pic>
        <p:nvPicPr>
          <p:cNvPr id="5" name="Picture 4"/>
          <p:cNvPicPr>
            <a:picLocks noChangeAspect="1"/>
          </p:cNvPicPr>
          <p:nvPr/>
        </p:nvPicPr>
        <p:blipFill>
          <a:blip r:embed="rId3"/>
          <a:stretch>
            <a:fillRect/>
          </a:stretch>
        </p:blipFill>
        <p:spPr>
          <a:xfrm>
            <a:off x="4938059" y="1054474"/>
            <a:ext cx="6350000" cy="4533900"/>
          </a:xfrm>
          <a:prstGeom prst="rect">
            <a:avLst/>
          </a:prstGeom>
        </p:spPr>
      </p:pic>
    </p:spTree>
    <p:extLst>
      <p:ext uri="{BB962C8B-B14F-4D97-AF65-F5344CB8AC3E}">
        <p14:creationId xmlns:p14="http://schemas.microsoft.com/office/powerpoint/2010/main" val="111450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Cotton candy</a:t>
            </a:r>
            <a:endParaRPr lang="en-US" dirty="0"/>
          </a:p>
        </p:txBody>
      </p:sp>
      <p:pic>
        <p:nvPicPr>
          <p:cNvPr id="3" name="Picture 2"/>
          <p:cNvPicPr>
            <a:picLocks noChangeAspect="1"/>
          </p:cNvPicPr>
          <p:nvPr/>
        </p:nvPicPr>
        <p:blipFill>
          <a:blip r:embed="rId3"/>
          <a:stretch>
            <a:fillRect/>
          </a:stretch>
        </p:blipFill>
        <p:spPr>
          <a:xfrm>
            <a:off x="5180106" y="1538568"/>
            <a:ext cx="6350000" cy="4533900"/>
          </a:xfrm>
          <a:prstGeom prst="rect">
            <a:avLst/>
          </a:prstGeom>
        </p:spPr>
      </p:pic>
      <p:pic>
        <p:nvPicPr>
          <p:cNvPr id="4" name="Picture 3"/>
          <p:cNvPicPr>
            <a:picLocks noChangeAspect="1"/>
          </p:cNvPicPr>
          <p:nvPr/>
        </p:nvPicPr>
        <p:blipFill>
          <a:blip r:embed="rId4"/>
          <a:stretch>
            <a:fillRect/>
          </a:stretch>
        </p:blipFill>
        <p:spPr>
          <a:xfrm>
            <a:off x="1251677" y="1287443"/>
            <a:ext cx="3606800" cy="5372100"/>
          </a:xfrm>
          <a:prstGeom prst="rect">
            <a:avLst/>
          </a:prstGeom>
        </p:spPr>
      </p:pic>
      <p:sp>
        <p:nvSpPr>
          <p:cNvPr id="5" name="Action Button: Movie 4">
            <a:hlinkClick r:id="" action="ppaction://noaction" highlightClick="1"/>
          </p:cNvPr>
          <p:cNvSpPr/>
          <p:nvPr/>
        </p:nvSpPr>
        <p:spPr>
          <a:xfrm>
            <a:off x="10273553" y="180679"/>
            <a:ext cx="1425389" cy="78750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266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2800" dirty="0" smtClean="0"/>
              <a:t>Recognizing patterns in words</a:t>
            </a:r>
          </a:p>
          <a:p>
            <a:pPr>
              <a:lnSpc>
                <a:spcPct val="200000"/>
              </a:lnSpc>
            </a:pPr>
            <a:r>
              <a:rPr lang="en-US" sz="2800" dirty="0" smtClean="0"/>
              <a:t>Reading direction</a:t>
            </a:r>
          </a:p>
          <a:p>
            <a:pPr>
              <a:lnSpc>
                <a:spcPct val="200000"/>
              </a:lnSpc>
            </a:pPr>
            <a:r>
              <a:rPr lang="en-US" sz="2800" dirty="0" smtClean="0"/>
              <a:t>Brainstorming</a:t>
            </a:r>
          </a:p>
          <a:p>
            <a:pPr>
              <a:lnSpc>
                <a:spcPct val="200000"/>
              </a:lnSpc>
            </a:pPr>
            <a:r>
              <a:rPr lang="en-US" sz="2800" dirty="0" smtClean="0"/>
              <a:t>New food vocabulary</a:t>
            </a:r>
          </a:p>
          <a:p>
            <a:pPr>
              <a:lnSpc>
                <a:spcPct val="200000"/>
              </a:lnSpc>
            </a:pPr>
            <a:r>
              <a:rPr lang="en-US" sz="2800" dirty="0" smtClean="0"/>
              <a:t>The sounds L, M, N and P</a:t>
            </a:r>
            <a:endParaRPr lang="en-US" sz="2800" dirty="0"/>
          </a:p>
        </p:txBody>
      </p:sp>
      <p:pic>
        <p:nvPicPr>
          <p:cNvPr id="4" name="Picture 3"/>
          <p:cNvPicPr>
            <a:picLocks noChangeAspect="1"/>
          </p:cNvPicPr>
          <p:nvPr/>
        </p:nvPicPr>
        <p:blipFill>
          <a:blip r:embed="rId3"/>
          <a:stretch>
            <a:fillRect/>
          </a:stretch>
        </p:blipFill>
        <p:spPr>
          <a:xfrm>
            <a:off x="7619998" y="738486"/>
            <a:ext cx="3312461" cy="54146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129" y="3137647"/>
            <a:ext cx="1325282" cy="13252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0035" y="4073073"/>
            <a:ext cx="1325282" cy="1325282"/>
          </a:xfrm>
          <a:prstGeom prst="rect">
            <a:avLst/>
          </a:prstGeom>
        </p:spPr>
      </p:pic>
    </p:spTree>
    <p:extLst>
      <p:ext uri="{BB962C8B-B14F-4D97-AF65-F5344CB8AC3E}">
        <p14:creationId xmlns:p14="http://schemas.microsoft.com/office/powerpoint/2010/main" val="1416416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5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32656" y="959845"/>
            <a:ext cx="6872689" cy="4953000"/>
          </a:xfrm>
          <a:prstGeom prst="rect">
            <a:avLst/>
          </a:prstGeom>
        </p:spPr>
      </p:pic>
    </p:spTree>
    <p:extLst>
      <p:ext uri="{BB962C8B-B14F-4D97-AF65-F5344CB8AC3E}">
        <p14:creationId xmlns:p14="http://schemas.microsoft.com/office/powerpoint/2010/main" val="718764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949852" y="-1141834"/>
            <a:ext cx="6292296" cy="9144000"/>
          </a:xfrm>
          <a:prstGeom prst="rect">
            <a:avLst/>
          </a:prstGeom>
        </p:spPr>
      </p:pic>
    </p:spTree>
    <p:extLst>
      <p:ext uri="{BB962C8B-B14F-4D97-AF65-F5344CB8AC3E}">
        <p14:creationId xmlns:p14="http://schemas.microsoft.com/office/powerpoint/2010/main" val="671504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3" name="Content Placeholder 2"/>
          <p:cNvSpPr>
            <a:spLocks noGrp="1"/>
          </p:cNvSpPr>
          <p:nvPr>
            <p:ph idx="1"/>
          </p:nvPr>
        </p:nvSpPr>
        <p:spPr>
          <a:xfrm>
            <a:off x="1251677" y="1700979"/>
            <a:ext cx="8097189" cy="3593591"/>
          </a:xfrm>
        </p:spPr>
        <p:txBody>
          <a:bodyPr>
            <a:normAutofit/>
          </a:bodyPr>
          <a:lstStyle/>
          <a:p>
            <a:r>
              <a:rPr lang="en-US" sz="2400" dirty="0" smtClean="0"/>
              <a:t>How to find information in text using pictures</a:t>
            </a:r>
          </a:p>
          <a:p>
            <a:r>
              <a:rPr lang="en-US" sz="2400" dirty="0" smtClean="0"/>
              <a:t>How to listen in basic conversations</a:t>
            </a:r>
          </a:p>
          <a:p>
            <a:r>
              <a:rPr lang="en-US" sz="2400" dirty="0" smtClean="0"/>
              <a:t>How to use the “g, h, j, k” sounds</a:t>
            </a:r>
          </a:p>
          <a:p>
            <a:pPr marL="0" indent="0">
              <a:buNone/>
            </a:pPr>
            <a:endParaRPr lang="en-US" sz="24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441" y="4182035"/>
            <a:ext cx="4663559" cy="230257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8030" y="3919461"/>
            <a:ext cx="4446594" cy="2565145"/>
          </a:xfrm>
          <a:prstGeom prst="rect">
            <a:avLst/>
          </a:prstGeom>
          <a:ln>
            <a:solidFill>
              <a:schemeClr val="tx1"/>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15347" y="1396761"/>
            <a:ext cx="3814653" cy="2344924"/>
          </a:xfrm>
          <a:prstGeom prst="rect">
            <a:avLst/>
          </a:prstGeom>
          <a:ln>
            <a:solidFill>
              <a:schemeClr val="tx1"/>
            </a:solidFill>
          </a:ln>
        </p:spPr>
      </p:pic>
    </p:spTree>
    <p:extLst>
      <p:ext uri="{BB962C8B-B14F-4D97-AF65-F5344CB8AC3E}">
        <p14:creationId xmlns:p14="http://schemas.microsoft.com/office/powerpoint/2010/main" val="104832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3206" y="-1170588"/>
            <a:ext cx="6285589" cy="9144000"/>
          </a:xfrm>
          <a:prstGeom prst="rect">
            <a:avLst/>
          </a:prstGeom>
        </p:spPr>
      </p:pic>
    </p:spTree>
    <p:extLst>
      <p:ext uri="{BB962C8B-B14F-4D97-AF65-F5344CB8AC3E}">
        <p14:creationId xmlns:p14="http://schemas.microsoft.com/office/powerpoint/2010/main" val="944877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82786" y="-1111268"/>
            <a:ext cx="6226428" cy="9144000"/>
          </a:xfrm>
          <a:prstGeom prst="rect">
            <a:avLst/>
          </a:prstGeom>
        </p:spPr>
      </p:pic>
    </p:spTree>
    <p:extLst>
      <p:ext uri="{BB962C8B-B14F-4D97-AF65-F5344CB8AC3E}">
        <p14:creationId xmlns:p14="http://schemas.microsoft.com/office/powerpoint/2010/main" val="2059737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68215" y="-1147497"/>
            <a:ext cx="6255570" cy="9144000"/>
          </a:xfrm>
          <a:prstGeom prst="rect">
            <a:avLst/>
          </a:prstGeom>
        </p:spPr>
      </p:pic>
    </p:spTree>
    <p:extLst>
      <p:ext uri="{BB962C8B-B14F-4D97-AF65-F5344CB8AC3E}">
        <p14:creationId xmlns:p14="http://schemas.microsoft.com/office/powerpoint/2010/main" val="566999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9320" y="-1151302"/>
            <a:ext cx="6273360" cy="9144000"/>
          </a:xfrm>
          <a:prstGeom prst="rect">
            <a:avLst/>
          </a:prstGeom>
        </p:spPr>
      </p:pic>
    </p:spTree>
    <p:extLst>
      <p:ext uri="{BB962C8B-B14F-4D97-AF65-F5344CB8AC3E}">
        <p14:creationId xmlns:p14="http://schemas.microsoft.com/office/powerpoint/2010/main" val="1178545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5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3206" y="-1056288"/>
            <a:ext cx="6285589" cy="9144000"/>
          </a:xfrm>
          <a:prstGeom prst="rect">
            <a:avLst/>
          </a:prstGeom>
        </p:spPr>
      </p:pic>
    </p:spTree>
    <p:extLst>
      <p:ext uri="{BB962C8B-B14F-4D97-AF65-F5344CB8AC3E}">
        <p14:creationId xmlns:p14="http://schemas.microsoft.com/office/powerpoint/2010/main" val="1573634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67620" y="-1134202"/>
            <a:ext cx="6256761" cy="9144000"/>
          </a:xfrm>
          <a:prstGeom prst="rect">
            <a:avLst/>
          </a:prstGeom>
        </p:spPr>
      </p:pic>
    </p:spTree>
    <p:extLst>
      <p:ext uri="{BB962C8B-B14F-4D97-AF65-F5344CB8AC3E}">
        <p14:creationId xmlns:p14="http://schemas.microsoft.com/office/powerpoint/2010/main" val="1816853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8748" y="-1176130"/>
            <a:ext cx="6274504" cy="9144000"/>
          </a:xfrm>
          <a:prstGeom prst="rect">
            <a:avLst/>
          </a:prstGeom>
        </p:spPr>
      </p:pic>
    </p:spTree>
    <p:extLst>
      <p:ext uri="{BB962C8B-B14F-4D97-AF65-F5344CB8AC3E}">
        <p14:creationId xmlns:p14="http://schemas.microsoft.com/office/powerpoint/2010/main" val="780293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59320" y="-1113202"/>
            <a:ext cx="6273360" cy="9144000"/>
          </a:xfrm>
          <a:prstGeom prst="rect">
            <a:avLst/>
          </a:prstGeom>
        </p:spPr>
      </p:pic>
    </p:spTree>
    <p:extLst>
      <p:ext uri="{BB962C8B-B14F-4D97-AF65-F5344CB8AC3E}">
        <p14:creationId xmlns:p14="http://schemas.microsoft.com/office/powerpoint/2010/main" val="1857672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06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962617" y="-1154599"/>
            <a:ext cx="6266766" cy="9144000"/>
          </a:xfrm>
          <a:prstGeom prst="rect">
            <a:avLst/>
          </a:prstGeom>
        </p:spPr>
      </p:pic>
    </p:spTree>
    <p:extLst>
      <p:ext uri="{BB962C8B-B14F-4D97-AF65-F5344CB8AC3E}">
        <p14:creationId xmlns:p14="http://schemas.microsoft.com/office/powerpoint/2010/main" val="1781153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2800" dirty="0" smtClean="0"/>
              <a:t>Recognizing patterns in words</a:t>
            </a:r>
          </a:p>
          <a:p>
            <a:pPr>
              <a:lnSpc>
                <a:spcPct val="200000"/>
              </a:lnSpc>
            </a:pPr>
            <a:r>
              <a:rPr lang="en-US" sz="2800" dirty="0" smtClean="0"/>
              <a:t>Reading direction</a:t>
            </a:r>
          </a:p>
          <a:p>
            <a:pPr>
              <a:lnSpc>
                <a:spcPct val="200000"/>
              </a:lnSpc>
            </a:pPr>
            <a:r>
              <a:rPr lang="en-US" sz="2800" dirty="0" smtClean="0"/>
              <a:t>Brainstorming</a:t>
            </a:r>
          </a:p>
          <a:p>
            <a:pPr>
              <a:lnSpc>
                <a:spcPct val="200000"/>
              </a:lnSpc>
            </a:pPr>
            <a:r>
              <a:rPr lang="en-US" sz="2800" dirty="0" smtClean="0"/>
              <a:t>New food vocabulary</a:t>
            </a:r>
          </a:p>
          <a:p>
            <a:pPr>
              <a:lnSpc>
                <a:spcPct val="200000"/>
              </a:lnSpc>
            </a:pPr>
            <a:r>
              <a:rPr lang="en-US" sz="2800" dirty="0" smtClean="0"/>
              <a:t>The sounds L, M, N and P</a:t>
            </a:r>
            <a:endParaRPr lang="en-US" sz="2800" dirty="0"/>
          </a:p>
        </p:txBody>
      </p:sp>
      <p:pic>
        <p:nvPicPr>
          <p:cNvPr id="4" name="Picture 3"/>
          <p:cNvPicPr>
            <a:picLocks noChangeAspect="1"/>
          </p:cNvPicPr>
          <p:nvPr/>
        </p:nvPicPr>
        <p:blipFill>
          <a:blip r:embed="rId3"/>
          <a:stretch>
            <a:fillRect/>
          </a:stretch>
        </p:blipFill>
        <p:spPr>
          <a:xfrm>
            <a:off x="7619998" y="738486"/>
            <a:ext cx="3312461" cy="54146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129" y="3137647"/>
            <a:ext cx="1325282" cy="13252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0035" y="4073073"/>
            <a:ext cx="1325282" cy="132528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082" y="2120553"/>
            <a:ext cx="1325282" cy="1325282"/>
          </a:xfrm>
          <a:prstGeom prst="rect">
            <a:avLst/>
          </a:prstGeom>
        </p:spPr>
      </p:pic>
    </p:spTree>
    <p:extLst>
      <p:ext uri="{BB962C8B-B14F-4D97-AF65-F5344CB8AC3E}">
        <p14:creationId xmlns:p14="http://schemas.microsoft.com/office/powerpoint/2010/main" val="1202788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2800" dirty="0" smtClean="0"/>
              <a:t>Recognizing patterns in words</a:t>
            </a:r>
          </a:p>
          <a:p>
            <a:pPr>
              <a:lnSpc>
                <a:spcPct val="200000"/>
              </a:lnSpc>
            </a:pPr>
            <a:r>
              <a:rPr lang="en-US" sz="2800" dirty="0" smtClean="0"/>
              <a:t>Reading direction</a:t>
            </a:r>
          </a:p>
          <a:p>
            <a:pPr>
              <a:lnSpc>
                <a:spcPct val="200000"/>
              </a:lnSpc>
            </a:pPr>
            <a:r>
              <a:rPr lang="en-US" sz="2800" dirty="0" smtClean="0"/>
              <a:t>Brainstorming</a:t>
            </a:r>
          </a:p>
          <a:p>
            <a:pPr>
              <a:lnSpc>
                <a:spcPct val="200000"/>
              </a:lnSpc>
            </a:pPr>
            <a:r>
              <a:rPr lang="en-US" sz="2800" dirty="0" smtClean="0"/>
              <a:t>New food vocabulary</a:t>
            </a:r>
          </a:p>
          <a:p>
            <a:pPr>
              <a:lnSpc>
                <a:spcPct val="200000"/>
              </a:lnSpc>
            </a:pPr>
            <a:r>
              <a:rPr lang="en-US" sz="2800" dirty="0" smtClean="0"/>
              <a:t>The sounds L, M, N and P</a:t>
            </a:r>
            <a:endParaRPr lang="en-US" sz="2800" dirty="0"/>
          </a:p>
        </p:txBody>
      </p:sp>
      <p:pic>
        <p:nvPicPr>
          <p:cNvPr id="4" name="Picture 3"/>
          <p:cNvPicPr>
            <a:picLocks noChangeAspect="1"/>
          </p:cNvPicPr>
          <p:nvPr/>
        </p:nvPicPr>
        <p:blipFill>
          <a:blip r:embed="rId3"/>
          <a:stretch>
            <a:fillRect/>
          </a:stretch>
        </p:blipFill>
        <p:spPr>
          <a:xfrm>
            <a:off x="7619998" y="738486"/>
            <a:ext cx="3312461" cy="5414699"/>
          </a:xfrm>
          <a:prstGeom prst="rect">
            <a:avLst/>
          </a:prstGeom>
        </p:spPr>
      </p:pic>
    </p:spTree>
    <p:extLst>
      <p:ext uri="{BB962C8B-B14F-4D97-AF65-F5344CB8AC3E}">
        <p14:creationId xmlns:p14="http://schemas.microsoft.com/office/powerpoint/2010/main" val="79625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a:xfrm>
            <a:off x="354746" y="2307665"/>
            <a:ext cx="8825659" cy="3416300"/>
          </a:xfrm>
        </p:spPr>
        <p:txBody>
          <a:bodyPr/>
          <a:lstStyle/>
          <a:p>
            <a:r>
              <a:rPr lang="en-US" sz="2400" dirty="0" smtClean="0"/>
              <a:t>Let’s look at one of the words in the book: “ham”</a:t>
            </a:r>
          </a:p>
          <a:p>
            <a:r>
              <a:rPr lang="en-US" sz="2400" dirty="0" smtClean="0"/>
              <a:t>What other words end in with the letters “am”</a:t>
            </a:r>
          </a:p>
          <a:p>
            <a:r>
              <a:rPr lang="en-US" sz="2400" dirty="0" smtClean="0"/>
              <a:t>Can you use: r, h, d, j</a:t>
            </a:r>
          </a:p>
          <a:p>
            <a:endParaRPr lang="en-US" dirty="0"/>
          </a:p>
        </p:txBody>
      </p:sp>
      <p:pic>
        <p:nvPicPr>
          <p:cNvPr id="4" name="Picture 3" descr="scan00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903080" y="1875026"/>
            <a:ext cx="4589556" cy="3834462"/>
          </a:xfrm>
          <a:prstGeom prst="rect">
            <a:avLst/>
          </a:prstGeom>
        </p:spPr>
      </p:pic>
      <p:sp>
        <p:nvSpPr>
          <p:cNvPr id="5" name="Oval 4"/>
          <p:cNvSpPr/>
          <p:nvPr/>
        </p:nvSpPr>
        <p:spPr>
          <a:xfrm>
            <a:off x="9106066" y="5678733"/>
            <a:ext cx="753036" cy="3630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9340" y="3356888"/>
            <a:ext cx="1825948" cy="174606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7502" y="5204724"/>
            <a:ext cx="2376565" cy="167415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4746" y="4448156"/>
            <a:ext cx="1965046" cy="186070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51748" y="4350759"/>
            <a:ext cx="1171032" cy="1512159"/>
          </a:xfrm>
          <a:prstGeom prst="rect">
            <a:avLst/>
          </a:prstGeom>
        </p:spPr>
      </p:pic>
    </p:spTree>
    <p:extLst>
      <p:ext uri="{BB962C8B-B14F-4D97-AF65-F5344CB8AC3E}">
        <p14:creationId xmlns:p14="http://schemas.microsoft.com/office/powerpoint/2010/main" val="1096270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the words and match the endings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6985" y="2136816"/>
            <a:ext cx="1479176" cy="242777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3012" y="4810610"/>
            <a:ext cx="2043953" cy="1396701"/>
          </a:xfrm>
          <a:prstGeom prst="rect">
            <a:avLst/>
          </a:prstGeom>
        </p:spPr>
      </p:pic>
      <p:pic>
        <p:nvPicPr>
          <p:cNvPr id="6" name="Picture 5"/>
          <p:cNvPicPr>
            <a:picLocks noChangeAspect="1"/>
          </p:cNvPicPr>
          <p:nvPr/>
        </p:nvPicPr>
        <p:blipFill>
          <a:blip r:embed="rId5"/>
          <a:stretch>
            <a:fillRect/>
          </a:stretch>
        </p:blipFill>
        <p:spPr>
          <a:xfrm flipH="1">
            <a:off x="1734670" y="2262522"/>
            <a:ext cx="1625465" cy="20193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5660" y="5020778"/>
            <a:ext cx="1507565" cy="117382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1941" y="4810610"/>
            <a:ext cx="2541495" cy="1435944"/>
          </a:xfrm>
          <a:prstGeom prst="rect">
            <a:avLst/>
          </a:prstGeom>
        </p:spPr>
      </p:pic>
      <p:sp>
        <p:nvSpPr>
          <p:cNvPr id="9" name="Rectangle 8"/>
          <p:cNvSpPr/>
          <p:nvPr/>
        </p:nvSpPr>
        <p:spPr>
          <a:xfrm>
            <a:off x="8633012" y="2606542"/>
            <a:ext cx="1761564" cy="133125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372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2800" dirty="0" smtClean="0"/>
              <a:t>Recognizing patterns in words</a:t>
            </a:r>
          </a:p>
          <a:p>
            <a:pPr>
              <a:lnSpc>
                <a:spcPct val="200000"/>
              </a:lnSpc>
            </a:pPr>
            <a:r>
              <a:rPr lang="en-US" sz="2800" dirty="0" smtClean="0"/>
              <a:t>Reading direction</a:t>
            </a:r>
          </a:p>
          <a:p>
            <a:pPr>
              <a:lnSpc>
                <a:spcPct val="200000"/>
              </a:lnSpc>
            </a:pPr>
            <a:r>
              <a:rPr lang="en-US" sz="2800" dirty="0" smtClean="0"/>
              <a:t>Brainstorming</a:t>
            </a:r>
          </a:p>
          <a:p>
            <a:pPr>
              <a:lnSpc>
                <a:spcPct val="200000"/>
              </a:lnSpc>
            </a:pPr>
            <a:r>
              <a:rPr lang="en-US" sz="2800" dirty="0" smtClean="0"/>
              <a:t>New food vocabulary</a:t>
            </a:r>
          </a:p>
          <a:p>
            <a:pPr>
              <a:lnSpc>
                <a:spcPct val="200000"/>
              </a:lnSpc>
            </a:pPr>
            <a:r>
              <a:rPr lang="en-US" sz="2800" dirty="0" smtClean="0"/>
              <a:t>The sounds L, M, N and P</a:t>
            </a:r>
            <a:endParaRPr lang="en-US" sz="2800" dirty="0"/>
          </a:p>
        </p:txBody>
      </p:sp>
      <p:pic>
        <p:nvPicPr>
          <p:cNvPr id="4" name="Picture 3"/>
          <p:cNvPicPr>
            <a:picLocks noChangeAspect="1"/>
          </p:cNvPicPr>
          <p:nvPr/>
        </p:nvPicPr>
        <p:blipFill>
          <a:blip r:embed="rId3"/>
          <a:stretch>
            <a:fillRect/>
          </a:stretch>
        </p:blipFill>
        <p:spPr>
          <a:xfrm>
            <a:off x="7619998" y="738486"/>
            <a:ext cx="3312461" cy="54146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129" y="3137647"/>
            <a:ext cx="1325282" cy="13252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0035" y="4073073"/>
            <a:ext cx="1325282" cy="132528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082" y="2120553"/>
            <a:ext cx="1325282" cy="132528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5040" y="1209243"/>
            <a:ext cx="1325282" cy="1325282"/>
          </a:xfrm>
          <a:prstGeom prst="rect">
            <a:avLst/>
          </a:prstGeom>
        </p:spPr>
      </p:pic>
    </p:spTree>
    <p:extLst>
      <p:ext uri="{BB962C8B-B14F-4D97-AF65-F5344CB8AC3E}">
        <p14:creationId xmlns:p14="http://schemas.microsoft.com/office/powerpoint/2010/main" val="1261748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spTree>
    <p:extLst>
      <p:ext uri="{BB962C8B-B14F-4D97-AF65-F5344CB8AC3E}">
        <p14:creationId xmlns:p14="http://schemas.microsoft.com/office/powerpoint/2010/main" val="1883763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Sounds Great!”</a:t>
            </a:r>
          </a:p>
          <a:p>
            <a:pPr marL="0" indent="0">
              <a:buNone/>
            </a:pPr>
            <a:r>
              <a:rPr lang="en-US" dirty="0"/>
              <a:t>	</a:t>
            </a:r>
            <a:r>
              <a:rPr lang="en-US" dirty="0" smtClean="0"/>
              <a:t>	</a:t>
            </a:r>
            <a:r>
              <a:rPr lang="en-US" sz="2800" dirty="0" smtClean="0"/>
              <a:t>      Brought to you today by the letters:</a:t>
            </a:r>
            <a:endParaRPr 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957" y="3550024"/>
            <a:ext cx="1893345" cy="189334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2279" y="2813123"/>
            <a:ext cx="4554070" cy="3415553"/>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6490" y="3136525"/>
            <a:ext cx="3691666" cy="2768750"/>
          </a:xfrm>
          <a:prstGeom prst="rect">
            <a:avLst/>
          </a:prstGeom>
        </p:spPr>
      </p:pic>
      <p:pic>
        <p:nvPicPr>
          <p:cNvPr id="13" name="Picture 12"/>
          <p:cNvPicPr>
            <a:picLocks noChangeAspect="1"/>
          </p:cNvPicPr>
          <p:nvPr/>
        </p:nvPicPr>
        <p:blipFill>
          <a:blip r:embed="rId6"/>
          <a:stretch>
            <a:fillRect/>
          </a:stretch>
        </p:blipFill>
        <p:spPr>
          <a:xfrm>
            <a:off x="8950411" y="3275029"/>
            <a:ext cx="2630246" cy="2630246"/>
          </a:xfrm>
          <a:prstGeom prst="rect">
            <a:avLst/>
          </a:prstGeom>
        </p:spPr>
      </p:pic>
    </p:spTree>
    <p:extLst>
      <p:ext uri="{BB962C8B-B14F-4D97-AF65-F5344CB8AC3E}">
        <p14:creationId xmlns:p14="http://schemas.microsoft.com/office/powerpoint/2010/main" val="11892811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7" y="5477035"/>
            <a:ext cx="8534400" cy="1507067"/>
          </a:xfrm>
        </p:spPr>
        <p:txBody>
          <a:bodyPr/>
          <a:lstStyle/>
          <a:p>
            <a:r>
              <a:rPr lang="en-US" dirty="0" smtClean="0"/>
              <a:t>The sounds “L” and “M”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28623188"/>
              </p:ext>
            </p:extLst>
          </p:nvPr>
        </p:nvGraphicFramePr>
        <p:xfrm>
          <a:off x="339967" y="333783"/>
          <a:ext cx="11450415" cy="5367769"/>
        </p:xfrm>
        <a:graphic>
          <a:graphicData uri="http://schemas.openxmlformats.org/drawingml/2006/table">
            <a:tbl>
              <a:tblPr bandRow="1">
                <a:tableStyleId>{5C22544A-7EE6-4342-B048-85BDC9FD1C3A}</a:tableStyleId>
              </a:tblPr>
              <a:tblGrid>
                <a:gridCol w="3816805"/>
                <a:gridCol w="3816805"/>
                <a:gridCol w="3816805"/>
              </a:tblGrid>
              <a:tr h="214940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552365">
                <a:tc>
                  <a:txBody>
                    <a:bodyPr/>
                    <a:lstStyle/>
                    <a:p>
                      <a:pPr algn="ctr"/>
                      <a:r>
                        <a:rPr lang="en-US" smtClean="0"/>
                        <a:t>Lamp</a:t>
                      </a:r>
                      <a:endParaRPr lang="en-US" dirty="0"/>
                    </a:p>
                  </a:txBody>
                  <a:tcPr anchor="ctr"/>
                </a:tc>
                <a:tc>
                  <a:txBody>
                    <a:bodyPr/>
                    <a:lstStyle/>
                    <a:p>
                      <a:pPr algn="ctr"/>
                      <a:r>
                        <a:rPr lang="en-US" smtClean="0"/>
                        <a:t>Leader</a:t>
                      </a:r>
                      <a:endParaRPr lang="en-US" dirty="0"/>
                    </a:p>
                  </a:txBody>
                  <a:tcPr anchor="ctr"/>
                </a:tc>
                <a:tc>
                  <a:txBody>
                    <a:bodyPr/>
                    <a:lstStyle/>
                    <a:p>
                      <a:pPr algn="ctr"/>
                      <a:r>
                        <a:rPr lang="en-US" dirty="0" smtClean="0"/>
                        <a:t>Luggage</a:t>
                      </a:r>
                      <a:endParaRPr lang="en-US" dirty="0"/>
                    </a:p>
                  </a:txBody>
                  <a:tcPr anchor="ctr"/>
                </a:tc>
              </a:tr>
              <a:tr h="2113301">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552700">
                <a:tc>
                  <a:txBody>
                    <a:bodyPr/>
                    <a:lstStyle/>
                    <a:p>
                      <a:pPr algn="ctr"/>
                      <a:r>
                        <a:rPr lang="en-US" smtClean="0"/>
                        <a:t>Mop</a:t>
                      </a:r>
                      <a:endParaRPr lang="en-US" dirty="0"/>
                    </a:p>
                  </a:txBody>
                  <a:tcPr anchor="ctr"/>
                </a:tc>
                <a:tc>
                  <a:txBody>
                    <a:bodyPr/>
                    <a:lstStyle/>
                    <a:p>
                      <a:pPr algn="ctr"/>
                      <a:r>
                        <a:rPr lang="en-US" smtClean="0"/>
                        <a:t>Mall</a:t>
                      </a:r>
                      <a:endParaRPr lang="en-US" dirty="0"/>
                    </a:p>
                  </a:txBody>
                  <a:tcPr anchor="ctr"/>
                </a:tc>
                <a:tc>
                  <a:txBody>
                    <a:bodyPr/>
                    <a:lstStyle/>
                    <a:p>
                      <a:pPr algn="ctr"/>
                      <a:r>
                        <a:rPr lang="en-US" dirty="0" smtClean="0"/>
                        <a:t>Myth</a:t>
                      </a:r>
                      <a:endParaRPr lang="en-US" dirty="0"/>
                    </a:p>
                  </a:txBody>
                  <a:tcPr anchor="ctr"/>
                </a:tc>
              </a:tr>
            </a:tbl>
          </a:graphicData>
        </a:graphic>
      </p:graphicFrame>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5661" y="430305"/>
            <a:ext cx="1557608" cy="191142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74158" y="430305"/>
            <a:ext cx="1161503" cy="1904104"/>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45069" y="430305"/>
            <a:ext cx="2840210" cy="1951499"/>
          </a:xfrm>
          <a:prstGeom prst="rect">
            <a:avLst/>
          </a:prstGeom>
        </p:spPr>
      </p:pic>
      <p:pic>
        <p:nvPicPr>
          <p:cNvPr id="8" name="Picture 7"/>
          <p:cNvPicPr>
            <a:picLocks noChangeAspect="1"/>
          </p:cNvPicPr>
          <p:nvPr/>
        </p:nvPicPr>
        <p:blipFill>
          <a:blip r:embed="rId6"/>
          <a:stretch>
            <a:fillRect/>
          </a:stretch>
        </p:blipFill>
        <p:spPr>
          <a:xfrm>
            <a:off x="8086538" y="0"/>
            <a:ext cx="3531721" cy="2552702"/>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4157" y="3126911"/>
            <a:ext cx="1953478" cy="1925433"/>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41638" y="3126911"/>
            <a:ext cx="2533221" cy="1899916"/>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748862" y="3100468"/>
            <a:ext cx="2185722" cy="1951876"/>
          </a:xfrm>
          <a:prstGeom prst="rect">
            <a:avLst/>
          </a:prstGeom>
        </p:spPr>
      </p:pic>
    </p:spTree>
    <p:extLst>
      <p:ext uri="{BB962C8B-B14F-4D97-AF65-F5344CB8AC3E}">
        <p14:creationId xmlns:p14="http://schemas.microsoft.com/office/powerpoint/2010/main" val="1632936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67" y="5477035"/>
            <a:ext cx="8534400" cy="1507067"/>
          </a:xfrm>
        </p:spPr>
        <p:txBody>
          <a:bodyPr/>
          <a:lstStyle/>
          <a:p>
            <a:r>
              <a:rPr lang="en-US" dirty="0" smtClean="0"/>
              <a:t>The sounds “N” and “P”</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70050418"/>
              </p:ext>
            </p:extLst>
          </p:nvPr>
        </p:nvGraphicFramePr>
        <p:xfrm>
          <a:off x="339967" y="333783"/>
          <a:ext cx="11493444" cy="5367769"/>
        </p:xfrm>
        <a:graphic>
          <a:graphicData uri="http://schemas.openxmlformats.org/drawingml/2006/table">
            <a:tbl>
              <a:tblPr bandRow="1">
                <a:tableStyleId>{5C22544A-7EE6-4342-B048-85BDC9FD1C3A}</a:tableStyleId>
              </a:tblPr>
              <a:tblGrid>
                <a:gridCol w="3831148"/>
                <a:gridCol w="3831148"/>
                <a:gridCol w="3831148"/>
              </a:tblGrid>
              <a:tr h="214940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552365">
                <a:tc>
                  <a:txBody>
                    <a:bodyPr/>
                    <a:lstStyle/>
                    <a:p>
                      <a:pPr algn="ctr"/>
                      <a:r>
                        <a:rPr lang="en-US" smtClean="0"/>
                        <a:t>Nut</a:t>
                      </a:r>
                      <a:endParaRPr lang="en-US" dirty="0"/>
                    </a:p>
                  </a:txBody>
                  <a:tcPr anchor="ctr"/>
                </a:tc>
                <a:tc>
                  <a:txBody>
                    <a:bodyPr/>
                    <a:lstStyle/>
                    <a:p>
                      <a:pPr algn="ctr"/>
                      <a:r>
                        <a:rPr lang="en-US" smtClean="0"/>
                        <a:t>Neck</a:t>
                      </a:r>
                      <a:endParaRPr lang="en-US" dirty="0"/>
                    </a:p>
                  </a:txBody>
                  <a:tcPr anchor="ctr"/>
                </a:tc>
                <a:tc>
                  <a:txBody>
                    <a:bodyPr/>
                    <a:lstStyle/>
                    <a:p>
                      <a:pPr algn="ctr"/>
                      <a:r>
                        <a:rPr lang="en-US" dirty="0" err="1" smtClean="0"/>
                        <a:t>Neighbour</a:t>
                      </a:r>
                      <a:endParaRPr lang="en-US" dirty="0"/>
                    </a:p>
                  </a:txBody>
                  <a:tcPr anchor="ctr"/>
                </a:tc>
              </a:tr>
              <a:tr h="2113301">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552700">
                <a:tc>
                  <a:txBody>
                    <a:bodyPr/>
                    <a:lstStyle/>
                    <a:p>
                      <a:pPr algn="ctr"/>
                      <a:r>
                        <a:rPr lang="en-US" smtClean="0"/>
                        <a:t>Pan</a:t>
                      </a:r>
                      <a:endParaRPr lang="en-US" dirty="0"/>
                    </a:p>
                  </a:txBody>
                  <a:tcPr anchor="ctr"/>
                </a:tc>
                <a:tc>
                  <a:txBody>
                    <a:bodyPr/>
                    <a:lstStyle/>
                    <a:p>
                      <a:pPr algn="ctr"/>
                      <a:r>
                        <a:rPr lang="en-US" smtClean="0"/>
                        <a:t>Party</a:t>
                      </a:r>
                      <a:endParaRPr lang="en-US" dirty="0"/>
                    </a:p>
                  </a:txBody>
                  <a:tcPr anchor="ctr"/>
                </a:tc>
                <a:tc>
                  <a:txBody>
                    <a:bodyPr/>
                    <a:lstStyle/>
                    <a:p>
                      <a:pPr algn="ctr"/>
                      <a:r>
                        <a:rPr lang="en-US" dirty="0" smtClean="0"/>
                        <a:t>Parcel</a:t>
                      </a:r>
                      <a:endParaRPr lang="en-US" dirty="0"/>
                    </a:p>
                  </a:txBody>
                  <a:tcPr anchor="ctr"/>
                </a:tc>
              </a:tr>
            </a:tbl>
          </a:graphicData>
        </a:graphic>
      </p:graphicFrame>
      <p:pic>
        <p:nvPicPr>
          <p:cNvPr id="3" name="Picture 2"/>
          <p:cNvPicPr>
            <a:picLocks noChangeAspect="1"/>
          </p:cNvPicPr>
          <p:nvPr/>
        </p:nvPicPr>
        <p:blipFill>
          <a:blip r:embed="rId3"/>
          <a:stretch>
            <a:fillRect/>
          </a:stretch>
        </p:blipFill>
        <p:spPr>
          <a:xfrm>
            <a:off x="651435" y="333783"/>
            <a:ext cx="3186559" cy="2127029"/>
          </a:xfrm>
          <a:prstGeom prst="rect">
            <a:avLst/>
          </a:prstGeom>
        </p:spPr>
      </p:pic>
      <p:pic>
        <p:nvPicPr>
          <p:cNvPr id="5" name="Picture 4"/>
          <p:cNvPicPr>
            <a:picLocks noChangeAspect="1"/>
          </p:cNvPicPr>
          <p:nvPr/>
        </p:nvPicPr>
        <p:blipFill>
          <a:blip r:embed="rId4"/>
          <a:stretch>
            <a:fillRect/>
          </a:stretch>
        </p:blipFill>
        <p:spPr>
          <a:xfrm>
            <a:off x="4340413" y="442259"/>
            <a:ext cx="1884082" cy="188408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4495" y="406289"/>
            <a:ext cx="1615140" cy="2054523"/>
          </a:xfrm>
          <a:prstGeom prst="rect">
            <a:avLst/>
          </a:prstGeom>
        </p:spPr>
      </p:pic>
      <p:sp>
        <p:nvSpPr>
          <p:cNvPr id="9" name="Right Arrow 8"/>
          <p:cNvSpPr/>
          <p:nvPr/>
        </p:nvSpPr>
        <p:spPr>
          <a:xfrm rot="1851544">
            <a:off x="5947862" y="1555535"/>
            <a:ext cx="753035" cy="3092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50028" y="369047"/>
            <a:ext cx="2756224" cy="2078318"/>
          </a:xfrm>
          <a:prstGeom prst="rect">
            <a:avLst/>
          </a:prstGeom>
        </p:spPr>
      </p:pic>
      <p:pic>
        <p:nvPicPr>
          <p:cNvPr id="11" name="Picture 10"/>
          <p:cNvPicPr>
            <a:picLocks noChangeAspect="1"/>
          </p:cNvPicPr>
          <p:nvPr/>
        </p:nvPicPr>
        <p:blipFill>
          <a:blip r:embed="rId7"/>
          <a:stretch>
            <a:fillRect/>
          </a:stretch>
        </p:blipFill>
        <p:spPr>
          <a:xfrm>
            <a:off x="808866" y="3386821"/>
            <a:ext cx="2871695" cy="1615328"/>
          </a:xfrm>
          <a:prstGeom prst="rect">
            <a:avLst/>
          </a:prstGeom>
        </p:spPr>
      </p:pic>
      <p:pic>
        <p:nvPicPr>
          <p:cNvPr id="12" name="Picture 11"/>
          <p:cNvPicPr>
            <a:picLocks noChangeAspect="1"/>
          </p:cNvPicPr>
          <p:nvPr/>
        </p:nvPicPr>
        <p:blipFill>
          <a:blip r:embed="rId8"/>
          <a:stretch>
            <a:fillRect/>
          </a:stretch>
        </p:blipFill>
        <p:spPr>
          <a:xfrm>
            <a:off x="4260984" y="2788533"/>
            <a:ext cx="3651410" cy="2347335"/>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6026" y="2272552"/>
            <a:ext cx="3091208" cy="3091208"/>
          </a:xfrm>
          <a:prstGeom prst="rect">
            <a:avLst/>
          </a:prstGeom>
        </p:spPr>
      </p:pic>
    </p:spTree>
    <p:extLst>
      <p:ext uri="{BB962C8B-B14F-4D97-AF65-F5344CB8AC3E}">
        <p14:creationId xmlns:p14="http://schemas.microsoft.com/office/powerpoint/2010/main" val="305446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41" y="438990"/>
            <a:ext cx="8534400" cy="1507067"/>
          </a:xfrm>
        </p:spPr>
        <p:txBody>
          <a:bodyPr/>
          <a:lstStyle/>
          <a:p>
            <a:r>
              <a:rPr lang="en-US" dirty="0" smtClean="0"/>
              <a:t>Pick Two:</a:t>
            </a:r>
            <a:endParaRPr lang="en-US" dirty="0"/>
          </a:p>
        </p:txBody>
      </p:sp>
      <p:sp>
        <p:nvSpPr>
          <p:cNvPr id="3" name="Content Placeholder 2"/>
          <p:cNvSpPr>
            <a:spLocks noGrp="1"/>
          </p:cNvSpPr>
          <p:nvPr>
            <p:ph idx="1"/>
          </p:nvPr>
        </p:nvSpPr>
        <p:spPr/>
        <p:txBody>
          <a:bodyPr>
            <a:normAutofit/>
          </a:bodyPr>
          <a:lstStyle/>
          <a:p>
            <a:r>
              <a:rPr lang="en-US" sz="2400" b="1" dirty="0" smtClean="0"/>
              <a:t>Go and pick up any two items in your house that start with any of the following letters and bring them back for us to see!</a:t>
            </a:r>
            <a:endParaRPr lang="en-US" sz="2400" b="1" dirty="0"/>
          </a:p>
        </p:txBody>
      </p:sp>
      <p:sp>
        <p:nvSpPr>
          <p:cNvPr id="4" name="Rectangle 3"/>
          <p:cNvSpPr/>
          <p:nvPr/>
        </p:nvSpPr>
        <p:spPr>
          <a:xfrm flipH="1">
            <a:off x="728541" y="2861319"/>
            <a:ext cx="11383617" cy="31085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19600" b="1" dirty="0" smtClean="0">
                <a:ln/>
                <a:solidFill>
                  <a:srgbClr val="FF0000"/>
                </a:solidFill>
                <a:latin typeface="Arial Rounded MT Bold" charset="0"/>
                <a:ea typeface="Arial Rounded MT Bold" charset="0"/>
                <a:cs typeface="Arial Rounded MT Bold" charset="0"/>
              </a:rPr>
              <a:t>l  m  n  p</a:t>
            </a:r>
            <a:endParaRPr lang="en-CA" sz="19600" b="1" cap="none" spc="0" dirty="0">
              <a:ln/>
              <a:solidFill>
                <a:srgbClr val="FF0000"/>
              </a:solidFill>
              <a:effectLst/>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0197144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2800" dirty="0" smtClean="0"/>
              <a:t>Recognizing patterns in words</a:t>
            </a:r>
          </a:p>
          <a:p>
            <a:pPr>
              <a:lnSpc>
                <a:spcPct val="200000"/>
              </a:lnSpc>
            </a:pPr>
            <a:r>
              <a:rPr lang="en-US" sz="2800" dirty="0" smtClean="0"/>
              <a:t>Reading direction</a:t>
            </a:r>
          </a:p>
          <a:p>
            <a:pPr>
              <a:lnSpc>
                <a:spcPct val="200000"/>
              </a:lnSpc>
            </a:pPr>
            <a:r>
              <a:rPr lang="en-US" sz="2800" dirty="0" smtClean="0"/>
              <a:t>Brainstorming</a:t>
            </a:r>
          </a:p>
          <a:p>
            <a:pPr>
              <a:lnSpc>
                <a:spcPct val="200000"/>
              </a:lnSpc>
            </a:pPr>
            <a:r>
              <a:rPr lang="en-US" sz="2800" dirty="0" smtClean="0"/>
              <a:t>New food vocabulary</a:t>
            </a:r>
          </a:p>
          <a:p>
            <a:pPr>
              <a:lnSpc>
                <a:spcPct val="200000"/>
              </a:lnSpc>
            </a:pPr>
            <a:r>
              <a:rPr lang="en-US" sz="2800" dirty="0" smtClean="0"/>
              <a:t>The sounds L, M, N and P</a:t>
            </a:r>
            <a:endParaRPr lang="en-US" sz="2800" dirty="0"/>
          </a:p>
        </p:txBody>
      </p:sp>
      <p:pic>
        <p:nvPicPr>
          <p:cNvPr id="4" name="Picture 3"/>
          <p:cNvPicPr>
            <a:picLocks noChangeAspect="1"/>
          </p:cNvPicPr>
          <p:nvPr/>
        </p:nvPicPr>
        <p:blipFill>
          <a:blip r:embed="rId3"/>
          <a:stretch>
            <a:fillRect/>
          </a:stretch>
        </p:blipFill>
        <p:spPr>
          <a:xfrm>
            <a:off x="7619998" y="738486"/>
            <a:ext cx="3312461" cy="54146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0129" y="3137647"/>
            <a:ext cx="1325282" cy="13252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0035" y="4073073"/>
            <a:ext cx="1325282" cy="132528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082" y="2120553"/>
            <a:ext cx="1325282" cy="132528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5040" y="1209243"/>
            <a:ext cx="1325282" cy="132528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2399" y="5089182"/>
            <a:ext cx="1325282" cy="1325282"/>
          </a:xfrm>
          <a:prstGeom prst="rect">
            <a:avLst/>
          </a:prstGeom>
        </p:spPr>
      </p:pic>
    </p:spTree>
    <p:extLst>
      <p:ext uri="{BB962C8B-B14F-4D97-AF65-F5344CB8AC3E}">
        <p14:creationId xmlns:p14="http://schemas.microsoft.com/office/powerpoint/2010/main" val="483823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4967" y="226031"/>
            <a:ext cx="8647416" cy="6485562"/>
          </a:xfrm>
          <a:prstGeom prst="rect">
            <a:avLst/>
          </a:prstGeom>
        </p:spPr>
      </p:pic>
      <p:sp>
        <p:nvSpPr>
          <p:cNvPr id="8" name="TextBox 7"/>
          <p:cNvSpPr txBox="1"/>
          <p:nvPr/>
        </p:nvSpPr>
        <p:spPr>
          <a:xfrm rot="1850465">
            <a:off x="4794775" y="5549116"/>
            <a:ext cx="2347783" cy="369332"/>
          </a:xfrm>
          <a:prstGeom prst="rect">
            <a:avLst/>
          </a:prstGeom>
          <a:noFill/>
        </p:spPr>
        <p:txBody>
          <a:bodyPr wrap="square" rtlCol="0">
            <a:spAutoFit/>
          </a:bodyPr>
          <a:lstStyle/>
          <a:p>
            <a:r>
              <a:rPr lang="en-US" dirty="0" smtClean="0">
                <a:solidFill>
                  <a:srgbClr val="FFFF00"/>
                </a:solidFill>
              </a:rPr>
              <a:t>GAMES</a:t>
            </a:r>
            <a:endParaRPr lang="en-US" dirty="0">
              <a:solidFill>
                <a:srgbClr val="FFFF00"/>
              </a:solidFill>
            </a:endParaRPr>
          </a:p>
        </p:txBody>
      </p:sp>
      <p:pic>
        <p:nvPicPr>
          <p:cNvPr id="10" name="Picture 9">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258" y="889859"/>
            <a:ext cx="1080860" cy="1096142"/>
          </a:xfrm>
          <a:prstGeom prst="rect">
            <a:avLst/>
          </a:prstGeom>
        </p:spPr>
      </p:pic>
      <p:pic>
        <p:nvPicPr>
          <p:cNvPr id="11" name="Picture 10">
            <a:hlinkClick r:id="rId6" action="ppaction://hlinksldjump"/>
          </p:cNvPr>
          <p:cNvPicPr>
            <a:picLocks noChangeAspect="1"/>
          </p:cNvPicPr>
          <p:nvPr/>
        </p:nvPicPr>
        <p:blipFill>
          <a:blip r:embed="rId7"/>
          <a:stretch>
            <a:fillRect/>
          </a:stretch>
        </p:blipFill>
        <p:spPr>
          <a:xfrm>
            <a:off x="6106460" y="2297385"/>
            <a:ext cx="1973809" cy="1308132"/>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28407" y="278409"/>
            <a:ext cx="1153092" cy="1332688"/>
          </a:xfrm>
          <a:prstGeom prst="rect">
            <a:avLst/>
          </a:prstGeom>
        </p:spPr>
      </p:pic>
      <p:pic>
        <p:nvPicPr>
          <p:cNvPr id="14" name="Picture 13">
            <a:hlinkClick r:id="rId9" action="ppaction://hlinksldjump"/>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713413">
            <a:off x="2910853" y="2864946"/>
            <a:ext cx="1659539" cy="1659538"/>
          </a:xfrm>
          <a:prstGeom prst="rect">
            <a:avLst/>
          </a:prstGeom>
        </p:spPr>
      </p:pic>
      <p:sp>
        <p:nvSpPr>
          <p:cNvPr id="15" name="TextBox 14"/>
          <p:cNvSpPr txBox="1"/>
          <p:nvPr/>
        </p:nvSpPr>
        <p:spPr>
          <a:xfrm rot="1850465">
            <a:off x="3703544" y="2802341"/>
            <a:ext cx="1011251" cy="369332"/>
          </a:xfrm>
          <a:prstGeom prst="rect">
            <a:avLst/>
          </a:prstGeom>
          <a:noFill/>
        </p:spPr>
        <p:txBody>
          <a:bodyPr wrap="square" rtlCol="0">
            <a:spAutoFit/>
          </a:bodyPr>
          <a:lstStyle/>
          <a:p>
            <a:r>
              <a:rPr lang="en-US" dirty="0" smtClean="0">
                <a:solidFill>
                  <a:srgbClr val="FFFF00"/>
                </a:solidFill>
              </a:rPr>
              <a:t>FOOD</a:t>
            </a:r>
            <a:endParaRPr lang="en-US" dirty="0">
              <a:solidFill>
                <a:srgbClr val="FFFF00"/>
              </a:solidFill>
            </a:endParaRPr>
          </a:p>
        </p:txBody>
      </p:sp>
      <p:sp>
        <p:nvSpPr>
          <p:cNvPr id="16" name="TextBox 15"/>
          <p:cNvSpPr txBox="1"/>
          <p:nvPr/>
        </p:nvSpPr>
        <p:spPr>
          <a:xfrm>
            <a:off x="6730165" y="2027071"/>
            <a:ext cx="1011251" cy="369332"/>
          </a:xfrm>
          <a:prstGeom prst="rect">
            <a:avLst/>
          </a:prstGeom>
          <a:noFill/>
        </p:spPr>
        <p:txBody>
          <a:bodyPr wrap="square" rtlCol="0">
            <a:spAutoFit/>
          </a:bodyPr>
          <a:lstStyle/>
          <a:p>
            <a:r>
              <a:rPr lang="en-US" smtClean="0">
                <a:solidFill>
                  <a:srgbClr val="FFFF00"/>
                </a:solidFill>
              </a:rPr>
              <a:t>RIDES</a:t>
            </a:r>
            <a:endParaRPr lang="en-US" dirty="0">
              <a:solidFill>
                <a:srgbClr val="FFFF00"/>
              </a:solidFill>
            </a:endParaRPr>
          </a:p>
        </p:txBody>
      </p:sp>
      <p:sp>
        <p:nvSpPr>
          <p:cNvPr id="17" name="TextBox 16"/>
          <p:cNvSpPr txBox="1"/>
          <p:nvPr/>
        </p:nvSpPr>
        <p:spPr>
          <a:xfrm>
            <a:off x="3162655" y="1558721"/>
            <a:ext cx="2347783" cy="369332"/>
          </a:xfrm>
          <a:prstGeom prst="rect">
            <a:avLst/>
          </a:prstGeom>
          <a:noFill/>
        </p:spPr>
        <p:txBody>
          <a:bodyPr wrap="square" rtlCol="0">
            <a:spAutoFit/>
          </a:bodyPr>
          <a:lstStyle/>
          <a:p>
            <a:r>
              <a:rPr lang="en-US" smtClean="0">
                <a:solidFill>
                  <a:srgbClr val="FFFF00"/>
                </a:solidFill>
              </a:rPr>
              <a:t>SHOW</a:t>
            </a:r>
            <a:endParaRPr lang="en-US" dirty="0">
              <a:solidFill>
                <a:srgbClr val="FFFF00"/>
              </a:solidFill>
            </a:endParaRPr>
          </a:p>
        </p:txBody>
      </p:sp>
      <p:sp>
        <p:nvSpPr>
          <p:cNvPr id="18" name="TextBox 17"/>
          <p:cNvSpPr txBox="1"/>
          <p:nvPr/>
        </p:nvSpPr>
        <p:spPr>
          <a:xfrm>
            <a:off x="9570847" y="1928053"/>
            <a:ext cx="2347783" cy="369332"/>
          </a:xfrm>
          <a:prstGeom prst="rect">
            <a:avLst/>
          </a:prstGeom>
          <a:noFill/>
        </p:spPr>
        <p:txBody>
          <a:bodyPr wrap="square" rtlCol="0">
            <a:spAutoFit/>
          </a:bodyPr>
          <a:lstStyle/>
          <a:p>
            <a:r>
              <a:rPr lang="en-US" dirty="0" smtClean="0">
                <a:solidFill>
                  <a:srgbClr val="FFFF00"/>
                </a:solidFill>
              </a:rPr>
              <a:t>CIRCUS</a:t>
            </a:r>
            <a:endParaRPr lang="en-US" dirty="0">
              <a:solidFill>
                <a:srgbClr val="FFFF00"/>
              </a:solidFill>
            </a:endParaRPr>
          </a:p>
        </p:txBody>
      </p:sp>
      <p:pic>
        <p:nvPicPr>
          <p:cNvPr id="19" name="Picture 18">
            <a:hlinkClick r:id="rId11" action="ppaction://hlinksldjump"/>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65779">
            <a:off x="4931995" y="3814851"/>
            <a:ext cx="1937727" cy="1623826"/>
          </a:xfrm>
          <a:prstGeom prst="rect">
            <a:avLst/>
          </a:prstGeom>
        </p:spPr>
      </p:pic>
      <p:sp>
        <p:nvSpPr>
          <p:cNvPr id="20" name="TextBox 19">
            <a:hlinkClick r:id="" action="ppaction://noaction"/>
          </p:cNvPr>
          <p:cNvSpPr txBox="1"/>
          <p:nvPr/>
        </p:nvSpPr>
        <p:spPr>
          <a:xfrm>
            <a:off x="5984588" y="6309475"/>
            <a:ext cx="1086643" cy="369332"/>
          </a:xfrm>
          <a:prstGeom prst="rect">
            <a:avLst/>
          </a:prstGeom>
          <a:noFill/>
        </p:spPr>
        <p:txBody>
          <a:bodyPr wrap="square" rtlCol="0">
            <a:spAutoFit/>
          </a:bodyPr>
          <a:lstStyle/>
          <a:p>
            <a:pPr algn="ctr"/>
            <a:r>
              <a:rPr lang="en-US" dirty="0" smtClean="0">
                <a:solidFill>
                  <a:srgbClr val="FFFF00"/>
                </a:solidFill>
              </a:rPr>
              <a:t>EXIT</a:t>
            </a:r>
            <a:endParaRPr lang="en-US" dirty="0">
              <a:solidFill>
                <a:srgbClr val="FFFF00"/>
              </a:solidFill>
            </a:endParaRPr>
          </a:p>
        </p:txBody>
      </p:sp>
      <p:pic>
        <p:nvPicPr>
          <p:cNvPr id="3" name="Picture 2" descr="pie-clip-art-Rcdrbpzc9.png">
            <a:hlinkClick r:id="" action="ppaction://noaction"/>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80269" y="5553047"/>
            <a:ext cx="970271" cy="648481"/>
          </a:xfrm>
          <a:prstGeom prst="rect">
            <a:avLst/>
          </a:prstGeom>
        </p:spPr>
      </p:pic>
      <p:sp>
        <p:nvSpPr>
          <p:cNvPr id="21" name="TextBox 20"/>
          <p:cNvSpPr txBox="1"/>
          <p:nvPr/>
        </p:nvSpPr>
        <p:spPr>
          <a:xfrm>
            <a:off x="7784759" y="6136056"/>
            <a:ext cx="2531559" cy="369332"/>
          </a:xfrm>
          <a:prstGeom prst="rect">
            <a:avLst/>
          </a:prstGeom>
          <a:noFill/>
        </p:spPr>
        <p:txBody>
          <a:bodyPr wrap="square" rtlCol="0">
            <a:spAutoFit/>
          </a:bodyPr>
          <a:lstStyle/>
          <a:p>
            <a:r>
              <a:rPr lang="en-US" dirty="0" smtClean="0">
                <a:solidFill>
                  <a:srgbClr val="FFFF00"/>
                </a:solidFill>
              </a:rPr>
              <a:t>PIE EATING CONTEST</a:t>
            </a:r>
            <a:endParaRPr lang="en-US" dirty="0">
              <a:solidFill>
                <a:srgbClr val="FFFF00"/>
              </a:solidFill>
            </a:endParaRPr>
          </a:p>
        </p:txBody>
      </p:sp>
    </p:spTree>
    <p:extLst>
      <p:ext uri="{BB962C8B-B14F-4D97-AF65-F5344CB8AC3E}">
        <p14:creationId xmlns:p14="http://schemas.microsoft.com/office/powerpoint/2010/main" val="160051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1" y="541344"/>
            <a:ext cx="10318419" cy="1665833"/>
          </a:xfrm>
        </p:spPr>
        <p:txBody>
          <a:bodyPr/>
          <a:lstStyle/>
          <a:p>
            <a:r>
              <a:rPr lang="en-US" dirty="0" smtClean="0"/>
              <a:t>Carnival GAMES</a:t>
            </a:r>
            <a:endParaRPr lang="en-US" dirty="0"/>
          </a:p>
        </p:txBody>
      </p:sp>
      <p:pic>
        <p:nvPicPr>
          <p:cNvPr id="5" name="Picture 4" descr="RingTo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501" y="2797578"/>
            <a:ext cx="2945719" cy="3077924"/>
          </a:xfrm>
          <a:prstGeom prst="rect">
            <a:avLst/>
          </a:prstGeom>
        </p:spPr>
      </p:pic>
      <p:pic>
        <p:nvPicPr>
          <p:cNvPr id="8" name="Picture 7" descr="7056ed09f8e5c34aab89b1754fe4ab9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390775">
            <a:off x="8911221" y="3157038"/>
            <a:ext cx="2976271" cy="2849545"/>
          </a:xfrm>
          <a:prstGeom prst="rect">
            <a:avLst/>
          </a:prstGeom>
        </p:spPr>
      </p:pic>
      <p:pic>
        <p:nvPicPr>
          <p:cNvPr id="9" name="Picture 8" descr="f51b98a1362bfa2e6e8144db12603845.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4400" y="2095045"/>
            <a:ext cx="3452919" cy="3077099"/>
          </a:xfrm>
          <a:prstGeom prst="rect">
            <a:avLst/>
          </a:prstGeom>
        </p:spPr>
      </p:pic>
    </p:spTree>
    <p:extLst>
      <p:ext uri="{BB962C8B-B14F-4D97-AF65-F5344CB8AC3E}">
        <p14:creationId xmlns:p14="http://schemas.microsoft.com/office/powerpoint/2010/main" val="20954546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a:t>
            </a:r>
            <a:endParaRPr lang="en-US" dirty="0"/>
          </a:p>
        </p:txBody>
      </p:sp>
      <p:sp>
        <p:nvSpPr>
          <p:cNvPr id="3" name="Content Placeholder 2"/>
          <p:cNvSpPr>
            <a:spLocks noGrp="1"/>
          </p:cNvSpPr>
          <p:nvPr>
            <p:ph idx="1"/>
          </p:nvPr>
        </p:nvSpPr>
        <p:spPr>
          <a:xfrm>
            <a:off x="1251677" y="1173012"/>
            <a:ext cx="10178323" cy="3593591"/>
          </a:xfrm>
        </p:spPr>
        <p:txBody>
          <a:bodyPr/>
          <a:lstStyle/>
          <a:p>
            <a:r>
              <a:rPr lang="en-US" dirty="0" smtClean="0"/>
              <a:t>You will be given four different pictures or phrases.</a:t>
            </a:r>
          </a:p>
          <a:p>
            <a:r>
              <a:rPr lang="en-US" dirty="0" smtClean="0"/>
              <a:t>Each picture or phrase will be represented by a certain </a:t>
            </a:r>
            <a:r>
              <a:rPr lang="en-US" dirty="0" err="1" smtClean="0"/>
              <a:t>colour</a:t>
            </a:r>
            <a:r>
              <a:rPr lang="en-US" dirty="0" smtClean="0"/>
              <a:t>.</a:t>
            </a:r>
          </a:p>
          <a:p>
            <a:r>
              <a:rPr lang="en-US" dirty="0" smtClean="0"/>
              <a:t>There will be four boxes at the bottom of the page numbered 1-4.</a:t>
            </a:r>
          </a:p>
          <a:p>
            <a:r>
              <a:rPr lang="en-US" dirty="0" smtClean="0"/>
              <a:t>You need to figure out the order of events.</a:t>
            </a:r>
          </a:p>
          <a:p>
            <a:r>
              <a:rPr lang="en-US" dirty="0" smtClean="0"/>
              <a:t>Match the </a:t>
            </a:r>
            <a:r>
              <a:rPr lang="en-US" dirty="0" err="1" smtClean="0"/>
              <a:t>colours</a:t>
            </a:r>
            <a:r>
              <a:rPr lang="en-US" dirty="0" smtClean="0"/>
              <a:t> with the correct number order the events.</a:t>
            </a:r>
            <a:endParaRPr lang="en-US" dirty="0"/>
          </a:p>
        </p:txBody>
      </p:sp>
      <p:pic>
        <p:nvPicPr>
          <p:cNvPr id="4" name="Picture 3"/>
          <p:cNvPicPr>
            <a:picLocks noChangeAspect="1"/>
          </p:cNvPicPr>
          <p:nvPr/>
        </p:nvPicPr>
        <p:blipFill>
          <a:blip r:embed="rId3"/>
          <a:stretch>
            <a:fillRect/>
          </a:stretch>
        </p:blipFill>
        <p:spPr>
          <a:xfrm>
            <a:off x="3643981" y="3390960"/>
            <a:ext cx="4809659" cy="3313184"/>
          </a:xfrm>
          <a:prstGeom prst="rect">
            <a:avLst/>
          </a:prstGeom>
        </p:spPr>
      </p:pic>
    </p:spTree>
    <p:extLst>
      <p:ext uri="{BB962C8B-B14F-4D97-AF65-F5344CB8AC3E}">
        <p14:creationId xmlns:p14="http://schemas.microsoft.com/office/powerpoint/2010/main" val="566489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178323" cy="861548"/>
          </a:xfrm>
        </p:spPr>
        <p:txBody>
          <a:bodyPr/>
          <a:lstStyle/>
          <a:p>
            <a:r>
              <a:rPr lang="en-US" dirty="0" smtClean="0"/>
              <a:t>The Bottle Game</a:t>
            </a:r>
            <a:endParaRPr lang="en-US" dirty="0"/>
          </a:p>
        </p:txBody>
      </p:sp>
      <p:graphicFrame>
        <p:nvGraphicFramePr>
          <p:cNvPr id="4" name="Table 3"/>
          <p:cNvGraphicFramePr>
            <a:graphicFrameLocks noGrp="1"/>
          </p:cNvGraphicFramePr>
          <p:nvPr>
            <p:extLst/>
          </p:nvPr>
        </p:nvGraphicFramePr>
        <p:xfrm>
          <a:off x="1251679" y="2004783"/>
          <a:ext cx="10290380" cy="2199797"/>
        </p:xfrm>
        <a:graphic>
          <a:graphicData uri="http://schemas.openxmlformats.org/drawingml/2006/table">
            <a:tbl>
              <a:tblPr firstRow="1" bandRow="1">
                <a:tableStyleId>{5940675A-B579-460E-94D1-54222C63F5DA}</a:tableStyleId>
              </a:tblPr>
              <a:tblGrid>
                <a:gridCol w="2572595"/>
                <a:gridCol w="2572595"/>
                <a:gridCol w="2572595"/>
                <a:gridCol w="2572595"/>
              </a:tblGrid>
              <a:tr h="2199797">
                <a:tc>
                  <a:txBody>
                    <a:bodyPr/>
                    <a:lstStyle/>
                    <a:p>
                      <a:endParaRPr lang="en-US" dirty="0"/>
                    </a:p>
                  </a:txBody>
                  <a:tcPr>
                    <a:solidFill>
                      <a:srgbClr val="3366FF"/>
                    </a:solidFill>
                  </a:tcPr>
                </a:tc>
                <a:tc>
                  <a:txBody>
                    <a:bodyPr/>
                    <a:lstStyle/>
                    <a:p>
                      <a:endParaRPr lang="en-US" dirty="0"/>
                    </a:p>
                  </a:txBody>
                  <a:tcPr>
                    <a:solidFill>
                      <a:srgbClr val="FFFF00"/>
                    </a:solidFill>
                  </a:tcPr>
                </a:tc>
                <a:tc>
                  <a:txBody>
                    <a:bodyPr/>
                    <a:lstStyle/>
                    <a:p>
                      <a:endParaRPr lang="en-US" dirty="0"/>
                    </a:p>
                  </a:txBody>
                  <a:tcPr>
                    <a:solidFill>
                      <a:srgbClr val="FF0000"/>
                    </a:solidFill>
                  </a:tcPr>
                </a:tc>
                <a:tc>
                  <a:txBody>
                    <a:bodyPr/>
                    <a:lstStyle/>
                    <a:p>
                      <a:endParaRPr lang="en-US" dirty="0"/>
                    </a:p>
                  </a:txBody>
                  <a:tcPr>
                    <a:solidFill>
                      <a:srgbClr val="008000"/>
                    </a:solidFill>
                  </a:tcPr>
                </a:tc>
              </a:tr>
            </a:tbl>
          </a:graphicData>
        </a:graphic>
      </p:graphicFrame>
      <p:graphicFrame>
        <p:nvGraphicFramePr>
          <p:cNvPr id="5" name="Table 4"/>
          <p:cNvGraphicFramePr>
            <a:graphicFrameLocks noGrp="1"/>
          </p:cNvGraphicFramePr>
          <p:nvPr>
            <p:extLst/>
          </p:nvPr>
        </p:nvGraphicFramePr>
        <p:xfrm>
          <a:off x="1251679" y="4447247"/>
          <a:ext cx="10290380" cy="2199797"/>
        </p:xfrm>
        <a:graphic>
          <a:graphicData uri="http://schemas.openxmlformats.org/drawingml/2006/table">
            <a:tbl>
              <a:tblPr firstRow="1" bandRow="1">
                <a:tableStyleId>{5940675A-B579-460E-94D1-54222C63F5DA}</a:tableStyleId>
              </a:tblPr>
              <a:tblGrid>
                <a:gridCol w="2572595"/>
                <a:gridCol w="2572595"/>
                <a:gridCol w="2572595"/>
                <a:gridCol w="2572595"/>
              </a:tblGrid>
              <a:tr h="2199797">
                <a:tc>
                  <a:txBody>
                    <a:bodyPr/>
                    <a:lstStyle/>
                    <a:p>
                      <a:pPr algn="ctr"/>
                      <a:r>
                        <a:rPr lang="en-US" sz="8000" dirty="0" smtClean="0"/>
                        <a:t>1</a:t>
                      </a:r>
                      <a:endParaRPr lang="en-US" sz="8000" dirty="0"/>
                    </a:p>
                  </a:txBody>
                  <a:tcPr anchor="ctr"/>
                </a:tc>
                <a:tc>
                  <a:txBody>
                    <a:bodyPr/>
                    <a:lstStyle/>
                    <a:p>
                      <a:pPr algn="ctr"/>
                      <a:r>
                        <a:rPr lang="en-US" sz="8000" dirty="0" smtClean="0"/>
                        <a:t>2</a:t>
                      </a:r>
                      <a:endParaRPr lang="en-US" sz="8000" dirty="0"/>
                    </a:p>
                  </a:txBody>
                  <a:tcPr anchor="ctr"/>
                </a:tc>
                <a:tc>
                  <a:txBody>
                    <a:bodyPr/>
                    <a:lstStyle/>
                    <a:p>
                      <a:pPr algn="ctr"/>
                      <a:r>
                        <a:rPr lang="en-US" sz="8000" dirty="0" smtClean="0"/>
                        <a:t>3</a:t>
                      </a:r>
                      <a:endParaRPr lang="en-US" sz="8000" dirty="0"/>
                    </a:p>
                  </a:txBody>
                  <a:tcPr anchor="ctr"/>
                </a:tc>
                <a:tc>
                  <a:txBody>
                    <a:bodyPr/>
                    <a:lstStyle/>
                    <a:p>
                      <a:pPr algn="ctr"/>
                      <a:r>
                        <a:rPr lang="en-US" sz="8000" dirty="0" smtClean="0"/>
                        <a:t>4</a:t>
                      </a:r>
                      <a:endParaRPr lang="en-US" sz="8000" dirty="0"/>
                    </a:p>
                  </a:txBody>
                  <a:tcPr anchor="ctr"/>
                </a:tc>
              </a:tr>
            </a:tbl>
          </a:graphicData>
        </a:graphic>
      </p:graphicFrame>
      <p:pic>
        <p:nvPicPr>
          <p:cNvPr id="6" name="Picture 5" descr="commemorative_baseball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2143" y="2964692"/>
            <a:ext cx="1688879" cy="1239884"/>
          </a:xfrm>
          <a:prstGeom prst="rect">
            <a:avLst/>
          </a:prstGeom>
        </p:spPr>
      </p:pic>
      <p:pic>
        <p:nvPicPr>
          <p:cNvPr id="7" name="Picture 6" descr="buy-loca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6580" y="2543030"/>
            <a:ext cx="1522699" cy="1530231"/>
          </a:xfrm>
          <a:prstGeom prst="rect">
            <a:avLst/>
          </a:prstGeom>
        </p:spPr>
      </p:pic>
      <p:sp>
        <p:nvSpPr>
          <p:cNvPr id="8" name="TextBox 7"/>
          <p:cNvSpPr txBox="1"/>
          <p:nvPr/>
        </p:nvSpPr>
        <p:spPr>
          <a:xfrm>
            <a:off x="4050695" y="2173694"/>
            <a:ext cx="2098276" cy="369332"/>
          </a:xfrm>
          <a:prstGeom prst="rect">
            <a:avLst/>
          </a:prstGeom>
          <a:noFill/>
        </p:spPr>
        <p:txBody>
          <a:bodyPr wrap="none" rtlCol="0">
            <a:spAutoFit/>
          </a:bodyPr>
          <a:lstStyle/>
          <a:p>
            <a:r>
              <a:rPr lang="en-US" dirty="0" smtClean="0"/>
              <a:t>Pay to play the game</a:t>
            </a:r>
            <a:endParaRPr lang="en-US" dirty="0"/>
          </a:p>
        </p:txBody>
      </p:sp>
      <p:pic>
        <p:nvPicPr>
          <p:cNvPr id="9" name="Picture 8" descr="act5148c107bdc02.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5867" y="2642890"/>
            <a:ext cx="1016893" cy="1430371"/>
          </a:xfrm>
          <a:prstGeom prst="rect">
            <a:avLst/>
          </a:prstGeom>
        </p:spPr>
      </p:pic>
      <p:pic>
        <p:nvPicPr>
          <p:cNvPr id="10" name="Picture 9" descr="B2649.1L.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6278" y="2707396"/>
            <a:ext cx="1365865" cy="1365865"/>
          </a:xfrm>
          <a:prstGeom prst="rect">
            <a:avLst/>
          </a:prstGeom>
        </p:spPr>
      </p:pic>
      <p:sp>
        <p:nvSpPr>
          <p:cNvPr id="11" name="TextBox 10"/>
          <p:cNvSpPr txBox="1"/>
          <p:nvPr/>
        </p:nvSpPr>
        <p:spPr>
          <a:xfrm>
            <a:off x="1365867" y="2193846"/>
            <a:ext cx="1562560" cy="369332"/>
          </a:xfrm>
          <a:prstGeom prst="rect">
            <a:avLst/>
          </a:prstGeom>
          <a:noFill/>
        </p:spPr>
        <p:txBody>
          <a:bodyPr wrap="none" rtlCol="0">
            <a:spAutoFit/>
          </a:bodyPr>
          <a:lstStyle/>
          <a:p>
            <a:r>
              <a:rPr lang="en-US" dirty="0" smtClean="0"/>
              <a:t>Throw the ball</a:t>
            </a:r>
            <a:endParaRPr lang="en-US" dirty="0"/>
          </a:p>
        </p:txBody>
      </p:sp>
      <p:sp>
        <p:nvSpPr>
          <p:cNvPr id="14" name="TextBox 13"/>
          <p:cNvSpPr txBox="1"/>
          <p:nvPr/>
        </p:nvSpPr>
        <p:spPr>
          <a:xfrm>
            <a:off x="9271302" y="2254261"/>
            <a:ext cx="1988833" cy="369332"/>
          </a:xfrm>
          <a:prstGeom prst="rect">
            <a:avLst/>
          </a:prstGeom>
          <a:noFill/>
        </p:spPr>
        <p:txBody>
          <a:bodyPr wrap="none" rtlCol="0">
            <a:spAutoFit/>
          </a:bodyPr>
          <a:lstStyle/>
          <a:p>
            <a:r>
              <a:rPr lang="en-US" dirty="0" smtClean="0"/>
              <a:t>Knock over bottles</a:t>
            </a:r>
            <a:endParaRPr lang="en-US" dirty="0"/>
          </a:p>
        </p:txBody>
      </p:sp>
      <p:pic>
        <p:nvPicPr>
          <p:cNvPr id="15" name="Picture 14" descr="B2649.1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16078">
            <a:off x="9223759" y="2475630"/>
            <a:ext cx="1949949" cy="1949949"/>
          </a:xfrm>
          <a:prstGeom prst="rect">
            <a:avLst/>
          </a:prstGeom>
        </p:spPr>
      </p:pic>
      <p:pic>
        <p:nvPicPr>
          <p:cNvPr id="16" name="Picture 15" descr="Grumpy_Cat_10inch.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0048" y="2707396"/>
            <a:ext cx="1187827" cy="1187827"/>
          </a:xfrm>
          <a:prstGeom prst="rect">
            <a:avLst/>
          </a:prstGeom>
        </p:spPr>
      </p:pic>
      <p:pic>
        <p:nvPicPr>
          <p:cNvPr id="17" name="Picture 16" descr="9czoGx7Ri.gif"/>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6535661" y="2365104"/>
            <a:ext cx="1562659" cy="1839472"/>
          </a:xfrm>
          <a:prstGeom prst="rect">
            <a:avLst/>
          </a:prstGeom>
        </p:spPr>
      </p:pic>
      <p:sp>
        <p:nvSpPr>
          <p:cNvPr id="18" name="TextBox 17"/>
          <p:cNvSpPr txBox="1"/>
          <p:nvPr/>
        </p:nvSpPr>
        <p:spPr>
          <a:xfrm>
            <a:off x="6700548" y="2069595"/>
            <a:ext cx="1805340" cy="369332"/>
          </a:xfrm>
          <a:prstGeom prst="rect">
            <a:avLst/>
          </a:prstGeom>
          <a:noFill/>
        </p:spPr>
        <p:txBody>
          <a:bodyPr wrap="none" rtlCol="0">
            <a:spAutoFit/>
          </a:bodyPr>
          <a:lstStyle/>
          <a:p>
            <a:r>
              <a:rPr lang="en-US" dirty="0" smtClean="0"/>
              <a:t>Win a stuffed toy</a:t>
            </a:r>
            <a:endParaRPr lang="en-US" dirty="0"/>
          </a:p>
        </p:txBody>
      </p:sp>
      <p:pic>
        <p:nvPicPr>
          <p:cNvPr id="21" name="Picture 20" descr="Dk1Apy.gi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00550" y="94316"/>
            <a:ext cx="3098025" cy="1742640"/>
          </a:xfrm>
          <a:prstGeom prst="rect">
            <a:avLst/>
          </a:prstGeom>
        </p:spPr>
      </p:pic>
      <p:pic>
        <p:nvPicPr>
          <p:cNvPr id="13" name="Picture 12" descr="baseball-20clipart-9T4ejeET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28216" y="3297029"/>
            <a:ext cx="595317" cy="598193"/>
          </a:xfrm>
          <a:prstGeom prst="rect">
            <a:avLst/>
          </a:prstGeom>
        </p:spPr>
      </p:pic>
      <p:sp>
        <p:nvSpPr>
          <p:cNvPr id="19" name="Action Button: Movie 18">
            <a:hlinkClick r:id="" action="ppaction://noaction" highlightClick="1"/>
          </p:cNvPr>
          <p:cNvSpPr/>
          <p:nvPr/>
        </p:nvSpPr>
        <p:spPr>
          <a:xfrm>
            <a:off x="10273553" y="180679"/>
            <a:ext cx="1425389" cy="78750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185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252" y="382385"/>
            <a:ext cx="10178323" cy="861548"/>
          </a:xfrm>
        </p:spPr>
        <p:txBody>
          <a:bodyPr/>
          <a:lstStyle/>
          <a:p>
            <a:r>
              <a:rPr lang="en-US" dirty="0" smtClean="0"/>
              <a:t>The BUMPER CAR Game</a:t>
            </a:r>
            <a:endParaRPr lang="en-US" dirty="0"/>
          </a:p>
        </p:txBody>
      </p:sp>
      <p:graphicFrame>
        <p:nvGraphicFramePr>
          <p:cNvPr id="4" name="Table 3"/>
          <p:cNvGraphicFramePr>
            <a:graphicFrameLocks noGrp="1"/>
          </p:cNvGraphicFramePr>
          <p:nvPr>
            <p:extLst/>
          </p:nvPr>
        </p:nvGraphicFramePr>
        <p:xfrm>
          <a:off x="1251679" y="2266297"/>
          <a:ext cx="10290380" cy="2199797"/>
        </p:xfrm>
        <a:graphic>
          <a:graphicData uri="http://schemas.openxmlformats.org/drawingml/2006/table">
            <a:tbl>
              <a:tblPr firstRow="1" bandRow="1">
                <a:tableStyleId>{5940675A-B579-460E-94D1-54222C63F5DA}</a:tableStyleId>
              </a:tblPr>
              <a:tblGrid>
                <a:gridCol w="2572595"/>
                <a:gridCol w="2572595"/>
                <a:gridCol w="2572595"/>
                <a:gridCol w="2572595"/>
              </a:tblGrid>
              <a:tr h="2199797">
                <a:tc>
                  <a:txBody>
                    <a:bodyPr/>
                    <a:lstStyle/>
                    <a:p>
                      <a:endParaRPr lang="en-US" dirty="0"/>
                    </a:p>
                  </a:txBody>
                  <a:tcPr>
                    <a:solidFill>
                      <a:srgbClr val="3366FF"/>
                    </a:solidFill>
                  </a:tcPr>
                </a:tc>
                <a:tc>
                  <a:txBody>
                    <a:bodyPr/>
                    <a:lstStyle/>
                    <a:p>
                      <a:endParaRPr lang="en-US" dirty="0"/>
                    </a:p>
                  </a:txBody>
                  <a:tcPr>
                    <a:solidFill>
                      <a:srgbClr val="FFFF00"/>
                    </a:solidFill>
                  </a:tcPr>
                </a:tc>
                <a:tc>
                  <a:txBody>
                    <a:bodyPr/>
                    <a:lstStyle/>
                    <a:p>
                      <a:endParaRPr lang="en-US" dirty="0"/>
                    </a:p>
                  </a:txBody>
                  <a:tcPr>
                    <a:solidFill>
                      <a:srgbClr val="FF0000"/>
                    </a:solidFill>
                  </a:tcPr>
                </a:tc>
                <a:tc>
                  <a:txBody>
                    <a:bodyPr/>
                    <a:lstStyle/>
                    <a:p>
                      <a:endParaRPr lang="en-US" dirty="0"/>
                    </a:p>
                  </a:txBody>
                  <a:tcPr>
                    <a:solidFill>
                      <a:srgbClr val="008000"/>
                    </a:solidFill>
                  </a:tcPr>
                </a:tc>
              </a:tr>
            </a:tbl>
          </a:graphicData>
        </a:graphic>
      </p:graphicFrame>
      <p:graphicFrame>
        <p:nvGraphicFramePr>
          <p:cNvPr id="5" name="Table 4"/>
          <p:cNvGraphicFramePr>
            <a:graphicFrameLocks noGrp="1"/>
          </p:cNvGraphicFramePr>
          <p:nvPr>
            <p:extLst/>
          </p:nvPr>
        </p:nvGraphicFramePr>
        <p:xfrm>
          <a:off x="1251679" y="4779322"/>
          <a:ext cx="10290380" cy="1907000"/>
        </p:xfrm>
        <a:graphic>
          <a:graphicData uri="http://schemas.openxmlformats.org/drawingml/2006/table">
            <a:tbl>
              <a:tblPr firstRow="1" bandRow="1">
                <a:tableStyleId>{5940675A-B579-460E-94D1-54222C63F5DA}</a:tableStyleId>
              </a:tblPr>
              <a:tblGrid>
                <a:gridCol w="2572595"/>
                <a:gridCol w="2572595"/>
                <a:gridCol w="2572595"/>
                <a:gridCol w="2572595"/>
              </a:tblGrid>
              <a:tr h="1907000">
                <a:tc>
                  <a:txBody>
                    <a:bodyPr/>
                    <a:lstStyle/>
                    <a:p>
                      <a:pPr algn="ctr"/>
                      <a:r>
                        <a:rPr lang="en-US" sz="8000" dirty="0" smtClean="0"/>
                        <a:t>1</a:t>
                      </a:r>
                      <a:endParaRPr lang="en-US" sz="8000" dirty="0"/>
                    </a:p>
                  </a:txBody>
                  <a:tcPr anchor="ctr"/>
                </a:tc>
                <a:tc>
                  <a:txBody>
                    <a:bodyPr/>
                    <a:lstStyle/>
                    <a:p>
                      <a:pPr algn="ctr"/>
                      <a:r>
                        <a:rPr lang="en-US" sz="8000" dirty="0" smtClean="0"/>
                        <a:t>2</a:t>
                      </a:r>
                      <a:endParaRPr lang="en-US" sz="8000" dirty="0"/>
                    </a:p>
                  </a:txBody>
                  <a:tcPr anchor="ctr"/>
                </a:tc>
                <a:tc>
                  <a:txBody>
                    <a:bodyPr/>
                    <a:lstStyle/>
                    <a:p>
                      <a:pPr algn="ctr"/>
                      <a:r>
                        <a:rPr lang="en-US" sz="8000" dirty="0" smtClean="0"/>
                        <a:t>3</a:t>
                      </a:r>
                      <a:endParaRPr lang="en-US" sz="8000" dirty="0"/>
                    </a:p>
                  </a:txBody>
                  <a:tcPr anchor="ctr"/>
                </a:tc>
                <a:tc>
                  <a:txBody>
                    <a:bodyPr/>
                    <a:lstStyle/>
                    <a:p>
                      <a:pPr algn="ctr"/>
                      <a:r>
                        <a:rPr lang="en-US" sz="8000" dirty="0" smtClean="0"/>
                        <a:t>4</a:t>
                      </a:r>
                      <a:endParaRPr lang="en-US" sz="8000" dirty="0"/>
                    </a:p>
                  </a:txBody>
                  <a:tcPr anchor="ctr"/>
                </a:tc>
              </a:tr>
            </a:tbl>
          </a:graphicData>
        </a:graphic>
      </p:graphicFrame>
      <p:sp>
        <p:nvSpPr>
          <p:cNvPr id="8" name="TextBox 7"/>
          <p:cNvSpPr txBox="1"/>
          <p:nvPr/>
        </p:nvSpPr>
        <p:spPr>
          <a:xfrm>
            <a:off x="4050695" y="2343550"/>
            <a:ext cx="2088695" cy="369332"/>
          </a:xfrm>
          <a:prstGeom prst="rect">
            <a:avLst/>
          </a:prstGeom>
          <a:noFill/>
        </p:spPr>
        <p:txBody>
          <a:bodyPr wrap="none" rtlCol="0">
            <a:spAutoFit/>
          </a:bodyPr>
          <a:lstStyle/>
          <a:p>
            <a:r>
              <a:rPr lang="en-US" dirty="0" smtClean="0"/>
              <a:t>Put on your seatbelt</a:t>
            </a:r>
            <a:endParaRPr lang="en-US" dirty="0"/>
          </a:p>
        </p:txBody>
      </p:sp>
      <p:sp>
        <p:nvSpPr>
          <p:cNvPr id="11" name="TextBox 10"/>
          <p:cNvSpPr txBox="1"/>
          <p:nvPr/>
        </p:nvSpPr>
        <p:spPr>
          <a:xfrm>
            <a:off x="1653894" y="2342285"/>
            <a:ext cx="1918163" cy="369332"/>
          </a:xfrm>
          <a:prstGeom prst="rect">
            <a:avLst/>
          </a:prstGeom>
          <a:noFill/>
        </p:spPr>
        <p:txBody>
          <a:bodyPr wrap="none" rtlCol="0">
            <a:spAutoFit/>
          </a:bodyPr>
          <a:lstStyle/>
          <a:p>
            <a:r>
              <a:rPr lang="en-US" dirty="0" smtClean="0"/>
              <a:t>Exit the game area</a:t>
            </a:r>
            <a:endParaRPr lang="en-US" dirty="0"/>
          </a:p>
        </p:txBody>
      </p:sp>
      <p:sp>
        <p:nvSpPr>
          <p:cNvPr id="14" name="TextBox 13"/>
          <p:cNvSpPr txBox="1"/>
          <p:nvPr/>
        </p:nvSpPr>
        <p:spPr>
          <a:xfrm>
            <a:off x="9142193" y="2331805"/>
            <a:ext cx="2287806" cy="369332"/>
          </a:xfrm>
          <a:prstGeom prst="rect">
            <a:avLst/>
          </a:prstGeom>
          <a:noFill/>
        </p:spPr>
        <p:txBody>
          <a:bodyPr wrap="none" rtlCol="0">
            <a:spAutoFit/>
          </a:bodyPr>
          <a:lstStyle/>
          <a:p>
            <a:r>
              <a:rPr lang="en-US" dirty="0" smtClean="0"/>
              <a:t>Get in the bumper car</a:t>
            </a:r>
            <a:endParaRPr lang="en-US" dirty="0"/>
          </a:p>
        </p:txBody>
      </p:sp>
      <p:sp>
        <p:nvSpPr>
          <p:cNvPr id="18" name="TextBox 17"/>
          <p:cNvSpPr txBox="1"/>
          <p:nvPr/>
        </p:nvSpPr>
        <p:spPr>
          <a:xfrm>
            <a:off x="6438706" y="2250544"/>
            <a:ext cx="2559475" cy="369332"/>
          </a:xfrm>
          <a:prstGeom prst="rect">
            <a:avLst/>
          </a:prstGeom>
          <a:noFill/>
        </p:spPr>
        <p:txBody>
          <a:bodyPr wrap="square" rtlCol="0">
            <a:spAutoFit/>
          </a:bodyPr>
          <a:lstStyle/>
          <a:p>
            <a:pPr algn="ctr"/>
            <a:r>
              <a:rPr lang="en-US" dirty="0" smtClean="0"/>
              <a:t>Bump into other players</a:t>
            </a:r>
            <a:endParaRPr lang="en-US" dirty="0"/>
          </a:p>
        </p:txBody>
      </p:sp>
      <p:pic>
        <p:nvPicPr>
          <p:cNvPr id="3" name="Picture 2" descr="Indoor-Outdoor-Rides-4th-Generation-Bumper-Car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8890" y="3214340"/>
            <a:ext cx="1516305" cy="1184613"/>
          </a:xfrm>
          <a:prstGeom prst="rect">
            <a:avLst/>
          </a:prstGeom>
        </p:spPr>
      </p:pic>
      <p:pic>
        <p:nvPicPr>
          <p:cNvPr id="12" name="Picture 11" descr="mari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315276" y="2700440"/>
            <a:ext cx="928592" cy="1698509"/>
          </a:xfrm>
          <a:prstGeom prst="rect">
            <a:avLst/>
          </a:prstGeom>
        </p:spPr>
      </p:pic>
      <p:pic>
        <p:nvPicPr>
          <p:cNvPr id="19" name="Picture 18" descr="mario_kart_8___mario_bros__by_legend_tony980-d7hyrn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3663" y="2528218"/>
            <a:ext cx="2126389" cy="1935347"/>
          </a:xfrm>
          <a:prstGeom prst="rect">
            <a:avLst/>
          </a:prstGeom>
        </p:spPr>
      </p:pic>
      <p:pic>
        <p:nvPicPr>
          <p:cNvPr id="20" name="Picture 19" descr="mariokart5ow.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49963" y="2699379"/>
            <a:ext cx="1833053" cy="1751946"/>
          </a:xfrm>
          <a:prstGeom prst="rect">
            <a:avLst/>
          </a:prstGeom>
        </p:spPr>
      </p:pic>
      <p:grpSp>
        <p:nvGrpSpPr>
          <p:cNvPr id="23" name="Group 22"/>
          <p:cNvGrpSpPr/>
          <p:nvPr/>
        </p:nvGrpSpPr>
        <p:grpSpPr>
          <a:xfrm>
            <a:off x="1343235" y="2751717"/>
            <a:ext cx="2401101" cy="1647232"/>
            <a:chOff x="4249961" y="2414574"/>
            <a:chExt cx="2927919" cy="1877111"/>
          </a:xfrm>
        </p:grpSpPr>
        <p:pic>
          <p:nvPicPr>
            <p:cNvPr id="21" name="Picture 20" descr="Princess_Peach's_Castle_Hall_SM64.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49961" y="2414574"/>
              <a:ext cx="2927919" cy="1877111"/>
            </a:xfrm>
            <a:prstGeom prst="rect">
              <a:avLst/>
            </a:prstGeom>
          </p:spPr>
        </p:pic>
        <p:pic>
          <p:nvPicPr>
            <p:cNvPr id="22" name="Picture 21" descr="Indoor-Outdoor-Rides-4th-Generation-Bumper-Car2.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5587" y="3406601"/>
              <a:ext cx="1076148" cy="840741"/>
            </a:xfrm>
            <a:prstGeom prst="rect">
              <a:avLst/>
            </a:prstGeom>
          </p:spPr>
        </p:pic>
      </p:grpSp>
      <p:sp>
        <p:nvSpPr>
          <p:cNvPr id="24" name="TextBox 23"/>
          <p:cNvSpPr txBox="1"/>
          <p:nvPr/>
        </p:nvSpPr>
        <p:spPr>
          <a:xfrm>
            <a:off x="2317301" y="2790059"/>
            <a:ext cx="501985" cy="276999"/>
          </a:xfrm>
          <a:prstGeom prst="rect">
            <a:avLst/>
          </a:prstGeom>
          <a:noFill/>
        </p:spPr>
        <p:txBody>
          <a:bodyPr wrap="none" rtlCol="0">
            <a:spAutoFit/>
          </a:bodyPr>
          <a:lstStyle/>
          <a:p>
            <a:r>
              <a:rPr lang="en-US" sz="1200" dirty="0" smtClean="0">
                <a:solidFill>
                  <a:srgbClr val="FFFF00"/>
                </a:solidFill>
              </a:rPr>
              <a:t>EXIT</a:t>
            </a:r>
            <a:endParaRPr lang="en-US" sz="1200" dirty="0">
              <a:solidFill>
                <a:srgbClr val="FFFF00"/>
              </a:solidFill>
            </a:endParaRPr>
          </a:p>
        </p:txBody>
      </p:sp>
      <p:pic>
        <p:nvPicPr>
          <p:cNvPr id="25" name="Picture 24" descr="jRZNRP.gi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26611" y="70419"/>
            <a:ext cx="3715732" cy="2090099"/>
          </a:xfrm>
          <a:prstGeom prst="rect">
            <a:avLst/>
          </a:prstGeom>
        </p:spPr>
      </p:pic>
    </p:spTree>
    <p:extLst>
      <p:ext uri="{BB962C8B-B14F-4D97-AF65-F5344CB8AC3E}">
        <p14:creationId xmlns:p14="http://schemas.microsoft.com/office/powerpoint/2010/main" val="514355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178323" cy="861548"/>
          </a:xfrm>
        </p:spPr>
        <p:txBody>
          <a:bodyPr/>
          <a:lstStyle/>
          <a:p>
            <a:r>
              <a:rPr lang="en-US" dirty="0" smtClean="0"/>
              <a:t>The horse race Game</a:t>
            </a:r>
            <a:endParaRPr lang="en-US" dirty="0"/>
          </a:p>
        </p:txBody>
      </p:sp>
      <p:graphicFrame>
        <p:nvGraphicFramePr>
          <p:cNvPr id="4" name="Table 3"/>
          <p:cNvGraphicFramePr>
            <a:graphicFrameLocks noGrp="1"/>
          </p:cNvGraphicFramePr>
          <p:nvPr>
            <p:extLst/>
          </p:nvPr>
        </p:nvGraphicFramePr>
        <p:xfrm>
          <a:off x="1251679" y="2205713"/>
          <a:ext cx="10290380" cy="2199797"/>
        </p:xfrm>
        <a:graphic>
          <a:graphicData uri="http://schemas.openxmlformats.org/drawingml/2006/table">
            <a:tbl>
              <a:tblPr firstRow="1" bandRow="1">
                <a:tableStyleId>{5940675A-B579-460E-94D1-54222C63F5DA}</a:tableStyleId>
              </a:tblPr>
              <a:tblGrid>
                <a:gridCol w="2572595"/>
                <a:gridCol w="2572595"/>
                <a:gridCol w="2572595"/>
                <a:gridCol w="2572595"/>
              </a:tblGrid>
              <a:tr h="2199797">
                <a:tc>
                  <a:txBody>
                    <a:bodyPr/>
                    <a:lstStyle/>
                    <a:p>
                      <a:endParaRPr lang="en-US" dirty="0"/>
                    </a:p>
                  </a:txBody>
                  <a:tcPr>
                    <a:solidFill>
                      <a:srgbClr val="3366FF"/>
                    </a:solidFill>
                  </a:tcPr>
                </a:tc>
                <a:tc>
                  <a:txBody>
                    <a:bodyPr/>
                    <a:lstStyle/>
                    <a:p>
                      <a:endParaRPr lang="en-US" dirty="0"/>
                    </a:p>
                  </a:txBody>
                  <a:tcPr>
                    <a:solidFill>
                      <a:srgbClr val="FFFF00"/>
                    </a:solidFill>
                  </a:tcPr>
                </a:tc>
                <a:tc>
                  <a:txBody>
                    <a:bodyPr/>
                    <a:lstStyle/>
                    <a:p>
                      <a:endParaRPr lang="en-US" dirty="0"/>
                    </a:p>
                  </a:txBody>
                  <a:tcPr>
                    <a:solidFill>
                      <a:srgbClr val="FF0000"/>
                    </a:solidFill>
                  </a:tcPr>
                </a:tc>
                <a:tc>
                  <a:txBody>
                    <a:bodyPr/>
                    <a:lstStyle/>
                    <a:p>
                      <a:endParaRPr lang="en-US" dirty="0"/>
                    </a:p>
                  </a:txBody>
                  <a:tcPr>
                    <a:solidFill>
                      <a:srgbClr val="008000"/>
                    </a:solidFill>
                  </a:tcPr>
                </a:tc>
              </a:tr>
            </a:tbl>
          </a:graphicData>
        </a:graphic>
      </p:graphicFrame>
      <p:graphicFrame>
        <p:nvGraphicFramePr>
          <p:cNvPr id="5" name="Table 4"/>
          <p:cNvGraphicFramePr>
            <a:graphicFrameLocks noGrp="1"/>
          </p:cNvGraphicFramePr>
          <p:nvPr>
            <p:extLst/>
          </p:nvPr>
        </p:nvGraphicFramePr>
        <p:xfrm>
          <a:off x="1251679" y="4700758"/>
          <a:ext cx="10290380" cy="1946282"/>
        </p:xfrm>
        <a:graphic>
          <a:graphicData uri="http://schemas.openxmlformats.org/drawingml/2006/table">
            <a:tbl>
              <a:tblPr firstRow="1" bandRow="1">
                <a:tableStyleId>{5940675A-B579-460E-94D1-54222C63F5DA}</a:tableStyleId>
              </a:tblPr>
              <a:tblGrid>
                <a:gridCol w="2572595"/>
                <a:gridCol w="2572595"/>
                <a:gridCol w="2572595"/>
                <a:gridCol w="2572595"/>
              </a:tblGrid>
              <a:tr h="1946282">
                <a:tc>
                  <a:txBody>
                    <a:bodyPr/>
                    <a:lstStyle/>
                    <a:p>
                      <a:pPr algn="ctr"/>
                      <a:r>
                        <a:rPr lang="en-US" sz="8000" dirty="0" smtClean="0"/>
                        <a:t>1</a:t>
                      </a:r>
                      <a:endParaRPr lang="en-US" sz="8000" dirty="0"/>
                    </a:p>
                  </a:txBody>
                  <a:tcPr anchor="ctr"/>
                </a:tc>
                <a:tc>
                  <a:txBody>
                    <a:bodyPr/>
                    <a:lstStyle/>
                    <a:p>
                      <a:pPr algn="ctr"/>
                      <a:r>
                        <a:rPr lang="en-US" sz="8000" dirty="0" smtClean="0"/>
                        <a:t>2</a:t>
                      </a:r>
                      <a:endParaRPr lang="en-US" sz="8000" dirty="0"/>
                    </a:p>
                  </a:txBody>
                  <a:tcPr anchor="ctr"/>
                </a:tc>
                <a:tc>
                  <a:txBody>
                    <a:bodyPr/>
                    <a:lstStyle/>
                    <a:p>
                      <a:pPr algn="ctr"/>
                      <a:r>
                        <a:rPr lang="en-US" sz="8000" dirty="0" smtClean="0"/>
                        <a:t>3</a:t>
                      </a:r>
                      <a:endParaRPr lang="en-US" sz="8000" dirty="0"/>
                    </a:p>
                  </a:txBody>
                  <a:tcPr anchor="ctr"/>
                </a:tc>
                <a:tc>
                  <a:txBody>
                    <a:bodyPr/>
                    <a:lstStyle/>
                    <a:p>
                      <a:pPr algn="ctr"/>
                      <a:r>
                        <a:rPr lang="en-US" sz="8000" dirty="0" smtClean="0"/>
                        <a:t>4</a:t>
                      </a:r>
                      <a:endParaRPr lang="en-US" sz="8000" dirty="0"/>
                    </a:p>
                  </a:txBody>
                  <a:tcPr anchor="ctr"/>
                </a:tc>
              </a:tr>
            </a:tbl>
          </a:graphicData>
        </a:graphic>
      </p:graphicFrame>
      <p:sp>
        <p:nvSpPr>
          <p:cNvPr id="8" name="TextBox 7"/>
          <p:cNvSpPr txBox="1"/>
          <p:nvPr/>
        </p:nvSpPr>
        <p:spPr>
          <a:xfrm>
            <a:off x="4050695" y="2826590"/>
            <a:ext cx="2141861" cy="369332"/>
          </a:xfrm>
          <a:prstGeom prst="rect">
            <a:avLst/>
          </a:prstGeom>
          <a:noFill/>
        </p:spPr>
        <p:txBody>
          <a:bodyPr wrap="square" rtlCol="0">
            <a:spAutoFit/>
          </a:bodyPr>
          <a:lstStyle/>
          <a:p>
            <a:r>
              <a:rPr lang="en-US" dirty="0" smtClean="0"/>
              <a:t>The bell rings.</a:t>
            </a:r>
            <a:endParaRPr lang="en-US" dirty="0"/>
          </a:p>
        </p:txBody>
      </p:sp>
      <p:sp>
        <p:nvSpPr>
          <p:cNvPr id="11" name="TextBox 10"/>
          <p:cNvSpPr txBox="1"/>
          <p:nvPr/>
        </p:nvSpPr>
        <p:spPr>
          <a:xfrm>
            <a:off x="9247914" y="2734951"/>
            <a:ext cx="2182089" cy="646331"/>
          </a:xfrm>
          <a:prstGeom prst="rect">
            <a:avLst/>
          </a:prstGeom>
          <a:noFill/>
        </p:spPr>
        <p:txBody>
          <a:bodyPr wrap="square" rtlCol="0">
            <a:spAutoFit/>
          </a:bodyPr>
          <a:lstStyle/>
          <a:p>
            <a:r>
              <a:rPr lang="en-US" dirty="0" smtClean="0"/>
              <a:t>Your horse moves faster.</a:t>
            </a:r>
            <a:endParaRPr lang="en-US" dirty="0"/>
          </a:p>
        </p:txBody>
      </p:sp>
      <p:sp>
        <p:nvSpPr>
          <p:cNvPr id="14" name="TextBox 13"/>
          <p:cNvSpPr txBox="1"/>
          <p:nvPr/>
        </p:nvSpPr>
        <p:spPr>
          <a:xfrm>
            <a:off x="1560066" y="2734953"/>
            <a:ext cx="2027167" cy="646331"/>
          </a:xfrm>
          <a:prstGeom prst="rect">
            <a:avLst/>
          </a:prstGeom>
          <a:noFill/>
        </p:spPr>
        <p:txBody>
          <a:bodyPr wrap="square" rtlCol="0">
            <a:spAutoFit/>
          </a:bodyPr>
          <a:lstStyle/>
          <a:p>
            <a:r>
              <a:rPr lang="en-US" dirty="0" smtClean="0"/>
              <a:t>You get a prize for winning.</a:t>
            </a:r>
            <a:endParaRPr lang="en-US" dirty="0"/>
          </a:p>
        </p:txBody>
      </p:sp>
      <p:sp>
        <p:nvSpPr>
          <p:cNvPr id="18" name="TextBox 17"/>
          <p:cNvSpPr txBox="1"/>
          <p:nvPr/>
        </p:nvSpPr>
        <p:spPr>
          <a:xfrm>
            <a:off x="6700549" y="2793997"/>
            <a:ext cx="2097331" cy="369332"/>
          </a:xfrm>
          <a:prstGeom prst="rect">
            <a:avLst/>
          </a:prstGeom>
          <a:noFill/>
        </p:spPr>
        <p:txBody>
          <a:bodyPr wrap="square" rtlCol="0">
            <a:spAutoFit/>
          </a:bodyPr>
          <a:lstStyle/>
          <a:p>
            <a:r>
              <a:rPr lang="en-US" dirty="0" smtClean="0"/>
              <a:t>Roll the balls.</a:t>
            </a:r>
            <a:endParaRPr lang="en-US" dirty="0"/>
          </a:p>
        </p:txBody>
      </p:sp>
      <p:cxnSp>
        <p:nvCxnSpPr>
          <p:cNvPr id="24" name="Straight Arrow Connector 23"/>
          <p:cNvCxnSpPr/>
          <p:nvPr/>
        </p:nvCxnSpPr>
        <p:spPr>
          <a:xfrm>
            <a:off x="8575315" y="602326"/>
            <a:ext cx="2854687" cy="261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575315" y="1252299"/>
            <a:ext cx="2854687" cy="261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8575315" y="1998659"/>
            <a:ext cx="2854687" cy="261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7558645" y="872939"/>
            <a:ext cx="1239235" cy="741995"/>
            <a:chOff x="7558644" y="872935"/>
            <a:chExt cx="1239235" cy="741995"/>
          </a:xfrm>
        </p:grpSpPr>
        <p:pic>
          <p:nvPicPr>
            <p:cNvPr id="21" name="Picture 20" descr="Race_Hors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8644" y="872935"/>
              <a:ext cx="1239235" cy="741995"/>
            </a:xfrm>
            <a:prstGeom prst="rect">
              <a:avLst/>
            </a:prstGeom>
          </p:spPr>
        </p:pic>
        <p:sp>
          <p:nvSpPr>
            <p:cNvPr id="27" name="Rounded Rectangle 26"/>
            <p:cNvSpPr/>
            <p:nvPr/>
          </p:nvSpPr>
          <p:spPr>
            <a:xfrm>
              <a:off x="8038536" y="1099445"/>
              <a:ext cx="340395" cy="246129"/>
            </a:xfrm>
            <a:prstGeom prst="roundRect">
              <a:avLst/>
            </a:prstGeom>
            <a:solidFill>
              <a:srgbClr val="660066"/>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chemeClr val="bg1"/>
                  </a:solidFill>
                </a:rPr>
                <a:t>35</a:t>
              </a:r>
              <a:endParaRPr lang="en-US" dirty="0">
                <a:solidFill>
                  <a:schemeClr val="bg1"/>
                </a:solidFill>
              </a:endParaRPr>
            </a:p>
          </p:txBody>
        </p:sp>
      </p:grpSp>
      <p:grpSp>
        <p:nvGrpSpPr>
          <p:cNvPr id="31" name="Group 30"/>
          <p:cNvGrpSpPr/>
          <p:nvPr/>
        </p:nvGrpSpPr>
        <p:grpSpPr>
          <a:xfrm>
            <a:off x="7440819" y="1614934"/>
            <a:ext cx="1357063" cy="812545"/>
            <a:chOff x="7440816" y="1614930"/>
            <a:chExt cx="1357063" cy="812545"/>
          </a:xfrm>
        </p:grpSpPr>
        <p:pic>
          <p:nvPicPr>
            <p:cNvPr id="22" name="Picture 21" descr="Race_Hors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0816" y="1614930"/>
              <a:ext cx="1357063" cy="812545"/>
            </a:xfrm>
            <a:prstGeom prst="rect">
              <a:avLst/>
            </a:prstGeom>
          </p:spPr>
        </p:pic>
        <p:sp>
          <p:nvSpPr>
            <p:cNvPr id="28" name="Rounded Rectangle 27"/>
            <p:cNvSpPr/>
            <p:nvPr/>
          </p:nvSpPr>
          <p:spPr>
            <a:xfrm>
              <a:off x="8046924" y="1867263"/>
              <a:ext cx="340395" cy="246129"/>
            </a:xfrm>
            <a:prstGeom prst="roundRect">
              <a:avLst/>
            </a:prstGeom>
            <a:solidFill>
              <a:schemeClr val="tx2">
                <a:lumMod val="50000"/>
                <a:lumOff val="50000"/>
              </a:schemeClr>
            </a:solidFill>
          </p:spPr>
          <p:style>
            <a:lnRef idx="1">
              <a:schemeClr val="accent5"/>
            </a:lnRef>
            <a:fillRef idx="3">
              <a:schemeClr val="accent5"/>
            </a:fillRef>
            <a:effectRef idx="2">
              <a:schemeClr val="accent5"/>
            </a:effectRef>
            <a:fontRef idx="minor">
              <a:schemeClr val="lt1"/>
            </a:fontRef>
          </p:style>
          <p:txBody>
            <a:bodyPr lIns="0" tIns="0" rIns="0" bIns="0" rtlCol="0" anchor="ctr"/>
            <a:lstStyle/>
            <a:p>
              <a:pPr algn="ctr"/>
              <a:r>
                <a:rPr lang="en-US" dirty="0" smtClean="0">
                  <a:solidFill>
                    <a:srgbClr val="000000"/>
                  </a:solidFill>
                </a:rPr>
                <a:t>63</a:t>
              </a:r>
              <a:endParaRPr lang="en-US" dirty="0">
                <a:solidFill>
                  <a:srgbClr val="000000"/>
                </a:solidFill>
              </a:endParaRPr>
            </a:p>
          </p:txBody>
        </p:sp>
      </p:grpSp>
      <p:grpSp>
        <p:nvGrpSpPr>
          <p:cNvPr id="32" name="Group 31"/>
          <p:cNvGrpSpPr/>
          <p:nvPr/>
        </p:nvGrpSpPr>
        <p:grpSpPr>
          <a:xfrm>
            <a:off x="7558645" y="164160"/>
            <a:ext cx="1239235" cy="741995"/>
            <a:chOff x="7558644" y="164156"/>
            <a:chExt cx="1239235" cy="741995"/>
          </a:xfrm>
        </p:grpSpPr>
        <p:pic>
          <p:nvPicPr>
            <p:cNvPr id="20" name="Picture 19" descr="Race_Hors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8644" y="164156"/>
              <a:ext cx="1239235" cy="741995"/>
            </a:xfrm>
            <a:prstGeom prst="rect">
              <a:avLst/>
            </a:prstGeom>
          </p:spPr>
        </p:pic>
        <p:sp>
          <p:nvSpPr>
            <p:cNvPr id="29" name="Rounded Rectangle 28"/>
            <p:cNvSpPr/>
            <p:nvPr/>
          </p:nvSpPr>
          <p:spPr>
            <a:xfrm>
              <a:off x="8046924" y="390751"/>
              <a:ext cx="340395" cy="246129"/>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chemeClr val="tx1"/>
                  </a:solidFill>
                </a:rPr>
                <a:t>42</a:t>
              </a:r>
              <a:endParaRPr lang="en-US" dirty="0">
                <a:solidFill>
                  <a:schemeClr val="tx1"/>
                </a:solidFill>
              </a:endParaRPr>
            </a:p>
          </p:txBody>
        </p:sp>
      </p:grpSp>
      <p:sp>
        <p:nvSpPr>
          <p:cNvPr id="23" name="Action Button: Movie 22">
            <a:hlinkClick r:id="" action="ppaction://noaction" highlightClick="1"/>
          </p:cNvPr>
          <p:cNvSpPr/>
          <p:nvPr/>
        </p:nvSpPr>
        <p:spPr>
          <a:xfrm>
            <a:off x="1251675" y="1145426"/>
            <a:ext cx="1425389" cy="78750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7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16723E-6 3.87321E-6 L 0.26205 0.0037 " pathEditMode="relative" rAng="0" ptsTypes="AA">
                                      <p:cBhvr>
                                        <p:cTn id="6" dur="2500" fill="hold"/>
                                        <p:tgtEl>
                                          <p:spTgt spid="30"/>
                                        </p:tgtEl>
                                        <p:attrNameLst>
                                          <p:attrName>ppt_x</p:attrName>
                                          <p:attrName>ppt_y</p:attrName>
                                        </p:attrNameLst>
                                      </p:cBhvr>
                                      <p:rCtr x="13102" y="185"/>
                                    </p:animMotion>
                                  </p:childTnLst>
                                </p:cTn>
                              </p:par>
                              <p:par>
                                <p:cTn id="7" presetID="0" presetClass="path" presetSubtype="0" accel="50000" decel="50000" fill="hold" nodeType="withEffect">
                                  <p:stCondLst>
                                    <p:cond delay="0"/>
                                  </p:stCondLst>
                                  <p:childTnLst>
                                    <p:animMotion origin="layout" path="M 2.16723E-6 7.63073E-6 L 0.26218 0.00209 " pathEditMode="relative" ptsTypes="AA">
                                      <p:cBhvr>
                                        <p:cTn id="8" dur="2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03673E-6 -1.51782E-6 L 0.26218 0.00393 " pathEditMode="relative" ptsTypes="AA">
                                      <p:cBhvr>
                                        <p:cTn id="10" dur="15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7111" y="121023"/>
            <a:ext cx="9562583" cy="6635956"/>
          </a:xfrm>
          <a:prstGeom prst="rect">
            <a:avLst/>
          </a:prstGeom>
        </p:spPr>
      </p:pic>
    </p:spTree>
    <p:extLst>
      <p:ext uri="{BB962C8B-B14F-4D97-AF65-F5344CB8AC3E}">
        <p14:creationId xmlns:p14="http://schemas.microsoft.com/office/powerpoint/2010/main" val="1418269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pretzels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276" y="1128451"/>
            <a:ext cx="7814465" cy="5422849"/>
          </a:xfrm>
          <a:prstGeom prst="rect">
            <a:avLst/>
          </a:prstGeom>
        </p:spPr>
      </p:pic>
    </p:spTree>
    <p:extLst>
      <p:ext uri="{BB962C8B-B14F-4D97-AF65-F5344CB8AC3E}">
        <p14:creationId xmlns:p14="http://schemas.microsoft.com/office/powerpoint/2010/main" val="3098551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590" y="210291"/>
            <a:ext cx="10196963" cy="6378767"/>
          </a:xfrm>
          <a:prstGeom prst="rect">
            <a:avLst/>
          </a:prstGeom>
        </p:spPr>
      </p:pic>
    </p:spTree>
    <p:extLst>
      <p:ext uri="{BB962C8B-B14F-4D97-AF65-F5344CB8AC3E}">
        <p14:creationId xmlns:p14="http://schemas.microsoft.com/office/powerpoint/2010/main" val="87073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 dog</a:t>
            </a:r>
            <a:endParaRPr lang="en-US" dirty="0"/>
          </a:p>
        </p:txBody>
      </p:sp>
      <p:pic>
        <p:nvPicPr>
          <p:cNvPr id="3" name="Picture 2"/>
          <p:cNvPicPr>
            <a:picLocks noChangeAspect="1"/>
          </p:cNvPicPr>
          <p:nvPr/>
        </p:nvPicPr>
        <p:blipFill>
          <a:blip r:embed="rId2"/>
          <a:stretch>
            <a:fillRect/>
          </a:stretch>
        </p:blipFill>
        <p:spPr>
          <a:xfrm>
            <a:off x="1878496" y="1128451"/>
            <a:ext cx="8489187" cy="5310458"/>
          </a:xfrm>
          <a:prstGeom prst="rect">
            <a:avLst/>
          </a:prstGeom>
        </p:spPr>
      </p:pic>
    </p:spTree>
    <p:extLst>
      <p:ext uri="{BB962C8B-B14F-4D97-AF65-F5344CB8AC3E}">
        <p14:creationId xmlns:p14="http://schemas.microsoft.com/office/powerpoint/2010/main" val="1013497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7202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1" y="541344"/>
            <a:ext cx="10318419" cy="1665833"/>
          </a:xfrm>
        </p:spPr>
        <p:txBody>
          <a:bodyPr/>
          <a:lstStyle/>
          <a:p>
            <a:r>
              <a:rPr lang="en-US" dirty="0" smtClean="0"/>
              <a:t>Carni</a:t>
            </a:r>
            <a:r>
              <a:rPr lang="en-US" dirty="0"/>
              <a:t>v</a:t>
            </a:r>
            <a:r>
              <a:rPr lang="en-US" dirty="0" smtClean="0"/>
              <a:t>al Food</a:t>
            </a:r>
            <a:endParaRPr lang="en-US" dirty="0"/>
          </a:p>
        </p:txBody>
      </p:sp>
      <p:pic>
        <p:nvPicPr>
          <p:cNvPr id="3" name="Picture 2"/>
          <p:cNvPicPr>
            <a:picLocks noChangeAspect="1"/>
          </p:cNvPicPr>
          <p:nvPr/>
        </p:nvPicPr>
        <p:blipFill>
          <a:blip r:embed="rId2"/>
          <a:stretch>
            <a:fillRect/>
          </a:stretch>
        </p:blipFill>
        <p:spPr>
          <a:xfrm>
            <a:off x="4529961" y="1894488"/>
            <a:ext cx="3247697" cy="3247697"/>
          </a:xfrm>
          <a:prstGeom prst="rect">
            <a:avLst/>
          </a:prstGeom>
        </p:spPr>
      </p:pic>
      <p:pic>
        <p:nvPicPr>
          <p:cNvPr id="4" name="Picture 3"/>
          <p:cNvPicPr>
            <a:picLocks noChangeAspect="1"/>
          </p:cNvPicPr>
          <p:nvPr/>
        </p:nvPicPr>
        <p:blipFill>
          <a:blip r:embed="rId3"/>
          <a:stretch>
            <a:fillRect/>
          </a:stretch>
        </p:blipFill>
        <p:spPr>
          <a:xfrm>
            <a:off x="228165" y="4314465"/>
            <a:ext cx="4070569" cy="25015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2766" y="3920359"/>
            <a:ext cx="3380143" cy="2895656"/>
          </a:xfrm>
          <a:prstGeom prst="rect">
            <a:avLst/>
          </a:prstGeom>
        </p:spPr>
      </p:pic>
    </p:spTree>
    <p:extLst>
      <p:ext uri="{BB962C8B-B14F-4D97-AF65-F5344CB8AC3E}">
        <p14:creationId xmlns:p14="http://schemas.microsoft.com/office/powerpoint/2010/main" val="116087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Candy apples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4039" y="0"/>
            <a:ext cx="5143500" cy="6858000"/>
          </a:xfrm>
          <a:prstGeom prst="rect">
            <a:avLst/>
          </a:prstGeom>
        </p:spPr>
      </p:pic>
    </p:spTree>
    <p:extLst>
      <p:ext uri="{BB962C8B-B14F-4D97-AF65-F5344CB8AC3E}">
        <p14:creationId xmlns:p14="http://schemas.microsoft.com/office/powerpoint/2010/main" val="798661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7447" y="918627"/>
            <a:ext cx="9663953" cy="5057469"/>
          </a:xfrm>
          <a:prstGeom prst="rect">
            <a:avLst/>
          </a:prstGeom>
        </p:spPr>
      </p:pic>
    </p:spTree>
    <p:extLst>
      <p:ext uri="{BB962C8B-B14F-4D97-AF65-F5344CB8AC3E}">
        <p14:creationId xmlns:p14="http://schemas.microsoft.com/office/powerpoint/2010/main" val="1324095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Chicken wings</a:t>
            </a:r>
            <a:endParaRPr lang="en-US" dirty="0"/>
          </a:p>
        </p:txBody>
      </p:sp>
      <p:pic>
        <p:nvPicPr>
          <p:cNvPr id="3" name="Picture 2"/>
          <p:cNvPicPr>
            <a:picLocks noChangeAspect="1"/>
          </p:cNvPicPr>
          <p:nvPr/>
        </p:nvPicPr>
        <p:blipFill>
          <a:blip r:embed="rId2"/>
          <a:stretch>
            <a:fillRect/>
          </a:stretch>
        </p:blipFill>
        <p:spPr>
          <a:xfrm>
            <a:off x="1564341" y="1562336"/>
            <a:ext cx="9152965" cy="4790052"/>
          </a:xfrm>
          <a:prstGeom prst="rect">
            <a:avLst/>
          </a:prstGeom>
        </p:spPr>
      </p:pic>
    </p:spTree>
    <p:extLst>
      <p:ext uri="{BB962C8B-B14F-4D97-AF65-F5344CB8AC3E}">
        <p14:creationId xmlns:p14="http://schemas.microsoft.com/office/powerpoint/2010/main" val="184682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1000" y="254000"/>
            <a:ext cx="6350000" cy="6350000"/>
          </a:xfrm>
          <a:prstGeom prst="rect">
            <a:avLst/>
          </a:prstGeom>
        </p:spPr>
      </p:pic>
    </p:spTree>
    <p:extLst>
      <p:ext uri="{BB962C8B-B14F-4D97-AF65-F5344CB8AC3E}">
        <p14:creationId xmlns:p14="http://schemas.microsoft.com/office/powerpoint/2010/main" val="1296032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6011" y="2277035"/>
            <a:ext cx="2511612" cy="2511612"/>
          </a:xfrm>
          <a:prstGeom prst="rect">
            <a:avLst/>
          </a:prstGeom>
        </p:spPr>
      </p:pic>
      <p:sp>
        <p:nvSpPr>
          <p:cNvPr id="5" name="Right Arrow 4"/>
          <p:cNvSpPr/>
          <p:nvPr/>
        </p:nvSpPr>
        <p:spPr>
          <a:xfrm rot="19627883">
            <a:off x="7126941" y="186914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79143">
            <a:off x="7123174" y="4607111"/>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354569">
            <a:off x="3870327" y="1954265"/>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9024063">
            <a:off x="3873692" y="4746926"/>
            <a:ext cx="914400" cy="3630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019604" y="215152"/>
            <a:ext cx="3859306" cy="29070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What does it taste like?</a:t>
            </a:r>
            <a:endParaRPr lang="en-US" dirty="0"/>
          </a:p>
        </p:txBody>
      </p:sp>
      <p:sp>
        <p:nvSpPr>
          <p:cNvPr id="10" name="Rounded Rectangle 9"/>
          <p:cNvSpPr/>
          <p:nvPr/>
        </p:nvSpPr>
        <p:spPr>
          <a:xfrm>
            <a:off x="8019604"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What is it made of?</a:t>
            </a:r>
            <a:endParaRPr lang="en-US" dirty="0"/>
          </a:p>
        </p:txBody>
      </p:sp>
      <p:sp>
        <p:nvSpPr>
          <p:cNvPr id="11" name="Rounded Rectangle 10"/>
          <p:cNvSpPr/>
          <p:nvPr/>
        </p:nvSpPr>
        <p:spPr>
          <a:xfrm>
            <a:off x="24724" y="215152"/>
            <a:ext cx="3859306" cy="284675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What is it called?</a:t>
            </a:r>
            <a:endParaRPr lang="en-US" dirty="0"/>
          </a:p>
        </p:txBody>
      </p:sp>
      <p:sp>
        <p:nvSpPr>
          <p:cNvPr id="12" name="Rounded Rectangle 11"/>
          <p:cNvSpPr/>
          <p:nvPr/>
        </p:nvSpPr>
        <p:spPr>
          <a:xfrm>
            <a:off x="-15617" y="3804047"/>
            <a:ext cx="3859306" cy="28684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What is the texture?</a:t>
            </a:r>
            <a:endParaRPr lang="en-US" dirty="0"/>
          </a:p>
        </p:txBody>
      </p:sp>
    </p:spTree>
    <p:extLst>
      <p:ext uri="{BB962C8B-B14F-4D97-AF65-F5344CB8AC3E}">
        <p14:creationId xmlns:p14="http://schemas.microsoft.com/office/powerpoint/2010/main" val="760909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Licorice candy</a:t>
            </a:r>
            <a:endParaRPr lang="en-US" dirty="0"/>
          </a:p>
        </p:txBody>
      </p:sp>
      <p:pic>
        <p:nvPicPr>
          <p:cNvPr id="4" name="Picture 3"/>
          <p:cNvPicPr>
            <a:picLocks noChangeAspect="1"/>
          </p:cNvPicPr>
          <p:nvPr/>
        </p:nvPicPr>
        <p:blipFill>
          <a:blip r:embed="rId3"/>
          <a:stretch>
            <a:fillRect/>
          </a:stretch>
        </p:blipFill>
        <p:spPr>
          <a:xfrm>
            <a:off x="3485776" y="1241611"/>
            <a:ext cx="5147235" cy="5147235"/>
          </a:xfrm>
          <a:prstGeom prst="rect">
            <a:avLst/>
          </a:prstGeom>
        </p:spPr>
      </p:pic>
    </p:spTree>
    <p:extLst>
      <p:ext uri="{BB962C8B-B14F-4D97-AF65-F5344CB8AC3E}">
        <p14:creationId xmlns:p14="http://schemas.microsoft.com/office/powerpoint/2010/main" val="798580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1677" y="242047"/>
            <a:ext cx="9903865" cy="6239435"/>
          </a:xfrm>
          <a:prstGeom prst="rect">
            <a:avLst/>
          </a:prstGeom>
        </p:spPr>
      </p:pic>
    </p:spTree>
    <p:extLst>
      <p:ext uri="{BB962C8B-B14F-4D97-AF65-F5344CB8AC3E}">
        <p14:creationId xmlns:p14="http://schemas.microsoft.com/office/powerpoint/2010/main" val="1780172034"/>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2981</TotalTime>
  <Words>1706</Words>
  <Application>Microsoft Macintosh PowerPoint</Application>
  <PresentationFormat>Widescreen</PresentationFormat>
  <Paragraphs>251</Paragraphs>
  <Slides>52</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52</vt:i4>
      </vt:variant>
    </vt:vector>
  </HeadingPairs>
  <TitlesOfParts>
    <vt:vector size="62" baseType="lpstr">
      <vt:lpstr>Arial</vt:lpstr>
      <vt:lpstr>Arial Rounded MT Bold</vt:lpstr>
      <vt:lpstr>Calibri</vt:lpstr>
      <vt:lpstr>Century Gothic</vt:lpstr>
      <vt:lpstr>Gill Sans MT</vt:lpstr>
      <vt:lpstr>Impact</vt:lpstr>
      <vt:lpstr>Wingdings 3</vt:lpstr>
      <vt:lpstr>Badge</vt:lpstr>
      <vt:lpstr>Slice</vt:lpstr>
      <vt:lpstr>Ion Boardroom</vt:lpstr>
      <vt:lpstr>The Carnival</vt:lpstr>
      <vt:lpstr>What I learned last class:</vt:lpstr>
      <vt:lpstr>What will I learn today?</vt:lpstr>
      <vt:lpstr>PowerPoint Presentation</vt:lpstr>
      <vt:lpstr>Carnival Food</vt:lpstr>
      <vt:lpstr>PowerPoint Presentation</vt:lpstr>
      <vt:lpstr>PowerPoint Presentation</vt:lpstr>
      <vt:lpstr>Licorice candy</vt:lpstr>
      <vt:lpstr>PowerPoint Presentation</vt:lpstr>
      <vt:lpstr>PowerPoint Presentation</vt:lpstr>
      <vt:lpstr>Mexican funnel cake</vt:lpstr>
      <vt:lpstr>PowerPoint Presentation</vt:lpstr>
      <vt:lpstr>PowerPoint Presentation</vt:lpstr>
      <vt:lpstr>Nachos</vt:lpstr>
      <vt:lpstr>PowerPoint Presentation</vt:lpstr>
      <vt:lpstr>Cotton candy</vt:lpstr>
      <vt:lpstr>What will I learn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I learn today?</vt:lpstr>
      <vt:lpstr>The End</vt:lpstr>
      <vt:lpstr>Write the words and match the endings</vt:lpstr>
      <vt:lpstr>What will I learn today?</vt:lpstr>
      <vt:lpstr>And Now …</vt:lpstr>
      <vt:lpstr>And Now …</vt:lpstr>
      <vt:lpstr>The sounds “L” and “M”</vt:lpstr>
      <vt:lpstr>The sounds “N” and “P”</vt:lpstr>
      <vt:lpstr>Pick Two:</vt:lpstr>
      <vt:lpstr>What will I learn today?</vt:lpstr>
      <vt:lpstr>Final Thoughts?</vt:lpstr>
      <vt:lpstr>Carnival GAMES</vt:lpstr>
      <vt:lpstr>Instructions:</vt:lpstr>
      <vt:lpstr>The Bottle Game</vt:lpstr>
      <vt:lpstr>The BUMPER CAR Game</vt:lpstr>
      <vt:lpstr>The horse race Game</vt:lpstr>
      <vt:lpstr>PowerPoint Presentation</vt:lpstr>
      <vt:lpstr>pretzels</vt:lpstr>
      <vt:lpstr>PowerPoint Presentation</vt:lpstr>
      <vt:lpstr>Corn dog</vt:lpstr>
      <vt:lpstr>PowerPoint Presentation</vt:lpstr>
      <vt:lpstr>Candy apples</vt:lpstr>
      <vt:lpstr>PowerPoint Presentation</vt:lpstr>
      <vt:lpstr>Chicken wings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92</cp:revision>
  <dcterms:created xsi:type="dcterms:W3CDTF">2016-01-10T19:10:08Z</dcterms:created>
  <dcterms:modified xsi:type="dcterms:W3CDTF">2016-02-26T21:00:05Z</dcterms:modified>
</cp:coreProperties>
</file>