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25"/>
  </p:notesMasterIdLst>
  <p:sldIdLst>
    <p:sldId id="256" r:id="rId3"/>
    <p:sldId id="353" r:id="rId4"/>
    <p:sldId id="352" r:id="rId5"/>
    <p:sldId id="276" r:id="rId6"/>
    <p:sldId id="338" r:id="rId7"/>
    <p:sldId id="348" r:id="rId8"/>
    <p:sldId id="378" r:id="rId9"/>
    <p:sldId id="334" r:id="rId10"/>
    <p:sldId id="371" r:id="rId11"/>
    <p:sldId id="372" r:id="rId12"/>
    <p:sldId id="373" r:id="rId13"/>
    <p:sldId id="374" r:id="rId14"/>
    <p:sldId id="375" r:id="rId15"/>
    <p:sldId id="379" r:id="rId16"/>
    <p:sldId id="322" r:id="rId17"/>
    <p:sldId id="323" r:id="rId18"/>
    <p:sldId id="330" r:id="rId19"/>
    <p:sldId id="376" r:id="rId20"/>
    <p:sldId id="377" r:id="rId21"/>
    <p:sldId id="328" r:id="rId22"/>
    <p:sldId id="380" r:id="rId23"/>
    <p:sldId id="32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34"/>
    <p:restoredTop sz="73768"/>
  </p:normalViewPr>
  <p:slideViewPr>
    <p:cSldViewPr snapToGrid="0" snapToObjects="1">
      <p:cViewPr varScale="1">
        <p:scale>
          <a:sx n="95" d="100"/>
          <a:sy n="95" d="100"/>
        </p:scale>
        <p:origin x="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BB642-CC2B-864C-9C78-82E8D50E5A6D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B103-ADFC-104E-BC74-47A9C8CA3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After brainstorming,</a:t>
            </a:r>
            <a:r>
              <a:rPr lang="en-US" baseline="0" dirty="0" smtClean="0"/>
              <a:t> you can bring in these words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0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After brainstorming,</a:t>
            </a:r>
            <a:r>
              <a:rPr lang="en-US" baseline="0" dirty="0" smtClean="0"/>
              <a:t> you can bring in these words 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smtClean="0"/>
              <a:t>HAVE THEM TAKE OUT THEIR WORKSHEETS AND FILL IN THE WORDS USING THE FOLLOWING SLIDES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After brainstorming,</a:t>
            </a:r>
            <a:r>
              <a:rPr lang="en-US" baseline="0" dirty="0" smtClean="0"/>
              <a:t> you can bring in these words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8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After brainstorming,</a:t>
            </a:r>
            <a:r>
              <a:rPr lang="en-US" baseline="0" dirty="0" smtClean="0"/>
              <a:t> you can bring in these words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If you have more time, you can create a story on the whiteboard with them using similar words from different word families: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Dog, log, fog, bog, frog, hog,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Cat, hat, rat, sat, fat, bat, flat,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Bin, tin, sin, win, pin, thin,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Pot, hot, dot, spot, lot,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Man, pan, ran, tan, can, fan, van, etc.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9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35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timing slide. Go to the next slide to see the</a:t>
            </a:r>
            <a:r>
              <a:rPr lang="en-US" baseline="0" dirty="0" smtClean="0"/>
              <a:t> letters.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3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if they recognize the letters. </a:t>
            </a:r>
          </a:p>
          <a:p>
            <a:r>
              <a:rPr lang="en-US" dirty="0" smtClean="0"/>
              <a:t>Then ask them if they recognize the logos</a:t>
            </a:r>
            <a:r>
              <a:rPr lang="en-US" baseline="0" dirty="0" smtClean="0"/>
              <a:t> for the companies:</a:t>
            </a:r>
          </a:p>
          <a:p>
            <a:r>
              <a:rPr lang="en-US" baseline="0" dirty="0" smtClean="0"/>
              <a:t>Vine, Wilson, X Box 360, YMCA (Young Men’s Christian Association – or the song by the Village People), Zelda (Nintendo Character).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0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5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Six, box, mixer (</a:t>
            </a:r>
            <a:r>
              <a:rPr lang="en-US" dirty="0" err="1" smtClean="0"/>
              <a:t>ks</a:t>
            </a:r>
            <a:r>
              <a:rPr lang="en-US" dirty="0" smtClean="0"/>
              <a:t> sound)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X-ray, x-ray fish (ex sound)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Xylophone, </a:t>
            </a:r>
            <a:r>
              <a:rPr lang="en-US" dirty="0" err="1" smtClean="0"/>
              <a:t>xenosaurus</a:t>
            </a:r>
            <a:r>
              <a:rPr lang="en-US" dirty="0" smtClean="0"/>
              <a:t> (z</a:t>
            </a:r>
            <a:r>
              <a:rPr lang="en-US" baseline="0" dirty="0" smtClean="0"/>
              <a:t> sound)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89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review with the students everything that they learned in the last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15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Read</a:t>
            </a:r>
            <a:r>
              <a:rPr lang="en-US" baseline="0" dirty="0" smtClean="0"/>
              <a:t> this slide to them and explain the game if they do not understand.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Then run off and grab two items that start with any of these letters yourself.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Whatever they bring back, write the words on the slide so they can see the spelling.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1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6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if they can. I find that underlining sentences and asking students to read one sentence at a time works</a:t>
            </a:r>
            <a:r>
              <a:rPr lang="en-US" baseline="0" dirty="0" smtClean="0"/>
              <a:t> well.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3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Play</a:t>
            </a:r>
            <a:r>
              <a:rPr lang="en-US" baseline="0" dirty="0" smtClean="0"/>
              <a:t> video of the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Sing the song with them.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Go</a:t>
            </a:r>
            <a:r>
              <a:rPr lang="en-US" baseline="0" dirty="0" smtClean="0"/>
              <a:t> over any words that they may not know.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Work on pronunciation and enunciation.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6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What other words are in the ”day” family?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What if we took the second line out, what other words end in “ay”?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Brainstorm</a:t>
            </a:r>
            <a:r>
              <a:rPr lang="en-US" baseline="0" dirty="0" smtClean="0"/>
              <a:t> with the students.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8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After brainstorming,</a:t>
            </a:r>
            <a:r>
              <a:rPr lang="en-US" baseline="0" dirty="0" smtClean="0"/>
              <a:t> you can bring in these words 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HAVE THEM TAKE OUT THEIR WORKSHEETS AND FILL IN THE WORDS USING THE FOLLOWING SLIDES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7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9" y="630940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4" y="1098388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7" y="5979200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4" y="6375679"/>
            <a:ext cx="2329723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0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3" y="382386"/>
            <a:ext cx="1492132" cy="5600404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382389"/>
            <a:ext cx="8392585" cy="560040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3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36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7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00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04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5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58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20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53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7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2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9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789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96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82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6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92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5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8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30" y="381004"/>
            <a:ext cx="10172700" cy="149351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9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3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2" y="920377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3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4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5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2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2/29/16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68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tiff"/><Relationship Id="rId12" Type="http://schemas.openxmlformats.org/officeDocument/2006/relationships/image" Target="../media/image37.tiff"/><Relationship Id="rId13" Type="http://schemas.openxmlformats.org/officeDocument/2006/relationships/image" Target="../media/image3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33.png"/><Relationship Id="rId8" Type="http://schemas.microsoft.com/office/2007/relationships/hdphoto" Target="../media/hdphoto1.wdp"/><Relationship Id="rId9" Type="http://schemas.openxmlformats.org/officeDocument/2006/relationships/image" Target="../media/image34.tiff"/><Relationship Id="rId10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7" Type="http://schemas.openxmlformats.org/officeDocument/2006/relationships/image" Target="../media/image43.png"/><Relationship Id="rId8" Type="http://schemas.microsoft.com/office/2007/relationships/hdphoto" Target="../media/hdphoto2.wdp"/><Relationship Id="rId9" Type="http://schemas.openxmlformats.org/officeDocument/2006/relationships/image" Target="../media/image44.tiff"/><Relationship Id="rId10" Type="http://schemas.openxmlformats.org/officeDocument/2006/relationships/image" Target="../media/image4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7" Type="http://schemas.openxmlformats.org/officeDocument/2006/relationships/image" Target="../media/image50.tiff"/><Relationship Id="rId8" Type="http://schemas.openxmlformats.org/officeDocument/2006/relationships/image" Target="../media/image5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carnival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Rosedale Academy</a:t>
            </a:r>
          </a:p>
          <a:p>
            <a:r>
              <a:rPr lang="en-US" dirty="0" smtClean="0"/>
              <a:t>Introduction to 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1501588" y="3898613"/>
            <a:ext cx="4746812" cy="2595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1588" y="354578"/>
            <a:ext cx="7400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way</a:t>
            </a:r>
            <a:r>
              <a:rPr lang="en-US" sz="3200" dirty="0" smtClean="0"/>
              <a:t> – a school of fish got in their </a:t>
            </a:r>
            <a:r>
              <a:rPr lang="en-US" sz="3200" dirty="0" smtClean="0">
                <a:solidFill>
                  <a:srgbClr val="0070C0"/>
                </a:solidFill>
              </a:rPr>
              <a:t>way</a:t>
            </a:r>
            <a:r>
              <a:rPr lang="en-US" sz="32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1823" y="3723801"/>
            <a:ext cx="7073153" cy="38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377" y="273895"/>
            <a:ext cx="7400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bay</a:t>
            </a:r>
            <a:r>
              <a:rPr lang="en-US" sz="3200" dirty="0" smtClean="0"/>
              <a:t> – up a river into a </a:t>
            </a:r>
            <a:r>
              <a:rPr lang="en-US" sz="3200" dirty="0" smtClean="0">
                <a:solidFill>
                  <a:srgbClr val="0070C0"/>
                </a:solidFill>
              </a:rPr>
              <a:t>bay</a:t>
            </a:r>
            <a:r>
              <a:rPr lang="en-US" sz="32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533" y="2407024"/>
            <a:ext cx="5128417" cy="41685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127532" y="2948332"/>
            <a:ext cx="2962242" cy="1220256"/>
            <a:chOff x="7127532" y="2948332"/>
            <a:chExt cx="2962242" cy="122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17859" y="2961778"/>
              <a:ext cx="537882" cy="97820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7136497" y="2957296"/>
              <a:ext cx="2953277" cy="8751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"/>
            <a:stretch/>
          </p:blipFill>
          <p:spPr>
            <a:xfrm flipH="1">
              <a:off x="7127532" y="2948332"/>
              <a:ext cx="792786" cy="1220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070" y="260447"/>
            <a:ext cx="7400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okay</a:t>
            </a:r>
            <a:r>
              <a:rPr lang="en-US" sz="3200" dirty="0" smtClean="0"/>
              <a:t> – they got lost but were </a:t>
            </a:r>
            <a:r>
              <a:rPr lang="en-US" sz="3200" dirty="0" smtClean="0">
                <a:solidFill>
                  <a:srgbClr val="0070C0"/>
                </a:solidFill>
              </a:rPr>
              <a:t>okay</a:t>
            </a:r>
            <a:r>
              <a:rPr lang="en-US" sz="32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976" y="3307435"/>
            <a:ext cx="5992906" cy="33710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14638" y="4575426"/>
            <a:ext cx="3334280" cy="1502643"/>
            <a:chOff x="7127532" y="2948332"/>
            <a:chExt cx="2962242" cy="122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17859" y="2961778"/>
              <a:ext cx="537882" cy="9782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7136497" y="2957296"/>
              <a:ext cx="2953277" cy="8751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"/>
            <a:stretch/>
          </p:blipFill>
          <p:spPr>
            <a:xfrm flipH="1">
              <a:off x="7127532" y="2948332"/>
              <a:ext cx="792786" cy="1220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5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47001"/>
            <a:ext cx="7400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May</a:t>
            </a:r>
            <a:r>
              <a:rPr lang="en-US" sz="3200" dirty="0" smtClean="0"/>
              <a:t> – it was a warm morning in </a:t>
            </a:r>
            <a:r>
              <a:rPr lang="en-US" sz="3200" dirty="0" smtClean="0">
                <a:solidFill>
                  <a:srgbClr val="0070C0"/>
                </a:solidFill>
              </a:rPr>
              <a:t>May</a:t>
            </a:r>
            <a:r>
              <a:rPr lang="en-US" sz="32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081" y="3293989"/>
            <a:ext cx="5464884" cy="3415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56293" y="4800600"/>
            <a:ext cx="1640541" cy="726142"/>
            <a:chOff x="7127532" y="2948332"/>
            <a:chExt cx="2962242" cy="122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17859" y="2961778"/>
              <a:ext cx="537882" cy="9782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7136497" y="2957296"/>
              <a:ext cx="2953277" cy="8751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"/>
            <a:stretch/>
          </p:blipFill>
          <p:spPr>
            <a:xfrm flipH="1">
              <a:off x="7127532" y="2948332"/>
              <a:ext cx="792786" cy="1220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1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Using repetition in song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Categorizing like words (word families)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 sounds “v, w, x, y, z”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963" y="837145"/>
            <a:ext cx="3420037" cy="559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255" y="961545"/>
            <a:ext cx="1182583" cy="1474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138" y="1874517"/>
            <a:ext cx="1182583" cy="14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134" y="150300"/>
            <a:ext cx="8534400" cy="1507067"/>
          </a:xfrm>
        </p:spPr>
        <p:txBody>
          <a:bodyPr/>
          <a:lstStyle/>
          <a:p>
            <a:r>
              <a:rPr lang="en-US" dirty="0" smtClean="0"/>
              <a:t>And 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4726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0090"/>
                </a:solidFill>
              </a:rPr>
              <a:t>“That Sounds Great!”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      Brought to you today by the letters: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37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134" y="150300"/>
            <a:ext cx="8534400" cy="1507067"/>
          </a:xfrm>
        </p:spPr>
        <p:txBody>
          <a:bodyPr/>
          <a:lstStyle/>
          <a:p>
            <a:r>
              <a:rPr lang="en-US" dirty="0" smtClean="0"/>
              <a:t>And 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4726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0090"/>
                </a:solidFill>
              </a:rPr>
              <a:t>“That Sounds Great!”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      Brought to you today by the letters: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54" y="3625411"/>
            <a:ext cx="1602274" cy="1829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64" y="2628706"/>
            <a:ext cx="5230521" cy="3922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89" y="3453874"/>
            <a:ext cx="2298992" cy="2272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895" y="3569522"/>
            <a:ext cx="1977465" cy="204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610" y="1379839"/>
            <a:ext cx="1502168" cy="53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r>
              <a:rPr lang="en-US" dirty="0" smtClean="0"/>
              <a:t>The sounds “V” and “W”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11448"/>
              </p:ext>
            </p:extLst>
          </p:nvPr>
        </p:nvGraphicFramePr>
        <p:xfrm>
          <a:off x="339967" y="333783"/>
          <a:ext cx="11450415" cy="53677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6805"/>
                <a:gridCol w="3816805"/>
                <a:gridCol w="3816805"/>
              </a:tblGrid>
              <a:tr h="214940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23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vinegar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vowel</a:t>
                      </a:r>
                      <a:endParaRPr lang="en-US" dirty="0"/>
                    </a:p>
                  </a:txBody>
                  <a:tcPr anchor="ctr"/>
                </a:tc>
              </a:tr>
              <a:tr h="211330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2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whale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wick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541673" y="333783"/>
            <a:ext cx="3408070" cy="2229518"/>
            <a:chOff x="541673" y="333783"/>
            <a:chExt cx="3408070" cy="22295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73" y="333783"/>
              <a:ext cx="2199649" cy="22295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467" y="855750"/>
              <a:ext cx="1433276" cy="118558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43" y="513677"/>
            <a:ext cx="1869728" cy="1869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321" y="492973"/>
            <a:ext cx="1890432" cy="18904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8250" l="9699" r="89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409" y="387571"/>
            <a:ext cx="2137532" cy="2255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4579" y="855750"/>
            <a:ext cx="3467334" cy="985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367" y="1143364"/>
            <a:ext cx="595066" cy="698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67" y="2950907"/>
            <a:ext cx="3609776" cy="218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299" y="3158978"/>
            <a:ext cx="2852219" cy="19195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0955" y="3277507"/>
            <a:ext cx="3834582" cy="16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r>
              <a:rPr lang="en-US" dirty="0" smtClean="0"/>
              <a:t>The sound x (three sounds)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6" y="3652717"/>
            <a:ext cx="1277023" cy="182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68" y="3459980"/>
            <a:ext cx="2615984" cy="2209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982" y="1303967"/>
            <a:ext cx="2109694" cy="210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167" y="84582"/>
            <a:ext cx="4095231" cy="2234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00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2172" y="1727498"/>
            <a:ext cx="1925219" cy="1925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114" y="2690107"/>
            <a:ext cx="3355610" cy="2676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770" y="4368800"/>
            <a:ext cx="2906059" cy="29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r>
              <a:rPr lang="en-US" dirty="0" smtClean="0"/>
              <a:t>The sounds “Y” and “z”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338723"/>
              </p:ext>
            </p:extLst>
          </p:nvPr>
        </p:nvGraphicFramePr>
        <p:xfrm>
          <a:off x="339967" y="333783"/>
          <a:ext cx="11450415" cy="53677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6805"/>
                <a:gridCol w="3816805"/>
                <a:gridCol w="3816805"/>
              </a:tblGrid>
              <a:tr h="214940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23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yak</a:t>
                      </a:r>
                      <a:endParaRPr lang="en-US" dirty="0"/>
                    </a:p>
                  </a:txBody>
                  <a:tcPr anchor="ctr"/>
                </a:tc>
              </a:tr>
              <a:tr h="211330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52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zoo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zebra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zone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270" y="559920"/>
            <a:ext cx="1184835" cy="17357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1272242" y="1072457"/>
            <a:ext cx="672352" cy="2848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134036" y="1511201"/>
            <a:ext cx="824752" cy="47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259542" y="1693726"/>
            <a:ext cx="824752" cy="2261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523253" y="1846507"/>
            <a:ext cx="596153" cy="4988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84" y="398388"/>
            <a:ext cx="2861459" cy="2058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751" y="333783"/>
            <a:ext cx="2651285" cy="21210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06" y="3097069"/>
            <a:ext cx="2882527" cy="20550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784" y="3068122"/>
            <a:ext cx="2823839" cy="22527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157" y="3184749"/>
            <a:ext cx="3594784" cy="18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 learned last class: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Completing words by filling in letters</a:t>
            </a:r>
          </a:p>
          <a:p>
            <a:r>
              <a:rPr lang="en-US" sz="2400" dirty="0" smtClean="0"/>
              <a:t>Retelling key ideas in a story heard aloud</a:t>
            </a:r>
          </a:p>
          <a:p>
            <a:r>
              <a:rPr lang="en-US" sz="2400" dirty="0" smtClean="0"/>
              <a:t>Ordering a story</a:t>
            </a:r>
          </a:p>
          <a:p>
            <a:r>
              <a:rPr lang="en-US" sz="2400" dirty="0" smtClean="0"/>
              <a:t>How to use 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91" y="4054387"/>
            <a:ext cx="408940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916" y="3932609"/>
            <a:ext cx="4178300" cy="2451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241" y="1282811"/>
            <a:ext cx="37465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8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541" y="438990"/>
            <a:ext cx="8534400" cy="1507067"/>
          </a:xfrm>
        </p:spPr>
        <p:txBody>
          <a:bodyPr/>
          <a:lstStyle/>
          <a:p>
            <a:r>
              <a:rPr lang="en-US" dirty="0" smtClean="0"/>
              <a:t>Pick Two: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Go and pick up any two items in your house that start with any of the following letters and bring them back for us to see!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flipH="1">
            <a:off x="728541" y="2861319"/>
            <a:ext cx="1138361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19600" b="1" dirty="0">
                <a:ln/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</a:t>
            </a:r>
            <a:r>
              <a:rPr lang="en-CA" sz="19600" b="1" dirty="0" smtClean="0">
                <a:ln/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w x y z</a:t>
            </a:r>
            <a:endParaRPr lang="en-CA" sz="19600" b="1" cap="none" spc="0" dirty="0">
              <a:ln/>
              <a:solidFill>
                <a:srgbClr val="FF0000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 learned today?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Using repetition in song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Categorizing like words (word families)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 sounds “v, w, x, y, z”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963" y="837145"/>
            <a:ext cx="3420037" cy="559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255" y="961545"/>
            <a:ext cx="1182583" cy="1474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138" y="1874517"/>
            <a:ext cx="1182583" cy="1474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314" y="3133270"/>
            <a:ext cx="1182583" cy="14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da-303949_6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50" y="888921"/>
            <a:ext cx="2546002" cy="2653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565243"/>
            <a:ext cx="10178323" cy="35935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Do you have any questions?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What are you taking away from today?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Do you understand the handout?</a:t>
            </a:r>
          </a:p>
        </p:txBody>
      </p:sp>
      <p:pic>
        <p:nvPicPr>
          <p:cNvPr id="5" name="Picture 4" descr="thankyou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680" y="3379269"/>
            <a:ext cx="6290150" cy="33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Using repetition in song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Categorizing like words (word families)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 sounds “v, w, x, y, z”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963" y="837145"/>
            <a:ext cx="3420037" cy="55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518"/>
            <a:ext cx="12192000" cy="5338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06" y="541344"/>
            <a:ext cx="11577917" cy="1665833"/>
          </a:xfrm>
        </p:spPr>
        <p:txBody>
          <a:bodyPr/>
          <a:lstStyle/>
          <a:p>
            <a:r>
              <a:rPr lang="en-US" dirty="0" smtClean="0"/>
              <a:t>Carni</a:t>
            </a:r>
            <a:r>
              <a:rPr lang="en-US" dirty="0"/>
              <a:t>v</a:t>
            </a:r>
            <a:r>
              <a:rPr lang="en-US" dirty="0" smtClean="0"/>
              <a:t>al sounds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734"/>
            <a:ext cx="10959354" cy="61095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</p:spPr>
        <p:txBody>
          <a:bodyPr/>
          <a:lstStyle/>
          <a:p>
            <a:pPr algn="r"/>
            <a:r>
              <a:rPr lang="en-US" dirty="0" smtClean="0"/>
              <a:t>Five little ducks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836" y="1253811"/>
            <a:ext cx="55805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Five little ducks went swimming one day</a:t>
            </a:r>
          </a:p>
          <a:p>
            <a:r>
              <a:rPr lang="en-US" sz="2400" dirty="0" smtClean="0"/>
              <a:t>Over the hill and far away.</a:t>
            </a:r>
          </a:p>
          <a:p>
            <a:r>
              <a:rPr lang="en-US" sz="2400" dirty="0" smtClean="0"/>
              <a:t>Mother duck said, “Quack, quack, quack.”</a:t>
            </a:r>
          </a:p>
          <a:p>
            <a:r>
              <a:rPr lang="en-US" sz="2400" dirty="0" smtClean="0"/>
              <a:t>But only four little ducks came back.</a:t>
            </a:r>
            <a:endParaRPr lang="en-US" sz="3200" dirty="0" smtClean="0"/>
          </a:p>
          <a:p>
            <a:endParaRPr lang="en-US" dirty="0"/>
          </a:p>
          <a:p>
            <a:r>
              <a:rPr lang="en-US" sz="2400" dirty="0" smtClean="0"/>
              <a:t>Four little ducks </a:t>
            </a:r>
            <a:r>
              <a:rPr lang="en-US" sz="2400" dirty="0"/>
              <a:t>went swimming one day</a:t>
            </a:r>
          </a:p>
          <a:p>
            <a:r>
              <a:rPr lang="en-US" sz="2400" dirty="0"/>
              <a:t>Over the hill and far away.</a:t>
            </a:r>
          </a:p>
          <a:p>
            <a:r>
              <a:rPr lang="en-US" sz="2400" dirty="0"/>
              <a:t>Mother duck said, “Quack, quack, quack.”</a:t>
            </a:r>
          </a:p>
          <a:p>
            <a:r>
              <a:rPr lang="en-US" sz="2400" dirty="0"/>
              <a:t>But only </a:t>
            </a:r>
            <a:r>
              <a:rPr lang="en-US" sz="2400" dirty="0" smtClean="0"/>
              <a:t>three little </a:t>
            </a:r>
            <a:r>
              <a:rPr lang="en-US" sz="2400" dirty="0"/>
              <a:t>ducks came back.</a:t>
            </a:r>
          </a:p>
          <a:p>
            <a:endParaRPr lang="en-US" sz="2400" dirty="0" smtClean="0"/>
          </a:p>
          <a:p>
            <a:r>
              <a:rPr lang="en-US" sz="2400" dirty="0" smtClean="0"/>
              <a:t>Three little </a:t>
            </a:r>
            <a:r>
              <a:rPr lang="en-US" sz="2400" dirty="0"/>
              <a:t>ducks went swimming one day</a:t>
            </a:r>
          </a:p>
          <a:p>
            <a:r>
              <a:rPr lang="en-US" sz="2400" dirty="0"/>
              <a:t>Over the hill and far away.</a:t>
            </a:r>
          </a:p>
          <a:p>
            <a:r>
              <a:rPr lang="en-US" sz="2400" dirty="0"/>
              <a:t>Mother duck said, “Quack, quack, quack.”</a:t>
            </a:r>
          </a:p>
          <a:p>
            <a:r>
              <a:rPr lang="en-US" sz="2400" dirty="0"/>
              <a:t>But only </a:t>
            </a:r>
            <a:r>
              <a:rPr lang="en-US" sz="2400" dirty="0" smtClean="0"/>
              <a:t>two little </a:t>
            </a:r>
            <a:r>
              <a:rPr lang="en-US" sz="2400" dirty="0"/>
              <a:t>ducks came back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17340" y="1253811"/>
            <a:ext cx="578223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little ducks went swimming one day</a:t>
            </a:r>
          </a:p>
          <a:p>
            <a:r>
              <a:rPr lang="en-US" sz="2400" dirty="0" smtClean="0"/>
              <a:t>Over the hill and far away.</a:t>
            </a:r>
          </a:p>
          <a:p>
            <a:r>
              <a:rPr lang="en-US" sz="2400" dirty="0" smtClean="0"/>
              <a:t>Mother duck said, “Quack, quack, quack.”</a:t>
            </a:r>
          </a:p>
          <a:p>
            <a:r>
              <a:rPr lang="en-US" sz="2400" dirty="0" smtClean="0"/>
              <a:t>But only one little duck came back.</a:t>
            </a:r>
            <a:endParaRPr lang="en-US" sz="3200" dirty="0" smtClean="0"/>
          </a:p>
          <a:p>
            <a:endParaRPr lang="en-US" sz="1600" dirty="0"/>
          </a:p>
          <a:p>
            <a:r>
              <a:rPr lang="en-US" sz="2400" dirty="0" smtClean="0"/>
              <a:t>One little duck </a:t>
            </a:r>
            <a:r>
              <a:rPr lang="en-US" sz="2400" dirty="0"/>
              <a:t>went swimming one day</a:t>
            </a:r>
          </a:p>
          <a:p>
            <a:r>
              <a:rPr lang="en-US" sz="2400" dirty="0"/>
              <a:t>Over the hill and far away.</a:t>
            </a:r>
          </a:p>
          <a:p>
            <a:r>
              <a:rPr lang="en-US" sz="2400" dirty="0"/>
              <a:t>Mother duck said, “Quack, quack, quack.”</a:t>
            </a:r>
          </a:p>
          <a:p>
            <a:r>
              <a:rPr lang="en-US" sz="2400" dirty="0"/>
              <a:t>But </a:t>
            </a:r>
            <a:r>
              <a:rPr lang="en-US" sz="2400" dirty="0" smtClean="0"/>
              <a:t>no little ducks came swimming back.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Sad mother duck went out one </a:t>
            </a:r>
            <a:r>
              <a:rPr lang="en-US" sz="2400" dirty="0"/>
              <a:t>day</a:t>
            </a:r>
          </a:p>
          <a:p>
            <a:r>
              <a:rPr lang="en-US" sz="2400" dirty="0"/>
              <a:t>Over the hill and far away.</a:t>
            </a:r>
          </a:p>
          <a:p>
            <a:r>
              <a:rPr lang="en-US" sz="2400" dirty="0" smtClean="0"/>
              <a:t>Sad Mother </a:t>
            </a:r>
            <a:r>
              <a:rPr lang="en-US" sz="2400" dirty="0"/>
              <a:t>duck said, “Quack, quack, quack.”</a:t>
            </a:r>
          </a:p>
          <a:p>
            <a:r>
              <a:rPr lang="en-US" sz="2400" dirty="0" smtClean="0"/>
              <a:t>And all the five little </a:t>
            </a:r>
            <a:r>
              <a:rPr lang="en-US" sz="2400" dirty="0"/>
              <a:t>ducks came back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17206" y="289355"/>
            <a:ext cx="10178323" cy="1492132"/>
          </a:xfrm>
        </p:spPr>
        <p:txBody>
          <a:bodyPr/>
          <a:lstStyle/>
          <a:p>
            <a:pPr algn="ctr"/>
            <a:r>
              <a:rPr lang="en-US" dirty="0" smtClean="0"/>
              <a:t>Five little ducks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373906" y="1253811"/>
            <a:ext cx="7272" cy="53890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Using repetition in song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Categorizing like words (word families)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 sounds “v, w, x, y, z”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963" y="837145"/>
            <a:ext cx="3420037" cy="559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255" y="961545"/>
            <a:ext cx="1182583" cy="14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1141" y="731095"/>
            <a:ext cx="74003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/>
              <a:t>What other words are in the ”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  <a:r>
              <a:rPr lang="en-US" sz="3200" dirty="0"/>
              <a:t>” family?</a:t>
            </a:r>
          </a:p>
          <a:p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184" y="3895594"/>
            <a:ext cx="4438277" cy="29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0565" y="731095"/>
            <a:ext cx="7400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Five little ducks went swimming one </a:t>
            </a:r>
            <a:r>
              <a:rPr lang="en-US" sz="3200" dirty="0">
                <a:solidFill>
                  <a:srgbClr val="FF0000"/>
                </a:solidFill>
              </a:rPr>
              <a:t>day</a:t>
            </a:r>
          </a:p>
          <a:p>
            <a:r>
              <a:rPr lang="en-US" sz="3200" strike="sngStrike" dirty="0"/>
              <a:t>Over the hill and far </a:t>
            </a:r>
            <a:r>
              <a:rPr lang="en-US" sz="3200" strike="sngStrike" dirty="0">
                <a:solidFill>
                  <a:srgbClr val="FF0000"/>
                </a:solidFill>
              </a:rPr>
              <a:t>away.</a:t>
            </a:r>
          </a:p>
          <a:p>
            <a:r>
              <a:rPr lang="en-US" sz="3200" dirty="0"/>
              <a:t>Mother duck said, “Quack, quack, quack.”</a:t>
            </a:r>
          </a:p>
          <a:p>
            <a:r>
              <a:rPr lang="en-US" sz="3200" dirty="0"/>
              <a:t>But only four little ducks came back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hay </a:t>
            </a:r>
            <a:r>
              <a:rPr lang="en-US" sz="3200" dirty="0" smtClean="0"/>
              <a:t>– into the field to play in </a:t>
            </a:r>
            <a:r>
              <a:rPr lang="en-US" sz="3200" dirty="0" smtClean="0">
                <a:solidFill>
                  <a:srgbClr val="0070C0"/>
                </a:solidFill>
              </a:rPr>
              <a:t>hay</a:t>
            </a:r>
            <a:r>
              <a:rPr lang="en-US" sz="32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21" y="2254589"/>
            <a:ext cx="4991100" cy="452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3083859" y="3979295"/>
            <a:ext cx="4746812" cy="25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7150</TotalTime>
  <Words>1466</Words>
  <Application>Microsoft Macintosh PowerPoint</Application>
  <PresentationFormat>Widescreen</PresentationFormat>
  <Paragraphs>206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Rounded MT Bold</vt:lpstr>
      <vt:lpstr>Calibri</vt:lpstr>
      <vt:lpstr>Century Gothic</vt:lpstr>
      <vt:lpstr>Gill Sans MT</vt:lpstr>
      <vt:lpstr>Impact</vt:lpstr>
      <vt:lpstr>Wingdings 3</vt:lpstr>
      <vt:lpstr>Badge</vt:lpstr>
      <vt:lpstr>Slice</vt:lpstr>
      <vt:lpstr>The carnival</vt:lpstr>
      <vt:lpstr>What I learned last class:</vt:lpstr>
      <vt:lpstr>What will I learn today?</vt:lpstr>
      <vt:lpstr>Carnival sounds</vt:lpstr>
      <vt:lpstr>Five little ducks</vt:lpstr>
      <vt:lpstr>Five little ducks</vt:lpstr>
      <vt:lpstr>What will I learn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I learn today?</vt:lpstr>
      <vt:lpstr>And Now …</vt:lpstr>
      <vt:lpstr>And Now …</vt:lpstr>
      <vt:lpstr>The sounds “V” and “W”</vt:lpstr>
      <vt:lpstr>The sound x (three sounds)</vt:lpstr>
      <vt:lpstr>The sounds “Y” and “z”</vt:lpstr>
      <vt:lpstr>Pick Two:</vt:lpstr>
      <vt:lpstr>What I learned today?</vt:lpstr>
      <vt:lpstr>Final Thoughts?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Carnival</dc:title>
  <dc:creator>Microsoft Office User</dc:creator>
  <cp:lastModifiedBy>Brian Chen</cp:lastModifiedBy>
  <cp:revision>108</cp:revision>
  <dcterms:created xsi:type="dcterms:W3CDTF">2016-01-10T19:10:08Z</dcterms:created>
  <dcterms:modified xsi:type="dcterms:W3CDTF">2016-02-29T19:15:43Z</dcterms:modified>
</cp:coreProperties>
</file>