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36"/>
  </p:notesMasterIdLst>
  <p:sldIdLst>
    <p:sldId id="256" r:id="rId3"/>
    <p:sldId id="353" r:id="rId4"/>
    <p:sldId id="352" r:id="rId5"/>
    <p:sldId id="276" r:id="rId6"/>
    <p:sldId id="402" r:id="rId7"/>
    <p:sldId id="403" r:id="rId8"/>
    <p:sldId id="404" r:id="rId9"/>
    <p:sldId id="405" r:id="rId10"/>
    <p:sldId id="406" r:id="rId11"/>
    <p:sldId id="407" r:id="rId12"/>
    <p:sldId id="408" r:id="rId13"/>
    <p:sldId id="409" r:id="rId14"/>
    <p:sldId id="410" r:id="rId15"/>
    <p:sldId id="411" r:id="rId16"/>
    <p:sldId id="412" r:id="rId17"/>
    <p:sldId id="413" r:id="rId18"/>
    <p:sldId id="417" r:id="rId19"/>
    <p:sldId id="426" r:id="rId20"/>
    <p:sldId id="423" r:id="rId21"/>
    <p:sldId id="422" r:id="rId22"/>
    <p:sldId id="419" r:id="rId23"/>
    <p:sldId id="418" r:id="rId24"/>
    <p:sldId id="420" r:id="rId25"/>
    <p:sldId id="428" r:id="rId26"/>
    <p:sldId id="381" r:id="rId27"/>
    <p:sldId id="415" r:id="rId28"/>
    <p:sldId id="416" r:id="rId29"/>
    <p:sldId id="421" r:id="rId30"/>
    <p:sldId id="323" r:id="rId31"/>
    <p:sldId id="397" r:id="rId32"/>
    <p:sldId id="425" r:id="rId33"/>
    <p:sldId id="329" r:id="rId34"/>
    <p:sldId id="42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60" autoAdjust="0"/>
    <p:restoredTop sz="73768"/>
  </p:normalViewPr>
  <p:slideViewPr>
    <p:cSldViewPr snapToGrid="0" snapToObjects="1">
      <p:cViewPr varScale="1">
        <p:scale>
          <a:sx n="109" d="100"/>
          <a:sy n="109" d="100"/>
        </p:scale>
        <p:origin x="-280"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8BB642-CC2B-864C-9C78-82E8D50E5A6D}" type="datetimeFigureOut">
              <a:rPr lang="en-US" smtClean="0"/>
              <a:t>16-03-08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9B103-ADFC-104E-BC74-47A9C8CA39BC}" type="slidenum">
              <a:rPr lang="en-US" smtClean="0"/>
              <a:t>‹#›</a:t>
            </a:fld>
            <a:endParaRPr lang="en-US"/>
          </a:p>
        </p:txBody>
      </p:sp>
    </p:spTree>
    <p:extLst>
      <p:ext uri="{BB962C8B-B14F-4D97-AF65-F5344CB8AC3E}">
        <p14:creationId xmlns:p14="http://schemas.microsoft.com/office/powerpoint/2010/main" val="112805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a:t>
            </a:fld>
            <a:endParaRPr lang="en-US"/>
          </a:p>
        </p:txBody>
      </p:sp>
    </p:spTree>
    <p:extLst>
      <p:ext uri="{BB962C8B-B14F-4D97-AF65-F5344CB8AC3E}">
        <p14:creationId xmlns:p14="http://schemas.microsoft.com/office/powerpoint/2010/main" val="14283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the instructions and then play the game with your students. If you have an odd</a:t>
            </a:r>
            <a:r>
              <a:rPr lang="en-US" baseline="0" dirty="0" smtClean="0"/>
              <a:t> number of students, you play with one of them. Copy the slide over for as many students you have and then go back and see who was correct at the end of the game.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19</a:t>
            </a:fld>
            <a:endParaRPr lang="en-US"/>
          </a:p>
        </p:txBody>
      </p:sp>
    </p:spTree>
    <p:extLst>
      <p:ext uri="{BB962C8B-B14F-4D97-AF65-F5344CB8AC3E}">
        <p14:creationId xmlns:p14="http://schemas.microsoft.com/office/powerpoint/2010/main" val="1179761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more than two students – copy this slide once or twice so that everyone gets to play.</a:t>
            </a:r>
            <a:r>
              <a:rPr lang="en-US" baseline="0" dirty="0" smtClean="0"/>
              <a:t> On the copied slides, you may want to move things around or use entirely new words/pictures.</a:t>
            </a:r>
            <a:endParaRPr lang="en-US" dirty="0" smtClean="0"/>
          </a:p>
          <a:p>
            <a:endParaRPr lang="en-US" dirty="0" smtClean="0"/>
          </a:p>
          <a:p>
            <a:endParaRPr lang="en-US" dirty="0" smtClean="0"/>
          </a:p>
          <a:p>
            <a:r>
              <a:rPr lang="en-US" dirty="0" smtClean="0"/>
              <a:t>Rat,</a:t>
            </a:r>
            <a:r>
              <a:rPr lang="en-US" baseline="0" dirty="0" smtClean="0"/>
              <a:t> fat, mat, pat, cat, bat, hat (or cap)</a:t>
            </a:r>
          </a:p>
          <a:p>
            <a:endParaRPr lang="en-US" baseline="0" dirty="0" smtClean="0"/>
          </a:p>
          <a:p>
            <a:r>
              <a:rPr lang="en-US" baseline="0" dirty="0" smtClean="0"/>
              <a:t>Plate, date, eight, fate, rate, hate, gate.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20</a:t>
            </a:fld>
            <a:endParaRPr lang="en-US"/>
          </a:p>
        </p:txBody>
      </p:sp>
    </p:spTree>
    <p:extLst>
      <p:ext uri="{BB962C8B-B14F-4D97-AF65-F5344CB8AC3E}">
        <p14:creationId xmlns:p14="http://schemas.microsoft.com/office/powerpoint/2010/main" val="75932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a:t>
            </a:r>
            <a:r>
              <a:rPr lang="en-US" baseline="0" dirty="0" smtClean="0"/>
              <a:t> they just completed.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p:txBody>
      </p:sp>
      <p:sp>
        <p:nvSpPr>
          <p:cNvPr id="4" name="Slide Number Placeholder 3"/>
          <p:cNvSpPr>
            <a:spLocks noGrp="1"/>
          </p:cNvSpPr>
          <p:nvPr>
            <p:ph type="sldNum" sz="quarter" idx="10"/>
          </p:nvPr>
        </p:nvSpPr>
        <p:spPr/>
        <p:txBody>
          <a:bodyPr/>
          <a:lstStyle/>
          <a:p>
            <a:fld id="{6729B103-ADFC-104E-BC74-47A9C8CA39BC}" type="slidenum">
              <a:rPr lang="en-US" smtClean="0"/>
              <a:t>21</a:t>
            </a:fld>
            <a:endParaRPr lang="en-US"/>
          </a:p>
        </p:txBody>
      </p:sp>
    </p:spTree>
    <p:extLst>
      <p:ext uri="{BB962C8B-B14F-4D97-AF65-F5344CB8AC3E}">
        <p14:creationId xmlns:p14="http://schemas.microsoft.com/office/powerpoint/2010/main" val="1160585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take out their worksheets and complete them as you go through this with them.</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22</a:t>
            </a:fld>
            <a:endParaRPr lang="en-US"/>
          </a:p>
        </p:txBody>
      </p:sp>
    </p:spTree>
    <p:extLst>
      <p:ext uri="{BB962C8B-B14F-4D97-AF65-F5344CB8AC3E}">
        <p14:creationId xmlns:p14="http://schemas.microsoft.com/office/powerpoint/2010/main" val="1757444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a:t>
            </a:r>
            <a:r>
              <a:rPr lang="en-US" baseline="0" dirty="0" smtClean="0"/>
              <a:t> they just completed.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p:txBody>
      </p:sp>
      <p:sp>
        <p:nvSpPr>
          <p:cNvPr id="4" name="Slide Number Placeholder 3"/>
          <p:cNvSpPr>
            <a:spLocks noGrp="1"/>
          </p:cNvSpPr>
          <p:nvPr>
            <p:ph type="sldNum" sz="quarter" idx="10"/>
          </p:nvPr>
        </p:nvSpPr>
        <p:spPr/>
        <p:txBody>
          <a:bodyPr/>
          <a:lstStyle/>
          <a:p>
            <a:fld id="{6729B103-ADFC-104E-BC74-47A9C8CA39BC}" type="slidenum">
              <a:rPr lang="en-US" smtClean="0"/>
              <a:t>23</a:t>
            </a:fld>
            <a:endParaRPr lang="en-US"/>
          </a:p>
        </p:txBody>
      </p:sp>
    </p:spTree>
    <p:extLst>
      <p:ext uri="{BB962C8B-B14F-4D97-AF65-F5344CB8AC3E}">
        <p14:creationId xmlns:p14="http://schemas.microsoft.com/office/powerpoint/2010/main" val="57381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a:t>
            </a:r>
            <a:r>
              <a:rPr lang="en-US" baseline="0" dirty="0" smtClean="0"/>
              <a:t> what a subject in a sentence is: A person, place or thing (noun or pronoun). It is usually the performer of the action (verb).</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25</a:t>
            </a:fld>
            <a:endParaRPr lang="en-US"/>
          </a:p>
        </p:txBody>
      </p:sp>
    </p:spTree>
    <p:extLst>
      <p:ext uri="{BB962C8B-B14F-4D97-AF65-F5344CB8AC3E}">
        <p14:creationId xmlns:p14="http://schemas.microsoft.com/office/powerpoint/2010/main" val="44568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each sentence with the students and have them identify the subject of each sentence.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26</a:t>
            </a:fld>
            <a:endParaRPr lang="en-US"/>
          </a:p>
        </p:txBody>
      </p:sp>
    </p:spTree>
    <p:extLst>
      <p:ext uri="{BB962C8B-B14F-4D97-AF65-F5344CB8AC3E}">
        <p14:creationId xmlns:p14="http://schemas.microsoft.com/office/powerpoint/2010/main" val="1409833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 Key – go through this with the students.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27</a:t>
            </a:fld>
            <a:endParaRPr lang="en-US"/>
          </a:p>
        </p:txBody>
      </p:sp>
    </p:spTree>
    <p:extLst>
      <p:ext uri="{BB962C8B-B14F-4D97-AF65-F5344CB8AC3E}">
        <p14:creationId xmlns:p14="http://schemas.microsoft.com/office/powerpoint/2010/main" val="1057099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a:t>
            </a:r>
            <a:r>
              <a:rPr lang="en-US" baseline="0" dirty="0" smtClean="0"/>
              <a:t> they just completed.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Congratulate them.</a:t>
            </a:r>
          </a:p>
        </p:txBody>
      </p:sp>
      <p:sp>
        <p:nvSpPr>
          <p:cNvPr id="4" name="Slide Number Placeholder 3"/>
          <p:cNvSpPr>
            <a:spLocks noGrp="1"/>
          </p:cNvSpPr>
          <p:nvPr>
            <p:ph type="sldNum" sz="quarter" idx="10"/>
          </p:nvPr>
        </p:nvSpPr>
        <p:spPr/>
        <p:txBody>
          <a:bodyPr/>
          <a:lstStyle/>
          <a:p>
            <a:fld id="{6729B103-ADFC-104E-BC74-47A9C8CA39BC}" type="slidenum">
              <a:rPr lang="en-US" smtClean="0"/>
              <a:t>28</a:t>
            </a:fld>
            <a:endParaRPr lang="en-US"/>
          </a:p>
        </p:txBody>
      </p:sp>
    </p:spTree>
    <p:extLst>
      <p:ext uri="{BB962C8B-B14F-4D97-AF65-F5344CB8AC3E}">
        <p14:creationId xmlns:p14="http://schemas.microsoft.com/office/powerpoint/2010/main" val="2033993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29</a:t>
            </a:fld>
            <a:endParaRPr lang="en-US"/>
          </a:p>
        </p:txBody>
      </p:sp>
    </p:spTree>
    <p:extLst>
      <p:ext uri="{BB962C8B-B14F-4D97-AF65-F5344CB8AC3E}">
        <p14:creationId xmlns:p14="http://schemas.microsoft.com/office/powerpoint/2010/main" val="1618304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 review with the students everything that they learned in the last class.</a:t>
            </a:r>
          </a:p>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2</a:t>
            </a:fld>
            <a:endParaRPr lang="en-US"/>
          </a:p>
        </p:txBody>
      </p:sp>
    </p:spTree>
    <p:extLst>
      <p:ext uri="{BB962C8B-B14F-4D97-AF65-F5344CB8AC3E}">
        <p14:creationId xmlns:p14="http://schemas.microsoft.com/office/powerpoint/2010/main" val="9886152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Van, Lab, Ram</a:t>
            </a:r>
          </a:p>
          <a:p>
            <a:pPr marL="171450" indent="-171450">
              <a:buFont typeface="Arial" charset="0"/>
              <a:buChar char="•"/>
            </a:pPr>
            <a:r>
              <a:rPr lang="en-US" dirty="0" smtClean="0"/>
              <a:t>Crate, tray, Bait</a:t>
            </a:r>
          </a:p>
          <a:p>
            <a:pPr marL="171450" indent="-171450">
              <a:buFont typeface="Arial" charset="0"/>
              <a:buChar char="•"/>
            </a:pPr>
            <a:endParaRPr lang="en-US" dirty="0" smtClean="0"/>
          </a:p>
          <a:p>
            <a:pPr marL="171450" indent="-171450">
              <a:buFont typeface="Arial" charset="0"/>
              <a:buChar char="•"/>
            </a:pPr>
            <a:r>
              <a:rPr lang="en-US" dirty="0" smtClean="0"/>
              <a:t>You may want to open this as a document before the class begins and put black boxes over the words. Then you can use the eraser when</a:t>
            </a:r>
            <a:r>
              <a:rPr lang="en-US" baseline="0" dirty="0" smtClean="0"/>
              <a:t> you are going through this slide and remove the annotated block to reveal the word.</a:t>
            </a:r>
          </a:p>
          <a:p>
            <a:pPr marL="171450" indent="-171450">
              <a:buFont typeface="Arial" charset="0"/>
              <a:buChar char="•"/>
            </a:pPr>
            <a:endParaRPr lang="en-US" dirty="0" smtClean="0"/>
          </a:p>
          <a:p>
            <a:pPr marL="171450" indent="-171450">
              <a:buFont typeface="Arial" charset="0"/>
              <a:buChar char="•"/>
            </a:pPr>
            <a:r>
              <a:rPr lang="en-US" dirty="0" smtClean="0"/>
              <a:t>HAVE THE STUDENTS TAKE OUT THEIR WORKSHEET AND WRITE</a:t>
            </a:r>
            <a:r>
              <a:rPr lang="en-US" baseline="0" dirty="0" smtClean="0"/>
              <a:t> THE WORDS INTO THE BOXES.</a:t>
            </a:r>
            <a:endParaRPr lang="en-US" dirty="0" smtClean="0"/>
          </a:p>
          <a:p>
            <a:pPr marL="171450" indent="-171450">
              <a:buFont typeface="Arial" charset="0"/>
              <a:buChar char="•"/>
            </a:pPr>
            <a:r>
              <a:rPr lang="en-US" dirty="0" smtClean="0"/>
              <a:t>Define each noun.</a:t>
            </a:r>
          </a:p>
          <a:p>
            <a:pPr marL="171450" indent="-171450">
              <a:buFont typeface="Arial" charset="0"/>
              <a:buChar char="•"/>
            </a:pPr>
            <a:r>
              <a:rPr lang="en-US" dirty="0" smtClean="0"/>
              <a:t>Use each noun in a sentence.</a:t>
            </a:r>
          </a:p>
        </p:txBody>
      </p:sp>
      <p:sp>
        <p:nvSpPr>
          <p:cNvPr id="4" name="Slide Number Placeholder 3"/>
          <p:cNvSpPr>
            <a:spLocks noGrp="1"/>
          </p:cNvSpPr>
          <p:nvPr>
            <p:ph type="sldNum" sz="quarter" idx="10"/>
          </p:nvPr>
        </p:nvSpPr>
        <p:spPr/>
        <p:txBody>
          <a:bodyPr/>
          <a:lstStyle/>
          <a:p>
            <a:fld id="{6729B103-ADFC-104E-BC74-47A9C8CA39BC}" type="slidenum">
              <a:rPr lang="en-US" smtClean="0"/>
              <a:t>30</a:t>
            </a:fld>
            <a:endParaRPr lang="en-US"/>
          </a:p>
        </p:txBody>
      </p:sp>
    </p:spTree>
    <p:extLst>
      <p:ext uri="{BB962C8B-B14F-4D97-AF65-F5344CB8AC3E}">
        <p14:creationId xmlns:p14="http://schemas.microsoft.com/office/powerpoint/2010/main" val="295721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31</a:t>
            </a:fld>
            <a:endParaRPr lang="en-US"/>
          </a:p>
        </p:txBody>
      </p:sp>
    </p:spTree>
    <p:extLst>
      <p:ext uri="{BB962C8B-B14F-4D97-AF65-F5344CB8AC3E}">
        <p14:creationId xmlns:p14="http://schemas.microsoft.com/office/powerpoint/2010/main" val="6348570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32</a:t>
            </a:fld>
            <a:endParaRPr lang="en-US"/>
          </a:p>
        </p:txBody>
      </p:sp>
    </p:spTree>
    <p:extLst>
      <p:ext uri="{BB962C8B-B14F-4D97-AF65-F5344CB8AC3E}">
        <p14:creationId xmlns:p14="http://schemas.microsoft.com/office/powerpoint/2010/main" val="863563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a:t>
            </a:r>
            <a:r>
              <a:rPr lang="en-US" baseline="0" dirty="0" smtClean="0"/>
              <a:t> yourself rapping this (or singing it). Play it for and then </a:t>
            </a:r>
            <a:r>
              <a:rPr lang="en-US" baseline="0" smtClean="0"/>
              <a:t>sing/rap it with the students.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33</a:t>
            </a:fld>
            <a:endParaRPr lang="en-US"/>
          </a:p>
        </p:txBody>
      </p:sp>
    </p:spTree>
    <p:extLst>
      <p:ext uri="{BB962C8B-B14F-4D97-AF65-F5344CB8AC3E}">
        <p14:creationId xmlns:p14="http://schemas.microsoft.com/office/powerpoint/2010/main" val="490264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Have the students read the goals if they can. I find that underlining sentences and asking students to read one sentence at a time works</a:t>
            </a:r>
            <a:r>
              <a:rPr lang="en-US" baseline="0" dirty="0" smtClean="0"/>
              <a:t> well.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6729B103-ADFC-104E-BC74-47A9C8CA39BC}" type="slidenum">
              <a:rPr lang="en-US" smtClean="0"/>
              <a:t>3</a:t>
            </a:fld>
            <a:endParaRPr lang="en-US"/>
          </a:p>
        </p:txBody>
      </p:sp>
    </p:spTree>
    <p:extLst>
      <p:ext uri="{BB962C8B-B14F-4D97-AF65-F5344CB8AC3E}">
        <p14:creationId xmlns:p14="http://schemas.microsoft.com/office/powerpoint/2010/main" val="194973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a:t>
            </a:r>
            <a:r>
              <a:rPr lang="en-US" baseline="0" dirty="0" smtClean="0"/>
              <a:t> students tell you about the picture. </a:t>
            </a:r>
          </a:p>
          <a:p>
            <a:endParaRPr lang="en-US" baseline="0" dirty="0" smtClean="0"/>
          </a:p>
          <a:p>
            <a:r>
              <a:rPr lang="en-US" baseline="0" dirty="0" smtClean="0"/>
              <a:t>Ask thinking questions like:</a:t>
            </a:r>
          </a:p>
          <a:p>
            <a:pPr marL="171450" indent="-171450">
              <a:buFont typeface="Arial" charset="0"/>
              <a:buChar char="•"/>
            </a:pPr>
            <a:r>
              <a:rPr lang="en-US" baseline="0" dirty="0" smtClean="0"/>
              <a:t>Where are the girls?</a:t>
            </a:r>
          </a:p>
          <a:p>
            <a:pPr marL="171450" indent="-171450">
              <a:buFont typeface="Arial" charset="0"/>
              <a:buChar char="•"/>
            </a:pPr>
            <a:r>
              <a:rPr lang="en-US" baseline="0" dirty="0" smtClean="0"/>
              <a:t>What do you think they are thinking?</a:t>
            </a:r>
          </a:p>
          <a:p>
            <a:pPr marL="171450" indent="-171450">
              <a:buFont typeface="Arial" charset="0"/>
              <a:buChar char="•"/>
            </a:pPr>
            <a:r>
              <a:rPr lang="en-US" baseline="0" dirty="0" smtClean="0"/>
              <a:t>What will happen next?</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4</a:t>
            </a:fld>
            <a:endParaRPr lang="en-US"/>
          </a:p>
        </p:txBody>
      </p:sp>
    </p:spTree>
    <p:extLst>
      <p:ext uri="{BB962C8B-B14F-4D97-AF65-F5344CB8AC3E}">
        <p14:creationId xmlns:p14="http://schemas.microsoft.com/office/powerpoint/2010/main" val="2091567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read the story. </a:t>
            </a:r>
          </a:p>
          <a:p>
            <a:r>
              <a:rPr lang="en-US" dirty="0" smtClean="0"/>
              <a:t>Make note of the short a sounds (</a:t>
            </a:r>
            <a:r>
              <a:rPr lang="en-US" dirty="0" err="1" smtClean="0"/>
              <a:t>coloured</a:t>
            </a:r>
            <a:r>
              <a:rPr lang="en-US" baseline="0" dirty="0" smtClean="0"/>
              <a:t> purple)</a:t>
            </a:r>
          </a:p>
          <a:p>
            <a:r>
              <a:rPr lang="en-US" baseline="0" dirty="0" smtClean="0"/>
              <a:t>Make note of the long a sounds (</a:t>
            </a:r>
            <a:r>
              <a:rPr lang="en-US" baseline="0" dirty="0" err="1" smtClean="0"/>
              <a:t>coloured</a:t>
            </a:r>
            <a:r>
              <a:rPr lang="en-US" baseline="0" dirty="0" smtClean="0"/>
              <a:t> red)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5</a:t>
            </a:fld>
            <a:endParaRPr lang="en-US"/>
          </a:p>
        </p:txBody>
      </p:sp>
    </p:spTree>
    <p:extLst>
      <p:ext uri="{BB962C8B-B14F-4D97-AF65-F5344CB8AC3E}">
        <p14:creationId xmlns:p14="http://schemas.microsoft.com/office/powerpoint/2010/main" val="11494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Short a sounds are </a:t>
            </a:r>
            <a:r>
              <a:rPr lang="en-US" dirty="0" err="1" smtClean="0"/>
              <a:t>coloured</a:t>
            </a:r>
            <a:r>
              <a:rPr lang="en-US" dirty="0" smtClean="0"/>
              <a:t> purple.</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6</a:t>
            </a:fld>
            <a:endParaRPr lang="en-US"/>
          </a:p>
        </p:txBody>
      </p:sp>
    </p:spTree>
    <p:extLst>
      <p:ext uri="{BB962C8B-B14F-4D97-AF65-F5344CB8AC3E}">
        <p14:creationId xmlns:p14="http://schemas.microsoft.com/office/powerpoint/2010/main" val="800349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a sounds are </a:t>
            </a:r>
            <a:r>
              <a:rPr lang="en-US" dirty="0" err="1" smtClean="0"/>
              <a:t>coloured</a:t>
            </a:r>
            <a:r>
              <a:rPr lang="en-US" dirty="0" smtClean="0"/>
              <a:t> red.</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7</a:t>
            </a:fld>
            <a:endParaRPr lang="en-US"/>
          </a:p>
        </p:txBody>
      </p:sp>
    </p:spTree>
    <p:extLst>
      <p:ext uri="{BB962C8B-B14F-4D97-AF65-F5344CB8AC3E}">
        <p14:creationId xmlns:p14="http://schemas.microsoft.com/office/powerpoint/2010/main" val="1445934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through the short a sound</a:t>
            </a:r>
          </a:p>
          <a:p>
            <a:endParaRPr lang="en-US" dirty="0" smtClean="0"/>
          </a:p>
          <a:p>
            <a:r>
              <a:rPr lang="en-US" dirty="0" smtClean="0"/>
              <a:t>Go through the different long a sounds.</a:t>
            </a:r>
          </a:p>
          <a:p>
            <a:endParaRPr lang="en-US" dirty="0" smtClean="0"/>
          </a:p>
          <a:p>
            <a:r>
              <a:rPr lang="en-US" dirty="0" smtClean="0"/>
              <a:t>Have the students think of even</a:t>
            </a:r>
            <a:r>
              <a:rPr lang="en-US" baseline="0" dirty="0" smtClean="0"/>
              <a:t> more examples.</a:t>
            </a:r>
          </a:p>
          <a:p>
            <a:endParaRPr lang="en-US" baseline="0" dirty="0" smtClean="0"/>
          </a:p>
          <a:p>
            <a:r>
              <a:rPr lang="en-US" baseline="0" dirty="0" smtClean="0"/>
              <a:t>You can link this to brainstorming that you did in lesson 3.</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17</a:t>
            </a:fld>
            <a:endParaRPr lang="en-US"/>
          </a:p>
        </p:txBody>
      </p:sp>
    </p:spTree>
    <p:extLst>
      <p:ext uri="{BB962C8B-B14F-4D97-AF65-F5344CB8AC3E}">
        <p14:creationId xmlns:p14="http://schemas.microsoft.com/office/powerpoint/2010/main" val="98271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students brainstorm the different forms of long a sounds</a:t>
            </a:r>
            <a:endParaRPr lang="en-US" dirty="0"/>
          </a:p>
        </p:txBody>
      </p:sp>
      <p:sp>
        <p:nvSpPr>
          <p:cNvPr id="4" name="Slide Number Placeholder 3"/>
          <p:cNvSpPr>
            <a:spLocks noGrp="1"/>
          </p:cNvSpPr>
          <p:nvPr>
            <p:ph type="sldNum" sz="quarter" idx="10"/>
          </p:nvPr>
        </p:nvSpPr>
        <p:spPr/>
        <p:txBody>
          <a:bodyPr/>
          <a:lstStyle/>
          <a:p>
            <a:fld id="{6729B103-ADFC-104E-BC74-47A9C8CA39BC}" type="slidenum">
              <a:rPr lang="en-US" smtClean="0"/>
              <a:t>18</a:t>
            </a:fld>
            <a:endParaRPr lang="en-US"/>
          </a:p>
        </p:txBody>
      </p:sp>
    </p:spTree>
    <p:extLst>
      <p:ext uri="{BB962C8B-B14F-4D97-AF65-F5344CB8AC3E}">
        <p14:creationId xmlns:p14="http://schemas.microsoft.com/office/powerpoint/2010/main" val="1294412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9" y="630940"/>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4" y="1098388"/>
            <a:ext cx="10318419" cy="4394988"/>
          </a:xfrm>
        </p:spPr>
        <p:txBody>
          <a:bodyPr anchor="ctr">
            <a:noAutofit/>
          </a:bodyPr>
          <a:lstStyle>
            <a:lvl1pPr algn="ctr">
              <a:defRPr sz="10000" spc="800" baseline="0"/>
            </a:lvl1pPr>
          </a:lstStyle>
          <a:p>
            <a:r>
              <a:rPr lang="en-CA" smtClean="0"/>
              <a:t>Click to edit Master title style</a:t>
            </a:r>
            <a:endParaRPr lang="en-US" dirty="0"/>
          </a:p>
        </p:txBody>
      </p:sp>
      <p:sp>
        <p:nvSpPr>
          <p:cNvPr id="3" name="Subtitle 2"/>
          <p:cNvSpPr>
            <a:spLocks noGrp="1"/>
          </p:cNvSpPr>
          <p:nvPr>
            <p:ph type="subTitle" idx="1"/>
          </p:nvPr>
        </p:nvSpPr>
        <p:spPr>
          <a:xfrm>
            <a:off x="2215047" y="5979200"/>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dirty="0"/>
          </a:p>
        </p:txBody>
      </p:sp>
      <p:sp>
        <p:nvSpPr>
          <p:cNvPr id="4" name="Date Placeholder 3"/>
          <p:cNvSpPr>
            <a:spLocks noGrp="1"/>
          </p:cNvSpPr>
          <p:nvPr>
            <p:ph type="dt" sz="half" idx="10"/>
          </p:nvPr>
        </p:nvSpPr>
        <p:spPr>
          <a:xfrm>
            <a:off x="1078524" y="6375679"/>
            <a:ext cx="2329723" cy="348462"/>
          </a:xfrm>
        </p:spPr>
        <p:txBody>
          <a:bodyPr/>
          <a:lstStyle>
            <a:lvl1pPr>
              <a:defRPr baseline="0">
                <a:solidFill>
                  <a:schemeClr val="accent1">
                    <a:lumMod val="50000"/>
                  </a:schemeClr>
                </a:solidFill>
              </a:defRPr>
            </a:lvl1pPr>
          </a:lstStyle>
          <a:p>
            <a:fld id="{9334D819-9F07-4261-B09B-9E467E5D9002}" type="datetimeFigureOut">
              <a:rPr lang="en-US" dirty="0"/>
              <a:pPr/>
              <a:t>16-03-08</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20"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3" y="382386"/>
            <a:ext cx="1492132" cy="5600404"/>
          </a:xfrm>
        </p:spPr>
        <p:txBody>
          <a:bodyPr vert="eaVert"/>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1257302" y="382389"/>
            <a:ext cx="8392585" cy="560040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53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31436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261477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690300267"/>
      </p:ext>
    </p:extLst>
  </p:cSld>
  <p:clrMapOvr>
    <a:masterClrMapping/>
  </p:clrMapOvr>
  <p:extLst>
    <p:ext uri="{DCECCB84-F9BA-43D5-87BE-67443E8EF086}">
      <p15:sldGuideLst xmlns=""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62904953"/>
      </p:ext>
    </p:extLst>
  </p:cSld>
  <p:clrMapOvr>
    <a:masterClrMapping/>
  </p:clrMapOvr>
  <p:extLst>
    <p:ext uri="{DCECCB84-F9BA-43D5-87BE-67443E8EF086}">
      <p15:sldGuideLst xmlns=""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99759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31558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965920006"/>
      </p:ext>
    </p:extLst>
  </p:cSld>
  <p:clrMapOvr>
    <a:masterClrMapping/>
  </p:clrMapOvr>
  <p:extLst>
    <p:ext uri="{DCECCB84-F9BA-43D5-87BE-67443E8EF086}">
      <p15:sldGuideLst xmlns=""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8865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41535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478792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5256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338799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22789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9629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38882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16-03-08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86216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31" y="1073892"/>
            <a:ext cx="8187071" cy="4064627"/>
          </a:xfrm>
        </p:spPr>
        <p:txBody>
          <a:bodyPr anchor="b">
            <a:normAutofit/>
          </a:bodyPr>
          <a:lstStyle>
            <a:lvl1pPr>
              <a:defRPr sz="8400" spc="800" baseline="0">
                <a:solidFill>
                  <a:schemeClr val="tx2"/>
                </a:solidFill>
              </a:defRPr>
            </a:lvl1pPr>
          </a:lstStyle>
          <a:p>
            <a:r>
              <a:rPr lang="en-CA" smtClean="0"/>
              <a:t>Click to edit Master title style</a:t>
            </a:r>
            <a:endParaRPr lang="en-US" dirty="0"/>
          </a:p>
        </p:txBody>
      </p:sp>
      <p:sp>
        <p:nvSpPr>
          <p:cNvPr id="3" name="Text Placeholder 2"/>
          <p:cNvSpPr>
            <a:spLocks noGrp="1"/>
          </p:cNvSpPr>
          <p:nvPr>
            <p:ph type="body" idx="1"/>
          </p:nvPr>
        </p:nvSpPr>
        <p:spPr>
          <a:xfrm>
            <a:off x="3242931" y="5159785"/>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3236548" y="6375679"/>
            <a:ext cx="1493947" cy="348462"/>
          </a:xfrm>
        </p:spPr>
        <p:txBody>
          <a:bodyPr/>
          <a:lstStyle>
            <a:lvl1pPr>
              <a:defRPr baseline="0">
                <a:solidFill>
                  <a:schemeClr val="tx2"/>
                </a:solidFill>
              </a:defRPr>
            </a:lvl1pPr>
          </a:lstStyle>
          <a:p>
            <a:fld id="{9334D819-9F07-4261-B09B-9E467E5D9002}" type="datetimeFigureOut">
              <a:rPr lang="en-US" dirty="0"/>
              <a:pPr/>
              <a:t>16-03-08</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5" y="6375679"/>
            <a:ext cx="1487567"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2" y="0"/>
            <a:ext cx="2814639"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16-03-08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30" y="381004"/>
            <a:ext cx="10172700" cy="1493517"/>
          </a:xfrm>
        </p:spPr>
        <p:txBody>
          <a:bodyPr/>
          <a:lstStyle/>
          <a:p>
            <a:r>
              <a:rPr lang="en-CA" smtClean="0"/>
              <a:t>Click to edit Master title style</a:t>
            </a:r>
            <a:endParaRPr lang="en-US" dirty="0"/>
          </a:p>
        </p:txBody>
      </p:sp>
      <p:sp>
        <p:nvSpPr>
          <p:cNvPr id="3" name="Text Placeholder 2"/>
          <p:cNvSpPr>
            <a:spLocks noGrp="1"/>
          </p:cNvSpPr>
          <p:nvPr>
            <p:ph type="body" idx="1"/>
          </p:nvPr>
        </p:nvSpPr>
        <p:spPr>
          <a:xfrm>
            <a:off x="1251679"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6633864" y="2199637"/>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16-03-08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mod="1">
    <p:ext uri="{DCECCB84-F9BA-43D5-87BE-67443E8EF086}">
      <p15:sldGuideLst xmlns=""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16-03-08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16-03-08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5" y="457203"/>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CA" smtClean="0"/>
              <a:t>Click to edit Master title style</a:t>
            </a:r>
            <a:endParaRPr lang="en-US" dirty="0"/>
          </a:p>
        </p:txBody>
      </p:sp>
      <p:sp>
        <p:nvSpPr>
          <p:cNvPr id="3" name="Content Placeholder 2"/>
          <p:cNvSpPr>
            <a:spLocks noGrp="1"/>
          </p:cNvSpPr>
          <p:nvPr>
            <p:ph idx="1"/>
          </p:nvPr>
        </p:nvSpPr>
        <p:spPr>
          <a:xfrm>
            <a:off x="765052" y="920377"/>
            <a:ext cx="6158419"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053" y="6375679"/>
            <a:ext cx="1233355" cy="348462"/>
          </a:xfrm>
        </p:spPr>
        <p:txBody>
          <a:bodyPr/>
          <a:lstStyle/>
          <a:p>
            <a:fld id="{9334D819-9F07-4261-B09B-9E467E5D9002}" type="datetimeFigureOut">
              <a:rPr lang="en-US" dirty="0"/>
              <a:t>16-03-08</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5"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mod="1">
    <p:ext uri="{DCECCB84-F9BA-43D5-87BE-67443E8EF086}">
      <p15:sldGuideLst xmlns=""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6" y="4"/>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Drag picture to placeholder or click icon to add</a:t>
            </a:r>
            <a:endParaRPr lang="en-US" dirty="0"/>
          </a:p>
        </p:txBody>
      </p:sp>
      <p:sp>
        <p:nvSpPr>
          <p:cNvPr id="11" name="Freeform 11" title="right scallop background shape"/>
          <p:cNvSpPr/>
          <p:nvPr/>
        </p:nvSpPr>
        <p:spPr bwMode="auto">
          <a:xfrm>
            <a:off x="7389814"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4"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CA" smtClean="0"/>
              <a:t>Click to edit Master title style</a:t>
            </a:r>
            <a:endParaRPr lang="en-US" dirty="0"/>
          </a:p>
        </p:txBody>
      </p:sp>
      <p:sp>
        <p:nvSpPr>
          <p:cNvPr id="4" name="Text Placeholder 3"/>
          <p:cNvSpPr>
            <a:spLocks noGrp="1"/>
          </p:cNvSpPr>
          <p:nvPr>
            <p:ph type="body" sz="half" idx="2"/>
          </p:nvPr>
        </p:nvSpPr>
        <p:spPr>
          <a:xfrm>
            <a:off x="8337884"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a:xfrm>
            <a:off x="765951" y="6375679"/>
            <a:ext cx="1232456" cy="348462"/>
          </a:xfrm>
        </p:spPr>
        <p:txBody>
          <a:bodyPr/>
          <a:lstStyle/>
          <a:p>
            <a:fld id="{9334D819-9F07-4261-B09B-9E467E5D9002}" type="datetimeFigureOut">
              <a:rPr lang="en-US" dirty="0"/>
              <a:t>16-03-08</a:t>
            </a:fld>
            <a:endParaRPr lang="en-US" dirty="0"/>
          </a:p>
        </p:txBody>
      </p:sp>
      <p:sp>
        <p:nvSpPr>
          <p:cNvPr id="6" name="Footer Placeholder 5"/>
          <p:cNvSpPr>
            <a:spLocks noGrp="1"/>
          </p:cNvSpPr>
          <p:nvPr>
            <p:ph type="ftr" sz="quarter" idx="11"/>
          </p:nvPr>
        </p:nvSpPr>
        <p:spPr>
          <a:xfrm>
            <a:off x="2103621" y="6375679"/>
            <a:ext cx="3482179"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7" y="382385"/>
            <a:ext cx="10178323" cy="1492132"/>
          </a:xfrm>
          <a:prstGeom prst="rect">
            <a:avLst/>
          </a:prstGeom>
        </p:spPr>
        <p:txBody>
          <a:bodyPr vert="horz" lIns="91440" tIns="45720" rIns="91440" bIns="45720" rtlCol="0" anchor="t">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1251677" y="2286005"/>
            <a:ext cx="10178323" cy="3593591"/>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2"/>
          </p:nvPr>
        </p:nvSpPr>
        <p:spPr>
          <a:xfrm>
            <a:off x="1251677" y="6375679"/>
            <a:ext cx="2329723"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16-03-08</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3"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334D819-9F07-4261-B09B-9E467E5D9002}" type="datetimeFigureOut">
              <a:rPr lang="en-US" smtClean="0"/>
              <a:pPr/>
              <a:t>16-03-08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70966881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6" Type="http://schemas.openxmlformats.org/officeDocument/2006/relationships/image" Target="../media/image20.tiff"/><Relationship Id="rId1" Type="http://schemas.openxmlformats.org/officeDocument/2006/relationships/slideLayout" Target="../slideLayouts/slideLayout1.xml"/><Relationship Id="rId2"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f"/><Relationship Id="rId3" Type="http://schemas.openxmlformats.org/officeDocument/2006/relationships/image" Target="../media/image22.tiff"/></Relationships>
</file>

<file path=ppt/slides/_rels/slide12.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5.tiff"/><Relationship Id="rId5" Type="http://schemas.openxmlformats.org/officeDocument/2006/relationships/image" Target="../media/image26.tiff"/><Relationship Id="rId6" Type="http://schemas.openxmlformats.org/officeDocument/2006/relationships/image" Target="../media/image27.tiff"/><Relationship Id="rId1" Type="http://schemas.openxmlformats.org/officeDocument/2006/relationships/slideLayout" Target="../slideLayouts/slideLayout1.xml"/><Relationship Id="rId2"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29.tiff"/><Relationship Id="rId5" Type="http://schemas.openxmlformats.org/officeDocument/2006/relationships/image" Target="../media/image30.tiff"/><Relationship Id="rId1" Type="http://schemas.openxmlformats.org/officeDocument/2006/relationships/slideLayout" Target="../slideLayouts/slideLayout1.xml"/><Relationship Id="rId2" Type="http://schemas.openxmlformats.org/officeDocument/2006/relationships/image" Target="../media/image28.tiff"/></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32.tiff"/><Relationship Id="rId5" Type="http://schemas.openxmlformats.org/officeDocument/2006/relationships/image" Target="../media/image33.tiff"/><Relationship Id="rId1" Type="http://schemas.openxmlformats.org/officeDocument/2006/relationships/slideLayout" Target="../slideLayouts/slideLayout1.xml"/><Relationship Id="rId2" Type="http://schemas.openxmlformats.org/officeDocument/2006/relationships/image" Target="../media/image31.tiff"/></Relationships>
</file>

<file path=ppt/slides/_rels/slide1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10.tiff"/><Relationship Id="rId5" Type="http://schemas.openxmlformats.org/officeDocument/2006/relationships/image" Target="../media/image35.tiff"/><Relationship Id="rId1" Type="http://schemas.openxmlformats.org/officeDocument/2006/relationships/slideLayout" Target="../slideLayouts/slideLayout1.xml"/><Relationship Id="rId2"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35.tiff"/><Relationship Id="rId1" Type="http://schemas.openxmlformats.org/officeDocument/2006/relationships/slideLayout" Target="../slideLayouts/slideLayout1.xml"/><Relationship Id="rId2" Type="http://schemas.openxmlformats.org/officeDocument/2006/relationships/image" Target="../media/image12.tiff"/></Relationships>
</file>

<file path=ppt/slides/_rels/slide17.xml.rels><?xml version="1.0" encoding="UTF-8" standalone="yes"?>
<Relationships xmlns="http://schemas.openxmlformats.org/package/2006/relationships"><Relationship Id="rId3" Type="http://schemas.openxmlformats.org/officeDocument/2006/relationships/image" Target="../media/image36.tiff"/><Relationship Id="rId4"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38.tiff"/><Relationship Id="rId4"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5" Type="http://schemas.openxmlformats.org/officeDocument/2006/relationships/image" Target="../media/image42.tiff"/><Relationship Id="rId6" Type="http://schemas.openxmlformats.org/officeDocument/2006/relationships/image" Target="../media/image43.tiff"/><Relationship Id="rId7"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image" Target="../media/image47.tiff"/><Relationship Id="rId5" Type="http://schemas.openxmlformats.org/officeDocument/2006/relationships/image" Target="../media/image48.tiff"/><Relationship Id="rId6"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png"/><Relationship Id="rId5"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microsoft.com/office/2007/relationships/hdphoto" Target="../media/hdphoto1.wdp"/><Relationship Id="rId5" Type="http://schemas.openxmlformats.org/officeDocument/2006/relationships/image" Target="../media/image56.tiff"/><Relationship Id="rId6" Type="http://schemas.openxmlformats.org/officeDocument/2006/relationships/image" Target="../media/image57.tiff"/><Relationship Id="rId7" Type="http://schemas.openxmlformats.org/officeDocument/2006/relationships/image" Target="../media/image58.tiff"/><Relationship Id="rId8" Type="http://schemas.openxmlformats.org/officeDocument/2006/relationships/image" Target="../media/image59.tiff"/><Relationship Id="rId9" Type="http://schemas.openxmlformats.org/officeDocument/2006/relationships/image" Target="../media/image60.tiff"/><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45.tif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5"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6.tiff"/><Relationship Id="rId5" Type="http://schemas.openxmlformats.org/officeDocument/2006/relationships/image" Target="../media/image7.tif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6.tif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1.xml"/><Relationship Id="rId2" Type="http://schemas.openxmlformats.org/officeDocument/2006/relationships/image" Target="../media/image11.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tiff"/><Relationship Id="rId3"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carnival</a:t>
            </a:r>
            <a:endParaRPr lang="en-US" dirty="0"/>
          </a:p>
        </p:txBody>
      </p:sp>
      <p:sp>
        <p:nvSpPr>
          <p:cNvPr id="3" name="Subtitle 2"/>
          <p:cNvSpPr>
            <a:spLocks noGrp="1"/>
          </p:cNvSpPr>
          <p:nvPr>
            <p:ph type="subTitle" idx="1"/>
          </p:nvPr>
        </p:nvSpPr>
        <p:spPr/>
        <p:txBody>
          <a:bodyPr>
            <a:normAutofit lnSpcReduction="10000"/>
          </a:bodyPr>
          <a:lstStyle/>
          <a:p>
            <a:r>
              <a:rPr lang="en-US" dirty="0" smtClean="0"/>
              <a:t>Rosedale Academy</a:t>
            </a:r>
          </a:p>
          <a:p>
            <a:r>
              <a:rPr lang="en-US" dirty="0" smtClean="0"/>
              <a:t>Introduction to ESL</a:t>
            </a:r>
            <a:endParaRPr lang="en-US" dirty="0"/>
          </a:p>
        </p:txBody>
      </p:sp>
    </p:spTree>
    <p:extLst>
      <p:ext uri="{BB962C8B-B14F-4D97-AF65-F5344CB8AC3E}">
        <p14:creationId xmlns:p14="http://schemas.microsoft.com/office/powerpoint/2010/main" val="18042893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868"/>
            <a:ext cx="12192000" cy="6859619"/>
          </a:xfrm>
          <a:prstGeom prst="rect">
            <a:avLst/>
          </a:prstGeom>
        </p:spPr>
      </p:pic>
      <p:sp>
        <p:nvSpPr>
          <p:cNvPr id="6" name="TextBox 5"/>
          <p:cNvSpPr txBox="1"/>
          <p:nvPr/>
        </p:nvSpPr>
        <p:spPr>
          <a:xfrm>
            <a:off x="288403" y="181400"/>
            <a:ext cx="3619920" cy="830997"/>
          </a:xfrm>
          <a:prstGeom prst="rect">
            <a:avLst/>
          </a:prstGeom>
          <a:solidFill>
            <a:schemeClr val="bg1"/>
          </a:solidFill>
        </p:spPr>
        <p:txBody>
          <a:bodyPr wrap="square" rtlCol="0">
            <a:spAutoFit/>
          </a:bodyPr>
          <a:lstStyle/>
          <a:p>
            <a:r>
              <a:rPr lang="en-US" sz="4800" dirty="0" smtClean="0"/>
              <a:t>K</a:t>
            </a:r>
            <a:r>
              <a:rPr lang="en-US" sz="4800" b="1" dirty="0" smtClean="0">
                <a:solidFill>
                  <a:srgbClr val="7030A0"/>
                </a:solidFill>
              </a:rPr>
              <a:t>a</a:t>
            </a:r>
            <a:r>
              <a:rPr lang="en-US" sz="4800" dirty="0" smtClean="0"/>
              <a:t>t likes c</a:t>
            </a:r>
            <a:r>
              <a:rPr lang="en-US" sz="4800" b="1" dirty="0" smtClean="0">
                <a:solidFill>
                  <a:srgbClr val="7030A0"/>
                </a:solidFill>
              </a:rPr>
              <a:t>a</a:t>
            </a:r>
            <a:r>
              <a:rPr lang="en-US" sz="4800" dirty="0" smtClean="0"/>
              <a:t>ts</a:t>
            </a:r>
            <a:endParaRPr lang="en-US" sz="4800"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 y="3452890"/>
            <a:ext cx="2515757" cy="340511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1511" y="4517987"/>
            <a:ext cx="1711879" cy="2316480"/>
          </a:xfrm>
          <a:prstGeom prst="rect">
            <a:avLst/>
          </a:prstGeom>
        </p:spPr>
      </p:pic>
      <p:sp>
        <p:nvSpPr>
          <p:cNvPr id="7" name="TextBox 6"/>
          <p:cNvSpPr txBox="1"/>
          <p:nvPr/>
        </p:nvSpPr>
        <p:spPr>
          <a:xfrm>
            <a:off x="6091084" y="5813387"/>
            <a:ext cx="5826596" cy="830997"/>
          </a:xfrm>
          <a:prstGeom prst="rect">
            <a:avLst/>
          </a:prstGeom>
          <a:solidFill>
            <a:schemeClr val="bg1"/>
          </a:solidFill>
        </p:spPr>
        <p:txBody>
          <a:bodyPr wrap="square" rtlCol="0">
            <a:spAutoFit/>
          </a:bodyPr>
          <a:lstStyle/>
          <a:p>
            <a:pPr algn="ctr"/>
            <a:r>
              <a:rPr lang="en-US" sz="4800" dirty="0" smtClean="0"/>
              <a:t>and K</a:t>
            </a:r>
            <a:r>
              <a:rPr lang="en-US" sz="4800" b="1" dirty="0" smtClean="0">
                <a:solidFill>
                  <a:srgbClr val="FF0000"/>
                </a:solidFill>
              </a:rPr>
              <a:t>a</a:t>
            </a:r>
            <a:r>
              <a:rPr lang="en-US" sz="4800" dirty="0" smtClean="0"/>
              <a:t>te likes sn</a:t>
            </a:r>
            <a:r>
              <a:rPr lang="en-US" sz="4800" b="1" dirty="0" smtClean="0">
                <a:solidFill>
                  <a:srgbClr val="FF0000"/>
                </a:solidFill>
              </a:rPr>
              <a:t>a</a:t>
            </a:r>
            <a:r>
              <a:rPr lang="en-US" sz="4800" dirty="0" smtClean="0"/>
              <a:t>kes.</a:t>
            </a:r>
            <a:endParaRPr lang="en-US" sz="4800" dirty="0"/>
          </a:p>
        </p:txBody>
      </p:sp>
      <p:pic>
        <p:nvPicPr>
          <p:cNvPr id="11" name="Picture 10"/>
          <p:cNvPicPr>
            <a:picLocks noChangeAspect="1"/>
          </p:cNvPicPr>
          <p:nvPr/>
        </p:nvPicPr>
        <p:blipFill>
          <a:blip r:embed="rId5"/>
          <a:stretch>
            <a:fillRect/>
          </a:stretch>
        </p:blipFill>
        <p:spPr>
          <a:xfrm>
            <a:off x="8025204" y="439349"/>
            <a:ext cx="2524805" cy="3732320"/>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68440" y="1921231"/>
            <a:ext cx="2375960" cy="2375960"/>
          </a:xfrm>
          <a:prstGeom prst="rect">
            <a:avLst/>
          </a:prstGeom>
        </p:spPr>
      </p:pic>
    </p:spTree>
    <p:extLst>
      <p:ext uri="{BB962C8B-B14F-4D97-AF65-F5344CB8AC3E}">
        <p14:creationId xmlns:p14="http://schemas.microsoft.com/office/powerpoint/2010/main" val="11472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857379" y="318560"/>
            <a:ext cx="6106351" cy="830997"/>
          </a:xfrm>
          <a:prstGeom prst="rect">
            <a:avLst/>
          </a:prstGeom>
          <a:noFill/>
        </p:spPr>
        <p:txBody>
          <a:bodyPr wrap="square" rtlCol="0">
            <a:spAutoFit/>
          </a:bodyPr>
          <a:lstStyle/>
          <a:p>
            <a:r>
              <a:rPr lang="en-US" sz="4800" dirty="0" smtClean="0"/>
              <a:t>K</a:t>
            </a:r>
            <a:r>
              <a:rPr lang="en-US" sz="4800" b="1" dirty="0" smtClean="0">
                <a:solidFill>
                  <a:srgbClr val="7030A0"/>
                </a:solidFill>
              </a:rPr>
              <a:t>a</a:t>
            </a:r>
            <a:r>
              <a:rPr lang="en-US" sz="4800" dirty="0" smtClean="0"/>
              <a:t>t will g</a:t>
            </a:r>
            <a:r>
              <a:rPr lang="en-US" sz="4800" b="1" dirty="0" smtClean="0">
                <a:solidFill>
                  <a:srgbClr val="7030A0"/>
                </a:solidFill>
              </a:rPr>
              <a:t>a</a:t>
            </a:r>
            <a:r>
              <a:rPr lang="en-US" sz="4800" dirty="0" smtClean="0"/>
              <a:t>b on and on. </a:t>
            </a:r>
            <a:endParaRPr lang="en-US" sz="4800" dirty="0"/>
          </a:p>
        </p:txBody>
      </p:sp>
      <p:sp>
        <p:nvSpPr>
          <p:cNvPr id="7" name="TextBox 6"/>
          <p:cNvSpPr txBox="1"/>
          <p:nvPr/>
        </p:nvSpPr>
        <p:spPr>
          <a:xfrm>
            <a:off x="4968240" y="5767667"/>
            <a:ext cx="6781800" cy="830997"/>
          </a:xfrm>
          <a:prstGeom prst="rect">
            <a:avLst/>
          </a:prstGeom>
          <a:noFill/>
        </p:spPr>
        <p:txBody>
          <a:bodyPr wrap="square" rtlCol="0">
            <a:spAutoFit/>
          </a:bodyPr>
          <a:lstStyle/>
          <a:p>
            <a:r>
              <a:rPr lang="en-US" sz="4800" dirty="0" smtClean="0"/>
              <a:t>K</a:t>
            </a:r>
            <a:r>
              <a:rPr lang="en-US" sz="4800" b="1" dirty="0" smtClean="0">
                <a:solidFill>
                  <a:srgbClr val="FF0000"/>
                </a:solidFill>
              </a:rPr>
              <a:t>a</a:t>
            </a:r>
            <a:r>
              <a:rPr lang="en-US" sz="4800" dirty="0" smtClean="0"/>
              <a:t>te will s</a:t>
            </a:r>
            <a:r>
              <a:rPr lang="en-US" sz="4800" b="1" dirty="0" smtClean="0">
                <a:solidFill>
                  <a:srgbClr val="FF0000"/>
                </a:solidFill>
              </a:rPr>
              <a:t>ay</a:t>
            </a:r>
            <a:r>
              <a:rPr lang="en-US" sz="4800" dirty="0" smtClean="0"/>
              <a:t> things once.</a:t>
            </a:r>
            <a:endParaRPr lang="en-US" sz="4800" dirty="0"/>
          </a:p>
        </p:txBody>
      </p:sp>
      <p:pic>
        <p:nvPicPr>
          <p:cNvPr id="2" name="Picture 1"/>
          <p:cNvPicPr>
            <a:picLocks noChangeAspect="1"/>
          </p:cNvPicPr>
          <p:nvPr/>
        </p:nvPicPr>
        <p:blipFill>
          <a:blip r:embed="rId2"/>
          <a:stretch>
            <a:fillRect/>
          </a:stretch>
        </p:blipFill>
        <p:spPr>
          <a:xfrm>
            <a:off x="1680190" y="1447800"/>
            <a:ext cx="2927058" cy="4998720"/>
          </a:xfrm>
          <a:prstGeom prst="rect">
            <a:avLst/>
          </a:prstGeom>
        </p:spPr>
      </p:pic>
      <p:pic>
        <p:nvPicPr>
          <p:cNvPr id="4" name="Picture 3"/>
          <p:cNvPicPr>
            <a:picLocks noChangeAspect="1"/>
          </p:cNvPicPr>
          <p:nvPr/>
        </p:nvPicPr>
        <p:blipFill>
          <a:blip r:embed="rId3"/>
          <a:stretch>
            <a:fillRect/>
          </a:stretch>
        </p:blipFill>
        <p:spPr>
          <a:xfrm>
            <a:off x="7370442" y="405668"/>
            <a:ext cx="3267078" cy="5361999"/>
          </a:xfrm>
          <a:prstGeom prst="rect">
            <a:avLst/>
          </a:prstGeom>
        </p:spPr>
      </p:pic>
    </p:spTree>
    <p:extLst>
      <p:ext uri="{BB962C8B-B14F-4D97-AF65-F5344CB8AC3E}">
        <p14:creationId xmlns:p14="http://schemas.microsoft.com/office/powerpoint/2010/main" val="982936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3407865" y="-105800"/>
            <a:ext cx="8414795" cy="830997"/>
          </a:xfrm>
          <a:prstGeom prst="rect">
            <a:avLst/>
          </a:prstGeom>
          <a:noFill/>
        </p:spPr>
        <p:txBody>
          <a:bodyPr wrap="square" rtlCol="0">
            <a:spAutoFit/>
          </a:bodyPr>
          <a:lstStyle/>
          <a:p>
            <a:r>
              <a:rPr lang="en-US" sz="4800" dirty="0" smtClean="0"/>
              <a:t>Tod</a:t>
            </a:r>
            <a:r>
              <a:rPr lang="en-US" sz="4800" b="1" dirty="0" smtClean="0">
                <a:solidFill>
                  <a:srgbClr val="FF0000"/>
                </a:solidFill>
              </a:rPr>
              <a:t>ay</a:t>
            </a:r>
            <a:r>
              <a:rPr lang="en-US" sz="4800" dirty="0" smtClean="0"/>
              <a:t> is K</a:t>
            </a:r>
            <a:r>
              <a:rPr lang="en-US" sz="4800" b="1" dirty="0" smtClean="0">
                <a:solidFill>
                  <a:srgbClr val="FF0000"/>
                </a:solidFill>
              </a:rPr>
              <a:t>a</a:t>
            </a:r>
            <a:r>
              <a:rPr lang="en-US" sz="4800" dirty="0" smtClean="0"/>
              <a:t>te’s Birthd</a:t>
            </a:r>
            <a:r>
              <a:rPr lang="en-US" sz="4800" b="1" dirty="0" smtClean="0">
                <a:solidFill>
                  <a:srgbClr val="FF0000"/>
                </a:solidFill>
              </a:rPr>
              <a:t>ay</a:t>
            </a:r>
            <a:r>
              <a:rPr lang="en-US" sz="4800" dirty="0" smtClean="0"/>
              <a:t>.</a:t>
            </a:r>
            <a:endParaRPr lang="en-US" sz="4800" dirty="0"/>
          </a:p>
        </p:txBody>
      </p:sp>
      <p:pic>
        <p:nvPicPr>
          <p:cNvPr id="9" name="Picture 8"/>
          <p:cNvPicPr>
            <a:picLocks noChangeAspect="1"/>
          </p:cNvPicPr>
          <p:nvPr/>
        </p:nvPicPr>
        <p:blipFill>
          <a:blip r:embed="rId3"/>
          <a:stretch>
            <a:fillRect/>
          </a:stretch>
        </p:blipFill>
        <p:spPr>
          <a:xfrm>
            <a:off x="6246443" y="1510888"/>
            <a:ext cx="2737641" cy="502539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45679" y="4052178"/>
            <a:ext cx="5350721" cy="2805822"/>
          </a:xfrm>
          <a:prstGeom prst="rect">
            <a:avLst/>
          </a:prstGeom>
        </p:spPr>
      </p:pic>
      <p:pic>
        <p:nvPicPr>
          <p:cNvPr id="7" name="Picture 6"/>
          <p:cNvPicPr>
            <a:picLocks noChangeAspect="1"/>
          </p:cNvPicPr>
          <p:nvPr/>
        </p:nvPicPr>
        <p:blipFill>
          <a:blip r:embed="rId5"/>
          <a:stretch>
            <a:fillRect/>
          </a:stretch>
        </p:blipFill>
        <p:spPr>
          <a:xfrm>
            <a:off x="4800600" y="3239378"/>
            <a:ext cx="2216727" cy="1625600"/>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8112" y="2148840"/>
            <a:ext cx="3257567" cy="4236720"/>
          </a:xfrm>
          <a:prstGeom prst="rect">
            <a:avLst/>
          </a:prstGeom>
        </p:spPr>
      </p:pic>
      <p:sp>
        <p:nvSpPr>
          <p:cNvPr id="11" name="TextBox 10"/>
          <p:cNvSpPr txBox="1"/>
          <p:nvPr/>
        </p:nvSpPr>
        <p:spPr>
          <a:xfrm>
            <a:off x="8825390" y="5241312"/>
            <a:ext cx="3209073" cy="830997"/>
          </a:xfrm>
          <a:prstGeom prst="rect">
            <a:avLst/>
          </a:prstGeom>
          <a:solidFill>
            <a:srgbClr val="F5A9E4"/>
          </a:solidFill>
        </p:spPr>
        <p:txBody>
          <a:bodyPr wrap="square" rtlCol="0">
            <a:spAutoFit/>
          </a:bodyPr>
          <a:lstStyle/>
          <a:p>
            <a:pPr algn="ctr"/>
            <a:r>
              <a:rPr lang="en-US" sz="4800" dirty="0" smtClean="0"/>
              <a:t>She is </a:t>
            </a:r>
            <a:r>
              <a:rPr lang="en-US" sz="4800" b="1" dirty="0" smtClean="0">
                <a:solidFill>
                  <a:srgbClr val="FF0000"/>
                </a:solidFill>
              </a:rPr>
              <a:t>ei</a:t>
            </a:r>
            <a:r>
              <a:rPr lang="en-US" sz="4800" dirty="0" smtClean="0"/>
              <a:t>ght.</a:t>
            </a:r>
            <a:endParaRPr lang="en-US" sz="4800" dirty="0"/>
          </a:p>
        </p:txBody>
      </p:sp>
    </p:spTree>
    <p:extLst>
      <p:ext uri="{BB962C8B-B14F-4D97-AF65-F5344CB8AC3E}">
        <p14:creationId xmlns:p14="http://schemas.microsoft.com/office/powerpoint/2010/main" val="1676902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pic>
        <p:nvPicPr>
          <p:cNvPr id="4" name="Picture 3"/>
          <p:cNvPicPr>
            <a:picLocks noChangeAspect="1"/>
          </p:cNvPicPr>
          <p:nvPr/>
        </p:nvPicPr>
        <p:blipFill>
          <a:blip r:embed="rId3"/>
          <a:stretch>
            <a:fillRect/>
          </a:stretch>
        </p:blipFill>
        <p:spPr>
          <a:xfrm>
            <a:off x="5318761" y="2617602"/>
            <a:ext cx="2644777" cy="3764807"/>
          </a:xfrm>
          <a:prstGeom prst="rect">
            <a:avLst/>
          </a:prstGeom>
        </p:spPr>
      </p:pic>
      <p:sp>
        <p:nvSpPr>
          <p:cNvPr id="6" name="TextBox 5"/>
          <p:cNvSpPr txBox="1"/>
          <p:nvPr/>
        </p:nvSpPr>
        <p:spPr>
          <a:xfrm>
            <a:off x="7005485" y="1106331"/>
            <a:ext cx="4787612" cy="830997"/>
          </a:xfrm>
          <a:prstGeom prst="rect">
            <a:avLst/>
          </a:prstGeom>
          <a:solidFill>
            <a:schemeClr val="accent1">
              <a:lumMod val="40000"/>
              <a:lumOff val="60000"/>
            </a:schemeClr>
          </a:solidFill>
        </p:spPr>
        <p:txBody>
          <a:bodyPr wrap="square" rtlCol="0">
            <a:spAutoFit/>
          </a:bodyPr>
          <a:lstStyle/>
          <a:p>
            <a:r>
              <a:rPr lang="en-US" sz="4800" dirty="0" smtClean="0"/>
              <a:t>K</a:t>
            </a:r>
            <a:r>
              <a:rPr lang="en-US" sz="4800" b="1" dirty="0" smtClean="0">
                <a:solidFill>
                  <a:srgbClr val="7030A0"/>
                </a:solidFill>
              </a:rPr>
              <a:t>a</a:t>
            </a:r>
            <a:r>
              <a:rPr lang="en-US" sz="4800" dirty="0" smtClean="0"/>
              <a:t>t will use </a:t>
            </a:r>
            <a:r>
              <a:rPr lang="en-US" sz="4800" b="1" dirty="0" smtClean="0">
                <a:solidFill>
                  <a:srgbClr val="FF0000"/>
                </a:solidFill>
              </a:rPr>
              <a:t>a</a:t>
            </a:r>
            <a:r>
              <a:rPr lang="en-US" sz="4800" dirty="0" smtClean="0"/>
              <a:t> p</a:t>
            </a:r>
            <a:r>
              <a:rPr lang="en-US" sz="4800" b="1" dirty="0" smtClean="0">
                <a:solidFill>
                  <a:srgbClr val="7030A0"/>
                </a:solidFill>
              </a:rPr>
              <a:t>a</a:t>
            </a:r>
            <a:r>
              <a:rPr lang="en-US" sz="4800" dirty="0" smtClean="0"/>
              <a:t>n</a:t>
            </a:r>
            <a:endParaRPr lang="en-US" sz="4800" dirty="0"/>
          </a:p>
        </p:txBody>
      </p:sp>
      <p:sp>
        <p:nvSpPr>
          <p:cNvPr id="7" name="TextBox 6"/>
          <p:cNvSpPr txBox="1"/>
          <p:nvPr/>
        </p:nvSpPr>
        <p:spPr>
          <a:xfrm>
            <a:off x="147485" y="5789207"/>
            <a:ext cx="5722374" cy="830997"/>
          </a:xfrm>
          <a:prstGeom prst="rect">
            <a:avLst/>
          </a:prstGeom>
          <a:solidFill>
            <a:schemeClr val="accent1">
              <a:lumMod val="40000"/>
              <a:lumOff val="60000"/>
            </a:schemeClr>
          </a:solidFill>
        </p:spPr>
        <p:txBody>
          <a:bodyPr wrap="square" rtlCol="0">
            <a:spAutoFit/>
          </a:bodyPr>
          <a:lstStyle/>
          <a:p>
            <a:r>
              <a:rPr lang="en-US" sz="4800" dirty="0" smtClean="0"/>
              <a:t>to b</a:t>
            </a:r>
            <a:r>
              <a:rPr lang="en-US" sz="4800" b="1" dirty="0" smtClean="0">
                <a:solidFill>
                  <a:srgbClr val="FF0000"/>
                </a:solidFill>
              </a:rPr>
              <a:t>a</a:t>
            </a:r>
            <a:r>
              <a:rPr lang="en-US" sz="4800" dirty="0" smtClean="0"/>
              <a:t>ke K</a:t>
            </a:r>
            <a:r>
              <a:rPr lang="en-US" sz="4800" b="1" dirty="0" smtClean="0">
                <a:solidFill>
                  <a:srgbClr val="FF0000"/>
                </a:solidFill>
              </a:rPr>
              <a:t>a</a:t>
            </a:r>
            <a:r>
              <a:rPr lang="en-US" sz="4800" dirty="0" smtClean="0"/>
              <a:t>te </a:t>
            </a:r>
            <a:r>
              <a:rPr lang="en-US" sz="4800" b="1" dirty="0" smtClean="0">
                <a:solidFill>
                  <a:srgbClr val="FF0000"/>
                </a:solidFill>
              </a:rPr>
              <a:t>a</a:t>
            </a:r>
            <a:r>
              <a:rPr lang="en-US" sz="4800" dirty="0" smtClean="0"/>
              <a:t> C</a:t>
            </a:r>
            <a:r>
              <a:rPr lang="en-US" sz="4800" b="1" dirty="0" smtClean="0">
                <a:solidFill>
                  <a:srgbClr val="FF0000"/>
                </a:solidFill>
              </a:rPr>
              <a:t>a</a:t>
            </a:r>
            <a:r>
              <a:rPr lang="en-US" sz="4800" dirty="0" smtClean="0"/>
              <a:t>ke.</a:t>
            </a:r>
            <a:endParaRPr lang="en-US" sz="4800" dirty="0"/>
          </a:p>
        </p:txBody>
      </p:sp>
      <p:pic>
        <p:nvPicPr>
          <p:cNvPr id="2" name="Picture 1"/>
          <p:cNvPicPr>
            <a:picLocks noChangeAspect="1"/>
          </p:cNvPicPr>
          <p:nvPr/>
        </p:nvPicPr>
        <p:blipFill>
          <a:blip r:embed="rId4"/>
          <a:stretch>
            <a:fillRect/>
          </a:stretch>
        </p:blipFill>
        <p:spPr>
          <a:xfrm rot="20460034">
            <a:off x="7564856" y="1911412"/>
            <a:ext cx="2853492" cy="2565107"/>
          </a:xfrm>
          <a:prstGeom prst="rect">
            <a:avLst/>
          </a:prstGeom>
        </p:spPr>
      </p:pic>
      <p:sp>
        <p:nvSpPr>
          <p:cNvPr id="3" name="Cloud Callout 2"/>
          <p:cNvSpPr/>
          <p:nvPr/>
        </p:nvSpPr>
        <p:spPr>
          <a:xfrm>
            <a:off x="1421259" y="198120"/>
            <a:ext cx="3733800" cy="2624265"/>
          </a:xfrm>
          <a:prstGeom prst="cloudCallout">
            <a:avLst>
              <a:gd name="adj1" fmla="val 46922"/>
              <a:gd name="adj2" fmla="val 596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3552" y="406652"/>
            <a:ext cx="2220282" cy="2220282"/>
          </a:xfrm>
          <a:prstGeom prst="rect">
            <a:avLst/>
          </a:prstGeom>
        </p:spPr>
      </p:pic>
    </p:spTree>
    <p:extLst>
      <p:ext uri="{BB962C8B-B14F-4D97-AF65-F5344CB8AC3E}">
        <p14:creationId xmlns:p14="http://schemas.microsoft.com/office/powerpoint/2010/main" val="148622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430165" y="381000"/>
            <a:ext cx="3524250" cy="4492904"/>
          </a:xfrm>
          <a:prstGeom prst="rect">
            <a:avLst/>
          </a:prstGeom>
        </p:spPr>
      </p:pic>
      <p:sp>
        <p:nvSpPr>
          <p:cNvPr id="6" name="TextBox 5"/>
          <p:cNvSpPr txBox="1"/>
          <p:nvPr/>
        </p:nvSpPr>
        <p:spPr>
          <a:xfrm>
            <a:off x="5397911" y="5678685"/>
            <a:ext cx="6509362" cy="830997"/>
          </a:xfrm>
          <a:prstGeom prst="rect">
            <a:avLst/>
          </a:prstGeom>
          <a:noFill/>
        </p:spPr>
        <p:txBody>
          <a:bodyPr wrap="square" rtlCol="0">
            <a:spAutoFit/>
          </a:bodyPr>
          <a:lstStyle/>
          <a:p>
            <a:r>
              <a:rPr lang="en-US" sz="4800" dirty="0" smtClean="0"/>
              <a:t>K</a:t>
            </a:r>
            <a:r>
              <a:rPr lang="en-US" sz="4800" b="1" dirty="0" smtClean="0">
                <a:solidFill>
                  <a:srgbClr val="7030A0"/>
                </a:solidFill>
              </a:rPr>
              <a:t>a</a:t>
            </a:r>
            <a:r>
              <a:rPr lang="en-US" sz="4800" dirty="0" smtClean="0"/>
              <a:t>t gets s</a:t>
            </a:r>
            <a:r>
              <a:rPr lang="en-US" sz="4800" b="1" dirty="0" smtClean="0">
                <a:solidFill>
                  <a:srgbClr val="7030A0"/>
                </a:solidFill>
              </a:rPr>
              <a:t>a</a:t>
            </a:r>
            <a:r>
              <a:rPr lang="en-US" sz="4800" dirty="0" smtClean="0"/>
              <a:t>p from tree.</a:t>
            </a:r>
            <a:endParaRPr lang="en-US" sz="4800" dirty="0"/>
          </a:p>
        </p:txBody>
      </p:sp>
      <p:sp>
        <p:nvSpPr>
          <p:cNvPr id="7" name="TextBox 6"/>
          <p:cNvSpPr txBox="1"/>
          <p:nvPr/>
        </p:nvSpPr>
        <p:spPr>
          <a:xfrm>
            <a:off x="430659" y="635997"/>
            <a:ext cx="8414795" cy="830997"/>
          </a:xfrm>
          <a:prstGeom prst="rect">
            <a:avLst/>
          </a:prstGeom>
          <a:noFill/>
        </p:spPr>
        <p:txBody>
          <a:bodyPr wrap="square" rtlCol="0">
            <a:spAutoFit/>
          </a:bodyPr>
          <a:lstStyle/>
          <a:p>
            <a:r>
              <a:rPr lang="en-US" sz="4800" dirty="0" smtClean="0"/>
              <a:t>K</a:t>
            </a:r>
            <a:r>
              <a:rPr lang="en-US" sz="4800" b="1" dirty="0" smtClean="0">
                <a:solidFill>
                  <a:srgbClr val="FF0000"/>
                </a:solidFill>
              </a:rPr>
              <a:t>a</a:t>
            </a:r>
            <a:r>
              <a:rPr lang="en-US" sz="4800" dirty="0" smtClean="0"/>
              <a:t>te loves the t</a:t>
            </a:r>
            <a:r>
              <a:rPr lang="en-US" sz="4800" b="1" dirty="0" smtClean="0">
                <a:solidFill>
                  <a:srgbClr val="FF0000"/>
                </a:solidFill>
              </a:rPr>
              <a:t>a</a:t>
            </a:r>
            <a:r>
              <a:rPr lang="en-US" sz="4800" dirty="0" smtClean="0"/>
              <a:t>ste of m</a:t>
            </a:r>
            <a:r>
              <a:rPr lang="en-US" sz="4800" b="1" dirty="0" smtClean="0">
                <a:solidFill>
                  <a:srgbClr val="FF0000"/>
                </a:solidFill>
              </a:rPr>
              <a:t>a</a:t>
            </a:r>
            <a:r>
              <a:rPr lang="en-US" sz="4800" dirty="0" smtClean="0"/>
              <a:t>ple.</a:t>
            </a:r>
            <a:endParaRPr lang="en-US" sz="4800" dirty="0"/>
          </a:p>
        </p:txBody>
      </p:sp>
      <p:pic>
        <p:nvPicPr>
          <p:cNvPr id="2" name="Picture 1"/>
          <p:cNvPicPr>
            <a:picLocks noChangeAspect="1"/>
          </p:cNvPicPr>
          <p:nvPr/>
        </p:nvPicPr>
        <p:blipFill>
          <a:blip r:embed="rId3"/>
          <a:stretch>
            <a:fillRect/>
          </a:stretch>
        </p:blipFill>
        <p:spPr>
          <a:xfrm>
            <a:off x="609151" y="1705064"/>
            <a:ext cx="2510118" cy="438912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094258" y="1735788"/>
            <a:ext cx="2671813" cy="3863922"/>
          </a:xfrm>
          <a:prstGeom prst="rect">
            <a:avLst/>
          </a:prstGeom>
        </p:spPr>
      </p:pic>
      <p:pic>
        <p:nvPicPr>
          <p:cNvPr id="10" name="Picture 9"/>
          <p:cNvPicPr>
            <a:picLocks noChangeAspect="1"/>
          </p:cNvPicPr>
          <p:nvPr/>
        </p:nvPicPr>
        <p:blipFill>
          <a:blip r:embed="rId5"/>
          <a:stretch>
            <a:fillRect/>
          </a:stretch>
        </p:blipFill>
        <p:spPr>
          <a:xfrm>
            <a:off x="2949125" y="1705064"/>
            <a:ext cx="3012102" cy="3514119"/>
          </a:xfrm>
          <a:prstGeom prst="rect">
            <a:avLst/>
          </a:prstGeom>
        </p:spPr>
      </p:pic>
    </p:spTree>
    <p:extLst>
      <p:ext uri="{BB962C8B-B14F-4D97-AF65-F5344CB8AC3E}">
        <p14:creationId xmlns:p14="http://schemas.microsoft.com/office/powerpoint/2010/main" val="950390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12192000" cy="6858000"/>
          </a:xfrm>
          <a:prstGeom prst="rect">
            <a:avLst/>
          </a:prstGeom>
        </p:spPr>
      </p:pic>
      <p:pic>
        <p:nvPicPr>
          <p:cNvPr id="4" name="Picture 3"/>
          <p:cNvPicPr>
            <a:picLocks noChangeAspect="1"/>
          </p:cNvPicPr>
          <p:nvPr/>
        </p:nvPicPr>
        <p:blipFill>
          <a:blip r:embed="rId3"/>
          <a:stretch>
            <a:fillRect/>
          </a:stretch>
        </p:blipFill>
        <p:spPr>
          <a:xfrm>
            <a:off x="1524783" y="1936298"/>
            <a:ext cx="3225882" cy="4592003"/>
          </a:xfrm>
          <a:prstGeom prst="rect">
            <a:avLst/>
          </a:prstGeom>
        </p:spPr>
      </p:pic>
      <p:pic>
        <p:nvPicPr>
          <p:cNvPr id="5" name="Picture 4"/>
          <p:cNvPicPr>
            <a:picLocks noChangeAspect="1"/>
          </p:cNvPicPr>
          <p:nvPr/>
        </p:nvPicPr>
        <p:blipFill>
          <a:blip r:embed="rId4"/>
          <a:stretch>
            <a:fillRect/>
          </a:stretch>
        </p:blipFill>
        <p:spPr>
          <a:xfrm>
            <a:off x="7530907" y="1936298"/>
            <a:ext cx="2542962" cy="4824360"/>
          </a:xfrm>
          <a:prstGeom prst="rect">
            <a:avLst/>
          </a:prstGeom>
        </p:spPr>
      </p:pic>
      <p:sp>
        <p:nvSpPr>
          <p:cNvPr id="6" name="TextBox 5"/>
          <p:cNvSpPr txBox="1"/>
          <p:nvPr/>
        </p:nvSpPr>
        <p:spPr>
          <a:xfrm>
            <a:off x="387593" y="170088"/>
            <a:ext cx="8009647" cy="830997"/>
          </a:xfrm>
          <a:prstGeom prst="rect">
            <a:avLst/>
          </a:prstGeom>
          <a:solidFill>
            <a:schemeClr val="bg1"/>
          </a:solidFill>
        </p:spPr>
        <p:txBody>
          <a:bodyPr wrap="square" rtlCol="0">
            <a:spAutoFit/>
          </a:bodyPr>
          <a:lstStyle/>
          <a:p>
            <a:r>
              <a:rPr lang="en-US" sz="4800" dirty="0" smtClean="0"/>
              <a:t>K</a:t>
            </a:r>
            <a:r>
              <a:rPr lang="en-US" sz="4800" b="1" dirty="0" smtClean="0">
                <a:solidFill>
                  <a:srgbClr val="7030A0"/>
                </a:solidFill>
              </a:rPr>
              <a:t>a</a:t>
            </a:r>
            <a:r>
              <a:rPr lang="en-US" sz="4800" dirty="0" smtClean="0"/>
              <a:t>t b</a:t>
            </a:r>
            <a:r>
              <a:rPr lang="en-US" sz="4800" b="1" dirty="0" smtClean="0">
                <a:solidFill>
                  <a:srgbClr val="FF0000"/>
                </a:solidFill>
              </a:rPr>
              <a:t>a</a:t>
            </a:r>
            <a:r>
              <a:rPr lang="en-US" sz="4800" dirty="0" smtClean="0"/>
              <a:t>kes K</a:t>
            </a:r>
            <a:r>
              <a:rPr lang="en-US" sz="4800" b="1" dirty="0" smtClean="0">
                <a:solidFill>
                  <a:srgbClr val="FF0000"/>
                </a:solidFill>
              </a:rPr>
              <a:t>a</a:t>
            </a:r>
            <a:r>
              <a:rPr lang="en-US" sz="4800" dirty="0" smtClean="0"/>
              <a:t>te </a:t>
            </a:r>
            <a:r>
              <a:rPr lang="en-US" sz="4800" b="1" dirty="0" smtClean="0">
                <a:solidFill>
                  <a:srgbClr val="FF0000"/>
                </a:solidFill>
              </a:rPr>
              <a:t>a</a:t>
            </a:r>
            <a:r>
              <a:rPr lang="en-US" sz="4800" dirty="0" smtClean="0"/>
              <a:t> m</a:t>
            </a:r>
            <a:r>
              <a:rPr lang="en-US" sz="4800" b="1" dirty="0" smtClean="0">
                <a:solidFill>
                  <a:srgbClr val="FF0000"/>
                </a:solidFill>
              </a:rPr>
              <a:t>a</a:t>
            </a:r>
            <a:r>
              <a:rPr lang="en-US" sz="4800" dirty="0" smtClean="0"/>
              <a:t>ple c</a:t>
            </a:r>
            <a:r>
              <a:rPr lang="en-US" sz="4800" b="1" dirty="0" smtClean="0">
                <a:solidFill>
                  <a:srgbClr val="FF0000"/>
                </a:solidFill>
              </a:rPr>
              <a:t>a</a:t>
            </a:r>
            <a:r>
              <a:rPr lang="en-US" sz="4800" dirty="0" smtClean="0"/>
              <a:t>ke.</a:t>
            </a:r>
            <a:endParaRPr lang="en-US" sz="4800" dirty="0"/>
          </a:p>
        </p:txBody>
      </p:sp>
      <p:pic>
        <p:nvPicPr>
          <p:cNvPr id="2" name="Picture 1"/>
          <p:cNvPicPr>
            <a:picLocks noChangeAspect="1"/>
          </p:cNvPicPr>
          <p:nvPr/>
        </p:nvPicPr>
        <p:blipFill>
          <a:blip r:embed="rId5"/>
          <a:stretch>
            <a:fillRect/>
          </a:stretch>
        </p:blipFill>
        <p:spPr>
          <a:xfrm>
            <a:off x="3915643" y="2544691"/>
            <a:ext cx="4886745" cy="4072288"/>
          </a:xfrm>
          <a:prstGeom prst="rect">
            <a:avLst/>
          </a:prstGeom>
        </p:spPr>
      </p:pic>
    </p:spTree>
    <p:extLst>
      <p:ext uri="{BB962C8B-B14F-4D97-AF65-F5344CB8AC3E}">
        <p14:creationId xmlns:p14="http://schemas.microsoft.com/office/powerpoint/2010/main" val="25578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3051939" y="5434972"/>
            <a:ext cx="8414795" cy="830997"/>
          </a:xfrm>
          <a:prstGeom prst="rect">
            <a:avLst/>
          </a:prstGeom>
          <a:noFill/>
        </p:spPr>
        <p:txBody>
          <a:bodyPr wrap="square" rtlCol="0">
            <a:spAutoFit/>
          </a:bodyPr>
          <a:lstStyle/>
          <a:p>
            <a:r>
              <a:rPr lang="en-US" sz="4800" dirty="0" smtClean="0"/>
              <a:t>K</a:t>
            </a:r>
            <a:r>
              <a:rPr lang="en-US" sz="4800" b="1" dirty="0" smtClean="0">
                <a:solidFill>
                  <a:srgbClr val="7030A0"/>
                </a:solidFill>
              </a:rPr>
              <a:t>a</a:t>
            </a:r>
            <a:r>
              <a:rPr lang="en-US" sz="4800" dirty="0" smtClean="0"/>
              <a:t>t and K</a:t>
            </a:r>
            <a:r>
              <a:rPr lang="en-US" sz="4800" b="1" dirty="0" smtClean="0">
                <a:solidFill>
                  <a:srgbClr val="FF0000"/>
                </a:solidFill>
              </a:rPr>
              <a:t>a</a:t>
            </a:r>
            <a:r>
              <a:rPr lang="en-US" sz="4800" dirty="0" smtClean="0"/>
              <a:t>te h</a:t>
            </a:r>
            <a:r>
              <a:rPr lang="en-US" sz="4800" b="1" dirty="0" smtClean="0">
                <a:solidFill>
                  <a:srgbClr val="7030A0"/>
                </a:solidFill>
              </a:rPr>
              <a:t>a</a:t>
            </a:r>
            <a:r>
              <a:rPr lang="en-US" sz="4800" dirty="0" smtClean="0"/>
              <a:t>ve </a:t>
            </a:r>
            <a:r>
              <a:rPr lang="en-US" sz="4800" b="1" dirty="0" smtClean="0">
                <a:solidFill>
                  <a:srgbClr val="FF0000"/>
                </a:solidFill>
              </a:rPr>
              <a:t>a</a:t>
            </a:r>
            <a:r>
              <a:rPr lang="en-US" sz="4800" dirty="0" smtClean="0"/>
              <a:t> gr</a:t>
            </a:r>
            <a:r>
              <a:rPr lang="en-US" sz="4800" b="1" dirty="0" smtClean="0">
                <a:solidFill>
                  <a:srgbClr val="FF0000"/>
                </a:solidFill>
              </a:rPr>
              <a:t>ea</a:t>
            </a:r>
            <a:r>
              <a:rPr lang="en-US" sz="4800" dirty="0" smtClean="0"/>
              <a:t>t d</a:t>
            </a:r>
            <a:r>
              <a:rPr lang="en-US" sz="4800" b="1" dirty="0" smtClean="0">
                <a:solidFill>
                  <a:srgbClr val="FF0000"/>
                </a:solidFill>
              </a:rPr>
              <a:t>ay</a:t>
            </a:r>
            <a:r>
              <a:rPr lang="en-US" sz="4800" dirty="0" smtClean="0"/>
              <a:t>.</a:t>
            </a:r>
            <a:endParaRPr lang="en-US" sz="4800"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9043" y="1139175"/>
            <a:ext cx="6450211" cy="4579650"/>
          </a:xfrm>
          <a:prstGeom prst="rect">
            <a:avLst/>
          </a:prstGeom>
        </p:spPr>
      </p:pic>
      <p:pic>
        <p:nvPicPr>
          <p:cNvPr id="8" name="Picture 7"/>
          <p:cNvPicPr>
            <a:picLocks noChangeAspect="1"/>
          </p:cNvPicPr>
          <p:nvPr/>
        </p:nvPicPr>
        <p:blipFill>
          <a:blip r:embed="rId3"/>
          <a:stretch>
            <a:fillRect/>
          </a:stretch>
        </p:blipFill>
        <p:spPr>
          <a:xfrm flipH="1">
            <a:off x="6540276" y="1139175"/>
            <a:ext cx="2177003" cy="4347523"/>
          </a:xfrm>
          <a:prstGeom prst="rect">
            <a:avLst/>
          </a:prstGeom>
        </p:spPr>
      </p:pic>
      <p:pic>
        <p:nvPicPr>
          <p:cNvPr id="9" name="Picture 8"/>
          <p:cNvPicPr>
            <a:picLocks noChangeAspect="1"/>
          </p:cNvPicPr>
          <p:nvPr/>
        </p:nvPicPr>
        <p:blipFill>
          <a:blip r:embed="rId4"/>
          <a:stretch>
            <a:fillRect/>
          </a:stretch>
        </p:blipFill>
        <p:spPr>
          <a:xfrm>
            <a:off x="397558" y="2926824"/>
            <a:ext cx="2787602" cy="2323001"/>
          </a:xfrm>
          <a:prstGeom prst="rect">
            <a:avLst/>
          </a:prstGeom>
        </p:spPr>
      </p:pic>
    </p:spTree>
    <p:extLst>
      <p:ext uri="{BB962C8B-B14F-4D97-AF65-F5344CB8AC3E}">
        <p14:creationId xmlns:p14="http://schemas.microsoft.com/office/powerpoint/2010/main" val="1266235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and short a sound:</a:t>
            </a:r>
            <a:endParaRPr lang="en-US" dirty="0"/>
          </a:p>
        </p:txBody>
      </p:sp>
      <p:sp>
        <p:nvSpPr>
          <p:cNvPr id="3" name="Content Placeholder 2"/>
          <p:cNvSpPr>
            <a:spLocks noGrp="1"/>
          </p:cNvSpPr>
          <p:nvPr>
            <p:ph idx="1"/>
          </p:nvPr>
        </p:nvSpPr>
        <p:spPr>
          <a:xfrm>
            <a:off x="1251677" y="1317813"/>
            <a:ext cx="10178323" cy="4561784"/>
          </a:xfrm>
        </p:spPr>
        <p:txBody>
          <a:bodyPr/>
          <a:lstStyle/>
          <a:p>
            <a:r>
              <a:rPr lang="en-US" dirty="0" smtClean="0"/>
              <a:t>Normally, the short a sound is formed in words that do not end with the letter e (</a:t>
            </a:r>
            <a:r>
              <a:rPr lang="en-US" dirty="0" smtClean="0">
                <a:solidFill>
                  <a:srgbClr val="7030A0"/>
                </a:solidFill>
              </a:rPr>
              <a:t>hat, mat</a:t>
            </a:r>
            <a:r>
              <a:rPr lang="en-US" dirty="0" smtClean="0"/>
              <a:t>)</a:t>
            </a:r>
          </a:p>
          <a:p>
            <a:endParaRPr lang="en-US" dirty="0" smtClean="0"/>
          </a:p>
          <a:p>
            <a:endParaRPr lang="en-US" dirty="0"/>
          </a:p>
          <a:p>
            <a:endParaRPr lang="en-US" dirty="0" smtClean="0"/>
          </a:p>
          <a:p>
            <a:r>
              <a:rPr lang="en-US" dirty="0" smtClean="0"/>
              <a:t>Normally, the long a sound is formed in words that end in e (</a:t>
            </a:r>
            <a:r>
              <a:rPr lang="en-US" dirty="0" smtClean="0">
                <a:solidFill>
                  <a:srgbClr val="FF0000"/>
                </a:solidFill>
              </a:rPr>
              <a:t>hate, mate</a:t>
            </a:r>
            <a:r>
              <a:rPr lang="en-US" dirty="0" smtClean="0"/>
              <a:t>)</a:t>
            </a:r>
          </a:p>
          <a:p>
            <a:r>
              <a:rPr lang="en-US" dirty="0" smtClean="0"/>
              <a:t>The long a sound is also formed by the following letters:</a:t>
            </a:r>
          </a:p>
          <a:p>
            <a:pPr lvl="1"/>
            <a:r>
              <a:rPr lang="en-US" dirty="0"/>
              <a:t>a</a:t>
            </a:r>
            <a:r>
              <a:rPr lang="en-US" dirty="0" smtClean="0"/>
              <a:t>y (</a:t>
            </a:r>
            <a:r>
              <a:rPr lang="en-US" dirty="0" smtClean="0">
                <a:solidFill>
                  <a:srgbClr val="FF0000"/>
                </a:solidFill>
              </a:rPr>
              <a:t>day, say, way</a:t>
            </a:r>
            <a:r>
              <a:rPr lang="en-US" dirty="0" smtClean="0"/>
              <a:t>)</a:t>
            </a:r>
          </a:p>
          <a:p>
            <a:pPr lvl="1"/>
            <a:r>
              <a:rPr lang="en-US" dirty="0" err="1" smtClean="0"/>
              <a:t>ei</a:t>
            </a:r>
            <a:r>
              <a:rPr lang="en-US" dirty="0" smtClean="0"/>
              <a:t> (</a:t>
            </a:r>
            <a:r>
              <a:rPr lang="en-US" dirty="0" smtClean="0">
                <a:solidFill>
                  <a:srgbClr val="FF0000"/>
                </a:solidFill>
              </a:rPr>
              <a:t>eight, vein</a:t>
            </a:r>
            <a:r>
              <a:rPr lang="en-US" dirty="0" smtClean="0"/>
              <a:t>)</a:t>
            </a:r>
          </a:p>
          <a:p>
            <a:pPr lvl="1"/>
            <a:r>
              <a:rPr lang="en-US" dirty="0" err="1" smtClean="0"/>
              <a:t>ai</a:t>
            </a:r>
            <a:r>
              <a:rPr lang="en-US" dirty="0" smtClean="0"/>
              <a:t> (</a:t>
            </a:r>
            <a:r>
              <a:rPr lang="en-US" dirty="0" smtClean="0">
                <a:solidFill>
                  <a:srgbClr val="FF0000"/>
                </a:solidFill>
              </a:rPr>
              <a:t>wait, fail</a:t>
            </a:r>
            <a:r>
              <a:rPr lang="en-US" dirty="0" smtClean="0"/>
              <a:t>)</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0259" y="1697317"/>
            <a:ext cx="649941" cy="1368612"/>
          </a:xfrm>
          <a:prstGeom prst="rect">
            <a:avLst/>
          </a:prstGeom>
        </p:spPr>
      </p:pic>
      <p:pic>
        <p:nvPicPr>
          <p:cNvPr id="5" name="Picture 4"/>
          <p:cNvPicPr>
            <a:picLocks noChangeAspect="1"/>
          </p:cNvPicPr>
          <p:nvPr/>
        </p:nvPicPr>
        <p:blipFill>
          <a:blip r:embed="rId4"/>
          <a:stretch>
            <a:fillRect/>
          </a:stretch>
        </p:blipFill>
        <p:spPr>
          <a:xfrm>
            <a:off x="620806" y="5150223"/>
            <a:ext cx="9578787" cy="1226914"/>
          </a:xfrm>
          <a:prstGeom prst="rect">
            <a:avLst/>
          </a:prstGeom>
        </p:spPr>
      </p:pic>
    </p:spTree>
    <p:extLst>
      <p:ext uri="{BB962C8B-B14F-4D97-AF65-F5344CB8AC3E}">
        <p14:creationId xmlns:p14="http://schemas.microsoft.com/office/powerpoint/2010/main" val="1748511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132943" y="2862940"/>
            <a:ext cx="3802743" cy="1364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THE LONG A SOUND</a:t>
            </a:r>
            <a:endParaRPr lang="en-US" sz="2800" dirty="0"/>
          </a:p>
        </p:txBody>
      </p:sp>
      <p:sp>
        <p:nvSpPr>
          <p:cNvPr id="5" name="Rounded Rectangle 4"/>
          <p:cNvSpPr/>
          <p:nvPr/>
        </p:nvSpPr>
        <p:spPr>
          <a:xfrm>
            <a:off x="7823200" y="522514"/>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AY</a:t>
            </a:r>
            <a:endParaRPr lang="en-US" dirty="0"/>
          </a:p>
        </p:txBody>
      </p:sp>
      <p:sp>
        <p:nvSpPr>
          <p:cNvPr id="6" name="Rounded Rectangle 5"/>
          <p:cNvSpPr/>
          <p:nvPr/>
        </p:nvSpPr>
        <p:spPr>
          <a:xfrm>
            <a:off x="7823200"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EI</a:t>
            </a:r>
            <a:endParaRPr lang="en-US" dirty="0"/>
          </a:p>
        </p:txBody>
      </p:sp>
      <p:sp>
        <p:nvSpPr>
          <p:cNvPr id="7" name="Rounded Rectangle 6"/>
          <p:cNvSpPr/>
          <p:nvPr/>
        </p:nvSpPr>
        <p:spPr>
          <a:xfrm>
            <a:off x="1197429" y="522513"/>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 then E</a:t>
            </a:r>
            <a:endParaRPr lang="en-US" dirty="0"/>
          </a:p>
        </p:txBody>
      </p:sp>
      <p:sp>
        <p:nvSpPr>
          <p:cNvPr id="8" name="Rounded Rectangle 7"/>
          <p:cNvSpPr/>
          <p:nvPr/>
        </p:nvSpPr>
        <p:spPr>
          <a:xfrm>
            <a:off x="1197429" y="4216400"/>
            <a:ext cx="3048000" cy="229325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AI</a:t>
            </a:r>
            <a:endParaRPr lang="en-US" dirty="0"/>
          </a:p>
        </p:txBody>
      </p:sp>
      <p:cxnSp>
        <p:nvCxnSpPr>
          <p:cNvPr id="10" name="Straight Connector 9"/>
          <p:cNvCxnSpPr>
            <a:stCxn id="4" idx="6"/>
            <a:endCxn id="5" idx="2"/>
          </p:cNvCxnSpPr>
          <p:nvPr/>
        </p:nvCxnSpPr>
        <p:spPr>
          <a:xfrm flipV="1">
            <a:off x="7935686" y="2815771"/>
            <a:ext cx="1411514" cy="7293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4" idx="6"/>
            <a:endCxn id="6" idx="0"/>
          </p:cNvCxnSpPr>
          <p:nvPr/>
        </p:nvCxnSpPr>
        <p:spPr>
          <a:xfrm>
            <a:off x="7935686"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2"/>
            <a:endCxn id="7" idx="2"/>
          </p:cNvCxnSpPr>
          <p:nvPr/>
        </p:nvCxnSpPr>
        <p:spPr>
          <a:xfrm flipH="1" flipV="1">
            <a:off x="2721429" y="2815770"/>
            <a:ext cx="1411514" cy="72934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2"/>
            <a:endCxn id="8" idx="0"/>
          </p:cNvCxnSpPr>
          <p:nvPr/>
        </p:nvCxnSpPr>
        <p:spPr>
          <a:xfrm flipH="1">
            <a:off x="2721429" y="3545112"/>
            <a:ext cx="1411514" cy="6712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611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43514" y="4946006"/>
            <a:ext cx="1070429" cy="1756900"/>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6629" y="5363627"/>
            <a:ext cx="1843314" cy="921657"/>
          </a:xfrm>
          <a:prstGeom prst="rect">
            <a:avLst/>
          </a:prstGeom>
        </p:spPr>
      </p:pic>
      <p:sp>
        <p:nvSpPr>
          <p:cNvPr id="2" name="Title 1"/>
          <p:cNvSpPr>
            <a:spLocks noGrp="1"/>
          </p:cNvSpPr>
          <p:nvPr>
            <p:ph type="title"/>
          </p:nvPr>
        </p:nvSpPr>
        <p:spPr/>
        <p:txBody>
          <a:bodyPr/>
          <a:lstStyle/>
          <a:p>
            <a:r>
              <a:rPr lang="en-US" dirty="0" smtClean="0"/>
              <a:t>Circle race:</a:t>
            </a:r>
            <a:endParaRPr lang="en-US" dirty="0"/>
          </a:p>
        </p:txBody>
      </p:sp>
      <p:sp>
        <p:nvSpPr>
          <p:cNvPr id="3" name="Content Placeholder 2"/>
          <p:cNvSpPr>
            <a:spLocks noGrp="1"/>
          </p:cNvSpPr>
          <p:nvPr>
            <p:ph idx="1"/>
          </p:nvPr>
        </p:nvSpPr>
        <p:spPr>
          <a:xfrm>
            <a:off x="1251677" y="1264024"/>
            <a:ext cx="10178323" cy="4534890"/>
          </a:xfrm>
        </p:spPr>
        <p:txBody>
          <a:bodyPr/>
          <a:lstStyle/>
          <a:p>
            <a:r>
              <a:rPr lang="en-US" dirty="0" smtClean="0"/>
              <a:t>The next page will have words and pictures of nouns with the </a:t>
            </a:r>
            <a:r>
              <a:rPr lang="en-US" b="1" dirty="0" smtClean="0">
                <a:solidFill>
                  <a:srgbClr val="7030A0"/>
                </a:solidFill>
              </a:rPr>
              <a:t>short a</a:t>
            </a:r>
            <a:r>
              <a:rPr lang="en-US" dirty="0" smtClean="0"/>
              <a:t> and </a:t>
            </a:r>
            <a:r>
              <a:rPr lang="en-US" b="1" dirty="0" smtClean="0">
                <a:solidFill>
                  <a:srgbClr val="FF0000"/>
                </a:solidFill>
              </a:rPr>
              <a:t>long a</a:t>
            </a:r>
            <a:r>
              <a:rPr lang="en-US" dirty="0" smtClean="0"/>
              <a:t> sounds.</a:t>
            </a:r>
          </a:p>
          <a:p>
            <a:endParaRPr lang="en-US" dirty="0" smtClean="0"/>
          </a:p>
          <a:p>
            <a:r>
              <a:rPr lang="en-US" dirty="0" smtClean="0"/>
              <a:t>Student 1 __________________, will change his/her pencil </a:t>
            </a:r>
            <a:r>
              <a:rPr lang="en-US" dirty="0" err="1" smtClean="0"/>
              <a:t>colour</a:t>
            </a:r>
            <a:r>
              <a:rPr lang="en-US" dirty="0" smtClean="0"/>
              <a:t> to </a:t>
            </a:r>
            <a:r>
              <a:rPr lang="en-US" b="1" dirty="0" smtClean="0">
                <a:solidFill>
                  <a:srgbClr val="7030A0"/>
                </a:solidFill>
              </a:rPr>
              <a:t>purple</a:t>
            </a:r>
            <a:r>
              <a:rPr lang="en-US" dirty="0" smtClean="0"/>
              <a:t>. He/she will have to circle all words and pictures that have the </a:t>
            </a:r>
            <a:r>
              <a:rPr lang="en-US" b="1" dirty="0" smtClean="0">
                <a:solidFill>
                  <a:srgbClr val="7030A0"/>
                </a:solidFill>
              </a:rPr>
              <a:t>short a</a:t>
            </a:r>
            <a:r>
              <a:rPr lang="en-US" dirty="0" smtClean="0"/>
              <a:t> sound.</a:t>
            </a:r>
          </a:p>
          <a:p>
            <a:endParaRPr lang="en-US" dirty="0"/>
          </a:p>
          <a:p>
            <a:r>
              <a:rPr lang="en-US" dirty="0" smtClean="0"/>
              <a:t>Student 2 __________________, will change his/her pencil </a:t>
            </a:r>
            <a:r>
              <a:rPr lang="en-US" dirty="0" err="1" smtClean="0"/>
              <a:t>colour</a:t>
            </a:r>
            <a:r>
              <a:rPr lang="en-US" dirty="0" smtClean="0"/>
              <a:t> to </a:t>
            </a:r>
            <a:r>
              <a:rPr lang="en-US" b="1" dirty="0" smtClean="0">
                <a:solidFill>
                  <a:srgbClr val="FF0000"/>
                </a:solidFill>
              </a:rPr>
              <a:t>red</a:t>
            </a:r>
            <a:r>
              <a:rPr lang="en-US" dirty="0" smtClean="0"/>
              <a:t>. He/she will have to circle all words and pictures that have the </a:t>
            </a:r>
            <a:r>
              <a:rPr lang="en-US" b="1" dirty="0" smtClean="0">
                <a:solidFill>
                  <a:srgbClr val="FF0000"/>
                </a:solidFill>
              </a:rPr>
              <a:t>long a</a:t>
            </a:r>
            <a:r>
              <a:rPr lang="en-US" dirty="0" smtClean="0"/>
              <a:t> sound.</a:t>
            </a:r>
          </a:p>
          <a:p>
            <a:endParaRPr lang="en-US" dirty="0"/>
          </a:p>
          <a:p>
            <a:r>
              <a:rPr lang="en-US" dirty="0" smtClean="0"/>
              <a:t>The first student to circle all of his/her words or pictures, without making a mistake, wins.</a:t>
            </a:r>
            <a:endParaRPr lang="en-US" dirty="0"/>
          </a:p>
        </p:txBody>
      </p:sp>
      <p:sp>
        <p:nvSpPr>
          <p:cNvPr id="9" name="Freeform 8"/>
          <p:cNvSpPr/>
          <p:nvPr/>
        </p:nvSpPr>
        <p:spPr>
          <a:xfrm>
            <a:off x="3193142" y="4946006"/>
            <a:ext cx="2213429" cy="1651934"/>
          </a:xfrm>
          <a:custGeom>
            <a:avLst/>
            <a:gdLst>
              <a:gd name="connsiteX0" fmla="*/ 350663 w 1560898"/>
              <a:gd name="connsiteY0" fmla="*/ 0 h 1075765"/>
              <a:gd name="connsiteX1" fmla="*/ 243087 w 1560898"/>
              <a:gd name="connsiteY1" fmla="*/ 26894 h 1075765"/>
              <a:gd name="connsiteX2" fmla="*/ 189298 w 1560898"/>
              <a:gd name="connsiteY2" fmla="*/ 67235 h 1075765"/>
              <a:gd name="connsiteX3" fmla="*/ 108616 w 1560898"/>
              <a:gd name="connsiteY3" fmla="*/ 134470 h 1075765"/>
              <a:gd name="connsiteX4" fmla="*/ 41381 w 1560898"/>
              <a:gd name="connsiteY4" fmla="*/ 255494 h 1075765"/>
              <a:gd name="connsiteX5" fmla="*/ 27934 w 1560898"/>
              <a:gd name="connsiteY5" fmla="*/ 336176 h 1075765"/>
              <a:gd name="connsiteX6" fmla="*/ 1040 w 1560898"/>
              <a:gd name="connsiteY6" fmla="*/ 443753 h 1075765"/>
              <a:gd name="connsiteX7" fmla="*/ 14487 w 1560898"/>
              <a:gd name="connsiteY7" fmla="*/ 672353 h 1075765"/>
              <a:gd name="connsiteX8" fmla="*/ 216193 w 1560898"/>
              <a:gd name="connsiteY8" fmla="*/ 874059 h 1075765"/>
              <a:gd name="connsiteX9" fmla="*/ 619604 w 1560898"/>
              <a:gd name="connsiteY9" fmla="*/ 1021976 h 1075765"/>
              <a:gd name="connsiteX10" fmla="*/ 767522 w 1560898"/>
              <a:gd name="connsiteY10" fmla="*/ 1035423 h 1075765"/>
              <a:gd name="connsiteX11" fmla="*/ 1117146 w 1560898"/>
              <a:gd name="connsiteY11" fmla="*/ 1075765 h 1075765"/>
              <a:gd name="connsiteX12" fmla="*/ 1399534 w 1560898"/>
              <a:gd name="connsiteY12" fmla="*/ 1062318 h 1075765"/>
              <a:gd name="connsiteX13" fmla="*/ 1493663 w 1560898"/>
              <a:gd name="connsiteY13" fmla="*/ 1021976 h 1075765"/>
              <a:gd name="connsiteX14" fmla="*/ 1534004 w 1560898"/>
              <a:gd name="connsiteY14" fmla="*/ 981635 h 1075765"/>
              <a:gd name="connsiteX15" fmla="*/ 1560898 w 1560898"/>
              <a:gd name="connsiteY15" fmla="*/ 874059 h 1075765"/>
              <a:gd name="connsiteX16" fmla="*/ 1547451 w 1560898"/>
              <a:gd name="connsiteY16" fmla="*/ 833718 h 1075765"/>
              <a:gd name="connsiteX17" fmla="*/ 1534004 w 1560898"/>
              <a:gd name="connsiteY17" fmla="*/ 753035 h 1075765"/>
              <a:gd name="connsiteX18" fmla="*/ 1439875 w 1560898"/>
              <a:gd name="connsiteY18" fmla="*/ 605118 h 1075765"/>
              <a:gd name="connsiteX19" fmla="*/ 1386087 w 1560898"/>
              <a:gd name="connsiteY19" fmla="*/ 524435 h 1075765"/>
              <a:gd name="connsiteX20" fmla="*/ 1332298 w 1560898"/>
              <a:gd name="connsiteY20" fmla="*/ 470647 h 1075765"/>
              <a:gd name="connsiteX21" fmla="*/ 1291957 w 1560898"/>
              <a:gd name="connsiteY21" fmla="*/ 403412 h 1075765"/>
              <a:gd name="connsiteX22" fmla="*/ 1184381 w 1560898"/>
              <a:gd name="connsiteY22" fmla="*/ 309282 h 1075765"/>
              <a:gd name="connsiteX23" fmla="*/ 1144040 w 1560898"/>
              <a:gd name="connsiteY23" fmla="*/ 268941 h 1075765"/>
              <a:gd name="connsiteX24" fmla="*/ 1076804 w 1560898"/>
              <a:gd name="connsiteY24" fmla="*/ 242047 h 1075765"/>
              <a:gd name="connsiteX25" fmla="*/ 996122 w 1560898"/>
              <a:gd name="connsiteY25" fmla="*/ 201706 h 1075765"/>
              <a:gd name="connsiteX26" fmla="*/ 915440 w 1560898"/>
              <a:gd name="connsiteY26" fmla="*/ 147918 h 1075765"/>
              <a:gd name="connsiteX27" fmla="*/ 807863 w 1560898"/>
              <a:gd name="connsiteY27" fmla="*/ 94129 h 1075765"/>
              <a:gd name="connsiteX28" fmla="*/ 606157 w 1560898"/>
              <a:gd name="connsiteY28" fmla="*/ 26894 h 1075765"/>
              <a:gd name="connsiteX29" fmla="*/ 162404 w 1560898"/>
              <a:gd name="connsiteY29" fmla="*/ 13447 h 107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60898" h="1075765">
                <a:moveTo>
                  <a:pt x="350663" y="0"/>
                </a:moveTo>
                <a:cubicBezTo>
                  <a:pt x="333637" y="3405"/>
                  <a:pt x="265352" y="14171"/>
                  <a:pt x="243087" y="26894"/>
                </a:cubicBezTo>
                <a:cubicBezTo>
                  <a:pt x="223628" y="38013"/>
                  <a:pt x="207535" y="54208"/>
                  <a:pt x="189298" y="67235"/>
                </a:cubicBezTo>
                <a:cubicBezTo>
                  <a:pt x="152504" y="93516"/>
                  <a:pt x="137592" y="95835"/>
                  <a:pt x="108616" y="134470"/>
                </a:cubicBezTo>
                <a:cubicBezTo>
                  <a:pt x="83290" y="168238"/>
                  <a:pt x="60538" y="217181"/>
                  <a:pt x="41381" y="255494"/>
                </a:cubicBezTo>
                <a:cubicBezTo>
                  <a:pt x="36899" y="282388"/>
                  <a:pt x="33647" y="309516"/>
                  <a:pt x="27934" y="336176"/>
                </a:cubicBezTo>
                <a:cubicBezTo>
                  <a:pt x="20189" y="372318"/>
                  <a:pt x="2517" y="406820"/>
                  <a:pt x="1040" y="443753"/>
                </a:cubicBezTo>
                <a:cubicBezTo>
                  <a:pt x="-2011" y="520024"/>
                  <a:pt x="1408" y="597150"/>
                  <a:pt x="14487" y="672353"/>
                </a:cubicBezTo>
                <a:cubicBezTo>
                  <a:pt x="31596" y="770728"/>
                  <a:pt x="149959" y="829903"/>
                  <a:pt x="216193" y="874059"/>
                </a:cubicBezTo>
                <a:cubicBezTo>
                  <a:pt x="330805" y="950467"/>
                  <a:pt x="487979" y="1010010"/>
                  <a:pt x="619604" y="1021976"/>
                </a:cubicBezTo>
                <a:lnTo>
                  <a:pt x="767522" y="1035423"/>
                </a:lnTo>
                <a:cubicBezTo>
                  <a:pt x="913101" y="1061893"/>
                  <a:pt x="957727" y="1075765"/>
                  <a:pt x="1117146" y="1075765"/>
                </a:cubicBezTo>
                <a:cubicBezTo>
                  <a:pt x="1211382" y="1075765"/>
                  <a:pt x="1305405" y="1066800"/>
                  <a:pt x="1399534" y="1062318"/>
                </a:cubicBezTo>
                <a:cubicBezTo>
                  <a:pt x="1430910" y="1048871"/>
                  <a:pt x="1464391" y="1039539"/>
                  <a:pt x="1493663" y="1021976"/>
                </a:cubicBezTo>
                <a:cubicBezTo>
                  <a:pt x="1509970" y="1012192"/>
                  <a:pt x="1523455" y="997458"/>
                  <a:pt x="1534004" y="981635"/>
                </a:cubicBezTo>
                <a:cubicBezTo>
                  <a:pt x="1545818" y="963914"/>
                  <a:pt x="1558958" y="883757"/>
                  <a:pt x="1560898" y="874059"/>
                </a:cubicBezTo>
                <a:cubicBezTo>
                  <a:pt x="1556416" y="860612"/>
                  <a:pt x="1550526" y="847555"/>
                  <a:pt x="1547451" y="833718"/>
                </a:cubicBezTo>
                <a:cubicBezTo>
                  <a:pt x="1541536" y="807102"/>
                  <a:pt x="1542626" y="778901"/>
                  <a:pt x="1534004" y="753035"/>
                </a:cubicBezTo>
                <a:cubicBezTo>
                  <a:pt x="1507703" y="674132"/>
                  <a:pt x="1486793" y="669631"/>
                  <a:pt x="1439875" y="605118"/>
                </a:cubicBezTo>
                <a:cubicBezTo>
                  <a:pt x="1420864" y="578977"/>
                  <a:pt x="1406279" y="549675"/>
                  <a:pt x="1386087" y="524435"/>
                </a:cubicBezTo>
                <a:cubicBezTo>
                  <a:pt x="1370247" y="504635"/>
                  <a:pt x="1347865" y="490662"/>
                  <a:pt x="1332298" y="470647"/>
                </a:cubicBezTo>
                <a:cubicBezTo>
                  <a:pt x="1316252" y="450016"/>
                  <a:pt x="1307639" y="424321"/>
                  <a:pt x="1291957" y="403412"/>
                </a:cubicBezTo>
                <a:cubicBezTo>
                  <a:pt x="1266517" y="369492"/>
                  <a:pt x="1213348" y="334628"/>
                  <a:pt x="1184381" y="309282"/>
                </a:cubicBezTo>
                <a:cubicBezTo>
                  <a:pt x="1170069" y="296759"/>
                  <a:pt x="1160166" y="279020"/>
                  <a:pt x="1144040" y="268941"/>
                </a:cubicBezTo>
                <a:cubicBezTo>
                  <a:pt x="1123571" y="256148"/>
                  <a:pt x="1098779" y="252035"/>
                  <a:pt x="1076804" y="242047"/>
                </a:cubicBezTo>
                <a:cubicBezTo>
                  <a:pt x="1049431" y="229605"/>
                  <a:pt x="1022094" y="216857"/>
                  <a:pt x="996122" y="201706"/>
                </a:cubicBezTo>
                <a:cubicBezTo>
                  <a:pt x="968202" y="185420"/>
                  <a:pt x="943504" y="163955"/>
                  <a:pt x="915440" y="147918"/>
                </a:cubicBezTo>
                <a:cubicBezTo>
                  <a:pt x="880631" y="128027"/>
                  <a:pt x="844193" y="111083"/>
                  <a:pt x="807863" y="94129"/>
                </a:cubicBezTo>
                <a:cubicBezTo>
                  <a:pt x="726331" y="56081"/>
                  <a:pt x="696424" y="43819"/>
                  <a:pt x="606157" y="26894"/>
                </a:cubicBezTo>
                <a:cubicBezTo>
                  <a:pt x="460310" y="-452"/>
                  <a:pt x="308594" y="13447"/>
                  <a:pt x="162404" y="13447"/>
                </a:cubicBezTo>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7344229" y="5050971"/>
            <a:ext cx="2148114" cy="1546970"/>
          </a:xfrm>
          <a:custGeom>
            <a:avLst/>
            <a:gdLst>
              <a:gd name="connsiteX0" fmla="*/ 595085 w 1654628"/>
              <a:gd name="connsiteY0" fmla="*/ 159658 h 1546970"/>
              <a:gd name="connsiteX1" fmla="*/ 478971 w 1654628"/>
              <a:gd name="connsiteY1" fmla="*/ 188686 h 1546970"/>
              <a:gd name="connsiteX2" fmla="*/ 319314 w 1654628"/>
              <a:gd name="connsiteY2" fmla="*/ 232229 h 1546970"/>
              <a:gd name="connsiteX3" fmla="*/ 275771 w 1654628"/>
              <a:gd name="connsiteY3" fmla="*/ 261258 h 1546970"/>
              <a:gd name="connsiteX4" fmla="*/ 188685 w 1654628"/>
              <a:gd name="connsiteY4" fmla="*/ 348343 h 1546970"/>
              <a:gd name="connsiteX5" fmla="*/ 159657 w 1654628"/>
              <a:gd name="connsiteY5" fmla="*/ 391886 h 1546970"/>
              <a:gd name="connsiteX6" fmla="*/ 87085 w 1654628"/>
              <a:gd name="connsiteY6" fmla="*/ 493486 h 1546970"/>
              <a:gd name="connsiteX7" fmla="*/ 72571 w 1654628"/>
              <a:gd name="connsiteY7" fmla="*/ 566058 h 1546970"/>
              <a:gd name="connsiteX8" fmla="*/ 43542 w 1654628"/>
              <a:gd name="connsiteY8" fmla="*/ 609600 h 1546970"/>
              <a:gd name="connsiteX9" fmla="*/ 0 w 1654628"/>
              <a:gd name="connsiteY9" fmla="*/ 899886 h 1546970"/>
              <a:gd name="connsiteX10" fmla="*/ 29028 w 1654628"/>
              <a:gd name="connsiteY10" fmla="*/ 1277258 h 1546970"/>
              <a:gd name="connsiteX11" fmla="*/ 58057 w 1654628"/>
              <a:gd name="connsiteY11" fmla="*/ 1393372 h 1546970"/>
              <a:gd name="connsiteX12" fmla="*/ 174171 w 1654628"/>
              <a:gd name="connsiteY12" fmla="*/ 1494972 h 1546970"/>
              <a:gd name="connsiteX13" fmla="*/ 580571 w 1654628"/>
              <a:gd name="connsiteY13" fmla="*/ 1538515 h 1546970"/>
              <a:gd name="connsiteX14" fmla="*/ 957942 w 1654628"/>
              <a:gd name="connsiteY14" fmla="*/ 1524000 h 1546970"/>
              <a:gd name="connsiteX15" fmla="*/ 1059542 w 1654628"/>
              <a:gd name="connsiteY15" fmla="*/ 1509486 h 1546970"/>
              <a:gd name="connsiteX16" fmla="*/ 1190171 w 1654628"/>
              <a:gd name="connsiteY16" fmla="*/ 1465943 h 1546970"/>
              <a:gd name="connsiteX17" fmla="*/ 1277257 w 1654628"/>
              <a:gd name="connsiteY17" fmla="*/ 1436915 h 1546970"/>
              <a:gd name="connsiteX18" fmla="*/ 1393371 w 1654628"/>
              <a:gd name="connsiteY18" fmla="*/ 1320800 h 1546970"/>
              <a:gd name="connsiteX19" fmla="*/ 1567542 w 1654628"/>
              <a:gd name="connsiteY19" fmla="*/ 1103086 h 1546970"/>
              <a:gd name="connsiteX20" fmla="*/ 1625600 w 1654628"/>
              <a:gd name="connsiteY20" fmla="*/ 1016000 h 1546970"/>
              <a:gd name="connsiteX21" fmla="*/ 1654628 w 1654628"/>
              <a:gd name="connsiteY21" fmla="*/ 943429 h 1546970"/>
              <a:gd name="connsiteX22" fmla="*/ 1640114 w 1654628"/>
              <a:gd name="connsiteY22" fmla="*/ 551543 h 1546970"/>
              <a:gd name="connsiteX23" fmla="*/ 1611085 w 1654628"/>
              <a:gd name="connsiteY23" fmla="*/ 435429 h 1546970"/>
              <a:gd name="connsiteX24" fmla="*/ 1567542 w 1654628"/>
              <a:gd name="connsiteY24" fmla="*/ 275772 h 1546970"/>
              <a:gd name="connsiteX25" fmla="*/ 1538514 w 1654628"/>
              <a:gd name="connsiteY25" fmla="*/ 232229 h 1546970"/>
              <a:gd name="connsiteX26" fmla="*/ 1494971 w 1654628"/>
              <a:gd name="connsiteY26" fmla="*/ 174172 h 1546970"/>
              <a:gd name="connsiteX27" fmla="*/ 1436914 w 1654628"/>
              <a:gd name="connsiteY27" fmla="*/ 145143 h 1546970"/>
              <a:gd name="connsiteX28" fmla="*/ 1364342 w 1654628"/>
              <a:gd name="connsiteY28" fmla="*/ 101600 h 1546970"/>
              <a:gd name="connsiteX29" fmla="*/ 1161142 w 1654628"/>
              <a:gd name="connsiteY29" fmla="*/ 29029 h 1546970"/>
              <a:gd name="connsiteX30" fmla="*/ 1001485 w 1654628"/>
              <a:gd name="connsiteY30" fmla="*/ 0 h 1546970"/>
              <a:gd name="connsiteX31" fmla="*/ 537028 w 1654628"/>
              <a:gd name="connsiteY31" fmla="*/ 29029 h 1546970"/>
              <a:gd name="connsiteX32" fmla="*/ 478971 w 1654628"/>
              <a:gd name="connsiteY32" fmla="*/ 58058 h 1546970"/>
              <a:gd name="connsiteX33" fmla="*/ 464457 w 1654628"/>
              <a:gd name="connsiteY33" fmla="*/ 101600 h 154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54628" h="1546970">
                <a:moveTo>
                  <a:pt x="595085" y="159658"/>
                </a:moveTo>
                <a:cubicBezTo>
                  <a:pt x="417574" y="195160"/>
                  <a:pt x="601695" y="155216"/>
                  <a:pt x="478971" y="188686"/>
                </a:cubicBezTo>
                <a:cubicBezTo>
                  <a:pt x="298905" y="237795"/>
                  <a:pt x="419538" y="198822"/>
                  <a:pt x="319314" y="232229"/>
                </a:cubicBezTo>
                <a:cubicBezTo>
                  <a:pt x="304800" y="241905"/>
                  <a:pt x="288809" y="249669"/>
                  <a:pt x="275771" y="261258"/>
                </a:cubicBezTo>
                <a:cubicBezTo>
                  <a:pt x="245088" y="288532"/>
                  <a:pt x="211456" y="314185"/>
                  <a:pt x="188685" y="348343"/>
                </a:cubicBezTo>
                <a:cubicBezTo>
                  <a:pt x="179009" y="362857"/>
                  <a:pt x="169796" y="377691"/>
                  <a:pt x="159657" y="391886"/>
                </a:cubicBezTo>
                <a:cubicBezTo>
                  <a:pt x="69623" y="517934"/>
                  <a:pt x="155510" y="390850"/>
                  <a:pt x="87085" y="493486"/>
                </a:cubicBezTo>
                <a:cubicBezTo>
                  <a:pt x="82247" y="517677"/>
                  <a:pt x="81233" y="542959"/>
                  <a:pt x="72571" y="566058"/>
                </a:cubicBezTo>
                <a:cubicBezTo>
                  <a:pt x="66446" y="582391"/>
                  <a:pt x="47248" y="592554"/>
                  <a:pt x="43542" y="609600"/>
                </a:cubicBezTo>
                <a:cubicBezTo>
                  <a:pt x="22757" y="705211"/>
                  <a:pt x="0" y="899886"/>
                  <a:pt x="0" y="899886"/>
                </a:cubicBezTo>
                <a:cubicBezTo>
                  <a:pt x="9676" y="1025677"/>
                  <a:pt x="14287" y="1151960"/>
                  <a:pt x="29028" y="1277258"/>
                </a:cubicBezTo>
                <a:cubicBezTo>
                  <a:pt x="33689" y="1316881"/>
                  <a:pt x="42712" y="1356545"/>
                  <a:pt x="58057" y="1393372"/>
                </a:cubicBezTo>
                <a:cubicBezTo>
                  <a:pt x="83315" y="1453990"/>
                  <a:pt x="121920" y="1462315"/>
                  <a:pt x="174171" y="1494972"/>
                </a:cubicBezTo>
                <a:cubicBezTo>
                  <a:pt x="328706" y="1591556"/>
                  <a:pt x="129004" y="1520451"/>
                  <a:pt x="580571" y="1538515"/>
                </a:cubicBezTo>
                <a:cubicBezTo>
                  <a:pt x="706361" y="1533677"/>
                  <a:pt x="832289" y="1531615"/>
                  <a:pt x="957942" y="1524000"/>
                </a:cubicBezTo>
                <a:cubicBezTo>
                  <a:pt x="992090" y="1521930"/>
                  <a:pt x="1026353" y="1517783"/>
                  <a:pt x="1059542" y="1509486"/>
                </a:cubicBezTo>
                <a:cubicBezTo>
                  <a:pt x="1104070" y="1498354"/>
                  <a:pt x="1146628" y="1480457"/>
                  <a:pt x="1190171" y="1465943"/>
                </a:cubicBezTo>
                <a:lnTo>
                  <a:pt x="1277257" y="1436915"/>
                </a:lnTo>
                <a:cubicBezTo>
                  <a:pt x="1315962" y="1398210"/>
                  <a:pt x="1356023" y="1360816"/>
                  <a:pt x="1393371" y="1320800"/>
                </a:cubicBezTo>
                <a:cubicBezTo>
                  <a:pt x="1456282" y="1253395"/>
                  <a:pt x="1514066" y="1177952"/>
                  <a:pt x="1567542" y="1103086"/>
                </a:cubicBezTo>
                <a:cubicBezTo>
                  <a:pt x="1587820" y="1074696"/>
                  <a:pt x="1608894" y="1046628"/>
                  <a:pt x="1625600" y="1016000"/>
                </a:cubicBezTo>
                <a:cubicBezTo>
                  <a:pt x="1638076" y="993128"/>
                  <a:pt x="1644952" y="967619"/>
                  <a:pt x="1654628" y="943429"/>
                </a:cubicBezTo>
                <a:cubicBezTo>
                  <a:pt x="1649790" y="812800"/>
                  <a:pt x="1651278" y="681784"/>
                  <a:pt x="1640114" y="551543"/>
                </a:cubicBezTo>
                <a:cubicBezTo>
                  <a:pt x="1636707" y="511793"/>
                  <a:pt x="1620056" y="474303"/>
                  <a:pt x="1611085" y="435429"/>
                </a:cubicBezTo>
                <a:cubicBezTo>
                  <a:pt x="1594693" y="364399"/>
                  <a:pt x="1599258" y="347133"/>
                  <a:pt x="1567542" y="275772"/>
                </a:cubicBezTo>
                <a:cubicBezTo>
                  <a:pt x="1560457" y="259832"/>
                  <a:pt x="1548653" y="246424"/>
                  <a:pt x="1538514" y="232229"/>
                </a:cubicBezTo>
                <a:cubicBezTo>
                  <a:pt x="1524454" y="212544"/>
                  <a:pt x="1513338" y="189915"/>
                  <a:pt x="1494971" y="174172"/>
                </a:cubicBezTo>
                <a:cubicBezTo>
                  <a:pt x="1478543" y="160091"/>
                  <a:pt x="1455828" y="155651"/>
                  <a:pt x="1436914" y="145143"/>
                </a:cubicBezTo>
                <a:cubicBezTo>
                  <a:pt x="1412253" y="131443"/>
                  <a:pt x="1389956" y="113422"/>
                  <a:pt x="1364342" y="101600"/>
                </a:cubicBezTo>
                <a:cubicBezTo>
                  <a:pt x="1348892" y="94469"/>
                  <a:pt x="1191719" y="36224"/>
                  <a:pt x="1161142" y="29029"/>
                </a:cubicBezTo>
                <a:cubicBezTo>
                  <a:pt x="1108488" y="16640"/>
                  <a:pt x="1054704" y="9676"/>
                  <a:pt x="1001485" y="0"/>
                </a:cubicBezTo>
                <a:cubicBezTo>
                  <a:pt x="846666" y="9676"/>
                  <a:pt x="691200" y="11898"/>
                  <a:pt x="537028" y="29029"/>
                </a:cubicBezTo>
                <a:cubicBezTo>
                  <a:pt x="515524" y="31418"/>
                  <a:pt x="494270" y="42759"/>
                  <a:pt x="478971" y="58058"/>
                </a:cubicBezTo>
                <a:cubicBezTo>
                  <a:pt x="468153" y="68876"/>
                  <a:pt x="464457" y="101600"/>
                  <a:pt x="464457" y="10160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619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last class:</a:t>
            </a:r>
            <a:endParaRPr lang="en-US" dirty="0">
              <a:solidFill>
                <a:srgbClr val="FF0000"/>
              </a:solidFill>
            </a:endParaRPr>
          </a:p>
        </p:txBody>
      </p:sp>
      <p:sp>
        <p:nvSpPr>
          <p:cNvPr id="3" name="Content Placeholder 2"/>
          <p:cNvSpPr>
            <a:spLocks noGrp="1"/>
          </p:cNvSpPr>
          <p:nvPr>
            <p:ph idx="1"/>
          </p:nvPr>
        </p:nvSpPr>
        <p:spPr>
          <a:xfrm>
            <a:off x="1251678" y="1223682"/>
            <a:ext cx="7072052" cy="5540189"/>
          </a:xfrm>
        </p:spPr>
        <p:txBody>
          <a:bodyPr>
            <a:normAutofit/>
          </a:bodyPr>
          <a:lstStyle/>
          <a:p>
            <a:pPr>
              <a:lnSpc>
                <a:spcPct val="200000"/>
              </a:lnSpc>
            </a:pPr>
            <a:r>
              <a:rPr lang="en-US" sz="2400" dirty="0" smtClean="0"/>
              <a:t>Finding </a:t>
            </a:r>
            <a:r>
              <a:rPr lang="en-US" sz="2400" dirty="0"/>
              <a:t>information in pictures</a:t>
            </a:r>
          </a:p>
          <a:p>
            <a:pPr>
              <a:lnSpc>
                <a:spcPct val="200000"/>
              </a:lnSpc>
            </a:pPr>
            <a:r>
              <a:rPr lang="en-US" sz="2400" dirty="0"/>
              <a:t>Retell key events from a story heard aloud</a:t>
            </a:r>
          </a:p>
          <a:p>
            <a:pPr>
              <a:lnSpc>
                <a:spcPct val="200000"/>
              </a:lnSpc>
            </a:pPr>
            <a:r>
              <a:rPr lang="en-US" sz="2400" dirty="0"/>
              <a:t>Describing our likes</a:t>
            </a:r>
          </a:p>
          <a:p>
            <a:pPr>
              <a:lnSpc>
                <a:spcPct val="200000"/>
              </a:lnSpc>
            </a:pPr>
            <a:r>
              <a:rPr lang="en-US" sz="2400" dirty="0"/>
              <a:t>Listening to others</a:t>
            </a:r>
          </a:p>
          <a:p>
            <a:pPr>
              <a:lnSpc>
                <a:spcPct val="200000"/>
              </a:lnSpc>
            </a:pPr>
            <a:r>
              <a:rPr lang="en-US" sz="2400" dirty="0"/>
              <a:t>Word families and patterns</a:t>
            </a:r>
          </a:p>
          <a:p>
            <a:pPr>
              <a:lnSpc>
                <a:spcPct val="200000"/>
              </a:lnSpc>
            </a:pPr>
            <a:r>
              <a:rPr lang="en-US" sz="2400" dirty="0"/>
              <a:t>Vocabulary Words</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4570" y="2971800"/>
            <a:ext cx="5972796" cy="3482789"/>
          </a:xfrm>
          <a:prstGeom prst="rect">
            <a:avLst/>
          </a:prstGeom>
        </p:spPr>
      </p:pic>
    </p:spTree>
    <p:extLst>
      <p:ext uri="{BB962C8B-B14F-4D97-AF65-F5344CB8AC3E}">
        <p14:creationId xmlns:p14="http://schemas.microsoft.com/office/powerpoint/2010/main" val="10483282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2114" y="1388835"/>
            <a:ext cx="2830286" cy="1415143"/>
          </a:xfrm>
          <a:prstGeom prst="rect">
            <a:avLst/>
          </a:prstGeom>
        </p:spPr>
      </p:pic>
      <p:pic>
        <p:nvPicPr>
          <p:cNvPr id="5" name="Picture 4"/>
          <p:cNvPicPr>
            <a:picLocks noChangeAspect="1"/>
          </p:cNvPicPr>
          <p:nvPr/>
        </p:nvPicPr>
        <p:blipFill>
          <a:blip r:embed="rId4"/>
          <a:stretch>
            <a:fillRect/>
          </a:stretch>
        </p:blipFill>
        <p:spPr>
          <a:xfrm>
            <a:off x="8748639" y="687138"/>
            <a:ext cx="2130879" cy="2124738"/>
          </a:xfrm>
          <a:prstGeom prst="rect">
            <a:avLst/>
          </a:prstGeom>
        </p:spPr>
      </p:pic>
      <p:pic>
        <p:nvPicPr>
          <p:cNvPr id="6" name="Picture 5"/>
          <p:cNvPicPr>
            <a:picLocks noChangeAspect="1"/>
          </p:cNvPicPr>
          <p:nvPr/>
        </p:nvPicPr>
        <p:blipFill>
          <a:blip r:embed="rId5"/>
          <a:stretch>
            <a:fillRect/>
          </a:stretch>
        </p:blipFill>
        <p:spPr>
          <a:xfrm>
            <a:off x="8871856" y="4278991"/>
            <a:ext cx="2007662" cy="189955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008414" y="4898569"/>
            <a:ext cx="1248684" cy="1279979"/>
          </a:xfrm>
          <a:prstGeom prst="rect">
            <a:avLst/>
          </a:prstGeom>
        </p:spPr>
      </p:pic>
      <p:sp>
        <p:nvSpPr>
          <p:cNvPr id="8" name="TextBox 7"/>
          <p:cNvSpPr txBox="1"/>
          <p:nvPr/>
        </p:nvSpPr>
        <p:spPr>
          <a:xfrm>
            <a:off x="1373109" y="3565918"/>
            <a:ext cx="1494972" cy="584775"/>
          </a:xfrm>
          <a:prstGeom prst="rect">
            <a:avLst/>
          </a:prstGeom>
          <a:noFill/>
        </p:spPr>
        <p:txBody>
          <a:bodyPr wrap="square" rtlCol="0">
            <a:spAutoFit/>
          </a:bodyPr>
          <a:lstStyle/>
          <a:p>
            <a:pPr algn="ctr"/>
            <a:r>
              <a:rPr lang="en-US" sz="3200" dirty="0" smtClean="0"/>
              <a:t>mat</a:t>
            </a:r>
            <a:endParaRPr lang="en-US" sz="3200" dirty="0"/>
          </a:p>
        </p:txBody>
      </p:sp>
      <p:sp>
        <p:nvSpPr>
          <p:cNvPr id="9" name="TextBox 8"/>
          <p:cNvSpPr txBox="1"/>
          <p:nvPr/>
        </p:nvSpPr>
        <p:spPr>
          <a:xfrm>
            <a:off x="3562350" y="3555215"/>
            <a:ext cx="1494972" cy="584775"/>
          </a:xfrm>
          <a:prstGeom prst="rect">
            <a:avLst/>
          </a:prstGeom>
          <a:noFill/>
        </p:spPr>
        <p:txBody>
          <a:bodyPr wrap="square" rtlCol="0">
            <a:spAutoFit/>
          </a:bodyPr>
          <a:lstStyle/>
          <a:p>
            <a:pPr algn="ctr"/>
            <a:r>
              <a:rPr lang="en-US" sz="3200" dirty="0" smtClean="0"/>
              <a:t>date</a:t>
            </a:r>
            <a:endParaRPr lang="en-US" sz="3200" dirty="0"/>
          </a:p>
        </p:txBody>
      </p:sp>
      <p:sp>
        <p:nvSpPr>
          <p:cNvPr id="10" name="TextBox 9"/>
          <p:cNvSpPr txBox="1"/>
          <p:nvPr/>
        </p:nvSpPr>
        <p:spPr>
          <a:xfrm>
            <a:off x="6374729" y="1367430"/>
            <a:ext cx="1494972" cy="584775"/>
          </a:xfrm>
          <a:prstGeom prst="rect">
            <a:avLst/>
          </a:prstGeom>
          <a:noFill/>
        </p:spPr>
        <p:txBody>
          <a:bodyPr wrap="square" rtlCol="0">
            <a:spAutoFit/>
          </a:bodyPr>
          <a:lstStyle/>
          <a:p>
            <a:pPr algn="ctr"/>
            <a:r>
              <a:rPr lang="en-US" sz="3200" dirty="0" smtClean="0"/>
              <a:t>hate</a:t>
            </a:r>
            <a:endParaRPr lang="en-US" sz="3200" dirty="0"/>
          </a:p>
        </p:txBody>
      </p:sp>
      <p:sp>
        <p:nvSpPr>
          <p:cNvPr id="11" name="TextBox 10"/>
          <p:cNvSpPr txBox="1"/>
          <p:nvPr/>
        </p:nvSpPr>
        <p:spPr>
          <a:xfrm>
            <a:off x="10574719" y="3262827"/>
            <a:ext cx="1494972" cy="584775"/>
          </a:xfrm>
          <a:prstGeom prst="rect">
            <a:avLst/>
          </a:prstGeom>
          <a:noFill/>
        </p:spPr>
        <p:txBody>
          <a:bodyPr wrap="square" rtlCol="0">
            <a:spAutoFit/>
          </a:bodyPr>
          <a:lstStyle/>
          <a:p>
            <a:pPr algn="ctr"/>
            <a:r>
              <a:rPr lang="en-US" sz="3200" dirty="0" smtClean="0"/>
              <a:t>rate</a:t>
            </a:r>
            <a:endParaRPr lang="en-US" sz="3200" dirty="0"/>
          </a:p>
        </p:txBody>
      </p:sp>
      <p:sp>
        <p:nvSpPr>
          <p:cNvPr id="12" name="TextBox 11"/>
          <p:cNvSpPr txBox="1"/>
          <p:nvPr/>
        </p:nvSpPr>
        <p:spPr>
          <a:xfrm>
            <a:off x="6437086" y="5886161"/>
            <a:ext cx="1494972" cy="584775"/>
          </a:xfrm>
          <a:prstGeom prst="rect">
            <a:avLst/>
          </a:prstGeom>
          <a:noFill/>
        </p:spPr>
        <p:txBody>
          <a:bodyPr wrap="square" rtlCol="0">
            <a:spAutoFit/>
          </a:bodyPr>
          <a:lstStyle/>
          <a:p>
            <a:pPr algn="ctr"/>
            <a:r>
              <a:rPr lang="en-US" sz="3200" smtClean="0"/>
              <a:t>fate</a:t>
            </a:r>
            <a:endParaRPr lang="en-US" sz="3200"/>
          </a:p>
        </p:txBody>
      </p:sp>
      <p:sp>
        <p:nvSpPr>
          <p:cNvPr id="14" name="TextBox 13"/>
          <p:cNvSpPr txBox="1"/>
          <p:nvPr/>
        </p:nvSpPr>
        <p:spPr>
          <a:xfrm>
            <a:off x="9239705" y="205222"/>
            <a:ext cx="1494972" cy="584775"/>
          </a:xfrm>
          <a:prstGeom prst="rect">
            <a:avLst/>
          </a:prstGeom>
          <a:noFill/>
        </p:spPr>
        <p:txBody>
          <a:bodyPr wrap="square" rtlCol="0">
            <a:spAutoFit/>
          </a:bodyPr>
          <a:lstStyle/>
          <a:p>
            <a:pPr algn="ctr"/>
            <a:r>
              <a:rPr lang="en-US" sz="3200" dirty="0" smtClean="0"/>
              <a:t>pat</a:t>
            </a:r>
            <a:endParaRPr lang="en-US" sz="3200" dirty="0"/>
          </a:p>
        </p:txBody>
      </p:sp>
      <p:sp>
        <p:nvSpPr>
          <p:cNvPr id="15" name="TextBox 14"/>
          <p:cNvSpPr txBox="1"/>
          <p:nvPr/>
        </p:nvSpPr>
        <p:spPr>
          <a:xfrm>
            <a:off x="2009321" y="394750"/>
            <a:ext cx="1494972" cy="584775"/>
          </a:xfrm>
          <a:prstGeom prst="rect">
            <a:avLst/>
          </a:prstGeom>
          <a:noFill/>
        </p:spPr>
        <p:txBody>
          <a:bodyPr wrap="square" rtlCol="0">
            <a:spAutoFit/>
          </a:bodyPr>
          <a:lstStyle/>
          <a:p>
            <a:pPr algn="ctr"/>
            <a:r>
              <a:rPr lang="en-US" sz="3200" dirty="0" smtClean="0"/>
              <a:t>rat</a:t>
            </a:r>
            <a:endParaRPr lang="en-US" sz="3200" dirty="0"/>
          </a:p>
        </p:txBody>
      </p:sp>
      <p:sp>
        <p:nvSpPr>
          <p:cNvPr id="16" name="TextBox 15"/>
          <p:cNvSpPr txBox="1"/>
          <p:nvPr/>
        </p:nvSpPr>
        <p:spPr>
          <a:xfrm>
            <a:off x="4211430" y="1384054"/>
            <a:ext cx="1494972" cy="584775"/>
          </a:xfrm>
          <a:prstGeom prst="rect">
            <a:avLst/>
          </a:prstGeom>
          <a:noFill/>
        </p:spPr>
        <p:txBody>
          <a:bodyPr wrap="square" rtlCol="0">
            <a:spAutoFit/>
          </a:bodyPr>
          <a:lstStyle/>
          <a:p>
            <a:pPr algn="ctr"/>
            <a:r>
              <a:rPr lang="en-US" sz="3200" smtClean="0"/>
              <a:t>fat</a:t>
            </a:r>
            <a:endParaRPr lang="en-US" sz="3200"/>
          </a:p>
        </p:txBody>
      </p:sp>
      <p:sp>
        <p:nvSpPr>
          <p:cNvPr id="17" name="TextBox 16"/>
          <p:cNvSpPr txBox="1"/>
          <p:nvPr/>
        </p:nvSpPr>
        <p:spPr>
          <a:xfrm>
            <a:off x="4460204" y="5386159"/>
            <a:ext cx="1494972" cy="584775"/>
          </a:xfrm>
          <a:prstGeom prst="rect">
            <a:avLst/>
          </a:prstGeom>
          <a:noFill/>
        </p:spPr>
        <p:txBody>
          <a:bodyPr wrap="square" rtlCol="0">
            <a:spAutoFit/>
          </a:bodyPr>
          <a:lstStyle/>
          <a:p>
            <a:pPr algn="ctr"/>
            <a:r>
              <a:rPr lang="en-US" sz="3200" smtClean="0"/>
              <a:t>eight</a:t>
            </a:r>
            <a:endParaRPr lang="en-US" sz="3200" dirty="0"/>
          </a:p>
        </p:txBody>
      </p:sp>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32230" y="2575009"/>
            <a:ext cx="3179969" cy="2262225"/>
          </a:xfrm>
          <a:prstGeom prst="rect">
            <a:avLst/>
          </a:prstGeom>
        </p:spPr>
      </p:pic>
    </p:spTree>
    <p:extLst>
      <p:ext uri="{BB962C8B-B14F-4D97-AF65-F5344CB8AC3E}">
        <p14:creationId xmlns:p14="http://schemas.microsoft.com/office/powerpoint/2010/main" val="1889954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The subject of a sentence</a:t>
            </a:r>
          </a:p>
          <a:p>
            <a:pPr>
              <a:lnSpc>
                <a:spcPct val="200000"/>
              </a:lnSpc>
            </a:pPr>
            <a:r>
              <a:rPr lang="en-US" sz="3600" dirty="0" smtClean="0"/>
              <a:t>Writing short three and four letter words</a:t>
            </a:r>
            <a:endParaRPr lang="en-US" sz="3600" dirty="0"/>
          </a:p>
          <a:p>
            <a:pPr>
              <a:lnSpc>
                <a:spcPct val="200000"/>
              </a:lnSpc>
            </a:pPr>
            <a:r>
              <a:rPr lang="en-US" sz="3600" dirty="0" smtClean="0"/>
              <a:t>The long A and short A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483" y="4047565"/>
            <a:ext cx="1048768" cy="793376"/>
          </a:xfrm>
          <a:prstGeom prst="rect">
            <a:avLst/>
          </a:prstGeom>
        </p:spPr>
      </p:pic>
    </p:spTree>
    <p:extLst>
      <p:ext uri="{BB962C8B-B14F-4D97-AF65-F5344CB8AC3E}">
        <p14:creationId xmlns:p14="http://schemas.microsoft.com/office/powerpoint/2010/main" val="2358105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7" y="204642"/>
            <a:ext cx="10178323" cy="881639"/>
          </a:xfrm>
        </p:spPr>
        <p:txBody>
          <a:bodyPr/>
          <a:lstStyle/>
          <a:p>
            <a:r>
              <a:rPr lang="en-US" dirty="0" smtClean="0"/>
              <a:t>Write the words:</a:t>
            </a:r>
            <a:endParaRPr lang="en-US" dirty="0"/>
          </a:p>
        </p:txBody>
      </p:sp>
      <p:sp>
        <p:nvSpPr>
          <p:cNvPr id="3" name="Content Placeholder 2"/>
          <p:cNvSpPr>
            <a:spLocks noGrp="1"/>
          </p:cNvSpPr>
          <p:nvPr>
            <p:ph idx="1"/>
          </p:nvPr>
        </p:nvSpPr>
        <p:spPr>
          <a:xfrm>
            <a:off x="1251677" y="1016322"/>
            <a:ext cx="10178323" cy="954740"/>
          </a:xfrm>
        </p:spPr>
        <p:txBody>
          <a:bodyPr/>
          <a:lstStyle/>
          <a:p>
            <a:r>
              <a:rPr lang="en-US" dirty="0" smtClean="0"/>
              <a:t>Use the given letters and the letters  “at” or “ate” to write words that contain the short a and long a sounds. The first one is done for you.</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26791462"/>
              </p:ext>
            </p:extLst>
          </p:nvPr>
        </p:nvGraphicFramePr>
        <p:xfrm>
          <a:off x="1144101" y="1897960"/>
          <a:ext cx="10554840" cy="4758334"/>
        </p:xfrm>
        <a:graphic>
          <a:graphicData uri="http://schemas.openxmlformats.org/drawingml/2006/table">
            <a:tbl>
              <a:tblPr bandRow="1">
                <a:tableStyleId>{073A0DAA-6AF3-43AB-8588-CEC1D06C72B9}</a:tableStyleId>
              </a:tblPr>
              <a:tblGrid>
                <a:gridCol w="3199299"/>
                <a:gridCol w="3778624"/>
                <a:gridCol w="3576917"/>
              </a:tblGrid>
              <a:tr h="471093">
                <a:tc>
                  <a:txBody>
                    <a:bodyPr/>
                    <a:lstStyle/>
                    <a:p>
                      <a:pPr algn="ctr"/>
                      <a:r>
                        <a:rPr lang="en-US" sz="2000" b="1" dirty="0" smtClean="0"/>
                        <a:t>LETTER</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SHORT A SOUND</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smtClean="0"/>
                        <a:t>LONG A SOUND</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9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Fat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Fate</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9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2494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2397">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0828" y="2506223"/>
            <a:ext cx="507115" cy="721872"/>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34249" y="3493406"/>
            <a:ext cx="820271" cy="820271"/>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71590" y="4276963"/>
            <a:ext cx="1344704" cy="134470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253567" y="5426685"/>
            <a:ext cx="995353" cy="1236333"/>
          </a:xfrm>
          <a:prstGeom prst="rect">
            <a:avLst/>
          </a:prstGeom>
        </p:spPr>
      </p:pic>
    </p:spTree>
    <p:extLst>
      <p:ext uri="{BB962C8B-B14F-4D97-AF65-F5344CB8AC3E}">
        <p14:creationId xmlns:p14="http://schemas.microsoft.com/office/powerpoint/2010/main" val="723224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The subject of a sentence</a:t>
            </a:r>
          </a:p>
          <a:p>
            <a:pPr>
              <a:lnSpc>
                <a:spcPct val="200000"/>
              </a:lnSpc>
            </a:pPr>
            <a:r>
              <a:rPr lang="en-US" sz="3600" dirty="0" smtClean="0"/>
              <a:t>Writing short three and four letter words</a:t>
            </a:r>
            <a:endParaRPr lang="en-US" sz="3600" dirty="0"/>
          </a:p>
          <a:p>
            <a:pPr>
              <a:lnSpc>
                <a:spcPct val="200000"/>
              </a:lnSpc>
            </a:pPr>
            <a:r>
              <a:rPr lang="en-US" sz="3600" dirty="0" smtClean="0"/>
              <a:t>The long A and short A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483" y="4047565"/>
            <a:ext cx="1048768" cy="79337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0301" y="2830606"/>
            <a:ext cx="1048768" cy="793376"/>
          </a:xfrm>
          <a:prstGeom prst="rect">
            <a:avLst/>
          </a:prstGeom>
        </p:spPr>
      </p:pic>
    </p:spTree>
    <p:extLst>
      <p:ext uri="{BB962C8B-B14F-4D97-AF65-F5344CB8AC3E}">
        <p14:creationId xmlns:p14="http://schemas.microsoft.com/office/powerpoint/2010/main" val="5458503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Subjects at the carnival</a:t>
            </a:r>
            <a:endParaRPr lang="en-US" dirty="0"/>
          </a:p>
        </p:txBody>
      </p:sp>
      <p:sp>
        <p:nvSpPr>
          <p:cNvPr id="3" name="Subtitle 2"/>
          <p:cNvSpPr>
            <a:spLocks noGrp="1"/>
          </p:cNvSpPr>
          <p:nvPr>
            <p:ph type="subTitle" idx="1"/>
          </p:nvPr>
        </p:nvSpPr>
        <p:spPr/>
        <p:txBody>
          <a:bodyPr/>
          <a:lstStyle/>
          <a:p>
            <a:r>
              <a:rPr lang="en-US" dirty="0" smtClean="0"/>
              <a:t>People, places and things</a:t>
            </a:r>
            <a:endParaRPr lang="en-US" dirty="0"/>
          </a:p>
        </p:txBody>
      </p:sp>
    </p:spTree>
    <p:extLst>
      <p:ext uri="{BB962C8B-B14F-4D97-AF65-F5344CB8AC3E}">
        <p14:creationId xmlns:p14="http://schemas.microsoft.com/office/powerpoint/2010/main" val="1424616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subject in</a:t>
            </a:r>
            <a:br>
              <a:rPr lang="en-US" dirty="0" smtClean="0"/>
            </a:br>
            <a:r>
              <a:rPr lang="en-US" dirty="0" smtClean="0"/>
              <a:t>a sentence?</a:t>
            </a:r>
            <a:endParaRPr lang="en-US" dirty="0"/>
          </a:p>
        </p:txBody>
      </p:sp>
      <p:sp>
        <p:nvSpPr>
          <p:cNvPr id="3" name="TextBox 2"/>
          <p:cNvSpPr txBox="1"/>
          <p:nvPr/>
        </p:nvSpPr>
        <p:spPr>
          <a:xfrm>
            <a:off x="504815" y="1821015"/>
            <a:ext cx="9084038" cy="3139321"/>
          </a:xfrm>
          <a:prstGeom prst="rect">
            <a:avLst/>
          </a:prstGeom>
          <a:noFill/>
        </p:spPr>
        <p:txBody>
          <a:bodyPr wrap="square" rtlCol="0">
            <a:spAutoFit/>
          </a:bodyPr>
          <a:lstStyle/>
          <a:p>
            <a:pPr algn="ctr">
              <a:lnSpc>
                <a:spcPct val="150000"/>
              </a:lnSpc>
            </a:pPr>
            <a:r>
              <a:rPr lang="en-US" sz="4400" dirty="0" smtClean="0">
                <a:solidFill>
                  <a:srgbClr val="7030A0"/>
                </a:solidFill>
              </a:rPr>
              <a:t>I liked watching the magic show.</a:t>
            </a:r>
          </a:p>
          <a:p>
            <a:pPr algn="ctr">
              <a:lnSpc>
                <a:spcPct val="150000"/>
              </a:lnSpc>
            </a:pPr>
            <a:r>
              <a:rPr lang="en-US" sz="4400" dirty="0" smtClean="0">
                <a:solidFill>
                  <a:srgbClr val="7030A0"/>
                </a:solidFill>
              </a:rPr>
              <a:t>Cotton candy tasted delicious.</a:t>
            </a:r>
          </a:p>
          <a:p>
            <a:pPr algn="ctr">
              <a:lnSpc>
                <a:spcPct val="150000"/>
              </a:lnSpc>
            </a:pPr>
            <a:r>
              <a:rPr lang="en-US" sz="4400" dirty="0" smtClean="0">
                <a:solidFill>
                  <a:srgbClr val="7030A0"/>
                </a:solidFill>
              </a:rPr>
              <a:t>The circus had a lot of animals.</a:t>
            </a:r>
            <a:endParaRPr lang="en-US" sz="4400" dirty="0">
              <a:solidFill>
                <a:srgbClr val="7030A0"/>
              </a:solidFill>
            </a:endParaRPr>
          </a:p>
        </p:txBody>
      </p:sp>
      <p:sp>
        <p:nvSpPr>
          <p:cNvPr id="4" name="TextBox 3"/>
          <p:cNvSpPr txBox="1"/>
          <p:nvPr/>
        </p:nvSpPr>
        <p:spPr>
          <a:xfrm>
            <a:off x="1251677" y="5087823"/>
            <a:ext cx="8606118" cy="1477328"/>
          </a:xfrm>
          <a:prstGeom prst="rect">
            <a:avLst/>
          </a:prstGeom>
          <a:noFill/>
        </p:spPr>
        <p:txBody>
          <a:bodyPr wrap="square" rtlCol="0">
            <a:spAutoFit/>
          </a:bodyPr>
          <a:lstStyle/>
          <a:p>
            <a:r>
              <a:rPr lang="en-US" dirty="0" smtClean="0"/>
              <a:t>A subject is a noun (person, place or thing).</a:t>
            </a:r>
          </a:p>
          <a:p>
            <a:endParaRPr lang="en-US" dirty="0"/>
          </a:p>
          <a:p>
            <a:r>
              <a:rPr lang="en-US" dirty="0" smtClean="0"/>
              <a:t>A subject usually does an action.</a:t>
            </a:r>
          </a:p>
          <a:p>
            <a:endParaRPr lang="en-US" dirty="0"/>
          </a:p>
          <a:p>
            <a:r>
              <a:rPr lang="en-US" dirty="0" smtClean="0"/>
              <a:t>A subject is who or what the sentence is about.</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8095" y="2579450"/>
            <a:ext cx="2835999" cy="2024903"/>
          </a:xfrm>
          <a:prstGeom prst="rect">
            <a:avLst/>
          </a:prstGeom>
        </p:spPr>
      </p:pic>
      <p:pic>
        <p:nvPicPr>
          <p:cNvPr id="9" name="Picture 8" descr="Circus-animals_4f7b367eee3ac-thumb.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33012" y="4859327"/>
            <a:ext cx="3281082" cy="1960798"/>
          </a:xfrm>
          <a:prstGeom prst="rect">
            <a:avLst/>
          </a:prstGeom>
        </p:spPr>
      </p:pic>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88853" y="140397"/>
            <a:ext cx="1933598" cy="2234759"/>
          </a:xfrm>
          <a:prstGeom prst="rect">
            <a:avLst/>
          </a:prstGeom>
        </p:spPr>
      </p:pic>
    </p:spTree>
    <p:extLst>
      <p:ext uri="{BB962C8B-B14F-4D97-AF65-F5344CB8AC3E}">
        <p14:creationId xmlns:p14="http://schemas.microsoft.com/office/powerpoint/2010/main" val="1807411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try it:</a:t>
            </a:r>
            <a:endParaRPr lang="en-US" dirty="0"/>
          </a:p>
        </p:txBody>
      </p:sp>
      <p:sp>
        <p:nvSpPr>
          <p:cNvPr id="3" name="TextBox 2"/>
          <p:cNvSpPr txBox="1"/>
          <p:nvPr/>
        </p:nvSpPr>
        <p:spPr>
          <a:xfrm>
            <a:off x="1546413" y="1409246"/>
            <a:ext cx="10018058" cy="5170646"/>
          </a:xfrm>
          <a:prstGeom prst="rect">
            <a:avLst/>
          </a:prstGeom>
          <a:noFill/>
        </p:spPr>
        <p:txBody>
          <a:bodyPr wrap="square" rtlCol="0">
            <a:spAutoFit/>
          </a:bodyPr>
          <a:lstStyle/>
          <a:p>
            <a:pPr algn="ctr">
              <a:lnSpc>
                <a:spcPct val="150000"/>
              </a:lnSpc>
            </a:pPr>
            <a:r>
              <a:rPr lang="en-US" sz="4400" dirty="0" smtClean="0">
                <a:solidFill>
                  <a:srgbClr val="7030A0"/>
                </a:solidFill>
              </a:rPr>
              <a:t>The boy ate licorice at the carnival.</a:t>
            </a:r>
          </a:p>
          <a:p>
            <a:pPr algn="ctr">
              <a:lnSpc>
                <a:spcPct val="150000"/>
              </a:lnSpc>
            </a:pPr>
            <a:r>
              <a:rPr lang="en-US" sz="4400" dirty="0" smtClean="0">
                <a:solidFill>
                  <a:srgbClr val="7030A0"/>
                </a:solidFill>
              </a:rPr>
              <a:t>I watched people ride a rollercoaster.</a:t>
            </a:r>
          </a:p>
          <a:p>
            <a:pPr algn="ctr">
              <a:lnSpc>
                <a:spcPct val="150000"/>
              </a:lnSpc>
            </a:pPr>
            <a:r>
              <a:rPr lang="en-US" sz="4400" dirty="0" smtClean="0">
                <a:solidFill>
                  <a:srgbClr val="7030A0"/>
                </a:solidFill>
              </a:rPr>
              <a:t>Bill watched the children ride the teacups.</a:t>
            </a:r>
          </a:p>
          <a:p>
            <a:pPr algn="ctr">
              <a:lnSpc>
                <a:spcPct val="150000"/>
              </a:lnSpc>
            </a:pPr>
            <a:r>
              <a:rPr lang="en-US" sz="4400" dirty="0" smtClean="0">
                <a:solidFill>
                  <a:srgbClr val="7030A0"/>
                </a:solidFill>
              </a:rPr>
              <a:t>The pie eating contest</a:t>
            </a:r>
            <a:r>
              <a:rPr lang="en-US" sz="4400" dirty="0">
                <a:solidFill>
                  <a:srgbClr val="7030A0"/>
                </a:solidFill>
              </a:rPr>
              <a:t> </a:t>
            </a:r>
            <a:r>
              <a:rPr lang="en-US" sz="4400" dirty="0" smtClean="0">
                <a:solidFill>
                  <a:srgbClr val="7030A0"/>
                </a:solidFill>
              </a:rPr>
              <a:t>had two winners.</a:t>
            </a:r>
          </a:p>
          <a:p>
            <a:pPr algn="ctr">
              <a:lnSpc>
                <a:spcPct val="150000"/>
              </a:lnSpc>
            </a:pPr>
            <a:r>
              <a:rPr lang="en-US" sz="4400" dirty="0" smtClean="0">
                <a:solidFill>
                  <a:srgbClr val="7030A0"/>
                </a:solidFill>
              </a:rPr>
              <a:t>The food at the carnival was sweet.</a:t>
            </a:r>
            <a:endParaRPr lang="en-US" sz="4400" dirty="0">
              <a:solidFill>
                <a:srgbClr val="7030A0"/>
              </a:solidFill>
            </a:endParaRPr>
          </a:p>
        </p:txBody>
      </p:sp>
    </p:spTree>
    <p:extLst>
      <p:ext uri="{BB962C8B-B14F-4D97-AF65-F5344CB8AC3E}">
        <p14:creationId xmlns:p14="http://schemas.microsoft.com/office/powerpoint/2010/main" val="2104635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try it:</a:t>
            </a:r>
            <a:endParaRPr lang="en-US" dirty="0"/>
          </a:p>
        </p:txBody>
      </p:sp>
      <p:sp>
        <p:nvSpPr>
          <p:cNvPr id="3" name="TextBox 2"/>
          <p:cNvSpPr txBox="1"/>
          <p:nvPr/>
        </p:nvSpPr>
        <p:spPr>
          <a:xfrm>
            <a:off x="927847" y="1128451"/>
            <a:ext cx="10367681" cy="5170646"/>
          </a:xfrm>
          <a:prstGeom prst="rect">
            <a:avLst/>
          </a:prstGeom>
          <a:noFill/>
        </p:spPr>
        <p:txBody>
          <a:bodyPr wrap="square" rtlCol="0">
            <a:spAutoFit/>
          </a:bodyPr>
          <a:lstStyle/>
          <a:p>
            <a:pPr algn="ctr">
              <a:lnSpc>
                <a:spcPct val="150000"/>
              </a:lnSpc>
            </a:pPr>
            <a:r>
              <a:rPr lang="en-US" sz="4400" dirty="0">
                <a:solidFill>
                  <a:srgbClr val="7030A0"/>
                </a:solidFill>
              </a:rPr>
              <a:t>The </a:t>
            </a:r>
            <a:r>
              <a:rPr lang="en-US" sz="4400" dirty="0">
                <a:solidFill>
                  <a:srgbClr val="FF0000"/>
                </a:solidFill>
              </a:rPr>
              <a:t>boy</a:t>
            </a:r>
            <a:r>
              <a:rPr lang="en-US" sz="4400" dirty="0">
                <a:solidFill>
                  <a:srgbClr val="7030A0"/>
                </a:solidFill>
              </a:rPr>
              <a:t> ate licorice at the carnival.</a:t>
            </a:r>
          </a:p>
          <a:p>
            <a:pPr algn="ctr">
              <a:lnSpc>
                <a:spcPct val="150000"/>
              </a:lnSpc>
            </a:pPr>
            <a:r>
              <a:rPr lang="en-US" sz="4400" dirty="0">
                <a:solidFill>
                  <a:srgbClr val="FF0000"/>
                </a:solidFill>
              </a:rPr>
              <a:t>I</a:t>
            </a:r>
            <a:r>
              <a:rPr lang="en-US" sz="4400" dirty="0">
                <a:solidFill>
                  <a:srgbClr val="7030A0"/>
                </a:solidFill>
              </a:rPr>
              <a:t> watched people ride a rollercoaster.</a:t>
            </a:r>
          </a:p>
          <a:p>
            <a:pPr algn="ctr">
              <a:lnSpc>
                <a:spcPct val="150000"/>
              </a:lnSpc>
            </a:pPr>
            <a:r>
              <a:rPr lang="en-US" sz="4400" dirty="0">
                <a:solidFill>
                  <a:srgbClr val="FF0000"/>
                </a:solidFill>
              </a:rPr>
              <a:t>Bill</a:t>
            </a:r>
            <a:r>
              <a:rPr lang="en-US" sz="4400" dirty="0">
                <a:solidFill>
                  <a:srgbClr val="7030A0"/>
                </a:solidFill>
              </a:rPr>
              <a:t> watched the children ride the teacups.</a:t>
            </a:r>
          </a:p>
          <a:p>
            <a:pPr algn="ctr">
              <a:lnSpc>
                <a:spcPct val="150000"/>
              </a:lnSpc>
            </a:pPr>
            <a:r>
              <a:rPr lang="en-US" sz="4400" dirty="0">
                <a:solidFill>
                  <a:srgbClr val="7030A0"/>
                </a:solidFill>
              </a:rPr>
              <a:t>The </a:t>
            </a:r>
            <a:r>
              <a:rPr lang="en-US" sz="4400" dirty="0">
                <a:solidFill>
                  <a:srgbClr val="FF0000"/>
                </a:solidFill>
              </a:rPr>
              <a:t>pie eating contest </a:t>
            </a:r>
            <a:r>
              <a:rPr lang="en-US" sz="4400" dirty="0">
                <a:solidFill>
                  <a:srgbClr val="7030A0"/>
                </a:solidFill>
              </a:rPr>
              <a:t>had two winners.</a:t>
            </a:r>
          </a:p>
          <a:p>
            <a:pPr algn="ctr">
              <a:lnSpc>
                <a:spcPct val="150000"/>
              </a:lnSpc>
            </a:pPr>
            <a:r>
              <a:rPr lang="en-US" sz="4400" dirty="0">
                <a:solidFill>
                  <a:srgbClr val="7030A0"/>
                </a:solidFill>
              </a:rPr>
              <a:t>The </a:t>
            </a:r>
            <a:r>
              <a:rPr lang="en-US" sz="4400" dirty="0">
                <a:solidFill>
                  <a:srgbClr val="FF0000"/>
                </a:solidFill>
              </a:rPr>
              <a:t>food</a:t>
            </a:r>
            <a:r>
              <a:rPr lang="en-US" sz="4400" dirty="0">
                <a:solidFill>
                  <a:srgbClr val="7030A0"/>
                </a:solidFill>
              </a:rPr>
              <a:t> at the carnival was sweet.</a:t>
            </a:r>
          </a:p>
        </p:txBody>
      </p:sp>
    </p:spTree>
    <p:extLst>
      <p:ext uri="{BB962C8B-B14F-4D97-AF65-F5344CB8AC3E}">
        <p14:creationId xmlns:p14="http://schemas.microsoft.com/office/powerpoint/2010/main" val="1989746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The subject of a sentence</a:t>
            </a:r>
          </a:p>
          <a:p>
            <a:pPr>
              <a:lnSpc>
                <a:spcPct val="200000"/>
              </a:lnSpc>
            </a:pPr>
            <a:r>
              <a:rPr lang="en-US" sz="3600" dirty="0" smtClean="0"/>
              <a:t>Writing short three and four letter words</a:t>
            </a:r>
            <a:endParaRPr lang="en-US" sz="3600" dirty="0"/>
          </a:p>
          <a:p>
            <a:pPr>
              <a:lnSpc>
                <a:spcPct val="200000"/>
              </a:lnSpc>
            </a:pPr>
            <a:r>
              <a:rPr lang="en-US" sz="3600" dirty="0" smtClean="0"/>
              <a:t>The long A and short A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483" y="4047565"/>
            <a:ext cx="1048768" cy="79337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0301" y="2830606"/>
            <a:ext cx="1048768" cy="79337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0838" y="1667437"/>
            <a:ext cx="1048768" cy="793376"/>
          </a:xfrm>
          <a:prstGeom prst="rect">
            <a:avLst/>
          </a:prstGeom>
        </p:spPr>
      </p:pic>
    </p:spTree>
    <p:extLst>
      <p:ext uri="{BB962C8B-B14F-4D97-AF65-F5344CB8AC3E}">
        <p14:creationId xmlns:p14="http://schemas.microsoft.com/office/powerpoint/2010/main" val="153378236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134" y="150300"/>
            <a:ext cx="8534400" cy="1507067"/>
          </a:xfrm>
        </p:spPr>
        <p:txBody>
          <a:bodyPr/>
          <a:lstStyle/>
          <a:p>
            <a:r>
              <a:rPr lang="en-US" dirty="0" smtClean="0"/>
              <a:t>And Now </a:t>
            </a:r>
            <a:r>
              <a:rPr lang="is-IS" dirty="0" smtClean="0"/>
              <a:t>…</a:t>
            </a:r>
            <a:endParaRPr lang="en-US" dirty="0"/>
          </a:p>
        </p:txBody>
      </p:sp>
      <p:sp>
        <p:nvSpPr>
          <p:cNvPr id="3" name="Content Placeholder 2"/>
          <p:cNvSpPr>
            <a:spLocks noGrp="1"/>
          </p:cNvSpPr>
          <p:nvPr>
            <p:ph idx="1"/>
          </p:nvPr>
        </p:nvSpPr>
        <p:spPr>
          <a:xfrm>
            <a:off x="684212" y="447260"/>
            <a:ext cx="8534400" cy="3615267"/>
          </a:xfrm>
        </p:spPr>
        <p:txBody>
          <a:bodyPr/>
          <a:lstStyle/>
          <a:p>
            <a:pPr marL="0" indent="0">
              <a:buNone/>
            </a:pPr>
            <a:r>
              <a:rPr lang="en-US" sz="4400" b="1" dirty="0">
                <a:solidFill>
                  <a:srgbClr val="000090"/>
                </a:solidFill>
              </a:rPr>
              <a:t>“Th</a:t>
            </a:r>
            <a:r>
              <a:rPr lang="en-US" sz="4400" b="1" dirty="0">
                <a:solidFill>
                  <a:srgbClr val="7030A0"/>
                </a:solidFill>
              </a:rPr>
              <a:t>a</a:t>
            </a:r>
            <a:r>
              <a:rPr lang="en-US" sz="4400" b="1" dirty="0">
                <a:solidFill>
                  <a:srgbClr val="000090"/>
                </a:solidFill>
              </a:rPr>
              <a:t>t Sounds Gr</a:t>
            </a:r>
            <a:r>
              <a:rPr lang="en-US" sz="4400" b="1" dirty="0">
                <a:solidFill>
                  <a:srgbClr val="FF0000"/>
                </a:solidFill>
              </a:rPr>
              <a:t>ea</a:t>
            </a:r>
            <a:r>
              <a:rPr lang="en-US" sz="4400" b="1" dirty="0">
                <a:solidFill>
                  <a:srgbClr val="000090"/>
                </a:solidFill>
              </a:rPr>
              <a:t>t!”</a:t>
            </a:r>
          </a:p>
          <a:p>
            <a:pPr marL="0" indent="0">
              <a:buNone/>
            </a:pPr>
            <a:r>
              <a:rPr lang="en-US" dirty="0"/>
              <a:t>	</a:t>
            </a:r>
            <a:r>
              <a:rPr lang="en-US" dirty="0" smtClean="0"/>
              <a:t>	</a:t>
            </a:r>
            <a:r>
              <a:rPr lang="en-US" sz="2800" dirty="0" smtClean="0"/>
              <a:t>      Brought to you today by the sounds:</a:t>
            </a:r>
            <a:endParaRPr lang="en-US" sz="2800" dirty="0"/>
          </a:p>
        </p:txBody>
      </p:sp>
      <p:sp>
        <p:nvSpPr>
          <p:cNvPr id="4" name="TextBox 3"/>
          <p:cNvSpPr txBox="1"/>
          <p:nvPr/>
        </p:nvSpPr>
        <p:spPr>
          <a:xfrm>
            <a:off x="-121024" y="3044395"/>
            <a:ext cx="11551024" cy="830997"/>
          </a:xfrm>
          <a:prstGeom prst="rect">
            <a:avLst/>
          </a:prstGeom>
          <a:noFill/>
        </p:spPr>
        <p:txBody>
          <a:bodyPr wrap="square" rtlCol="0">
            <a:spAutoFit/>
          </a:bodyPr>
          <a:lstStyle/>
          <a:p>
            <a:pPr algn="ctr"/>
            <a:r>
              <a:rPr lang="en-US" sz="4800" dirty="0" smtClean="0"/>
              <a:t>Short A and Long A</a:t>
            </a:r>
            <a:endParaRPr lang="en-US" sz="4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74" y="3875392"/>
            <a:ext cx="3512114" cy="249851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6480" y="3952619"/>
            <a:ext cx="3089054" cy="2732839"/>
          </a:xfrm>
          <a:prstGeom prst="rect">
            <a:avLst/>
          </a:prstGeom>
        </p:spPr>
      </p:pic>
    </p:spTree>
    <p:extLst>
      <p:ext uri="{BB962C8B-B14F-4D97-AF65-F5344CB8AC3E}">
        <p14:creationId xmlns:p14="http://schemas.microsoft.com/office/powerpoint/2010/main" val="11892811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will I learn today?</a:t>
            </a:r>
            <a:endParaRPr lang="en-US" dirty="0"/>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The subject of a sentence</a:t>
            </a:r>
          </a:p>
          <a:p>
            <a:pPr>
              <a:lnSpc>
                <a:spcPct val="200000"/>
              </a:lnSpc>
            </a:pPr>
            <a:r>
              <a:rPr lang="en-US" sz="3600" dirty="0" smtClean="0"/>
              <a:t>Writing short three and four letter words</a:t>
            </a:r>
            <a:endParaRPr lang="en-US" sz="3600" dirty="0"/>
          </a:p>
          <a:p>
            <a:pPr>
              <a:lnSpc>
                <a:spcPct val="200000"/>
              </a:lnSpc>
            </a:pPr>
            <a:r>
              <a:rPr lang="en-US" sz="3600" dirty="0" smtClean="0"/>
              <a:t>The long A and short A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spTree>
    <p:extLst>
      <p:ext uri="{BB962C8B-B14F-4D97-AF65-F5344CB8AC3E}">
        <p14:creationId xmlns:p14="http://schemas.microsoft.com/office/powerpoint/2010/main" val="79625731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808224"/>
              </p:ext>
            </p:extLst>
          </p:nvPr>
        </p:nvGraphicFramePr>
        <p:xfrm>
          <a:off x="339967" y="333783"/>
          <a:ext cx="11560680" cy="6294828"/>
        </p:xfrm>
        <a:graphic>
          <a:graphicData uri="http://schemas.openxmlformats.org/drawingml/2006/table">
            <a:tbl>
              <a:tblPr bandRow="1">
                <a:tableStyleId>{5C22544A-7EE6-4342-B048-85BDC9FD1C3A}</a:tableStyleId>
              </a:tblPr>
              <a:tblGrid>
                <a:gridCol w="3853560"/>
                <a:gridCol w="3853560"/>
                <a:gridCol w="3853560"/>
              </a:tblGrid>
              <a:tr h="2467093">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007">
                <a:tc>
                  <a:txBody>
                    <a:bodyPr/>
                    <a:lstStyle/>
                    <a:p>
                      <a:pPr algn="l"/>
                      <a:endParaRPr lang="en-US" sz="4000" dirty="0"/>
                    </a:p>
                  </a:txBody>
                  <a:tcPr anchor="ctr"/>
                </a:tc>
                <a:tc>
                  <a:txBody>
                    <a:bodyPr/>
                    <a:lstStyle/>
                    <a:p>
                      <a:pPr algn="l"/>
                      <a:endParaRPr lang="en-US" sz="4000" dirty="0"/>
                    </a:p>
                  </a:txBody>
                  <a:tcPr anchor="ctr"/>
                </a:tc>
                <a:tc>
                  <a:txBody>
                    <a:bodyPr/>
                    <a:lstStyle/>
                    <a:p>
                      <a:pPr algn="l"/>
                      <a:endParaRPr lang="en-US" sz="4000" dirty="0"/>
                    </a:p>
                  </a:txBody>
                  <a:tcPr anchor="ctr"/>
                </a:tc>
              </a:tr>
              <a:tr h="2425655">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r>
              <a:tr h="634391">
                <a:tc>
                  <a:txBody>
                    <a:bodyPr/>
                    <a:lstStyle/>
                    <a:p>
                      <a:pPr algn="l"/>
                      <a:endParaRPr lang="en-US" sz="4000" dirty="0"/>
                    </a:p>
                  </a:txBody>
                  <a:tcPr anchor="ctr"/>
                </a:tc>
                <a:tc>
                  <a:txBody>
                    <a:bodyPr/>
                    <a:lstStyle/>
                    <a:p>
                      <a:pPr algn="l"/>
                      <a:endParaRPr lang="en-US" sz="4000" dirty="0"/>
                    </a:p>
                  </a:txBody>
                  <a:tcPr anchor="ctr"/>
                </a:tc>
                <a:tc>
                  <a:txBody>
                    <a:bodyPr/>
                    <a:lstStyle/>
                    <a:p>
                      <a:pPr algn="l"/>
                      <a:endParaRPr lang="en-US" sz="4000" dirty="0"/>
                    </a:p>
                  </a:txBody>
                  <a:tcPr anchor="ctr"/>
                </a:tc>
              </a:tr>
            </a:tbl>
          </a:graphicData>
        </a:graphic>
      </p:graphicFrame>
      <p:pic>
        <p:nvPicPr>
          <p:cNvPr id="9" name="Picture 8"/>
          <p:cNvPicPr>
            <a:picLocks noChangeAspect="1"/>
          </p:cNvPicPr>
          <p:nvPr/>
        </p:nvPicPr>
        <p:blipFill>
          <a:blip r:embed="rId3" cstate="screen">
            <a:extLst>
              <a:ext uri="{BEBA8EAE-BF5A-486C-A8C5-ECC9F3942E4B}">
                <a14:imgProps xmlns:a14="http://schemas.microsoft.com/office/drawing/2010/main">
                  <a14:imgLayer r:embed="rId4">
                    <a14:imgEffect>
                      <a14:backgroundRemoval t="263" b="99737" l="6579" r="90000">
                        <a14:foregroundMark x1="29474" y1="30263" x2="29474" y2="30263"/>
                      </a14:backgroundRemoval>
                    </a14:imgEffect>
                  </a14:imgLayer>
                </a14:imgProps>
              </a:ext>
              <a:ext uri="{28A0092B-C50C-407E-A947-70E740481C1C}">
                <a14:useLocalDpi xmlns:a14="http://schemas.microsoft.com/office/drawing/2010/main"/>
              </a:ext>
            </a:extLst>
          </a:blip>
          <a:stretch>
            <a:fillRect/>
          </a:stretch>
        </p:blipFill>
        <p:spPr>
          <a:xfrm>
            <a:off x="8874367" y="3672114"/>
            <a:ext cx="2184400" cy="2184400"/>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8155" y="3481197"/>
            <a:ext cx="3454400" cy="2590800"/>
          </a:xfrm>
          <a:prstGeom prst="rect">
            <a:avLst/>
          </a:prstGeom>
        </p:spPr>
      </p:pic>
      <p:pic>
        <p:nvPicPr>
          <p:cNvPr id="14" name="Picture 13"/>
          <p:cNvPicPr>
            <a:picLocks noChangeAspect="1"/>
          </p:cNvPicPr>
          <p:nvPr/>
        </p:nvPicPr>
        <p:blipFill>
          <a:blip r:embed="rId6"/>
          <a:stretch>
            <a:fillRect/>
          </a:stretch>
        </p:blipFill>
        <p:spPr>
          <a:xfrm>
            <a:off x="78363" y="333783"/>
            <a:ext cx="4377871" cy="2501641"/>
          </a:xfrm>
          <a:prstGeom prst="rect">
            <a:avLst/>
          </a:prstGeom>
        </p:spPr>
      </p:pic>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84249" y="508002"/>
            <a:ext cx="3689071" cy="2070848"/>
          </a:xfrm>
          <a:prstGeom prst="rect">
            <a:avLst/>
          </a:prstGeom>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801795" y="411553"/>
            <a:ext cx="2113590" cy="2578928"/>
          </a:xfrm>
          <a:prstGeom prst="rect">
            <a:avLst/>
          </a:prstGeom>
        </p:spPr>
      </p:pic>
      <p:pic>
        <p:nvPicPr>
          <p:cNvPr id="17" name="Picture 16"/>
          <p:cNvPicPr>
            <a:picLocks noChangeAspect="1"/>
          </p:cNvPicPr>
          <p:nvPr/>
        </p:nvPicPr>
        <p:blipFill>
          <a:blip r:embed="rId9"/>
          <a:stretch>
            <a:fillRect/>
          </a:stretch>
        </p:blipFill>
        <p:spPr>
          <a:xfrm>
            <a:off x="4066603" y="3487200"/>
            <a:ext cx="3909998" cy="2688124"/>
          </a:xfrm>
          <a:prstGeom prst="rect">
            <a:avLst/>
          </a:prstGeom>
        </p:spPr>
      </p:pic>
    </p:spTree>
    <p:extLst>
      <p:ext uri="{BB962C8B-B14F-4D97-AF65-F5344CB8AC3E}">
        <p14:creationId xmlns:p14="http://schemas.microsoft.com/office/powerpoint/2010/main" val="1983215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 learned today:</a:t>
            </a:r>
            <a:endParaRPr lang="en-US" dirty="0">
              <a:solidFill>
                <a:srgbClr val="FF0000"/>
              </a:solidFill>
            </a:endParaRPr>
          </a:p>
        </p:txBody>
      </p:sp>
      <p:sp>
        <p:nvSpPr>
          <p:cNvPr id="3" name="Content Placeholder 2"/>
          <p:cNvSpPr>
            <a:spLocks noGrp="1"/>
          </p:cNvSpPr>
          <p:nvPr>
            <p:ph idx="1"/>
          </p:nvPr>
        </p:nvSpPr>
        <p:spPr>
          <a:xfrm>
            <a:off x="1251677" y="1398494"/>
            <a:ext cx="10178323" cy="5029199"/>
          </a:xfrm>
        </p:spPr>
        <p:txBody>
          <a:bodyPr>
            <a:normAutofit/>
          </a:bodyPr>
          <a:lstStyle/>
          <a:p>
            <a:pPr>
              <a:lnSpc>
                <a:spcPct val="200000"/>
              </a:lnSpc>
            </a:pPr>
            <a:r>
              <a:rPr lang="en-US" sz="3600" dirty="0" smtClean="0"/>
              <a:t>The subject of a sentence</a:t>
            </a:r>
          </a:p>
          <a:p>
            <a:pPr>
              <a:lnSpc>
                <a:spcPct val="200000"/>
              </a:lnSpc>
            </a:pPr>
            <a:r>
              <a:rPr lang="en-US" sz="3600" dirty="0" smtClean="0"/>
              <a:t>Writing short three and four letter words</a:t>
            </a:r>
            <a:endParaRPr lang="en-US" sz="3600" dirty="0"/>
          </a:p>
          <a:p>
            <a:pPr>
              <a:lnSpc>
                <a:spcPct val="200000"/>
              </a:lnSpc>
            </a:pPr>
            <a:r>
              <a:rPr lang="en-US" sz="3600" dirty="0" smtClean="0"/>
              <a:t>The long A and short A sound</a:t>
            </a:r>
            <a:endParaRPr lang="en-US" sz="3600" dirty="0"/>
          </a:p>
        </p:txBody>
      </p:sp>
      <p:pic>
        <p:nvPicPr>
          <p:cNvPr id="5" name="Picture 4"/>
          <p:cNvPicPr>
            <a:picLocks noChangeAspect="1"/>
          </p:cNvPicPr>
          <p:nvPr/>
        </p:nvPicPr>
        <p:blipFill>
          <a:blip r:embed="rId3"/>
          <a:stretch>
            <a:fillRect/>
          </a:stretch>
        </p:blipFill>
        <p:spPr>
          <a:xfrm>
            <a:off x="7417372" y="3227294"/>
            <a:ext cx="4774627" cy="3630706"/>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6483" y="4047565"/>
            <a:ext cx="1048768" cy="79337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80301" y="2830606"/>
            <a:ext cx="1048768" cy="793376"/>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0838" y="1667437"/>
            <a:ext cx="1048768" cy="793376"/>
          </a:xfrm>
          <a:prstGeom prst="rect">
            <a:avLst/>
          </a:prstGeom>
        </p:spPr>
      </p:pic>
    </p:spTree>
    <p:extLst>
      <p:ext uri="{BB962C8B-B14F-4D97-AF65-F5344CB8AC3E}">
        <p14:creationId xmlns:p14="http://schemas.microsoft.com/office/powerpoint/2010/main" val="2238963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nda-303949_6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4150" y="888921"/>
            <a:ext cx="2546002" cy="2653813"/>
          </a:xfrm>
          <a:prstGeom prst="rect">
            <a:avLst/>
          </a:prstGeom>
        </p:spPr>
      </p:pic>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1251677" y="1565243"/>
            <a:ext cx="10178323" cy="3593591"/>
          </a:xfrm>
        </p:spPr>
        <p:txBody>
          <a:bodyPr>
            <a:normAutofit/>
          </a:bodyPr>
          <a:lstStyle/>
          <a:p>
            <a:pPr>
              <a:lnSpc>
                <a:spcPct val="150000"/>
              </a:lnSpc>
            </a:pPr>
            <a:r>
              <a:rPr lang="en-US" sz="2800" dirty="0" smtClean="0"/>
              <a:t>Do you have any questions?</a:t>
            </a:r>
          </a:p>
          <a:p>
            <a:pPr>
              <a:lnSpc>
                <a:spcPct val="150000"/>
              </a:lnSpc>
            </a:pPr>
            <a:r>
              <a:rPr lang="en-US" sz="2800" dirty="0" smtClean="0"/>
              <a:t>What are you taking away from today?</a:t>
            </a:r>
          </a:p>
          <a:p>
            <a:pPr>
              <a:lnSpc>
                <a:spcPct val="150000"/>
              </a:lnSpc>
            </a:pPr>
            <a:r>
              <a:rPr lang="en-US" sz="2800" dirty="0" smtClean="0"/>
              <a:t>Do you understand the handout?</a:t>
            </a:r>
          </a:p>
        </p:txBody>
      </p:sp>
      <p:pic>
        <p:nvPicPr>
          <p:cNvPr id="5" name="Picture 4" descr="thankyou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05680" y="3379269"/>
            <a:ext cx="6290150" cy="3307522"/>
          </a:xfrm>
          <a:prstGeom prst="rect">
            <a:avLst/>
          </a:prstGeom>
        </p:spPr>
      </p:pic>
    </p:spTree>
    <p:extLst>
      <p:ext uri="{BB962C8B-B14F-4D97-AF65-F5344CB8AC3E}">
        <p14:creationId xmlns:p14="http://schemas.microsoft.com/office/powerpoint/2010/main" val="953239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Extra time rhyme</a:t>
            </a:r>
            <a:endParaRPr lang="en-US" dirty="0"/>
          </a:p>
        </p:txBody>
      </p:sp>
      <p:sp>
        <p:nvSpPr>
          <p:cNvPr id="3" name="Content Placeholder 2"/>
          <p:cNvSpPr>
            <a:spLocks noGrp="1"/>
          </p:cNvSpPr>
          <p:nvPr>
            <p:ph idx="1"/>
          </p:nvPr>
        </p:nvSpPr>
        <p:spPr>
          <a:xfrm>
            <a:off x="1251678" y="1385052"/>
            <a:ext cx="3965782" cy="5096430"/>
          </a:xfrm>
        </p:spPr>
        <p:txBody>
          <a:bodyPr/>
          <a:lstStyle/>
          <a:p>
            <a:r>
              <a:rPr lang="en-US" dirty="0" smtClean="0"/>
              <a:t>Get a beat going!</a:t>
            </a:r>
          </a:p>
          <a:p>
            <a:endParaRPr lang="en-US" dirty="0"/>
          </a:p>
          <a:p>
            <a:pPr marL="0" indent="0">
              <a:buNone/>
            </a:pPr>
            <a:r>
              <a:rPr lang="en-US" dirty="0" smtClean="0">
                <a:solidFill>
                  <a:srgbClr val="FF0000"/>
                </a:solidFill>
              </a:rPr>
              <a:t>You</a:t>
            </a:r>
            <a:r>
              <a:rPr lang="en-US" dirty="0" smtClean="0"/>
              <a:t> are going to the store.</a:t>
            </a:r>
          </a:p>
          <a:p>
            <a:pPr marL="0" indent="0">
              <a:buNone/>
            </a:pPr>
            <a:r>
              <a:rPr lang="en-US" dirty="0" smtClean="0"/>
              <a:t>So tell me what you have to do.</a:t>
            </a:r>
            <a:endParaRPr lang="is-IS" dirty="0" smtClean="0"/>
          </a:p>
          <a:p>
            <a:pPr marL="0" indent="0">
              <a:buNone/>
            </a:pPr>
            <a:r>
              <a:rPr lang="is-IS" dirty="0" smtClean="0"/>
              <a:t>Find the subject...</a:t>
            </a:r>
          </a:p>
          <a:p>
            <a:pPr marL="0" indent="0">
              <a:buNone/>
            </a:pPr>
            <a:r>
              <a:rPr lang="is-IS" dirty="0" smtClean="0"/>
              <a:t>The subject is </a:t>
            </a:r>
            <a:r>
              <a:rPr lang="is-IS" dirty="0" smtClean="0">
                <a:solidFill>
                  <a:srgbClr val="FF0000"/>
                </a:solidFill>
              </a:rPr>
              <a:t>You</a:t>
            </a:r>
            <a:r>
              <a:rPr lang="is-IS" dirty="0" smtClean="0"/>
              <a:t>!</a:t>
            </a:r>
          </a:p>
          <a:p>
            <a:pPr marL="0" indent="0">
              <a:buNone/>
            </a:pPr>
            <a:endParaRPr lang="is-IS" dirty="0"/>
          </a:p>
          <a:p>
            <a:pPr marL="0" indent="0">
              <a:buNone/>
            </a:pPr>
            <a:r>
              <a:rPr lang="is-IS" dirty="0" smtClean="0">
                <a:solidFill>
                  <a:srgbClr val="FF0000"/>
                </a:solidFill>
              </a:rPr>
              <a:t>I</a:t>
            </a:r>
            <a:r>
              <a:rPr lang="is-IS" dirty="0" smtClean="0"/>
              <a:t> am playing with a ball.</a:t>
            </a:r>
          </a:p>
          <a:p>
            <a:pPr marL="0" indent="0">
              <a:buNone/>
            </a:pPr>
            <a:r>
              <a:rPr lang="is-IS" dirty="0" smtClean="0">
                <a:solidFill>
                  <a:srgbClr val="FF0000"/>
                </a:solidFill>
              </a:rPr>
              <a:t>I</a:t>
            </a:r>
            <a:r>
              <a:rPr lang="is-IS" dirty="0" smtClean="0"/>
              <a:t> throw it high into the sky.</a:t>
            </a:r>
          </a:p>
          <a:p>
            <a:pPr marL="0" indent="0">
              <a:buNone/>
            </a:pPr>
            <a:r>
              <a:rPr lang="is-IS" dirty="0" smtClean="0"/>
              <a:t>Find the subject...</a:t>
            </a:r>
          </a:p>
          <a:p>
            <a:pPr marL="0" indent="0">
              <a:buNone/>
            </a:pPr>
            <a:r>
              <a:rPr lang="is-IS" dirty="0" smtClean="0"/>
              <a:t>The subject is </a:t>
            </a:r>
            <a:r>
              <a:rPr lang="is-IS" dirty="0" smtClean="0">
                <a:solidFill>
                  <a:srgbClr val="FF0000"/>
                </a:solidFill>
              </a:rPr>
              <a:t>I</a:t>
            </a:r>
            <a:r>
              <a:rPr lang="is-IS" dirty="0" smtClean="0"/>
              <a:t>!</a:t>
            </a:r>
            <a:endParaRPr lang="en-US" dirty="0"/>
          </a:p>
        </p:txBody>
      </p:sp>
      <p:sp>
        <p:nvSpPr>
          <p:cNvPr id="4" name="Content Placeholder 2"/>
          <p:cNvSpPr txBox="1">
            <a:spLocks/>
          </p:cNvSpPr>
          <p:nvPr/>
        </p:nvSpPr>
        <p:spPr>
          <a:xfrm>
            <a:off x="6016420" y="1385052"/>
            <a:ext cx="3965782" cy="5096430"/>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20574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endParaRPr lang="en-US" dirty="0" smtClean="0"/>
          </a:p>
          <a:p>
            <a:endParaRPr lang="en-US" dirty="0" smtClean="0"/>
          </a:p>
          <a:p>
            <a:pPr marL="0" indent="0">
              <a:buFont typeface="Arial" panose="020B0604020202020204" pitchFamily="34" charset="0"/>
              <a:buNone/>
            </a:pPr>
            <a:r>
              <a:rPr lang="en-US" dirty="0" smtClean="0">
                <a:solidFill>
                  <a:srgbClr val="FF0000"/>
                </a:solidFill>
              </a:rPr>
              <a:t>We </a:t>
            </a:r>
            <a:r>
              <a:rPr lang="en-US" dirty="0" smtClean="0"/>
              <a:t>are playing hide and seek.</a:t>
            </a:r>
          </a:p>
          <a:p>
            <a:pPr marL="0" indent="0">
              <a:buFont typeface="Arial" panose="020B0604020202020204" pitchFamily="34" charset="0"/>
              <a:buNone/>
            </a:pPr>
            <a:r>
              <a:rPr lang="en-US" dirty="0" smtClean="0"/>
              <a:t>The subject is easy, can’t you see.</a:t>
            </a:r>
            <a:endParaRPr lang="is-IS" dirty="0" smtClean="0"/>
          </a:p>
          <a:p>
            <a:pPr marL="0" indent="0">
              <a:buFont typeface="Arial" panose="020B0604020202020204" pitchFamily="34" charset="0"/>
              <a:buNone/>
            </a:pPr>
            <a:r>
              <a:rPr lang="is-IS" dirty="0" smtClean="0"/>
              <a:t>Find the subject...</a:t>
            </a:r>
          </a:p>
          <a:p>
            <a:pPr marL="0" indent="0">
              <a:buFont typeface="Arial" panose="020B0604020202020204" pitchFamily="34" charset="0"/>
              <a:buNone/>
            </a:pPr>
            <a:r>
              <a:rPr lang="is-IS" dirty="0" smtClean="0"/>
              <a:t>The subject is </a:t>
            </a:r>
            <a:r>
              <a:rPr lang="is-IS" dirty="0" smtClean="0">
                <a:solidFill>
                  <a:srgbClr val="FF0000"/>
                </a:solidFill>
              </a:rPr>
              <a:t>We</a:t>
            </a:r>
            <a:r>
              <a:rPr lang="is-IS" dirty="0" smtClean="0"/>
              <a:t>!</a:t>
            </a:r>
          </a:p>
          <a:p>
            <a:pPr marL="0" indent="0">
              <a:buFont typeface="Arial" panose="020B0604020202020204" pitchFamily="34" charset="0"/>
              <a:buNone/>
            </a:pPr>
            <a:endParaRPr lang="is-IS" dirty="0" smtClean="0"/>
          </a:p>
          <a:p>
            <a:pPr marL="0" indent="0">
              <a:buFont typeface="Arial" panose="020B0604020202020204" pitchFamily="34" charset="0"/>
              <a:buNone/>
            </a:pPr>
            <a:r>
              <a:rPr lang="is-IS" dirty="0" smtClean="0">
                <a:solidFill>
                  <a:srgbClr val="FF0000"/>
                </a:solidFill>
              </a:rPr>
              <a:t>They </a:t>
            </a:r>
            <a:r>
              <a:rPr lang="is-IS" dirty="0" smtClean="0"/>
              <a:t>are driving in a car.</a:t>
            </a:r>
          </a:p>
          <a:p>
            <a:pPr marL="0" indent="0">
              <a:buFont typeface="Arial" panose="020B0604020202020204" pitchFamily="34" charset="0"/>
              <a:buNone/>
            </a:pPr>
            <a:r>
              <a:rPr lang="is-IS" dirty="0" smtClean="0"/>
              <a:t>The subject is as plain as day.</a:t>
            </a:r>
          </a:p>
          <a:p>
            <a:pPr marL="0" indent="0">
              <a:buFont typeface="Arial" panose="020B0604020202020204" pitchFamily="34" charset="0"/>
              <a:buNone/>
            </a:pPr>
            <a:r>
              <a:rPr lang="is-IS" dirty="0" smtClean="0"/>
              <a:t>Find the subject...</a:t>
            </a:r>
          </a:p>
          <a:p>
            <a:pPr marL="0" indent="0">
              <a:buFont typeface="Arial" panose="020B0604020202020204" pitchFamily="34" charset="0"/>
              <a:buNone/>
            </a:pPr>
            <a:r>
              <a:rPr lang="is-IS" dirty="0" smtClean="0"/>
              <a:t>The subject is </a:t>
            </a:r>
            <a:r>
              <a:rPr lang="is-IS" dirty="0" smtClean="0">
                <a:solidFill>
                  <a:srgbClr val="FF0000"/>
                </a:solidFill>
              </a:rPr>
              <a:t>They</a:t>
            </a:r>
            <a:r>
              <a:rPr lang="is-IS" dirty="0" smtClean="0"/>
              <a:t>!</a:t>
            </a:r>
            <a:endParaRPr lang="en-US" dirty="0"/>
          </a:p>
        </p:txBody>
      </p:sp>
    </p:spTree>
    <p:extLst>
      <p:ext uri="{BB962C8B-B14F-4D97-AF65-F5344CB8AC3E}">
        <p14:creationId xmlns:p14="http://schemas.microsoft.com/office/powerpoint/2010/main" val="585851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948" y="0"/>
            <a:ext cx="11577917" cy="1665833"/>
          </a:xfrm>
        </p:spPr>
        <p:txBody>
          <a:bodyPr/>
          <a:lstStyle/>
          <a:p>
            <a:r>
              <a:rPr lang="en-US" dirty="0" smtClean="0"/>
              <a:t>Story time</a:t>
            </a:r>
            <a:endParaRPr lang="en-US" dirty="0"/>
          </a:p>
        </p:txBody>
      </p:sp>
      <p:pic>
        <p:nvPicPr>
          <p:cNvPr id="4" name="Picture 3"/>
          <p:cNvPicPr>
            <a:picLocks noChangeAspect="1"/>
          </p:cNvPicPr>
          <p:nvPr/>
        </p:nvPicPr>
        <p:blipFill>
          <a:blip r:embed="rId3"/>
          <a:stretch>
            <a:fillRect/>
          </a:stretch>
        </p:blipFill>
        <p:spPr>
          <a:xfrm>
            <a:off x="1923497" y="1426226"/>
            <a:ext cx="8592103" cy="483350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06581" y="2619816"/>
            <a:ext cx="1395068" cy="1985862"/>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3493" y="3285810"/>
            <a:ext cx="1490661" cy="2827996"/>
          </a:xfrm>
          <a:prstGeom prst="rect">
            <a:avLst/>
          </a:prstGeom>
        </p:spPr>
      </p:pic>
      <p:sp>
        <p:nvSpPr>
          <p:cNvPr id="7" name="TextBox 6"/>
          <p:cNvSpPr txBox="1"/>
          <p:nvPr/>
        </p:nvSpPr>
        <p:spPr>
          <a:xfrm>
            <a:off x="1499660" y="4970712"/>
            <a:ext cx="5734857" cy="769441"/>
          </a:xfrm>
          <a:prstGeom prst="rect">
            <a:avLst/>
          </a:prstGeom>
          <a:noFill/>
        </p:spPr>
        <p:txBody>
          <a:bodyPr wrap="square" rtlCol="0">
            <a:spAutoFit/>
          </a:bodyPr>
          <a:lstStyle/>
          <a:p>
            <a:pPr algn="ctr"/>
            <a:r>
              <a:rPr lang="en-US" sz="4400" dirty="0" smtClean="0"/>
              <a:t>Kat and Kate</a:t>
            </a:r>
            <a:endParaRPr lang="en-US" sz="4400" dirty="0"/>
          </a:p>
        </p:txBody>
      </p:sp>
    </p:spTree>
    <p:extLst>
      <p:ext uri="{BB962C8B-B14F-4D97-AF65-F5344CB8AC3E}">
        <p14:creationId xmlns:p14="http://schemas.microsoft.com/office/powerpoint/2010/main" val="11608776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68" y="-320"/>
            <a:ext cx="12191432" cy="6858320"/>
          </a:xfrm>
          <a:prstGeom prst="rect">
            <a:avLst/>
          </a:prstGeom>
        </p:spPr>
      </p:pic>
      <p:pic>
        <p:nvPicPr>
          <p:cNvPr id="4" name="Picture 3"/>
          <p:cNvPicPr>
            <a:picLocks noChangeAspect="1"/>
          </p:cNvPicPr>
          <p:nvPr/>
        </p:nvPicPr>
        <p:blipFill>
          <a:blip r:embed="rId4"/>
          <a:stretch>
            <a:fillRect/>
          </a:stretch>
        </p:blipFill>
        <p:spPr>
          <a:xfrm>
            <a:off x="383652" y="2013994"/>
            <a:ext cx="2240940" cy="3189950"/>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0248" y="2417061"/>
            <a:ext cx="2115115" cy="4012674"/>
          </a:xfrm>
          <a:prstGeom prst="rect">
            <a:avLst/>
          </a:prstGeom>
        </p:spPr>
      </p:pic>
      <p:sp>
        <p:nvSpPr>
          <p:cNvPr id="6" name="TextBox 5"/>
          <p:cNvSpPr txBox="1"/>
          <p:nvPr/>
        </p:nvSpPr>
        <p:spPr>
          <a:xfrm>
            <a:off x="-288799" y="5321739"/>
            <a:ext cx="8414795" cy="1107996"/>
          </a:xfrm>
          <a:prstGeom prst="rect">
            <a:avLst/>
          </a:prstGeom>
          <a:noFill/>
        </p:spPr>
        <p:txBody>
          <a:bodyPr wrap="square" rtlCol="0">
            <a:spAutoFit/>
          </a:bodyPr>
          <a:lstStyle/>
          <a:p>
            <a:pPr algn="ctr"/>
            <a:r>
              <a:rPr lang="en-US" sz="6600" dirty="0" smtClean="0"/>
              <a:t>Kat and Kate</a:t>
            </a:r>
            <a:endParaRPr lang="en-US" sz="6600" dirty="0"/>
          </a:p>
        </p:txBody>
      </p:sp>
    </p:spTree>
    <p:extLst>
      <p:ext uri="{BB962C8B-B14F-4D97-AF65-F5344CB8AC3E}">
        <p14:creationId xmlns:p14="http://schemas.microsoft.com/office/powerpoint/2010/main" val="6480313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207240" cy="6858000"/>
          </a:xfrm>
          <a:prstGeom prst="rect">
            <a:avLst/>
          </a:prstGeom>
        </p:spPr>
      </p:pic>
      <p:pic>
        <p:nvPicPr>
          <p:cNvPr id="4" name="Picture 3"/>
          <p:cNvPicPr>
            <a:picLocks noChangeAspect="1"/>
          </p:cNvPicPr>
          <p:nvPr/>
        </p:nvPicPr>
        <p:blipFill>
          <a:blip r:embed="rId4"/>
          <a:stretch>
            <a:fillRect/>
          </a:stretch>
        </p:blipFill>
        <p:spPr>
          <a:xfrm>
            <a:off x="6468013" y="2684202"/>
            <a:ext cx="2932093" cy="4173798"/>
          </a:xfrm>
          <a:prstGeom prst="rect">
            <a:avLst/>
          </a:prstGeom>
        </p:spPr>
      </p:pic>
      <p:sp>
        <p:nvSpPr>
          <p:cNvPr id="6" name="TextBox 5"/>
          <p:cNvSpPr txBox="1"/>
          <p:nvPr/>
        </p:nvSpPr>
        <p:spPr>
          <a:xfrm>
            <a:off x="162231" y="4188543"/>
            <a:ext cx="4793225" cy="2308324"/>
          </a:xfrm>
          <a:prstGeom prst="rect">
            <a:avLst/>
          </a:prstGeom>
          <a:solidFill>
            <a:schemeClr val="accent3">
              <a:lumMod val="20000"/>
              <a:lumOff val="80000"/>
            </a:schemeClr>
          </a:solidFill>
        </p:spPr>
        <p:txBody>
          <a:bodyPr wrap="square" rtlCol="0">
            <a:spAutoFit/>
          </a:bodyPr>
          <a:lstStyle/>
          <a:p>
            <a:pPr algn="ctr"/>
            <a:r>
              <a:rPr lang="en-US" sz="4800" dirty="0" smtClean="0"/>
              <a:t>This is K</a:t>
            </a:r>
            <a:r>
              <a:rPr lang="en-US" sz="4800" b="1" dirty="0" smtClean="0">
                <a:solidFill>
                  <a:srgbClr val="7030A0"/>
                </a:solidFill>
              </a:rPr>
              <a:t>a</a:t>
            </a:r>
            <a:r>
              <a:rPr lang="en-US" sz="4800" dirty="0" smtClean="0"/>
              <a:t>trina. Her friends c</a:t>
            </a:r>
            <a:r>
              <a:rPr lang="en-US" sz="4800" b="1" dirty="0" smtClean="0">
                <a:solidFill>
                  <a:srgbClr val="7030A0"/>
                </a:solidFill>
              </a:rPr>
              <a:t>a</a:t>
            </a:r>
            <a:r>
              <a:rPr lang="en-US" sz="4800" dirty="0" smtClean="0"/>
              <a:t>ll her K</a:t>
            </a:r>
            <a:r>
              <a:rPr lang="en-US" sz="4800" b="1" dirty="0" smtClean="0">
                <a:solidFill>
                  <a:srgbClr val="7030A0"/>
                </a:solidFill>
              </a:rPr>
              <a:t>a</a:t>
            </a:r>
            <a:r>
              <a:rPr lang="en-US" sz="4800" dirty="0" smtClean="0"/>
              <a:t>t for short.</a:t>
            </a:r>
            <a:endParaRPr lang="en-US" sz="4800" dirty="0"/>
          </a:p>
        </p:txBody>
      </p:sp>
    </p:spTree>
    <p:extLst>
      <p:ext uri="{BB962C8B-B14F-4D97-AF65-F5344CB8AC3E}">
        <p14:creationId xmlns:p14="http://schemas.microsoft.com/office/powerpoint/2010/main" val="141115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858000"/>
          </a:xfrm>
          <a:prstGeom prst="rect">
            <a:avLst/>
          </a:prstGeom>
        </p:spPr>
      </p:pic>
      <p:pic>
        <p:nvPicPr>
          <p:cNvPr id="5" name="Picture 4"/>
          <p:cNvPicPr>
            <a:picLocks noChangeAspect="1"/>
          </p:cNvPicPr>
          <p:nvPr/>
        </p:nvPicPr>
        <p:blipFill>
          <a:blip r:embed="rId4"/>
          <a:stretch>
            <a:fillRect/>
          </a:stretch>
        </p:blipFill>
        <p:spPr>
          <a:xfrm>
            <a:off x="1877167" y="1528758"/>
            <a:ext cx="2483470" cy="4711497"/>
          </a:xfrm>
          <a:prstGeom prst="rect">
            <a:avLst/>
          </a:prstGeom>
        </p:spPr>
      </p:pic>
      <p:sp>
        <p:nvSpPr>
          <p:cNvPr id="6" name="TextBox 5"/>
          <p:cNvSpPr txBox="1"/>
          <p:nvPr/>
        </p:nvSpPr>
        <p:spPr>
          <a:xfrm>
            <a:off x="3998475" y="5824756"/>
            <a:ext cx="3514846" cy="830997"/>
          </a:xfrm>
          <a:prstGeom prst="rect">
            <a:avLst/>
          </a:prstGeom>
          <a:solidFill>
            <a:schemeClr val="bg1"/>
          </a:solidFill>
        </p:spPr>
        <p:txBody>
          <a:bodyPr wrap="square" rtlCol="0">
            <a:spAutoFit/>
          </a:bodyPr>
          <a:lstStyle/>
          <a:p>
            <a:pPr algn="ctr"/>
            <a:r>
              <a:rPr lang="en-US" sz="4800" dirty="0" smtClean="0"/>
              <a:t>This is K</a:t>
            </a:r>
            <a:r>
              <a:rPr lang="en-US" sz="4800" b="1" dirty="0" smtClean="0">
                <a:solidFill>
                  <a:srgbClr val="FF0000"/>
                </a:solidFill>
              </a:rPr>
              <a:t>a</a:t>
            </a:r>
            <a:r>
              <a:rPr lang="en-US" sz="4800" dirty="0" smtClean="0"/>
              <a:t>te.</a:t>
            </a:r>
            <a:endParaRPr lang="en-US" sz="4800" dirty="0"/>
          </a:p>
        </p:txBody>
      </p:sp>
    </p:spTree>
    <p:extLst>
      <p:ext uri="{BB962C8B-B14F-4D97-AF65-F5344CB8AC3E}">
        <p14:creationId xmlns:p14="http://schemas.microsoft.com/office/powerpoint/2010/main" val="1737518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96" y="0"/>
            <a:ext cx="12186904" cy="6858000"/>
          </a:xfrm>
          <a:prstGeom prst="rect">
            <a:avLst/>
          </a:prstGeom>
        </p:spPr>
      </p:pic>
      <p:sp>
        <p:nvSpPr>
          <p:cNvPr id="6" name="TextBox 5"/>
          <p:cNvSpPr txBox="1"/>
          <p:nvPr/>
        </p:nvSpPr>
        <p:spPr>
          <a:xfrm>
            <a:off x="2433485" y="5840552"/>
            <a:ext cx="7762076" cy="830997"/>
          </a:xfrm>
          <a:prstGeom prst="rect">
            <a:avLst/>
          </a:prstGeom>
          <a:solidFill>
            <a:schemeClr val="accent3">
              <a:lumMod val="40000"/>
              <a:lumOff val="60000"/>
            </a:schemeClr>
          </a:solidFill>
        </p:spPr>
        <p:txBody>
          <a:bodyPr wrap="square" rtlCol="0">
            <a:spAutoFit/>
          </a:bodyPr>
          <a:lstStyle/>
          <a:p>
            <a:r>
              <a:rPr lang="en-US" sz="4800" dirty="0" smtClean="0"/>
              <a:t>K</a:t>
            </a:r>
            <a:r>
              <a:rPr lang="en-US" sz="4800" b="1" dirty="0" smtClean="0">
                <a:solidFill>
                  <a:srgbClr val="7030A0"/>
                </a:solidFill>
              </a:rPr>
              <a:t>a</a:t>
            </a:r>
            <a:r>
              <a:rPr lang="en-US" sz="4800" dirty="0" smtClean="0"/>
              <a:t>t and K</a:t>
            </a:r>
            <a:r>
              <a:rPr lang="en-US" sz="4800" b="1" dirty="0" smtClean="0">
                <a:solidFill>
                  <a:srgbClr val="FF0000"/>
                </a:solidFill>
              </a:rPr>
              <a:t>a</a:t>
            </a:r>
            <a:r>
              <a:rPr lang="en-US" sz="4800" dirty="0" smtClean="0"/>
              <a:t>te are best friends.</a:t>
            </a:r>
            <a:endParaRPr lang="en-US" sz="48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9043" y="1139175"/>
            <a:ext cx="6450211" cy="4579650"/>
          </a:xfrm>
          <a:prstGeom prst="rect">
            <a:avLst/>
          </a:prstGeom>
        </p:spPr>
      </p:pic>
      <p:pic>
        <p:nvPicPr>
          <p:cNvPr id="8" name="Picture 7"/>
          <p:cNvPicPr>
            <a:picLocks noChangeAspect="1"/>
          </p:cNvPicPr>
          <p:nvPr/>
        </p:nvPicPr>
        <p:blipFill>
          <a:blip r:embed="rId4"/>
          <a:stretch>
            <a:fillRect/>
          </a:stretch>
        </p:blipFill>
        <p:spPr>
          <a:xfrm flipH="1">
            <a:off x="6540276" y="1139175"/>
            <a:ext cx="2177003" cy="4347523"/>
          </a:xfrm>
          <a:prstGeom prst="rect">
            <a:avLst/>
          </a:prstGeom>
        </p:spPr>
      </p:pic>
    </p:spTree>
    <p:extLst>
      <p:ext uri="{BB962C8B-B14F-4D97-AF65-F5344CB8AC3E}">
        <p14:creationId xmlns:p14="http://schemas.microsoft.com/office/powerpoint/2010/main" val="28282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p:cNvSpPr txBox="1"/>
          <p:nvPr/>
        </p:nvSpPr>
        <p:spPr>
          <a:xfrm>
            <a:off x="857379" y="318560"/>
            <a:ext cx="8414795" cy="830997"/>
          </a:xfrm>
          <a:prstGeom prst="rect">
            <a:avLst/>
          </a:prstGeom>
          <a:noFill/>
        </p:spPr>
        <p:txBody>
          <a:bodyPr wrap="square" rtlCol="0">
            <a:spAutoFit/>
          </a:bodyPr>
          <a:lstStyle/>
          <a:p>
            <a:r>
              <a:rPr lang="en-US" sz="4800" dirty="0" smtClean="0"/>
              <a:t>K</a:t>
            </a:r>
            <a:r>
              <a:rPr lang="en-US" sz="4800" b="1" dirty="0" smtClean="0">
                <a:solidFill>
                  <a:srgbClr val="7030A0"/>
                </a:solidFill>
              </a:rPr>
              <a:t>a</a:t>
            </a:r>
            <a:r>
              <a:rPr lang="en-US" sz="4800" dirty="0" smtClean="0"/>
              <a:t>t likes to </a:t>
            </a:r>
            <a:r>
              <a:rPr lang="en-US" sz="4800" b="1" dirty="0" smtClean="0">
                <a:solidFill>
                  <a:srgbClr val="7030A0"/>
                </a:solidFill>
              </a:rPr>
              <a:t>a</a:t>
            </a:r>
            <a:r>
              <a:rPr lang="en-US" sz="4800" dirty="0" smtClean="0"/>
              <a:t>ct</a:t>
            </a:r>
            <a:endParaRPr lang="en-US" sz="4800" dirty="0"/>
          </a:p>
        </p:txBody>
      </p:sp>
      <p:pic>
        <p:nvPicPr>
          <p:cNvPr id="3" name="Picture 2"/>
          <p:cNvPicPr>
            <a:picLocks noChangeAspect="1"/>
          </p:cNvPicPr>
          <p:nvPr/>
        </p:nvPicPr>
        <p:blipFill>
          <a:blip r:embed="rId2"/>
          <a:stretch>
            <a:fillRect/>
          </a:stretch>
        </p:blipFill>
        <p:spPr>
          <a:xfrm>
            <a:off x="613410" y="1450339"/>
            <a:ext cx="5238750" cy="4732827"/>
          </a:xfrm>
          <a:prstGeom prst="rect">
            <a:avLst/>
          </a:prstGeom>
        </p:spPr>
      </p:pic>
      <p:sp>
        <p:nvSpPr>
          <p:cNvPr id="7" name="TextBox 6"/>
          <p:cNvSpPr txBox="1"/>
          <p:nvPr/>
        </p:nvSpPr>
        <p:spPr>
          <a:xfrm>
            <a:off x="5486400" y="5767667"/>
            <a:ext cx="6263640" cy="830997"/>
          </a:xfrm>
          <a:prstGeom prst="rect">
            <a:avLst/>
          </a:prstGeom>
          <a:noFill/>
        </p:spPr>
        <p:txBody>
          <a:bodyPr wrap="square" rtlCol="0">
            <a:spAutoFit/>
          </a:bodyPr>
          <a:lstStyle/>
          <a:p>
            <a:r>
              <a:rPr lang="en-US" sz="4800" dirty="0" smtClean="0"/>
              <a:t>and K</a:t>
            </a:r>
            <a:r>
              <a:rPr lang="en-US" sz="4800" b="1" dirty="0" smtClean="0">
                <a:solidFill>
                  <a:srgbClr val="FF0000"/>
                </a:solidFill>
              </a:rPr>
              <a:t>a</a:t>
            </a:r>
            <a:r>
              <a:rPr lang="en-US" sz="4800" dirty="0" smtClean="0"/>
              <a:t>te likes to pl</a:t>
            </a:r>
            <a:r>
              <a:rPr lang="en-US" sz="4800" b="1" dirty="0" smtClean="0">
                <a:solidFill>
                  <a:srgbClr val="FF0000"/>
                </a:solidFill>
              </a:rPr>
              <a:t>ay</a:t>
            </a:r>
            <a:r>
              <a:rPr lang="en-US" sz="4800" dirty="0" smtClean="0"/>
              <a:t>.</a:t>
            </a:r>
            <a:endParaRPr lang="en-US" sz="4800" dirty="0"/>
          </a:p>
        </p:txBody>
      </p:sp>
      <p:pic>
        <p:nvPicPr>
          <p:cNvPr id="8" name="Picture 7"/>
          <p:cNvPicPr>
            <a:picLocks noChangeAspect="1"/>
          </p:cNvPicPr>
          <p:nvPr/>
        </p:nvPicPr>
        <p:blipFill>
          <a:blip r:embed="rId3"/>
          <a:stretch>
            <a:fillRect/>
          </a:stretch>
        </p:blipFill>
        <p:spPr>
          <a:xfrm>
            <a:off x="7177090" y="318560"/>
            <a:ext cx="3673833" cy="5555397"/>
          </a:xfrm>
          <a:prstGeom prst="rect">
            <a:avLst/>
          </a:prstGeom>
        </p:spPr>
      </p:pic>
    </p:spTree>
    <p:extLst>
      <p:ext uri="{BB962C8B-B14F-4D97-AF65-F5344CB8AC3E}">
        <p14:creationId xmlns:p14="http://schemas.microsoft.com/office/powerpoint/2010/main" val="110613202"/>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a:ea typeface=""/>
        <a:cs typeface=""/>
      </a:majorFont>
      <a:minorFont>
        <a:latin typeface="Gill Sans MT"/>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Badge" id="{71A07785-5930-41D4-9A83-E23602B48E98}" vid="{771EA782-DFA6-45B1-AEA3-661F1715B310}"/>
    </a:ext>
  </a:extLst>
</a:theme>
</file>

<file path=ppt/theme/theme2.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7532</TotalTime>
  <Words>1368</Words>
  <Application>Microsoft Macintosh PowerPoint</Application>
  <PresentationFormat>Custom</PresentationFormat>
  <Paragraphs>213</Paragraphs>
  <Slides>33</Slides>
  <Notes>23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Badge</vt:lpstr>
      <vt:lpstr>Slice</vt:lpstr>
      <vt:lpstr>The carnival</vt:lpstr>
      <vt:lpstr>What I learned last class:</vt:lpstr>
      <vt:lpstr>What will I learn today?</vt:lpstr>
      <vt:lpstr>Story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 and short a sound:</vt:lpstr>
      <vt:lpstr>PowerPoint Presentation</vt:lpstr>
      <vt:lpstr>Circle race:</vt:lpstr>
      <vt:lpstr>PowerPoint Presentation</vt:lpstr>
      <vt:lpstr>What will I learn today?</vt:lpstr>
      <vt:lpstr>Write the words:</vt:lpstr>
      <vt:lpstr>What will I learn today?</vt:lpstr>
      <vt:lpstr>Subjects at the carnival</vt:lpstr>
      <vt:lpstr>What is the subject in a sentence?</vt:lpstr>
      <vt:lpstr>You try it:</vt:lpstr>
      <vt:lpstr>You try it:</vt:lpstr>
      <vt:lpstr>What will I learn today?</vt:lpstr>
      <vt:lpstr>And Now …</vt:lpstr>
      <vt:lpstr>PowerPoint Presentation</vt:lpstr>
      <vt:lpstr>What I learned today:</vt:lpstr>
      <vt:lpstr>Final Thoughts?</vt:lpstr>
      <vt:lpstr>Extra time rhyme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Carnival</dc:title>
  <dc:creator>Microsoft Office User</dc:creator>
  <cp:lastModifiedBy>Joseph Park</cp:lastModifiedBy>
  <cp:revision>146</cp:revision>
  <dcterms:created xsi:type="dcterms:W3CDTF">2016-01-10T19:10:08Z</dcterms:created>
  <dcterms:modified xsi:type="dcterms:W3CDTF">2016-03-08T20:34:25Z</dcterms:modified>
</cp:coreProperties>
</file>