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0" r:id="rId3"/>
  </p:sldMasterIdLst>
  <p:notesMasterIdLst>
    <p:notesMasterId r:id="rId47"/>
  </p:notesMasterIdLst>
  <p:sldIdLst>
    <p:sldId id="256" r:id="rId4"/>
    <p:sldId id="353" r:id="rId5"/>
    <p:sldId id="352" r:id="rId6"/>
    <p:sldId id="276" r:id="rId7"/>
    <p:sldId id="429" r:id="rId8"/>
    <p:sldId id="430" r:id="rId9"/>
    <p:sldId id="431" r:id="rId10"/>
    <p:sldId id="432" r:id="rId11"/>
    <p:sldId id="433" r:id="rId12"/>
    <p:sldId id="434" r:id="rId13"/>
    <p:sldId id="435" r:id="rId14"/>
    <p:sldId id="436" r:id="rId15"/>
    <p:sldId id="437" r:id="rId16"/>
    <p:sldId id="438" r:id="rId17"/>
    <p:sldId id="417" r:id="rId18"/>
    <p:sldId id="426" r:id="rId19"/>
    <p:sldId id="423" r:id="rId20"/>
    <p:sldId id="422" r:id="rId21"/>
    <p:sldId id="446" r:id="rId22"/>
    <p:sldId id="418" r:id="rId23"/>
    <p:sldId id="447" r:id="rId24"/>
    <p:sldId id="439" r:id="rId25"/>
    <p:sldId id="381" r:id="rId26"/>
    <p:sldId id="415" r:id="rId27"/>
    <p:sldId id="441" r:id="rId28"/>
    <p:sldId id="440" r:id="rId29"/>
    <p:sldId id="442" r:id="rId30"/>
    <p:sldId id="443" r:id="rId31"/>
    <p:sldId id="444" r:id="rId32"/>
    <p:sldId id="445" r:id="rId33"/>
    <p:sldId id="450" r:id="rId34"/>
    <p:sldId id="416" r:id="rId35"/>
    <p:sldId id="451" r:id="rId36"/>
    <p:sldId id="460" r:id="rId37"/>
    <p:sldId id="459" r:id="rId38"/>
    <p:sldId id="452" r:id="rId39"/>
    <p:sldId id="453" r:id="rId40"/>
    <p:sldId id="454" r:id="rId41"/>
    <p:sldId id="448" r:id="rId42"/>
    <p:sldId id="323" r:id="rId43"/>
    <p:sldId id="397" r:id="rId44"/>
    <p:sldId id="449" r:id="rId45"/>
    <p:sldId id="32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24"/>
    <p:restoredTop sz="73755"/>
  </p:normalViewPr>
  <p:slideViewPr>
    <p:cSldViewPr snapToGrid="0" snapToObjects="1">
      <p:cViewPr varScale="1">
        <p:scale>
          <a:sx n="91" d="100"/>
          <a:sy n="91" d="100"/>
        </p:scale>
        <p:origin x="208"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3/2/16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4283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write the words using their mouse if possible. This is so you can get an idea of their vocabulary</a:t>
            </a:r>
            <a:r>
              <a:rPr lang="en-US" baseline="0" dirty="0" smtClean="0"/>
              <a:t> and ability to write short words using patterns.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1757444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they just</a:t>
            </a:r>
            <a:r>
              <a:rPr lang="en-US" baseline="0" dirty="0" smtClean="0"/>
              <a: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them.</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23615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17587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what possessives are</a:t>
            </a:r>
          </a:p>
          <a:p>
            <a:r>
              <a:rPr lang="en-US" baseline="0" dirty="0" smtClean="0"/>
              <a:t>Give a few examples</a:t>
            </a:r>
          </a:p>
          <a:p>
            <a:endParaRPr lang="en-US" baseline="0" dirty="0" smtClean="0"/>
          </a:p>
          <a:p>
            <a:r>
              <a:rPr lang="en-US" baseline="0" dirty="0" smtClean="0"/>
              <a:t>Circle the red I and tell the students that this is the person.</a:t>
            </a:r>
          </a:p>
          <a:p>
            <a:r>
              <a:rPr lang="en-US" baseline="0" dirty="0" smtClean="0"/>
              <a:t>Circle the red my and tell the students that this is the possessive.</a:t>
            </a:r>
          </a:p>
          <a:p>
            <a:endParaRPr lang="en-US" baseline="0" dirty="0" smtClean="0"/>
          </a:p>
          <a:p>
            <a:r>
              <a:rPr lang="en-US" baseline="0" dirty="0" smtClean="0"/>
              <a:t>The possessive word my is used to show that the food belongs to I (Brian)</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44568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140983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69551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660838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215920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28</a:t>
            </a:fld>
            <a:endParaRPr lang="en-US"/>
          </a:p>
        </p:txBody>
      </p:sp>
    </p:spTree>
    <p:extLst>
      <p:ext uri="{BB962C8B-B14F-4D97-AF65-F5344CB8AC3E}">
        <p14:creationId xmlns:p14="http://schemas.microsoft.com/office/powerpoint/2010/main" val="411866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21282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120050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make a sentence for each of the possessive words.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31</a:t>
            </a:fld>
            <a:endParaRPr lang="en-US"/>
          </a:p>
        </p:txBody>
      </p:sp>
    </p:spTree>
    <p:extLst>
      <p:ext uri="{BB962C8B-B14F-4D97-AF65-F5344CB8AC3E}">
        <p14:creationId xmlns:p14="http://schemas.microsoft.com/office/powerpoint/2010/main" val="183750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32</a:t>
            </a:fld>
            <a:endParaRPr lang="en-US"/>
          </a:p>
        </p:txBody>
      </p:sp>
    </p:spTree>
    <p:extLst>
      <p:ext uri="{BB962C8B-B14F-4D97-AF65-F5344CB8AC3E}">
        <p14:creationId xmlns:p14="http://schemas.microsoft.com/office/powerpoint/2010/main" val="1057099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33</a:t>
            </a:fld>
            <a:endParaRPr lang="en-US"/>
          </a:p>
        </p:txBody>
      </p:sp>
    </p:spTree>
    <p:extLst>
      <p:ext uri="{BB962C8B-B14F-4D97-AF65-F5344CB8AC3E}">
        <p14:creationId xmlns:p14="http://schemas.microsoft.com/office/powerpoint/2010/main" val="129951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34</a:t>
            </a:fld>
            <a:endParaRPr lang="en-US"/>
          </a:p>
        </p:txBody>
      </p:sp>
    </p:spTree>
    <p:extLst>
      <p:ext uri="{BB962C8B-B14F-4D97-AF65-F5344CB8AC3E}">
        <p14:creationId xmlns:p14="http://schemas.microsoft.com/office/powerpoint/2010/main" val="2093100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35</a:t>
            </a:fld>
            <a:endParaRPr lang="en-US"/>
          </a:p>
        </p:txBody>
      </p:sp>
    </p:spTree>
    <p:extLst>
      <p:ext uri="{BB962C8B-B14F-4D97-AF65-F5344CB8AC3E}">
        <p14:creationId xmlns:p14="http://schemas.microsoft.com/office/powerpoint/2010/main" val="1986361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36</a:t>
            </a:fld>
            <a:endParaRPr lang="en-US"/>
          </a:p>
        </p:txBody>
      </p:sp>
    </p:spTree>
    <p:extLst>
      <p:ext uri="{BB962C8B-B14F-4D97-AF65-F5344CB8AC3E}">
        <p14:creationId xmlns:p14="http://schemas.microsoft.com/office/powerpoint/2010/main" val="67569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37</a:t>
            </a:fld>
            <a:endParaRPr lang="en-US"/>
          </a:p>
        </p:txBody>
      </p:sp>
    </p:spTree>
    <p:extLst>
      <p:ext uri="{BB962C8B-B14F-4D97-AF65-F5344CB8AC3E}">
        <p14:creationId xmlns:p14="http://schemas.microsoft.com/office/powerpoint/2010/main" val="176487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84303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they just</a:t>
            </a:r>
            <a:r>
              <a:rPr lang="en-US" baseline="0" dirty="0" smtClean="0"/>
              <a: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them.</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39</a:t>
            </a:fld>
            <a:endParaRPr lang="en-US"/>
          </a:p>
        </p:txBody>
      </p:sp>
    </p:spTree>
    <p:extLst>
      <p:ext uri="{BB962C8B-B14F-4D97-AF65-F5344CB8AC3E}">
        <p14:creationId xmlns:p14="http://schemas.microsoft.com/office/powerpoint/2010/main" val="106863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40</a:t>
            </a:fld>
            <a:endParaRPr lang="en-US"/>
          </a:p>
        </p:txBody>
      </p:sp>
    </p:spTree>
    <p:extLst>
      <p:ext uri="{BB962C8B-B14F-4D97-AF65-F5344CB8AC3E}">
        <p14:creationId xmlns:p14="http://schemas.microsoft.com/office/powerpoint/2010/main" val="1618304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Lemon, hen, vest</a:t>
            </a:r>
          </a:p>
          <a:p>
            <a:pPr marL="171450" indent="-171450">
              <a:buFont typeface="Arial" charset="0"/>
              <a:buChar char="•"/>
            </a:pPr>
            <a:r>
              <a:rPr lang="en-US" dirty="0" smtClean="0"/>
              <a:t>Feast, seesaw, wreath</a:t>
            </a:r>
          </a:p>
          <a:p>
            <a:pPr marL="171450" indent="-171450">
              <a:buFont typeface="Arial" charset="0"/>
              <a:buChar char="•"/>
            </a:pPr>
            <a:endParaRPr lang="en-US" dirty="0" smtClean="0"/>
          </a:p>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41</a:t>
            </a:fld>
            <a:endParaRPr lang="en-US"/>
          </a:p>
        </p:txBody>
      </p:sp>
    </p:spTree>
    <p:extLst>
      <p:ext uri="{BB962C8B-B14F-4D97-AF65-F5344CB8AC3E}">
        <p14:creationId xmlns:p14="http://schemas.microsoft.com/office/powerpoint/2010/main" val="29572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42</a:t>
            </a:fld>
            <a:endParaRPr lang="en-US"/>
          </a:p>
        </p:txBody>
      </p:sp>
    </p:spTree>
    <p:extLst>
      <p:ext uri="{BB962C8B-B14F-4D97-AF65-F5344CB8AC3E}">
        <p14:creationId xmlns:p14="http://schemas.microsoft.com/office/powerpoint/2010/main" val="131152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43</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tell you about the picture. </a:t>
            </a:r>
          </a:p>
          <a:p>
            <a:endParaRPr lang="en-US" baseline="0" dirty="0" smtClean="0"/>
          </a:p>
          <a:p>
            <a:r>
              <a:rPr lang="en-US" baseline="0" dirty="0" smtClean="0"/>
              <a:t>Ask thinking questions like:</a:t>
            </a:r>
          </a:p>
          <a:p>
            <a:pPr marL="171450" indent="-171450">
              <a:buFont typeface="Arial" charset="0"/>
              <a:buChar char="•"/>
            </a:pPr>
            <a:r>
              <a:rPr lang="en-US" baseline="0" dirty="0" smtClean="0"/>
              <a:t>What do you think this book is about?</a:t>
            </a:r>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209156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short e sound</a:t>
            </a:r>
          </a:p>
          <a:p>
            <a:endParaRPr lang="en-US" dirty="0" smtClean="0"/>
          </a:p>
          <a:p>
            <a:r>
              <a:rPr lang="en-US" dirty="0" smtClean="0"/>
              <a:t>Go through the different long e sounds.</a:t>
            </a:r>
          </a:p>
          <a:p>
            <a:endParaRPr lang="en-US" dirty="0" smtClean="0"/>
          </a:p>
          <a:p>
            <a:r>
              <a:rPr lang="en-US" dirty="0" smtClean="0"/>
              <a:t>Have the students think of even</a:t>
            </a:r>
            <a:r>
              <a:rPr lang="en-US" baseline="0" dirty="0" smtClean="0"/>
              <a:t> more examples.</a:t>
            </a:r>
          </a:p>
          <a:p>
            <a:endParaRPr lang="en-US" baseline="0" dirty="0" smtClean="0"/>
          </a:p>
          <a:p>
            <a:r>
              <a:rPr lang="en-US" baseline="0" dirty="0" smtClean="0"/>
              <a:t>You can link this to brainstorming that you did in lesson 3.</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98271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brainstorm the different forms of long e sounds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129441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instructions and then play the game with your students. If you have an odd</a:t>
            </a:r>
            <a:r>
              <a:rPr lang="en-US" baseline="0" dirty="0" smtClean="0"/>
              <a:t> number of students, you play with one of them. Copy the slide over for as many students you have and then go back and see who was correct at the end of the game.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117976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more than two students – copy this slide once or twice so that everyone gets to play.</a:t>
            </a:r>
            <a:r>
              <a:rPr lang="en-US" baseline="0" dirty="0" smtClean="0"/>
              <a:t> On the copied slides, you may want to move things around or use entirely new words/pictures.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7593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they just</a:t>
            </a:r>
            <a:r>
              <a:rPr lang="en-US" baseline="0" dirty="0" smtClean="0"/>
              <a: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86687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4410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7048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018049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5675607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4D819-9F07-4261-B09B-9E467E5D9002}" type="datetimeFigureOut">
              <a:rPr lang="en-US" smtClean="0"/>
              <a:t>3/2/16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1803910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4D819-9F07-4261-B09B-9E467E5D9002}" type="datetimeFigureOut">
              <a:rPr lang="en-US" smtClean="0"/>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80938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81957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4927028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12889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99601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1780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3/2/16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3/2/16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5811392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8"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tiff"/></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42.tiff"/><Relationship Id="rId5"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tiff"/></Relationships>
</file>

<file path=ppt/slides/_rels/slide35.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tiff"/></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6" Type="http://schemas.openxmlformats.org/officeDocument/2006/relationships/image" Target="../media/image57.tiff"/><Relationship Id="rId7" Type="http://schemas.openxmlformats.org/officeDocument/2006/relationships/image" Target="../media/image58.tiff"/><Relationship Id="rId8" Type="http://schemas.openxmlformats.org/officeDocument/2006/relationships/image" Target="../media/image59.tiff"/><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8800" y="-1099982"/>
            <a:ext cx="6274401" cy="9144000"/>
          </a:xfrm>
          <a:prstGeom prst="rect">
            <a:avLst/>
          </a:prstGeom>
        </p:spPr>
      </p:pic>
      <p:cxnSp>
        <p:nvCxnSpPr>
          <p:cNvPr id="3" name="Straight Connector 2"/>
          <p:cNvCxnSpPr/>
          <p:nvPr/>
        </p:nvCxnSpPr>
        <p:spPr>
          <a:xfrm>
            <a:off x="3262313" y="56149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129463" y="33289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05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77110" y="-1130992"/>
            <a:ext cx="6237780" cy="9144000"/>
          </a:xfrm>
          <a:prstGeom prst="rect">
            <a:avLst/>
          </a:prstGeom>
        </p:spPr>
      </p:pic>
      <p:cxnSp>
        <p:nvCxnSpPr>
          <p:cNvPr id="3" name="Straight Connector 2"/>
          <p:cNvCxnSpPr/>
          <p:nvPr/>
        </p:nvCxnSpPr>
        <p:spPr>
          <a:xfrm>
            <a:off x="3452813" y="25288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586163" y="57102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05913" y="62817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54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86366" y="-1114847"/>
            <a:ext cx="6219271" cy="9144000"/>
          </a:xfrm>
          <a:prstGeom prst="rect">
            <a:avLst/>
          </a:prstGeom>
        </p:spPr>
      </p:pic>
      <p:cxnSp>
        <p:nvCxnSpPr>
          <p:cNvPr id="3" name="Straight Connector 2"/>
          <p:cNvCxnSpPr/>
          <p:nvPr/>
        </p:nvCxnSpPr>
        <p:spPr>
          <a:xfrm>
            <a:off x="4271963" y="31384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914900" y="60150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320213" y="60150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93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71478" y="-1125360"/>
            <a:ext cx="6249045" cy="9144000"/>
          </a:xfrm>
          <a:prstGeom prst="rect">
            <a:avLst/>
          </a:prstGeom>
        </p:spPr>
      </p:pic>
      <p:cxnSp>
        <p:nvCxnSpPr>
          <p:cNvPr id="3" name="Straight Connector 2"/>
          <p:cNvCxnSpPr/>
          <p:nvPr/>
        </p:nvCxnSpPr>
        <p:spPr>
          <a:xfrm>
            <a:off x="2347913" y="57673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652963" y="57673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596313" y="61102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318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7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71030" y="-1175712"/>
            <a:ext cx="6249940" cy="9144000"/>
          </a:xfrm>
          <a:prstGeom prst="rect">
            <a:avLst/>
          </a:prstGeom>
        </p:spPr>
      </p:pic>
      <p:cxnSp>
        <p:nvCxnSpPr>
          <p:cNvPr id="3" name="Straight Connector 2"/>
          <p:cNvCxnSpPr/>
          <p:nvPr/>
        </p:nvCxnSpPr>
        <p:spPr>
          <a:xfrm>
            <a:off x="3695700" y="3810000"/>
            <a:ext cx="85725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567613" y="42052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519863" y="42052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443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and short E sound:</a:t>
            </a:r>
            <a:endParaRPr lang="en-US" dirty="0"/>
          </a:p>
        </p:txBody>
      </p:sp>
      <p:sp>
        <p:nvSpPr>
          <p:cNvPr id="3" name="Content Placeholder 2"/>
          <p:cNvSpPr>
            <a:spLocks noGrp="1"/>
          </p:cNvSpPr>
          <p:nvPr>
            <p:ph idx="1"/>
          </p:nvPr>
        </p:nvSpPr>
        <p:spPr>
          <a:xfrm>
            <a:off x="1251677" y="1317813"/>
            <a:ext cx="10178323" cy="4561784"/>
          </a:xfrm>
        </p:spPr>
        <p:txBody>
          <a:bodyPr/>
          <a:lstStyle/>
          <a:p>
            <a:r>
              <a:rPr lang="en-US" dirty="0" smtClean="0"/>
              <a:t>Normally, the short e sound is formed in words that do not end with the letter e (</a:t>
            </a:r>
            <a:r>
              <a:rPr lang="en-US" dirty="0" smtClean="0">
                <a:solidFill>
                  <a:srgbClr val="7030A0"/>
                </a:solidFill>
              </a:rPr>
              <a:t>bed, pet</a:t>
            </a:r>
            <a:r>
              <a:rPr lang="en-US" dirty="0" smtClean="0"/>
              <a:t>)</a:t>
            </a:r>
          </a:p>
          <a:p>
            <a:endParaRPr lang="en-US" dirty="0" smtClean="0"/>
          </a:p>
          <a:p>
            <a:endParaRPr lang="en-US" dirty="0"/>
          </a:p>
          <a:p>
            <a:endParaRPr lang="en-US" dirty="0" smtClean="0"/>
          </a:p>
          <a:p>
            <a:r>
              <a:rPr lang="en-US" dirty="0" smtClean="0"/>
              <a:t>Sometimes a single e will create a long e sound (</a:t>
            </a:r>
            <a:r>
              <a:rPr lang="en-US" dirty="0" smtClean="0">
                <a:solidFill>
                  <a:srgbClr val="FF0000"/>
                </a:solidFill>
              </a:rPr>
              <a:t>we, be, each, equal, evil</a:t>
            </a:r>
            <a:r>
              <a:rPr lang="en-US" dirty="0" smtClean="0"/>
              <a:t>)</a:t>
            </a:r>
          </a:p>
          <a:p>
            <a:r>
              <a:rPr lang="en-US" dirty="0" smtClean="0"/>
              <a:t>The long e sound is also formed by the following letters:</a:t>
            </a:r>
          </a:p>
          <a:p>
            <a:pPr lvl="1"/>
            <a:r>
              <a:rPr lang="en-US" dirty="0" err="1" smtClean="0"/>
              <a:t>ea</a:t>
            </a:r>
            <a:r>
              <a:rPr lang="en-US" dirty="0" smtClean="0"/>
              <a:t> (</a:t>
            </a:r>
            <a:r>
              <a:rPr lang="en-US" dirty="0" smtClean="0">
                <a:solidFill>
                  <a:srgbClr val="FF0000"/>
                </a:solidFill>
              </a:rPr>
              <a:t>meat, treat</a:t>
            </a:r>
            <a:r>
              <a:rPr lang="en-US" dirty="0" smtClean="0"/>
              <a:t>)</a:t>
            </a:r>
          </a:p>
          <a:p>
            <a:pPr lvl="1"/>
            <a:r>
              <a:rPr lang="en-US" dirty="0" err="1" smtClean="0"/>
              <a:t>ee</a:t>
            </a:r>
            <a:r>
              <a:rPr lang="en-US" dirty="0" smtClean="0"/>
              <a:t> (</a:t>
            </a:r>
            <a:r>
              <a:rPr lang="en-US" dirty="0" smtClean="0">
                <a:solidFill>
                  <a:srgbClr val="FF0000"/>
                </a:solidFill>
              </a:rPr>
              <a:t>feet, tree</a:t>
            </a:r>
            <a:r>
              <a:rPr lang="en-US" dirty="0" smtClean="0"/>
              <a:t>)</a:t>
            </a:r>
          </a:p>
          <a:p>
            <a:pPr lvl="1"/>
            <a:r>
              <a:rPr lang="en-US" dirty="0" err="1"/>
              <a:t>i</a:t>
            </a:r>
            <a:r>
              <a:rPr lang="en-US" dirty="0" err="1" smtClean="0"/>
              <a:t>e</a:t>
            </a:r>
            <a:r>
              <a:rPr lang="en-US" dirty="0" smtClean="0"/>
              <a:t> (</a:t>
            </a:r>
            <a:r>
              <a:rPr lang="en-US" dirty="0" smtClean="0">
                <a:solidFill>
                  <a:srgbClr val="FF0000"/>
                </a:solidFill>
              </a:rPr>
              <a:t>field, thief</a:t>
            </a:r>
            <a:r>
              <a:rPr lang="en-US" dirty="0" smtClean="0"/>
              <a:t>)</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1251" y="1697565"/>
            <a:ext cx="565149" cy="1340407"/>
          </a:xfrm>
          <a:prstGeom prst="rect">
            <a:avLst/>
          </a:prstGeom>
        </p:spPr>
      </p:pic>
      <p:pic>
        <p:nvPicPr>
          <p:cNvPr id="9" name="Picture 8"/>
          <p:cNvPicPr>
            <a:picLocks noChangeAspect="1"/>
          </p:cNvPicPr>
          <p:nvPr/>
        </p:nvPicPr>
        <p:blipFill>
          <a:blip r:embed="rId4"/>
          <a:stretch>
            <a:fillRect/>
          </a:stretch>
        </p:blipFill>
        <p:spPr>
          <a:xfrm>
            <a:off x="-414338" y="5196247"/>
            <a:ext cx="13106400" cy="1063102"/>
          </a:xfrm>
          <a:prstGeom prst="rect">
            <a:avLst/>
          </a:prstGeom>
        </p:spPr>
      </p:pic>
    </p:spTree>
    <p:extLst>
      <p:ext uri="{BB962C8B-B14F-4D97-AF65-F5344CB8AC3E}">
        <p14:creationId xmlns:p14="http://schemas.microsoft.com/office/powerpoint/2010/main" val="174851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32943" y="2862940"/>
            <a:ext cx="3802743" cy="136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LONG E SOUND</a:t>
            </a:r>
            <a:endParaRPr lang="en-US" sz="2800" dirty="0"/>
          </a:p>
        </p:txBody>
      </p:sp>
      <p:sp>
        <p:nvSpPr>
          <p:cNvPr id="5" name="Rounded Rectangle 4"/>
          <p:cNvSpPr/>
          <p:nvPr/>
        </p:nvSpPr>
        <p:spPr>
          <a:xfrm>
            <a:off x="7823200" y="522514"/>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EA</a:t>
            </a:r>
            <a:endParaRPr lang="en-US" dirty="0"/>
          </a:p>
        </p:txBody>
      </p:sp>
      <p:sp>
        <p:nvSpPr>
          <p:cNvPr id="6" name="Rounded Rectangle 5"/>
          <p:cNvSpPr/>
          <p:nvPr/>
        </p:nvSpPr>
        <p:spPr>
          <a:xfrm>
            <a:off x="7823200"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EE</a:t>
            </a:r>
            <a:endParaRPr lang="en-US" dirty="0"/>
          </a:p>
        </p:txBody>
      </p:sp>
      <p:sp>
        <p:nvSpPr>
          <p:cNvPr id="7" name="Rounded Rectangle 6"/>
          <p:cNvSpPr/>
          <p:nvPr/>
        </p:nvSpPr>
        <p:spPr>
          <a:xfrm>
            <a:off x="1197429" y="522513"/>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Single E</a:t>
            </a:r>
            <a:endParaRPr lang="en-US" dirty="0"/>
          </a:p>
        </p:txBody>
      </p:sp>
      <p:sp>
        <p:nvSpPr>
          <p:cNvPr id="8" name="Rounded Rectangle 7"/>
          <p:cNvSpPr/>
          <p:nvPr/>
        </p:nvSpPr>
        <p:spPr>
          <a:xfrm>
            <a:off x="1197429"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EI</a:t>
            </a:r>
            <a:endParaRPr lang="en-US" dirty="0"/>
          </a:p>
        </p:txBody>
      </p:sp>
      <p:cxnSp>
        <p:nvCxnSpPr>
          <p:cNvPr id="10" name="Straight Connector 9"/>
          <p:cNvCxnSpPr>
            <a:stCxn id="4" idx="6"/>
            <a:endCxn id="5" idx="2"/>
          </p:cNvCxnSpPr>
          <p:nvPr/>
        </p:nvCxnSpPr>
        <p:spPr>
          <a:xfrm flipV="1">
            <a:off x="7935686" y="2815771"/>
            <a:ext cx="1411514" cy="729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6"/>
            <a:endCxn id="6" idx="0"/>
          </p:cNvCxnSpPr>
          <p:nvPr/>
        </p:nvCxnSpPr>
        <p:spPr>
          <a:xfrm>
            <a:off x="7935686"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2"/>
          </p:cNvCxnSpPr>
          <p:nvPr/>
        </p:nvCxnSpPr>
        <p:spPr>
          <a:xfrm flipH="1" flipV="1">
            <a:off x="2721429" y="2815770"/>
            <a:ext cx="1411514" cy="729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a:endCxn id="8" idx="0"/>
          </p:cNvCxnSpPr>
          <p:nvPr/>
        </p:nvCxnSpPr>
        <p:spPr>
          <a:xfrm flipH="1">
            <a:off x="2721429"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1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858124" y="5060447"/>
            <a:ext cx="1732238" cy="175010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046" y="5152943"/>
            <a:ext cx="1685594" cy="1343025"/>
          </a:xfrm>
          <a:prstGeom prst="rect">
            <a:avLst/>
          </a:prstGeom>
        </p:spPr>
      </p:pic>
      <p:sp>
        <p:nvSpPr>
          <p:cNvPr id="2" name="Title 1"/>
          <p:cNvSpPr>
            <a:spLocks noGrp="1"/>
          </p:cNvSpPr>
          <p:nvPr>
            <p:ph type="title"/>
          </p:nvPr>
        </p:nvSpPr>
        <p:spPr/>
        <p:txBody>
          <a:bodyPr/>
          <a:lstStyle/>
          <a:p>
            <a:r>
              <a:rPr lang="en-US" dirty="0" smtClean="0"/>
              <a:t>Circle race:</a:t>
            </a:r>
            <a:endParaRPr lang="en-US" dirty="0"/>
          </a:p>
        </p:txBody>
      </p:sp>
      <p:sp>
        <p:nvSpPr>
          <p:cNvPr id="3" name="Content Placeholder 2"/>
          <p:cNvSpPr>
            <a:spLocks noGrp="1"/>
          </p:cNvSpPr>
          <p:nvPr>
            <p:ph idx="1"/>
          </p:nvPr>
        </p:nvSpPr>
        <p:spPr>
          <a:xfrm>
            <a:off x="1251677" y="1264024"/>
            <a:ext cx="10178323" cy="4534890"/>
          </a:xfrm>
        </p:spPr>
        <p:txBody>
          <a:bodyPr/>
          <a:lstStyle/>
          <a:p>
            <a:r>
              <a:rPr lang="en-US" dirty="0" smtClean="0"/>
              <a:t>The next page will have words and pictures of nouns with the </a:t>
            </a:r>
            <a:r>
              <a:rPr lang="en-US" b="1" dirty="0" smtClean="0">
                <a:solidFill>
                  <a:srgbClr val="7030A0"/>
                </a:solidFill>
              </a:rPr>
              <a:t>short e</a:t>
            </a:r>
            <a:r>
              <a:rPr lang="en-US" dirty="0" smtClean="0"/>
              <a:t> and </a:t>
            </a:r>
            <a:r>
              <a:rPr lang="en-US" b="1" dirty="0" smtClean="0">
                <a:solidFill>
                  <a:srgbClr val="FF0000"/>
                </a:solidFill>
              </a:rPr>
              <a:t>long e</a:t>
            </a:r>
            <a:r>
              <a:rPr lang="en-US" dirty="0" smtClean="0"/>
              <a:t> sounds.</a:t>
            </a:r>
          </a:p>
          <a:p>
            <a:endParaRPr lang="en-US" dirty="0" smtClean="0"/>
          </a:p>
          <a:p>
            <a:r>
              <a:rPr lang="en-US" dirty="0" smtClean="0"/>
              <a:t>Student 1 __________________, will change his/her pencil </a:t>
            </a:r>
            <a:r>
              <a:rPr lang="en-US" dirty="0" err="1" smtClean="0"/>
              <a:t>colour</a:t>
            </a:r>
            <a:r>
              <a:rPr lang="en-US" dirty="0" smtClean="0"/>
              <a:t> to </a:t>
            </a:r>
            <a:r>
              <a:rPr lang="en-US" b="1" dirty="0" smtClean="0">
                <a:solidFill>
                  <a:srgbClr val="7030A0"/>
                </a:solidFill>
              </a:rPr>
              <a:t>purple</a:t>
            </a:r>
            <a:r>
              <a:rPr lang="en-US" dirty="0" smtClean="0"/>
              <a:t>. He/she will have to circle all words and pictures that have the </a:t>
            </a:r>
            <a:r>
              <a:rPr lang="en-US" b="1" dirty="0" smtClean="0">
                <a:solidFill>
                  <a:srgbClr val="7030A0"/>
                </a:solidFill>
              </a:rPr>
              <a:t>short e</a:t>
            </a:r>
            <a:r>
              <a:rPr lang="en-US" dirty="0" smtClean="0"/>
              <a:t> sound.</a:t>
            </a:r>
          </a:p>
          <a:p>
            <a:endParaRPr lang="en-US" dirty="0"/>
          </a:p>
          <a:p>
            <a:r>
              <a:rPr lang="en-US" dirty="0" smtClean="0"/>
              <a:t>Student 2 __________________, will change his/her pencil </a:t>
            </a:r>
            <a:r>
              <a:rPr lang="en-US" dirty="0" err="1" smtClean="0"/>
              <a:t>colour</a:t>
            </a:r>
            <a:r>
              <a:rPr lang="en-US" dirty="0" smtClean="0"/>
              <a:t> to </a:t>
            </a:r>
            <a:r>
              <a:rPr lang="en-US" b="1" dirty="0" smtClean="0">
                <a:solidFill>
                  <a:srgbClr val="FF0000"/>
                </a:solidFill>
              </a:rPr>
              <a:t>red</a:t>
            </a:r>
            <a:r>
              <a:rPr lang="en-US" dirty="0" smtClean="0"/>
              <a:t>. He/she will have to circle all words and pictures that have the </a:t>
            </a:r>
            <a:r>
              <a:rPr lang="en-US" b="1" dirty="0" smtClean="0">
                <a:solidFill>
                  <a:srgbClr val="FF0000"/>
                </a:solidFill>
              </a:rPr>
              <a:t>long e</a:t>
            </a:r>
            <a:r>
              <a:rPr lang="en-US" dirty="0" smtClean="0"/>
              <a:t> sound.</a:t>
            </a:r>
          </a:p>
          <a:p>
            <a:endParaRPr lang="en-US" dirty="0"/>
          </a:p>
          <a:p>
            <a:r>
              <a:rPr lang="en-US" dirty="0" smtClean="0"/>
              <a:t>The first student to circle all of his/her words or pictures, without making a mistake, wins.</a:t>
            </a:r>
            <a:endParaRPr lang="en-US" dirty="0"/>
          </a:p>
        </p:txBody>
      </p:sp>
      <p:sp>
        <p:nvSpPr>
          <p:cNvPr id="9" name="Freeform 8"/>
          <p:cNvSpPr/>
          <p:nvPr/>
        </p:nvSpPr>
        <p:spPr>
          <a:xfrm>
            <a:off x="3193142" y="4946006"/>
            <a:ext cx="2213429" cy="1651934"/>
          </a:xfrm>
          <a:custGeom>
            <a:avLst/>
            <a:gdLst>
              <a:gd name="connsiteX0" fmla="*/ 350663 w 1560898"/>
              <a:gd name="connsiteY0" fmla="*/ 0 h 1075765"/>
              <a:gd name="connsiteX1" fmla="*/ 243087 w 1560898"/>
              <a:gd name="connsiteY1" fmla="*/ 26894 h 1075765"/>
              <a:gd name="connsiteX2" fmla="*/ 189298 w 1560898"/>
              <a:gd name="connsiteY2" fmla="*/ 67235 h 1075765"/>
              <a:gd name="connsiteX3" fmla="*/ 108616 w 1560898"/>
              <a:gd name="connsiteY3" fmla="*/ 134470 h 1075765"/>
              <a:gd name="connsiteX4" fmla="*/ 41381 w 1560898"/>
              <a:gd name="connsiteY4" fmla="*/ 255494 h 1075765"/>
              <a:gd name="connsiteX5" fmla="*/ 27934 w 1560898"/>
              <a:gd name="connsiteY5" fmla="*/ 336176 h 1075765"/>
              <a:gd name="connsiteX6" fmla="*/ 1040 w 1560898"/>
              <a:gd name="connsiteY6" fmla="*/ 443753 h 1075765"/>
              <a:gd name="connsiteX7" fmla="*/ 14487 w 1560898"/>
              <a:gd name="connsiteY7" fmla="*/ 672353 h 1075765"/>
              <a:gd name="connsiteX8" fmla="*/ 216193 w 1560898"/>
              <a:gd name="connsiteY8" fmla="*/ 874059 h 1075765"/>
              <a:gd name="connsiteX9" fmla="*/ 619604 w 1560898"/>
              <a:gd name="connsiteY9" fmla="*/ 1021976 h 1075765"/>
              <a:gd name="connsiteX10" fmla="*/ 767522 w 1560898"/>
              <a:gd name="connsiteY10" fmla="*/ 1035423 h 1075765"/>
              <a:gd name="connsiteX11" fmla="*/ 1117146 w 1560898"/>
              <a:gd name="connsiteY11" fmla="*/ 1075765 h 1075765"/>
              <a:gd name="connsiteX12" fmla="*/ 1399534 w 1560898"/>
              <a:gd name="connsiteY12" fmla="*/ 1062318 h 1075765"/>
              <a:gd name="connsiteX13" fmla="*/ 1493663 w 1560898"/>
              <a:gd name="connsiteY13" fmla="*/ 1021976 h 1075765"/>
              <a:gd name="connsiteX14" fmla="*/ 1534004 w 1560898"/>
              <a:gd name="connsiteY14" fmla="*/ 981635 h 1075765"/>
              <a:gd name="connsiteX15" fmla="*/ 1560898 w 1560898"/>
              <a:gd name="connsiteY15" fmla="*/ 874059 h 1075765"/>
              <a:gd name="connsiteX16" fmla="*/ 1547451 w 1560898"/>
              <a:gd name="connsiteY16" fmla="*/ 833718 h 1075765"/>
              <a:gd name="connsiteX17" fmla="*/ 1534004 w 1560898"/>
              <a:gd name="connsiteY17" fmla="*/ 753035 h 1075765"/>
              <a:gd name="connsiteX18" fmla="*/ 1439875 w 1560898"/>
              <a:gd name="connsiteY18" fmla="*/ 605118 h 1075765"/>
              <a:gd name="connsiteX19" fmla="*/ 1386087 w 1560898"/>
              <a:gd name="connsiteY19" fmla="*/ 524435 h 1075765"/>
              <a:gd name="connsiteX20" fmla="*/ 1332298 w 1560898"/>
              <a:gd name="connsiteY20" fmla="*/ 470647 h 1075765"/>
              <a:gd name="connsiteX21" fmla="*/ 1291957 w 1560898"/>
              <a:gd name="connsiteY21" fmla="*/ 403412 h 1075765"/>
              <a:gd name="connsiteX22" fmla="*/ 1184381 w 1560898"/>
              <a:gd name="connsiteY22" fmla="*/ 309282 h 1075765"/>
              <a:gd name="connsiteX23" fmla="*/ 1144040 w 1560898"/>
              <a:gd name="connsiteY23" fmla="*/ 268941 h 1075765"/>
              <a:gd name="connsiteX24" fmla="*/ 1076804 w 1560898"/>
              <a:gd name="connsiteY24" fmla="*/ 242047 h 1075765"/>
              <a:gd name="connsiteX25" fmla="*/ 996122 w 1560898"/>
              <a:gd name="connsiteY25" fmla="*/ 201706 h 1075765"/>
              <a:gd name="connsiteX26" fmla="*/ 915440 w 1560898"/>
              <a:gd name="connsiteY26" fmla="*/ 147918 h 1075765"/>
              <a:gd name="connsiteX27" fmla="*/ 807863 w 1560898"/>
              <a:gd name="connsiteY27" fmla="*/ 94129 h 1075765"/>
              <a:gd name="connsiteX28" fmla="*/ 606157 w 1560898"/>
              <a:gd name="connsiteY28" fmla="*/ 26894 h 1075765"/>
              <a:gd name="connsiteX29" fmla="*/ 162404 w 1560898"/>
              <a:gd name="connsiteY29" fmla="*/ 13447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0898" h="1075765">
                <a:moveTo>
                  <a:pt x="350663" y="0"/>
                </a:moveTo>
                <a:cubicBezTo>
                  <a:pt x="333637" y="3405"/>
                  <a:pt x="265352" y="14171"/>
                  <a:pt x="243087" y="26894"/>
                </a:cubicBezTo>
                <a:cubicBezTo>
                  <a:pt x="223628" y="38013"/>
                  <a:pt x="207535" y="54208"/>
                  <a:pt x="189298" y="67235"/>
                </a:cubicBezTo>
                <a:cubicBezTo>
                  <a:pt x="152504" y="93516"/>
                  <a:pt x="137592" y="95835"/>
                  <a:pt x="108616" y="134470"/>
                </a:cubicBezTo>
                <a:cubicBezTo>
                  <a:pt x="83290" y="168238"/>
                  <a:pt x="60538" y="217181"/>
                  <a:pt x="41381" y="255494"/>
                </a:cubicBezTo>
                <a:cubicBezTo>
                  <a:pt x="36899" y="282388"/>
                  <a:pt x="33647" y="309516"/>
                  <a:pt x="27934" y="336176"/>
                </a:cubicBezTo>
                <a:cubicBezTo>
                  <a:pt x="20189" y="372318"/>
                  <a:pt x="2517" y="406820"/>
                  <a:pt x="1040" y="443753"/>
                </a:cubicBezTo>
                <a:cubicBezTo>
                  <a:pt x="-2011" y="520024"/>
                  <a:pt x="1408" y="597150"/>
                  <a:pt x="14487" y="672353"/>
                </a:cubicBezTo>
                <a:cubicBezTo>
                  <a:pt x="31596" y="770728"/>
                  <a:pt x="149959" y="829903"/>
                  <a:pt x="216193" y="874059"/>
                </a:cubicBezTo>
                <a:cubicBezTo>
                  <a:pt x="330805" y="950467"/>
                  <a:pt x="487979" y="1010010"/>
                  <a:pt x="619604" y="1021976"/>
                </a:cubicBezTo>
                <a:lnTo>
                  <a:pt x="767522" y="1035423"/>
                </a:lnTo>
                <a:cubicBezTo>
                  <a:pt x="913101" y="1061893"/>
                  <a:pt x="957727" y="1075765"/>
                  <a:pt x="1117146" y="1075765"/>
                </a:cubicBezTo>
                <a:cubicBezTo>
                  <a:pt x="1211382" y="1075765"/>
                  <a:pt x="1305405" y="1066800"/>
                  <a:pt x="1399534" y="1062318"/>
                </a:cubicBezTo>
                <a:cubicBezTo>
                  <a:pt x="1430910" y="1048871"/>
                  <a:pt x="1464391" y="1039539"/>
                  <a:pt x="1493663" y="1021976"/>
                </a:cubicBezTo>
                <a:cubicBezTo>
                  <a:pt x="1509970" y="1012192"/>
                  <a:pt x="1523455" y="997458"/>
                  <a:pt x="1534004" y="981635"/>
                </a:cubicBezTo>
                <a:cubicBezTo>
                  <a:pt x="1545818" y="963914"/>
                  <a:pt x="1558958" y="883757"/>
                  <a:pt x="1560898" y="874059"/>
                </a:cubicBezTo>
                <a:cubicBezTo>
                  <a:pt x="1556416" y="860612"/>
                  <a:pt x="1550526" y="847555"/>
                  <a:pt x="1547451" y="833718"/>
                </a:cubicBezTo>
                <a:cubicBezTo>
                  <a:pt x="1541536" y="807102"/>
                  <a:pt x="1542626" y="778901"/>
                  <a:pt x="1534004" y="753035"/>
                </a:cubicBezTo>
                <a:cubicBezTo>
                  <a:pt x="1507703" y="674132"/>
                  <a:pt x="1486793" y="669631"/>
                  <a:pt x="1439875" y="605118"/>
                </a:cubicBezTo>
                <a:cubicBezTo>
                  <a:pt x="1420864" y="578977"/>
                  <a:pt x="1406279" y="549675"/>
                  <a:pt x="1386087" y="524435"/>
                </a:cubicBezTo>
                <a:cubicBezTo>
                  <a:pt x="1370247" y="504635"/>
                  <a:pt x="1347865" y="490662"/>
                  <a:pt x="1332298" y="470647"/>
                </a:cubicBezTo>
                <a:cubicBezTo>
                  <a:pt x="1316252" y="450016"/>
                  <a:pt x="1307639" y="424321"/>
                  <a:pt x="1291957" y="403412"/>
                </a:cubicBezTo>
                <a:cubicBezTo>
                  <a:pt x="1266517" y="369492"/>
                  <a:pt x="1213348" y="334628"/>
                  <a:pt x="1184381" y="309282"/>
                </a:cubicBezTo>
                <a:cubicBezTo>
                  <a:pt x="1170069" y="296759"/>
                  <a:pt x="1160166" y="279020"/>
                  <a:pt x="1144040" y="268941"/>
                </a:cubicBezTo>
                <a:cubicBezTo>
                  <a:pt x="1123571" y="256148"/>
                  <a:pt x="1098779" y="252035"/>
                  <a:pt x="1076804" y="242047"/>
                </a:cubicBezTo>
                <a:cubicBezTo>
                  <a:pt x="1049431" y="229605"/>
                  <a:pt x="1022094" y="216857"/>
                  <a:pt x="996122" y="201706"/>
                </a:cubicBezTo>
                <a:cubicBezTo>
                  <a:pt x="968202" y="185420"/>
                  <a:pt x="943504" y="163955"/>
                  <a:pt x="915440" y="147918"/>
                </a:cubicBezTo>
                <a:cubicBezTo>
                  <a:pt x="880631" y="128027"/>
                  <a:pt x="844193" y="111083"/>
                  <a:pt x="807863" y="94129"/>
                </a:cubicBezTo>
                <a:cubicBezTo>
                  <a:pt x="726331" y="56081"/>
                  <a:pt x="696424" y="43819"/>
                  <a:pt x="606157" y="26894"/>
                </a:cubicBezTo>
                <a:cubicBezTo>
                  <a:pt x="460310" y="-452"/>
                  <a:pt x="308594" y="13447"/>
                  <a:pt x="162404" y="1344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344228" y="5060447"/>
            <a:ext cx="2148114" cy="1651935"/>
          </a:xfrm>
          <a:custGeom>
            <a:avLst/>
            <a:gdLst>
              <a:gd name="connsiteX0" fmla="*/ 595085 w 1654628"/>
              <a:gd name="connsiteY0" fmla="*/ 159658 h 1546970"/>
              <a:gd name="connsiteX1" fmla="*/ 478971 w 1654628"/>
              <a:gd name="connsiteY1" fmla="*/ 188686 h 1546970"/>
              <a:gd name="connsiteX2" fmla="*/ 319314 w 1654628"/>
              <a:gd name="connsiteY2" fmla="*/ 232229 h 1546970"/>
              <a:gd name="connsiteX3" fmla="*/ 275771 w 1654628"/>
              <a:gd name="connsiteY3" fmla="*/ 261258 h 1546970"/>
              <a:gd name="connsiteX4" fmla="*/ 188685 w 1654628"/>
              <a:gd name="connsiteY4" fmla="*/ 348343 h 1546970"/>
              <a:gd name="connsiteX5" fmla="*/ 159657 w 1654628"/>
              <a:gd name="connsiteY5" fmla="*/ 391886 h 1546970"/>
              <a:gd name="connsiteX6" fmla="*/ 87085 w 1654628"/>
              <a:gd name="connsiteY6" fmla="*/ 493486 h 1546970"/>
              <a:gd name="connsiteX7" fmla="*/ 72571 w 1654628"/>
              <a:gd name="connsiteY7" fmla="*/ 566058 h 1546970"/>
              <a:gd name="connsiteX8" fmla="*/ 43542 w 1654628"/>
              <a:gd name="connsiteY8" fmla="*/ 609600 h 1546970"/>
              <a:gd name="connsiteX9" fmla="*/ 0 w 1654628"/>
              <a:gd name="connsiteY9" fmla="*/ 899886 h 1546970"/>
              <a:gd name="connsiteX10" fmla="*/ 29028 w 1654628"/>
              <a:gd name="connsiteY10" fmla="*/ 1277258 h 1546970"/>
              <a:gd name="connsiteX11" fmla="*/ 58057 w 1654628"/>
              <a:gd name="connsiteY11" fmla="*/ 1393372 h 1546970"/>
              <a:gd name="connsiteX12" fmla="*/ 174171 w 1654628"/>
              <a:gd name="connsiteY12" fmla="*/ 1494972 h 1546970"/>
              <a:gd name="connsiteX13" fmla="*/ 580571 w 1654628"/>
              <a:gd name="connsiteY13" fmla="*/ 1538515 h 1546970"/>
              <a:gd name="connsiteX14" fmla="*/ 957942 w 1654628"/>
              <a:gd name="connsiteY14" fmla="*/ 1524000 h 1546970"/>
              <a:gd name="connsiteX15" fmla="*/ 1059542 w 1654628"/>
              <a:gd name="connsiteY15" fmla="*/ 1509486 h 1546970"/>
              <a:gd name="connsiteX16" fmla="*/ 1190171 w 1654628"/>
              <a:gd name="connsiteY16" fmla="*/ 1465943 h 1546970"/>
              <a:gd name="connsiteX17" fmla="*/ 1277257 w 1654628"/>
              <a:gd name="connsiteY17" fmla="*/ 1436915 h 1546970"/>
              <a:gd name="connsiteX18" fmla="*/ 1393371 w 1654628"/>
              <a:gd name="connsiteY18" fmla="*/ 1320800 h 1546970"/>
              <a:gd name="connsiteX19" fmla="*/ 1567542 w 1654628"/>
              <a:gd name="connsiteY19" fmla="*/ 1103086 h 1546970"/>
              <a:gd name="connsiteX20" fmla="*/ 1625600 w 1654628"/>
              <a:gd name="connsiteY20" fmla="*/ 1016000 h 1546970"/>
              <a:gd name="connsiteX21" fmla="*/ 1654628 w 1654628"/>
              <a:gd name="connsiteY21" fmla="*/ 943429 h 1546970"/>
              <a:gd name="connsiteX22" fmla="*/ 1640114 w 1654628"/>
              <a:gd name="connsiteY22" fmla="*/ 551543 h 1546970"/>
              <a:gd name="connsiteX23" fmla="*/ 1611085 w 1654628"/>
              <a:gd name="connsiteY23" fmla="*/ 435429 h 1546970"/>
              <a:gd name="connsiteX24" fmla="*/ 1567542 w 1654628"/>
              <a:gd name="connsiteY24" fmla="*/ 275772 h 1546970"/>
              <a:gd name="connsiteX25" fmla="*/ 1538514 w 1654628"/>
              <a:gd name="connsiteY25" fmla="*/ 232229 h 1546970"/>
              <a:gd name="connsiteX26" fmla="*/ 1494971 w 1654628"/>
              <a:gd name="connsiteY26" fmla="*/ 174172 h 1546970"/>
              <a:gd name="connsiteX27" fmla="*/ 1436914 w 1654628"/>
              <a:gd name="connsiteY27" fmla="*/ 145143 h 1546970"/>
              <a:gd name="connsiteX28" fmla="*/ 1364342 w 1654628"/>
              <a:gd name="connsiteY28" fmla="*/ 101600 h 1546970"/>
              <a:gd name="connsiteX29" fmla="*/ 1161142 w 1654628"/>
              <a:gd name="connsiteY29" fmla="*/ 29029 h 1546970"/>
              <a:gd name="connsiteX30" fmla="*/ 1001485 w 1654628"/>
              <a:gd name="connsiteY30" fmla="*/ 0 h 1546970"/>
              <a:gd name="connsiteX31" fmla="*/ 537028 w 1654628"/>
              <a:gd name="connsiteY31" fmla="*/ 29029 h 1546970"/>
              <a:gd name="connsiteX32" fmla="*/ 478971 w 1654628"/>
              <a:gd name="connsiteY32" fmla="*/ 58058 h 1546970"/>
              <a:gd name="connsiteX33" fmla="*/ 464457 w 1654628"/>
              <a:gd name="connsiteY33" fmla="*/ 101600 h 15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4628" h="1546970">
                <a:moveTo>
                  <a:pt x="595085" y="159658"/>
                </a:moveTo>
                <a:cubicBezTo>
                  <a:pt x="417574" y="195160"/>
                  <a:pt x="601695" y="155216"/>
                  <a:pt x="478971" y="188686"/>
                </a:cubicBezTo>
                <a:cubicBezTo>
                  <a:pt x="298905" y="237795"/>
                  <a:pt x="419538" y="198822"/>
                  <a:pt x="319314" y="232229"/>
                </a:cubicBezTo>
                <a:cubicBezTo>
                  <a:pt x="304800" y="241905"/>
                  <a:pt x="288809" y="249669"/>
                  <a:pt x="275771" y="261258"/>
                </a:cubicBezTo>
                <a:cubicBezTo>
                  <a:pt x="245088" y="288532"/>
                  <a:pt x="211456" y="314185"/>
                  <a:pt x="188685" y="348343"/>
                </a:cubicBezTo>
                <a:cubicBezTo>
                  <a:pt x="179009" y="362857"/>
                  <a:pt x="169796" y="377691"/>
                  <a:pt x="159657" y="391886"/>
                </a:cubicBezTo>
                <a:cubicBezTo>
                  <a:pt x="69623" y="517934"/>
                  <a:pt x="155510" y="390850"/>
                  <a:pt x="87085" y="493486"/>
                </a:cubicBezTo>
                <a:cubicBezTo>
                  <a:pt x="82247" y="517677"/>
                  <a:pt x="81233" y="542959"/>
                  <a:pt x="72571" y="566058"/>
                </a:cubicBezTo>
                <a:cubicBezTo>
                  <a:pt x="66446" y="582391"/>
                  <a:pt x="47248" y="592554"/>
                  <a:pt x="43542" y="609600"/>
                </a:cubicBezTo>
                <a:cubicBezTo>
                  <a:pt x="22757" y="705211"/>
                  <a:pt x="0" y="899886"/>
                  <a:pt x="0" y="899886"/>
                </a:cubicBezTo>
                <a:cubicBezTo>
                  <a:pt x="9676" y="1025677"/>
                  <a:pt x="14287" y="1151960"/>
                  <a:pt x="29028" y="1277258"/>
                </a:cubicBezTo>
                <a:cubicBezTo>
                  <a:pt x="33689" y="1316881"/>
                  <a:pt x="42712" y="1356545"/>
                  <a:pt x="58057" y="1393372"/>
                </a:cubicBezTo>
                <a:cubicBezTo>
                  <a:pt x="83315" y="1453990"/>
                  <a:pt x="121920" y="1462315"/>
                  <a:pt x="174171" y="1494972"/>
                </a:cubicBezTo>
                <a:cubicBezTo>
                  <a:pt x="328706" y="1591556"/>
                  <a:pt x="129004" y="1520451"/>
                  <a:pt x="580571" y="1538515"/>
                </a:cubicBezTo>
                <a:cubicBezTo>
                  <a:pt x="706361" y="1533677"/>
                  <a:pt x="832289" y="1531615"/>
                  <a:pt x="957942" y="1524000"/>
                </a:cubicBezTo>
                <a:cubicBezTo>
                  <a:pt x="992090" y="1521930"/>
                  <a:pt x="1026353" y="1517783"/>
                  <a:pt x="1059542" y="1509486"/>
                </a:cubicBezTo>
                <a:cubicBezTo>
                  <a:pt x="1104070" y="1498354"/>
                  <a:pt x="1146628" y="1480457"/>
                  <a:pt x="1190171" y="1465943"/>
                </a:cubicBezTo>
                <a:lnTo>
                  <a:pt x="1277257" y="1436915"/>
                </a:lnTo>
                <a:cubicBezTo>
                  <a:pt x="1315962" y="1398210"/>
                  <a:pt x="1356023" y="1360816"/>
                  <a:pt x="1393371" y="1320800"/>
                </a:cubicBezTo>
                <a:cubicBezTo>
                  <a:pt x="1456282" y="1253395"/>
                  <a:pt x="1514066" y="1177952"/>
                  <a:pt x="1567542" y="1103086"/>
                </a:cubicBezTo>
                <a:cubicBezTo>
                  <a:pt x="1587820" y="1074696"/>
                  <a:pt x="1608894" y="1046628"/>
                  <a:pt x="1625600" y="1016000"/>
                </a:cubicBezTo>
                <a:cubicBezTo>
                  <a:pt x="1638076" y="993128"/>
                  <a:pt x="1644952" y="967619"/>
                  <a:pt x="1654628" y="943429"/>
                </a:cubicBezTo>
                <a:cubicBezTo>
                  <a:pt x="1649790" y="812800"/>
                  <a:pt x="1651278" y="681784"/>
                  <a:pt x="1640114" y="551543"/>
                </a:cubicBezTo>
                <a:cubicBezTo>
                  <a:pt x="1636707" y="511793"/>
                  <a:pt x="1620056" y="474303"/>
                  <a:pt x="1611085" y="435429"/>
                </a:cubicBezTo>
                <a:cubicBezTo>
                  <a:pt x="1594693" y="364399"/>
                  <a:pt x="1599258" y="347133"/>
                  <a:pt x="1567542" y="275772"/>
                </a:cubicBezTo>
                <a:cubicBezTo>
                  <a:pt x="1560457" y="259832"/>
                  <a:pt x="1548653" y="246424"/>
                  <a:pt x="1538514" y="232229"/>
                </a:cubicBezTo>
                <a:cubicBezTo>
                  <a:pt x="1524454" y="212544"/>
                  <a:pt x="1513338" y="189915"/>
                  <a:pt x="1494971" y="174172"/>
                </a:cubicBezTo>
                <a:cubicBezTo>
                  <a:pt x="1478543" y="160091"/>
                  <a:pt x="1455828" y="155651"/>
                  <a:pt x="1436914" y="145143"/>
                </a:cubicBezTo>
                <a:cubicBezTo>
                  <a:pt x="1412253" y="131443"/>
                  <a:pt x="1389956" y="113422"/>
                  <a:pt x="1364342" y="101600"/>
                </a:cubicBezTo>
                <a:cubicBezTo>
                  <a:pt x="1348892" y="94469"/>
                  <a:pt x="1191719" y="36224"/>
                  <a:pt x="1161142" y="29029"/>
                </a:cubicBezTo>
                <a:cubicBezTo>
                  <a:pt x="1108488" y="16640"/>
                  <a:pt x="1054704" y="9676"/>
                  <a:pt x="1001485" y="0"/>
                </a:cubicBezTo>
                <a:cubicBezTo>
                  <a:pt x="846666" y="9676"/>
                  <a:pt x="691200" y="11898"/>
                  <a:pt x="537028" y="29029"/>
                </a:cubicBezTo>
                <a:cubicBezTo>
                  <a:pt x="515524" y="31418"/>
                  <a:pt x="494270" y="42759"/>
                  <a:pt x="478971" y="58058"/>
                </a:cubicBezTo>
                <a:cubicBezTo>
                  <a:pt x="468153" y="68876"/>
                  <a:pt x="464457" y="101600"/>
                  <a:pt x="464457" y="1016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1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6356" y="1415925"/>
            <a:ext cx="1494972" cy="584775"/>
          </a:xfrm>
          <a:prstGeom prst="rect">
            <a:avLst/>
          </a:prstGeom>
          <a:noFill/>
        </p:spPr>
        <p:txBody>
          <a:bodyPr wrap="square" rtlCol="0">
            <a:spAutoFit/>
          </a:bodyPr>
          <a:lstStyle/>
          <a:p>
            <a:pPr algn="ctr"/>
            <a:r>
              <a:rPr lang="en-US" sz="3200" dirty="0"/>
              <a:t>r</a:t>
            </a:r>
            <a:r>
              <a:rPr lang="en-US" sz="3200" dirty="0" smtClean="0"/>
              <a:t>ed</a:t>
            </a:r>
          </a:p>
        </p:txBody>
      </p:sp>
      <p:sp>
        <p:nvSpPr>
          <p:cNvPr id="14" name="TextBox 13"/>
          <p:cNvSpPr txBox="1"/>
          <p:nvPr/>
        </p:nvSpPr>
        <p:spPr>
          <a:xfrm>
            <a:off x="9239705" y="205222"/>
            <a:ext cx="1494972" cy="584775"/>
          </a:xfrm>
          <a:prstGeom prst="rect">
            <a:avLst/>
          </a:prstGeom>
          <a:noFill/>
        </p:spPr>
        <p:txBody>
          <a:bodyPr wrap="square" rtlCol="0">
            <a:spAutoFit/>
          </a:bodyPr>
          <a:lstStyle/>
          <a:p>
            <a:pPr algn="ctr"/>
            <a:r>
              <a:rPr lang="en-US" sz="3200" dirty="0" smtClean="0"/>
              <a:t>pet</a:t>
            </a:r>
            <a:endParaRPr lang="en-US" sz="3200" dirty="0"/>
          </a:p>
        </p:txBody>
      </p:sp>
      <p:sp>
        <p:nvSpPr>
          <p:cNvPr id="15" name="TextBox 14"/>
          <p:cNvSpPr txBox="1"/>
          <p:nvPr/>
        </p:nvSpPr>
        <p:spPr>
          <a:xfrm>
            <a:off x="2009321" y="394750"/>
            <a:ext cx="1494972" cy="584775"/>
          </a:xfrm>
          <a:prstGeom prst="rect">
            <a:avLst/>
          </a:prstGeom>
          <a:noFill/>
        </p:spPr>
        <p:txBody>
          <a:bodyPr wrap="square" rtlCol="0">
            <a:spAutoFit/>
          </a:bodyPr>
          <a:lstStyle/>
          <a:p>
            <a:pPr algn="ctr"/>
            <a:r>
              <a:rPr lang="en-US" sz="3200" dirty="0" smtClean="0"/>
              <a:t>beat</a:t>
            </a:r>
            <a:endParaRPr lang="en-US" sz="3200" dirty="0"/>
          </a:p>
        </p:txBody>
      </p:sp>
      <p:sp>
        <p:nvSpPr>
          <p:cNvPr id="19" name="TextBox 18"/>
          <p:cNvSpPr txBox="1"/>
          <p:nvPr/>
        </p:nvSpPr>
        <p:spPr>
          <a:xfrm>
            <a:off x="5376635" y="5983753"/>
            <a:ext cx="1494972" cy="584775"/>
          </a:xfrm>
          <a:prstGeom prst="rect">
            <a:avLst/>
          </a:prstGeom>
          <a:noFill/>
        </p:spPr>
        <p:txBody>
          <a:bodyPr wrap="square" rtlCol="0">
            <a:spAutoFit/>
          </a:bodyPr>
          <a:lstStyle/>
          <a:p>
            <a:pPr algn="ctr"/>
            <a:r>
              <a:rPr lang="en-US" sz="3200" dirty="0" smtClean="0"/>
              <a:t>thief</a:t>
            </a:r>
            <a:endParaRPr lang="en-US" sz="3200" dirty="0"/>
          </a:p>
        </p:txBody>
      </p:sp>
      <p:sp>
        <p:nvSpPr>
          <p:cNvPr id="20" name="TextBox 19"/>
          <p:cNvSpPr txBox="1"/>
          <p:nvPr/>
        </p:nvSpPr>
        <p:spPr>
          <a:xfrm>
            <a:off x="1589068" y="4867507"/>
            <a:ext cx="1494972" cy="584775"/>
          </a:xfrm>
          <a:prstGeom prst="rect">
            <a:avLst/>
          </a:prstGeom>
          <a:noFill/>
        </p:spPr>
        <p:txBody>
          <a:bodyPr wrap="square" rtlCol="0">
            <a:spAutoFit/>
          </a:bodyPr>
          <a:lstStyle/>
          <a:p>
            <a:pPr algn="ctr"/>
            <a:r>
              <a:rPr lang="en-US" sz="3200" dirty="0" smtClean="0"/>
              <a:t>meat</a:t>
            </a:r>
            <a:endParaRPr lang="en-US" sz="3200" dirty="0"/>
          </a:p>
        </p:txBody>
      </p:sp>
      <p:sp>
        <p:nvSpPr>
          <p:cNvPr id="21" name="TextBox 20"/>
          <p:cNvSpPr txBox="1"/>
          <p:nvPr/>
        </p:nvSpPr>
        <p:spPr>
          <a:xfrm>
            <a:off x="9351963" y="5953868"/>
            <a:ext cx="1494972" cy="584775"/>
          </a:xfrm>
          <a:prstGeom prst="rect">
            <a:avLst/>
          </a:prstGeom>
          <a:noFill/>
        </p:spPr>
        <p:txBody>
          <a:bodyPr wrap="square" rtlCol="0">
            <a:spAutoFit/>
          </a:bodyPr>
          <a:lstStyle/>
          <a:p>
            <a:pPr algn="ctr"/>
            <a:r>
              <a:rPr lang="en-US" sz="3200" dirty="0" smtClean="0"/>
              <a:t>better</a:t>
            </a:r>
            <a:endParaRPr lang="en-US" sz="3200" dirty="0"/>
          </a:p>
        </p:txBody>
      </p:sp>
      <p:sp>
        <p:nvSpPr>
          <p:cNvPr id="22" name="TextBox 21"/>
          <p:cNvSpPr txBox="1"/>
          <p:nvPr/>
        </p:nvSpPr>
        <p:spPr>
          <a:xfrm>
            <a:off x="5376635" y="308055"/>
            <a:ext cx="1494972" cy="584775"/>
          </a:xfrm>
          <a:prstGeom prst="rect">
            <a:avLst/>
          </a:prstGeom>
          <a:noFill/>
        </p:spPr>
        <p:txBody>
          <a:bodyPr wrap="square" rtlCol="0">
            <a:spAutoFit/>
          </a:bodyPr>
          <a:lstStyle/>
          <a:p>
            <a:pPr algn="ctr"/>
            <a:r>
              <a:rPr lang="en-US" sz="3200" dirty="0" smtClean="0"/>
              <a:t>pencil</a:t>
            </a:r>
          </a:p>
        </p:txBody>
      </p:sp>
      <p:sp>
        <p:nvSpPr>
          <p:cNvPr id="23" name="TextBox 22"/>
          <p:cNvSpPr txBox="1"/>
          <p:nvPr/>
        </p:nvSpPr>
        <p:spPr>
          <a:xfrm>
            <a:off x="8604477" y="3203263"/>
            <a:ext cx="1494972" cy="584775"/>
          </a:xfrm>
          <a:prstGeom prst="rect">
            <a:avLst/>
          </a:prstGeom>
          <a:noFill/>
        </p:spPr>
        <p:txBody>
          <a:bodyPr wrap="square" rtlCol="0">
            <a:spAutoFit/>
          </a:bodyPr>
          <a:lstStyle/>
          <a:p>
            <a:pPr algn="ctr"/>
            <a:r>
              <a:rPr lang="en-US" sz="3200" dirty="0" smtClean="0"/>
              <a:t>we</a:t>
            </a:r>
            <a:endParaRPr lang="en-US" sz="3200" dirty="0"/>
          </a:p>
        </p:txBody>
      </p:sp>
      <p:sp>
        <p:nvSpPr>
          <p:cNvPr id="24" name="TextBox 23"/>
          <p:cNvSpPr txBox="1"/>
          <p:nvPr/>
        </p:nvSpPr>
        <p:spPr>
          <a:xfrm>
            <a:off x="9987191" y="2309843"/>
            <a:ext cx="1494972" cy="584775"/>
          </a:xfrm>
          <a:prstGeom prst="rect">
            <a:avLst/>
          </a:prstGeom>
          <a:noFill/>
        </p:spPr>
        <p:txBody>
          <a:bodyPr wrap="square" rtlCol="0">
            <a:spAutoFit/>
          </a:bodyPr>
          <a:lstStyle/>
          <a:p>
            <a:pPr algn="ctr"/>
            <a:r>
              <a:rPr lang="en-US" sz="3200" dirty="0" smtClean="0"/>
              <a:t>seed</a:t>
            </a:r>
            <a:endParaRPr lang="en-US" sz="3200" dirty="0"/>
          </a:p>
        </p:txBody>
      </p:sp>
      <p:sp>
        <p:nvSpPr>
          <p:cNvPr id="25" name="TextBox 24"/>
          <p:cNvSpPr txBox="1"/>
          <p:nvPr/>
        </p:nvSpPr>
        <p:spPr>
          <a:xfrm>
            <a:off x="973814" y="5691366"/>
            <a:ext cx="1494972" cy="584775"/>
          </a:xfrm>
          <a:prstGeom prst="rect">
            <a:avLst/>
          </a:prstGeom>
          <a:noFill/>
        </p:spPr>
        <p:txBody>
          <a:bodyPr wrap="square" rtlCol="0">
            <a:spAutoFit/>
          </a:bodyPr>
          <a:lstStyle/>
          <a:p>
            <a:pPr algn="ctr"/>
            <a:r>
              <a:rPr lang="en-US" sz="3200" smtClean="0"/>
              <a:t>medal</a:t>
            </a:r>
            <a:endParaRPr lang="en-US" sz="3200" dirty="0" smtClean="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322" y="4109293"/>
            <a:ext cx="3161282" cy="2381788"/>
          </a:xfrm>
          <a:prstGeom prst="rect">
            <a:avLst/>
          </a:prstGeom>
        </p:spPr>
      </p:pic>
      <p:pic>
        <p:nvPicPr>
          <p:cNvPr id="13" name="Picture 12"/>
          <p:cNvPicPr>
            <a:picLocks noChangeAspect="1"/>
          </p:cNvPicPr>
          <p:nvPr/>
        </p:nvPicPr>
        <p:blipFill>
          <a:blip r:embed="rId4"/>
          <a:stretch>
            <a:fillRect/>
          </a:stretch>
        </p:blipFill>
        <p:spPr>
          <a:xfrm>
            <a:off x="772642" y="2014710"/>
            <a:ext cx="2961879" cy="2961879"/>
          </a:xfrm>
          <a:prstGeom prst="rect">
            <a:avLst/>
          </a:prstGeom>
        </p:spPr>
      </p:pic>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9149" y="600442"/>
            <a:ext cx="2092098" cy="1757362"/>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5833" y="4109293"/>
            <a:ext cx="2938925" cy="2749994"/>
          </a:xfrm>
          <a:prstGeom prst="rect">
            <a:avLst/>
          </a:prstGeom>
        </p:spPr>
      </p:pic>
      <p:pic>
        <p:nvPicPr>
          <p:cNvPr id="29" name="Picture 28"/>
          <p:cNvPicPr>
            <a:picLocks noChangeAspect="1"/>
          </p:cNvPicPr>
          <p:nvPr/>
        </p:nvPicPr>
        <p:blipFill>
          <a:blip r:embed="rId7"/>
          <a:stretch>
            <a:fillRect/>
          </a:stretch>
        </p:blipFill>
        <p:spPr>
          <a:xfrm>
            <a:off x="5306762" y="2136611"/>
            <a:ext cx="1962179" cy="1811746"/>
          </a:xfrm>
          <a:prstGeom prst="rect">
            <a:avLst/>
          </a:prstGeom>
        </p:spPr>
      </p:pic>
      <p:pic>
        <p:nvPicPr>
          <p:cNvPr id="30" name="Picture 29"/>
          <p:cNvPicPr>
            <a:picLocks noChangeAspect="1"/>
          </p:cNvPicPr>
          <p:nvPr/>
        </p:nvPicPr>
        <p:blipFill>
          <a:blip r:embed="rId8"/>
          <a:stretch>
            <a:fillRect/>
          </a:stretch>
        </p:blipFill>
        <p:spPr>
          <a:xfrm>
            <a:off x="7137122" y="497609"/>
            <a:ext cx="2614336" cy="2167522"/>
          </a:xfrm>
          <a:prstGeom prst="rect">
            <a:avLst/>
          </a:prstGeom>
        </p:spPr>
      </p:pic>
    </p:spTree>
    <p:extLst>
      <p:ext uri="{BB962C8B-B14F-4D97-AF65-F5344CB8AC3E}">
        <p14:creationId xmlns:p14="http://schemas.microsoft.com/office/powerpoint/2010/main" val="1889954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Possessives (my, your, his, her, its, our, their)</a:t>
            </a:r>
          </a:p>
          <a:p>
            <a:pPr>
              <a:lnSpc>
                <a:spcPct val="200000"/>
              </a:lnSpc>
            </a:pPr>
            <a:r>
              <a:rPr lang="en-US" sz="3600" dirty="0" smtClean="0"/>
              <a:t>Writing short three and four letter words</a:t>
            </a:r>
            <a:endParaRPr lang="en-US" sz="3600" dirty="0"/>
          </a:p>
          <a:p>
            <a:pPr>
              <a:lnSpc>
                <a:spcPct val="200000"/>
              </a:lnSpc>
            </a:pPr>
            <a:r>
              <a:rPr lang="en-US" sz="3600" dirty="0" smtClean="0"/>
              <a:t>The long E and short E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5699" y="3703317"/>
            <a:ext cx="1087053" cy="1072143"/>
          </a:xfrm>
          <a:prstGeom prst="rect">
            <a:avLst/>
          </a:prstGeom>
        </p:spPr>
      </p:pic>
    </p:spTree>
    <p:extLst>
      <p:ext uri="{BB962C8B-B14F-4D97-AF65-F5344CB8AC3E}">
        <p14:creationId xmlns:p14="http://schemas.microsoft.com/office/powerpoint/2010/main" val="1626535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6" name="Content Placeholder 2"/>
          <p:cNvSpPr txBox="1">
            <a:spLocks/>
          </p:cNvSpPr>
          <p:nvPr/>
        </p:nvSpPr>
        <p:spPr>
          <a:xfrm>
            <a:off x="1251677" y="1398494"/>
            <a:ext cx="5992086" cy="26486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120000"/>
              </a:lnSpc>
            </a:pPr>
            <a:r>
              <a:rPr lang="en-US" sz="3600" dirty="0" smtClean="0"/>
              <a:t>The subject of a sentence</a:t>
            </a:r>
          </a:p>
          <a:p>
            <a:pPr>
              <a:lnSpc>
                <a:spcPct val="120000"/>
              </a:lnSpc>
            </a:pPr>
            <a:r>
              <a:rPr lang="en-US" sz="3600" dirty="0" smtClean="0"/>
              <a:t>Writing short three and four letter words</a:t>
            </a:r>
          </a:p>
          <a:p>
            <a:pPr>
              <a:lnSpc>
                <a:spcPct val="120000"/>
              </a:lnSpc>
            </a:pPr>
            <a:r>
              <a:rPr lang="en-US" sz="3600" dirty="0" smtClean="0"/>
              <a:t>The long A and short A sound</a:t>
            </a:r>
            <a:endParaRPr lang="en-US" sz="3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0721" y="4260502"/>
            <a:ext cx="3969553" cy="248795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7387" y="4081147"/>
            <a:ext cx="4175144" cy="2533729"/>
          </a:xfrm>
          <a:prstGeom prst="rect">
            <a:avLst/>
          </a:prstGeom>
          <a:ln>
            <a:solidFill>
              <a:schemeClr val="accent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2811" y="1398494"/>
            <a:ext cx="3947189" cy="2432050"/>
          </a:xfrm>
          <a:prstGeom prst="rect">
            <a:avLst/>
          </a:prstGeom>
          <a:ln>
            <a:solidFill>
              <a:schemeClr val="accent1"/>
            </a:solidFill>
          </a:ln>
        </p:spPr>
      </p:pic>
    </p:spTree>
    <p:extLst>
      <p:ext uri="{BB962C8B-B14F-4D97-AF65-F5344CB8AC3E}">
        <p14:creationId xmlns:p14="http://schemas.microsoft.com/office/powerpoint/2010/main" val="104832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4642"/>
            <a:ext cx="10178323" cy="881639"/>
          </a:xfrm>
        </p:spPr>
        <p:txBody>
          <a:bodyPr/>
          <a:lstStyle/>
          <a:p>
            <a:r>
              <a:rPr lang="en-US" dirty="0" smtClean="0"/>
              <a:t>Write the words:</a:t>
            </a:r>
            <a:endParaRPr lang="en-US" dirty="0"/>
          </a:p>
        </p:txBody>
      </p:sp>
      <p:sp>
        <p:nvSpPr>
          <p:cNvPr id="3" name="Content Placeholder 2"/>
          <p:cNvSpPr>
            <a:spLocks noGrp="1"/>
          </p:cNvSpPr>
          <p:nvPr>
            <p:ph idx="1"/>
          </p:nvPr>
        </p:nvSpPr>
        <p:spPr>
          <a:xfrm>
            <a:off x="1251677" y="1016322"/>
            <a:ext cx="10178323" cy="954740"/>
          </a:xfrm>
        </p:spPr>
        <p:txBody>
          <a:bodyPr/>
          <a:lstStyle/>
          <a:p>
            <a:r>
              <a:rPr lang="en-US" dirty="0" smtClean="0"/>
              <a:t>Use the given letters and the letters  “</a:t>
            </a:r>
            <a:r>
              <a:rPr lang="en-US" dirty="0" err="1" smtClean="0"/>
              <a:t>ed</a:t>
            </a:r>
            <a:r>
              <a:rPr lang="en-US" dirty="0" smtClean="0"/>
              <a:t>” or “</a:t>
            </a:r>
            <a:r>
              <a:rPr lang="en-US" dirty="0" err="1" smtClean="0"/>
              <a:t>eed</a:t>
            </a:r>
            <a:r>
              <a:rPr lang="en-US" dirty="0" smtClean="0"/>
              <a:t>” to write words that contain the short e and long e sounds. The first one is done for you.</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95882372"/>
              </p:ext>
            </p:extLst>
          </p:nvPr>
        </p:nvGraphicFramePr>
        <p:xfrm>
          <a:off x="1144101" y="1897960"/>
          <a:ext cx="10554840" cy="4758334"/>
        </p:xfrm>
        <a:graphic>
          <a:graphicData uri="http://schemas.openxmlformats.org/drawingml/2006/table">
            <a:tbl>
              <a:tblPr bandRow="1">
                <a:tableStyleId>{073A0DAA-6AF3-43AB-8588-CEC1D06C72B9}</a:tableStyleId>
              </a:tblPr>
              <a:tblGrid>
                <a:gridCol w="3199299"/>
                <a:gridCol w="3778624"/>
                <a:gridCol w="3576917"/>
              </a:tblGrid>
              <a:tr h="471093">
                <a:tc>
                  <a:txBody>
                    <a:bodyPr/>
                    <a:lstStyle/>
                    <a:p>
                      <a:pPr algn="ctr"/>
                      <a:r>
                        <a:rPr lang="en-US" sz="2000" b="1" dirty="0" smtClean="0"/>
                        <a:t>LETTER</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SHORT A SOUND</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LONG A SOUND</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t>fed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t>feed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239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0828" y="2506223"/>
            <a:ext cx="507115" cy="72187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6430" y="4414702"/>
            <a:ext cx="846821" cy="105184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5924" y="3298895"/>
            <a:ext cx="1243009" cy="1243009"/>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1607" y="5511748"/>
            <a:ext cx="1765994" cy="1072466"/>
          </a:xfrm>
          <a:prstGeom prst="rect">
            <a:avLst/>
          </a:prstGeom>
        </p:spPr>
      </p:pic>
    </p:spTree>
    <p:extLst>
      <p:ext uri="{BB962C8B-B14F-4D97-AF65-F5344CB8AC3E}">
        <p14:creationId xmlns:p14="http://schemas.microsoft.com/office/powerpoint/2010/main" val="723224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Possessives (my, your, his, her, its, our, their)</a:t>
            </a:r>
          </a:p>
          <a:p>
            <a:pPr>
              <a:lnSpc>
                <a:spcPct val="200000"/>
              </a:lnSpc>
            </a:pPr>
            <a:r>
              <a:rPr lang="en-US" sz="3600" dirty="0" smtClean="0"/>
              <a:t>Writing short three and four letter words</a:t>
            </a:r>
            <a:endParaRPr lang="en-US" sz="3600" dirty="0"/>
          </a:p>
          <a:p>
            <a:pPr>
              <a:lnSpc>
                <a:spcPct val="200000"/>
              </a:lnSpc>
            </a:pPr>
            <a:r>
              <a:rPr lang="en-US" sz="3600" dirty="0" smtClean="0"/>
              <a:t>The long E and short E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5699" y="3703317"/>
            <a:ext cx="1087053" cy="107214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4851" y="2354554"/>
            <a:ext cx="1087053" cy="1072143"/>
          </a:xfrm>
          <a:prstGeom prst="rect">
            <a:avLst/>
          </a:prstGeom>
        </p:spPr>
      </p:pic>
    </p:spTree>
    <p:extLst>
      <p:ext uri="{BB962C8B-B14F-4D97-AF65-F5344CB8AC3E}">
        <p14:creationId xmlns:p14="http://schemas.microsoft.com/office/powerpoint/2010/main" val="1232002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has it?</a:t>
            </a:r>
            <a:endParaRPr lang="en-US" dirty="0"/>
          </a:p>
        </p:txBody>
      </p:sp>
      <p:sp>
        <p:nvSpPr>
          <p:cNvPr id="3" name="Subtitle 2"/>
          <p:cNvSpPr>
            <a:spLocks noGrp="1"/>
          </p:cNvSpPr>
          <p:nvPr>
            <p:ph type="subTitle" idx="1"/>
          </p:nvPr>
        </p:nvSpPr>
        <p:spPr/>
        <p:txBody>
          <a:bodyPr/>
          <a:lstStyle/>
          <a:p>
            <a:r>
              <a:rPr lang="en-US" dirty="0" smtClean="0"/>
              <a:t>Learning about possessives at the carnival</a:t>
            </a:r>
            <a:endParaRPr lang="en-US" dirty="0"/>
          </a:p>
        </p:txBody>
      </p:sp>
    </p:spTree>
    <p:extLst>
      <p:ext uri="{BB962C8B-B14F-4D97-AF65-F5344CB8AC3E}">
        <p14:creationId xmlns:p14="http://schemas.microsoft.com/office/powerpoint/2010/main" val="1769768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Possessives:</a:t>
            </a:r>
            <a:endParaRPr lang="en-US" dirty="0"/>
          </a:p>
        </p:txBody>
      </p:sp>
      <p:sp>
        <p:nvSpPr>
          <p:cNvPr id="3" name="TextBox 2"/>
          <p:cNvSpPr txBox="1"/>
          <p:nvPr/>
        </p:nvSpPr>
        <p:spPr>
          <a:xfrm>
            <a:off x="1033030" y="1004551"/>
            <a:ext cx="10615613" cy="2123658"/>
          </a:xfrm>
          <a:prstGeom prst="rect">
            <a:avLst/>
          </a:prstGeom>
          <a:noFill/>
        </p:spPr>
        <p:txBody>
          <a:bodyPr wrap="square" rtlCol="0">
            <a:spAutoFit/>
          </a:bodyPr>
          <a:lstStyle/>
          <a:p>
            <a:pPr algn="ctr"/>
            <a:r>
              <a:rPr lang="en-US" sz="4400" dirty="0" smtClean="0">
                <a:solidFill>
                  <a:srgbClr val="7030A0"/>
                </a:solidFill>
              </a:rPr>
              <a:t>When someone owns or controls something.</a:t>
            </a:r>
          </a:p>
          <a:p>
            <a:pPr algn="ctr"/>
            <a:r>
              <a:rPr lang="en-US" sz="4400" dirty="0" smtClean="0">
                <a:solidFill>
                  <a:srgbClr val="7030A0"/>
                </a:solidFill>
              </a:rPr>
              <a:t>When something belongs to someone.</a:t>
            </a:r>
          </a:p>
          <a:p>
            <a:pPr algn="ctr"/>
            <a:r>
              <a:rPr lang="en-US" sz="4400" dirty="0" smtClean="0">
                <a:solidFill>
                  <a:srgbClr val="7030A0"/>
                </a:solidFill>
              </a:rPr>
              <a:t>We say that he or she possesses it.</a:t>
            </a:r>
            <a:endParaRPr lang="en-US" sz="4400" dirty="0">
              <a:solidFill>
                <a:srgbClr val="7030A0"/>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863" y="3613150"/>
            <a:ext cx="3486149" cy="23240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426" y="3613150"/>
            <a:ext cx="3486149" cy="2324099"/>
          </a:xfrm>
          <a:prstGeom prst="rect">
            <a:avLst/>
          </a:prstGeom>
        </p:spPr>
      </p:pic>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b="1" dirty="0" smtClean="0">
                <a:solidFill>
                  <a:srgbClr val="FF0000"/>
                </a:solidFill>
              </a:rPr>
              <a:t>I</a:t>
            </a:r>
            <a:r>
              <a:rPr lang="en-US" sz="3600" dirty="0" smtClean="0"/>
              <a:t> am Brian.			    			This is </a:t>
            </a:r>
            <a:r>
              <a:rPr lang="en-US" sz="3600" b="1" dirty="0" smtClean="0">
                <a:solidFill>
                  <a:srgbClr val="FF0000"/>
                </a:solidFill>
              </a:rPr>
              <a:t>my</a:t>
            </a:r>
            <a:r>
              <a:rPr lang="en-US" sz="3600" dirty="0" smtClean="0"/>
              <a:t> food.</a:t>
            </a:r>
            <a:endParaRPr lang="en-US" sz="3600" dirty="0"/>
          </a:p>
        </p:txBody>
      </p:sp>
    </p:spTree>
    <p:extLst>
      <p:ext uri="{BB962C8B-B14F-4D97-AF65-F5344CB8AC3E}">
        <p14:creationId xmlns:p14="http://schemas.microsoft.com/office/powerpoint/2010/main" val="1807411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 possessive:</a:t>
            </a:r>
            <a:endParaRPr lang="en-US" dirty="0"/>
          </a:p>
        </p:txBody>
      </p:sp>
      <p:sp>
        <p:nvSpPr>
          <p:cNvPr id="3" name="TextBox 2"/>
          <p:cNvSpPr txBox="1"/>
          <p:nvPr/>
        </p:nvSpPr>
        <p:spPr>
          <a:xfrm>
            <a:off x="1520068" y="1128451"/>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“I”,</a:t>
            </a:r>
          </a:p>
          <a:p>
            <a:pPr algn="ctr">
              <a:lnSpc>
                <a:spcPct val="150000"/>
              </a:lnSpc>
            </a:pPr>
            <a:r>
              <a:rPr lang="en-US" sz="4400" dirty="0" smtClean="0">
                <a:solidFill>
                  <a:srgbClr val="7030A0"/>
                </a:solidFill>
              </a:rPr>
              <a:t>We will use the possessive “my”.</a:t>
            </a:r>
            <a:endParaRPr lang="en-US" sz="4400" dirty="0">
              <a:solidFill>
                <a:srgbClr val="7030A0"/>
              </a:solidFill>
            </a:endParaRPr>
          </a:p>
        </p:txBody>
      </p:sp>
      <p:pic>
        <p:nvPicPr>
          <p:cNvPr id="4" name="Picture 3"/>
          <p:cNvPicPr>
            <a:picLocks noChangeAspect="1"/>
          </p:cNvPicPr>
          <p:nvPr/>
        </p:nvPicPr>
        <p:blipFill>
          <a:blip r:embed="rId3"/>
          <a:stretch>
            <a:fillRect/>
          </a:stretch>
        </p:blipFill>
        <p:spPr>
          <a:xfrm>
            <a:off x="1520068" y="3252109"/>
            <a:ext cx="2471640" cy="3402691"/>
          </a:xfrm>
          <a:prstGeom prst="rect">
            <a:avLst/>
          </a:prstGeom>
        </p:spPr>
      </p:pic>
      <p:sp>
        <p:nvSpPr>
          <p:cNvPr id="6" name="Rounded Rectangular Callout 5"/>
          <p:cNvSpPr/>
          <p:nvPr/>
        </p:nvSpPr>
        <p:spPr>
          <a:xfrm>
            <a:off x="4260099" y="3252109"/>
            <a:ext cx="5247542" cy="2500313"/>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a:t>Hello, </a:t>
            </a:r>
            <a:r>
              <a:rPr lang="en-US" sz="4000" dirty="0">
                <a:solidFill>
                  <a:srgbClr val="FF0000"/>
                </a:solidFill>
              </a:rPr>
              <a:t>I</a:t>
            </a:r>
            <a:r>
              <a:rPr lang="en-US" sz="4000" dirty="0"/>
              <a:t> am Bart.</a:t>
            </a:r>
          </a:p>
          <a:p>
            <a:r>
              <a:rPr lang="en-US" sz="4000" dirty="0">
                <a:solidFill>
                  <a:srgbClr val="FF0000"/>
                </a:solidFill>
              </a:rPr>
              <a:t>I</a:t>
            </a:r>
            <a:r>
              <a:rPr lang="en-US" sz="4000" dirty="0"/>
              <a:t> have a skateboard.</a:t>
            </a:r>
          </a:p>
          <a:p>
            <a:r>
              <a:rPr lang="en-US" sz="4000" dirty="0"/>
              <a:t>This is </a:t>
            </a:r>
            <a:r>
              <a:rPr lang="en-US" sz="4000" dirty="0">
                <a:solidFill>
                  <a:srgbClr val="FF0000"/>
                </a:solidFill>
              </a:rPr>
              <a:t>my</a:t>
            </a:r>
            <a:r>
              <a:rPr lang="en-US" sz="4000" dirty="0"/>
              <a:t> </a:t>
            </a:r>
            <a:r>
              <a:rPr lang="en-US" sz="4000" dirty="0" smtClean="0"/>
              <a:t>skateboard.</a:t>
            </a:r>
            <a:endParaRPr lang="en-US" sz="4000" dirty="0"/>
          </a:p>
        </p:txBody>
      </p:sp>
    </p:spTree>
    <p:extLst>
      <p:ext uri="{BB962C8B-B14F-4D97-AF65-F5344CB8AC3E}">
        <p14:creationId xmlns:p14="http://schemas.microsoft.com/office/powerpoint/2010/main" val="210463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you possessive:</a:t>
            </a:r>
            <a:endParaRPr lang="en-US" dirty="0"/>
          </a:p>
        </p:txBody>
      </p:sp>
      <p:sp>
        <p:nvSpPr>
          <p:cNvPr id="3" name="TextBox 2"/>
          <p:cNvSpPr txBox="1"/>
          <p:nvPr/>
        </p:nvSpPr>
        <p:spPr>
          <a:xfrm>
            <a:off x="1520068" y="1128451"/>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“you”,</a:t>
            </a:r>
          </a:p>
          <a:p>
            <a:pPr algn="ctr">
              <a:lnSpc>
                <a:spcPct val="150000"/>
              </a:lnSpc>
            </a:pPr>
            <a:r>
              <a:rPr lang="en-US" sz="4400" dirty="0" smtClean="0">
                <a:solidFill>
                  <a:srgbClr val="7030A0"/>
                </a:solidFill>
              </a:rPr>
              <a:t>We will use the possessive “your”.</a:t>
            </a:r>
            <a:endParaRPr lang="en-US" sz="4400" dirty="0">
              <a:solidFill>
                <a:srgbClr val="7030A0"/>
              </a:solidFill>
            </a:endParaRPr>
          </a:p>
        </p:txBody>
      </p:sp>
      <p:sp>
        <p:nvSpPr>
          <p:cNvPr id="6" name="Rounded Rectangular Callout 5"/>
          <p:cNvSpPr/>
          <p:nvPr/>
        </p:nvSpPr>
        <p:spPr>
          <a:xfrm>
            <a:off x="3631448" y="3252109"/>
            <a:ext cx="5569702" cy="2500313"/>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smtClean="0"/>
              <a:t>You are Lisa.</a:t>
            </a:r>
            <a:endParaRPr lang="en-US" sz="4000" dirty="0"/>
          </a:p>
          <a:p>
            <a:r>
              <a:rPr lang="en-US" sz="4000" dirty="0" smtClean="0">
                <a:solidFill>
                  <a:srgbClr val="FF0000"/>
                </a:solidFill>
              </a:rPr>
              <a:t>You</a:t>
            </a:r>
            <a:r>
              <a:rPr lang="en-US" sz="4000" dirty="0" smtClean="0"/>
              <a:t> </a:t>
            </a:r>
            <a:r>
              <a:rPr lang="en-US" sz="4000" dirty="0"/>
              <a:t>have a </a:t>
            </a:r>
            <a:r>
              <a:rPr lang="en-US" sz="4000" dirty="0" smtClean="0"/>
              <a:t>saxophone.</a:t>
            </a:r>
            <a:endParaRPr lang="en-US" sz="4000" dirty="0"/>
          </a:p>
          <a:p>
            <a:r>
              <a:rPr lang="en-US" sz="4000" dirty="0" smtClean="0"/>
              <a:t>That </a:t>
            </a:r>
            <a:r>
              <a:rPr lang="en-US" sz="4000" dirty="0"/>
              <a:t>is </a:t>
            </a:r>
            <a:r>
              <a:rPr lang="en-US" sz="4000" dirty="0" smtClean="0">
                <a:solidFill>
                  <a:srgbClr val="FF0000"/>
                </a:solidFill>
              </a:rPr>
              <a:t>your</a:t>
            </a:r>
            <a:r>
              <a:rPr lang="en-US" sz="4000" dirty="0" smtClean="0"/>
              <a:t> saxophone.</a:t>
            </a:r>
            <a:endParaRPr lang="en-US" sz="4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49630" y="3252109"/>
            <a:ext cx="1936094" cy="3409950"/>
          </a:xfrm>
          <a:prstGeom prst="rect">
            <a:avLst/>
          </a:prstGeom>
        </p:spPr>
      </p:pic>
      <p:pic>
        <p:nvPicPr>
          <p:cNvPr id="7" name="Picture 6"/>
          <p:cNvPicPr>
            <a:picLocks noChangeAspect="1"/>
          </p:cNvPicPr>
          <p:nvPr/>
        </p:nvPicPr>
        <p:blipFill>
          <a:blip r:embed="rId4"/>
          <a:stretch>
            <a:fillRect/>
          </a:stretch>
        </p:blipFill>
        <p:spPr>
          <a:xfrm>
            <a:off x="9604055" y="3175909"/>
            <a:ext cx="2227991" cy="3486150"/>
          </a:xfrm>
          <a:prstGeom prst="rect">
            <a:avLst/>
          </a:prstGeom>
        </p:spPr>
      </p:pic>
    </p:spTree>
    <p:extLst>
      <p:ext uri="{BB962C8B-B14F-4D97-AF65-F5344CB8AC3E}">
        <p14:creationId xmlns:p14="http://schemas.microsoft.com/office/powerpoint/2010/main" val="847177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 possessive:</a:t>
            </a:r>
            <a:endParaRPr lang="en-US" dirty="0"/>
          </a:p>
        </p:txBody>
      </p:sp>
      <p:sp>
        <p:nvSpPr>
          <p:cNvPr id="3" name="TextBox 2"/>
          <p:cNvSpPr txBox="1"/>
          <p:nvPr/>
        </p:nvSpPr>
        <p:spPr>
          <a:xfrm>
            <a:off x="1788460" y="999864"/>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“he”,</a:t>
            </a:r>
          </a:p>
          <a:p>
            <a:pPr algn="ctr">
              <a:lnSpc>
                <a:spcPct val="150000"/>
              </a:lnSpc>
            </a:pPr>
            <a:r>
              <a:rPr lang="en-US" sz="4400" dirty="0" smtClean="0">
                <a:solidFill>
                  <a:srgbClr val="7030A0"/>
                </a:solidFill>
              </a:rPr>
              <a:t>We will use the possessive “his”.</a:t>
            </a:r>
            <a:endParaRPr lang="en-US" sz="4400" dirty="0">
              <a:solidFill>
                <a:srgbClr val="7030A0"/>
              </a:solidFill>
            </a:endParaRPr>
          </a:p>
        </p:txBody>
      </p:sp>
      <p:sp>
        <p:nvSpPr>
          <p:cNvPr id="5" name="TextBox 4"/>
          <p:cNvSpPr txBox="1"/>
          <p:nvPr/>
        </p:nvSpPr>
        <p:spPr>
          <a:xfrm>
            <a:off x="3946421" y="3598196"/>
            <a:ext cx="7315200" cy="1938992"/>
          </a:xfrm>
          <a:prstGeom prst="rect">
            <a:avLst/>
          </a:prstGeom>
          <a:noFill/>
        </p:spPr>
        <p:txBody>
          <a:bodyPr wrap="square" rtlCol="0">
            <a:spAutoFit/>
          </a:bodyPr>
          <a:lstStyle/>
          <a:p>
            <a:r>
              <a:rPr lang="en-US" sz="4000" dirty="0" smtClean="0"/>
              <a:t>This is Homer.</a:t>
            </a:r>
          </a:p>
          <a:p>
            <a:r>
              <a:rPr lang="en-US" sz="4000" dirty="0" smtClean="0">
                <a:solidFill>
                  <a:srgbClr val="FF0000"/>
                </a:solidFill>
              </a:rPr>
              <a:t>He</a:t>
            </a:r>
            <a:r>
              <a:rPr lang="en-US" sz="4000" dirty="0" smtClean="0"/>
              <a:t> has a donut.</a:t>
            </a:r>
          </a:p>
          <a:p>
            <a:r>
              <a:rPr lang="en-US" sz="4000" dirty="0" smtClean="0"/>
              <a:t>This is </a:t>
            </a:r>
            <a:r>
              <a:rPr lang="en-US" sz="4000" dirty="0" smtClean="0">
                <a:solidFill>
                  <a:srgbClr val="FF0000"/>
                </a:solidFill>
              </a:rPr>
              <a:t>his</a:t>
            </a:r>
            <a:r>
              <a:rPr lang="en-US" sz="4000" dirty="0" smtClean="0"/>
              <a:t> donut.</a:t>
            </a:r>
            <a:endParaRPr lang="en-US" sz="4000" dirty="0"/>
          </a:p>
        </p:txBody>
      </p:sp>
      <p:pic>
        <p:nvPicPr>
          <p:cNvPr id="6" name="Picture 5"/>
          <p:cNvPicPr>
            <a:picLocks noChangeAspect="1"/>
          </p:cNvPicPr>
          <p:nvPr/>
        </p:nvPicPr>
        <p:blipFill>
          <a:blip r:embed="rId3"/>
          <a:stretch>
            <a:fillRect/>
          </a:stretch>
        </p:blipFill>
        <p:spPr>
          <a:xfrm flipH="1">
            <a:off x="853318" y="2562207"/>
            <a:ext cx="2724698" cy="4295794"/>
          </a:xfrm>
          <a:prstGeom prst="rect">
            <a:avLst/>
          </a:prstGeom>
        </p:spPr>
      </p:pic>
    </p:spTree>
    <p:extLst>
      <p:ext uri="{BB962C8B-B14F-4D97-AF65-F5344CB8AC3E}">
        <p14:creationId xmlns:p14="http://schemas.microsoft.com/office/powerpoint/2010/main" val="1402988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she possessive:</a:t>
            </a:r>
            <a:endParaRPr lang="en-US" dirty="0"/>
          </a:p>
        </p:txBody>
      </p:sp>
      <p:sp>
        <p:nvSpPr>
          <p:cNvPr id="3" name="TextBox 2"/>
          <p:cNvSpPr txBox="1"/>
          <p:nvPr/>
        </p:nvSpPr>
        <p:spPr>
          <a:xfrm>
            <a:off x="1788460" y="999864"/>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“she”,</a:t>
            </a:r>
          </a:p>
          <a:p>
            <a:pPr algn="ctr">
              <a:lnSpc>
                <a:spcPct val="150000"/>
              </a:lnSpc>
            </a:pPr>
            <a:r>
              <a:rPr lang="en-US" sz="4400" dirty="0" smtClean="0">
                <a:solidFill>
                  <a:srgbClr val="7030A0"/>
                </a:solidFill>
              </a:rPr>
              <a:t>We will use the possessive “her”.</a:t>
            </a:r>
            <a:endParaRPr lang="en-US" sz="4400" dirty="0">
              <a:solidFill>
                <a:srgbClr val="7030A0"/>
              </a:solidFill>
            </a:endParaRPr>
          </a:p>
        </p:txBody>
      </p:sp>
      <p:sp>
        <p:nvSpPr>
          <p:cNvPr id="5" name="TextBox 4"/>
          <p:cNvSpPr txBox="1"/>
          <p:nvPr/>
        </p:nvSpPr>
        <p:spPr>
          <a:xfrm>
            <a:off x="3946421" y="3598196"/>
            <a:ext cx="7315200" cy="1938992"/>
          </a:xfrm>
          <a:prstGeom prst="rect">
            <a:avLst/>
          </a:prstGeom>
          <a:noFill/>
        </p:spPr>
        <p:txBody>
          <a:bodyPr wrap="square" rtlCol="0">
            <a:spAutoFit/>
          </a:bodyPr>
          <a:lstStyle/>
          <a:p>
            <a:r>
              <a:rPr lang="en-US" sz="4000" dirty="0" smtClean="0"/>
              <a:t>This is Marge.</a:t>
            </a:r>
          </a:p>
          <a:p>
            <a:r>
              <a:rPr lang="en-US" sz="4000" smtClean="0">
                <a:solidFill>
                  <a:srgbClr val="FF0000"/>
                </a:solidFill>
              </a:rPr>
              <a:t>She</a:t>
            </a:r>
            <a:r>
              <a:rPr lang="en-US" sz="4000" smtClean="0"/>
              <a:t> </a:t>
            </a:r>
            <a:r>
              <a:rPr lang="en-US" sz="4000" smtClean="0"/>
              <a:t>has a lot of hair.</a:t>
            </a:r>
            <a:endParaRPr lang="en-US" sz="4000" dirty="0" smtClean="0"/>
          </a:p>
          <a:p>
            <a:r>
              <a:rPr lang="en-US" sz="4000" dirty="0" smtClean="0">
                <a:solidFill>
                  <a:srgbClr val="FF0000"/>
                </a:solidFill>
              </a:rPr>
              <a:t>Her</a:t>
            </a:r>
            <a:r>
              <a:rPr lang="en-US" sz="4000" dirty="0" smtClean="0"/>
              <a:t> hair is tall.</a:t>
            </a:r>
            <a:endParaRPr lang="en-US" sz="4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437" y="1671638"/>
            <a:ext cx="3954601" cy="5186362"/>
          </a:xfrm>
          <a:prstGeom prst="rect">
            <a:avLst/>
          </a:prstGeom>
        </p:spPr>
      </p:pic>
    </p:spTree>
    <p:extLst>
      <p:ext uri="{BB962C8B-B14F-4D97-AF65-F5344CB8AC3E}">
        <p14:creationId xmlns:p14="http://schemas.microsoft.com/office/powerpoint/2010/main" val="192938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 possessive:</a:t>
            </a:r>
            <a:endParaRPr lang="en-US" dirty="0"/>
          </a:p>
        </p:txBody>
      </p:sp>
      <p:sp>
        <p:nvSpPr>
          <p:cNvPr id="3" name="TextBox 2"/>
          <p:cNvSpPr txBox="1"/>
          <p:nvPr/>
        </p:nvSpPr>
        <p:spPr>
          <a:xfrm>
            <a:off x="1520068" y="1128451"/>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“we”,</a:t>
            </a:r>
          </a:p>
          <a:p>
            <a:pPr algn="ctr">
              <a:lnSpc>
                <a:spcPct val="150000"/>
              </a:lnSpc>
            </a:pPr>
            <a:r>
              <a:rPr lang="en-US" sz="4400" dirty="0" smtClean="0">
                <a:solidFill>
                  <a:srgbClr val="7030A0"/>
                </a:solidFill>
              </a:rPr>
              <a:t>We will use the possessive “our”.</a:t>
            </a:r>
            <a:endParaRPr lang="en-US" sz="4400" dirty="0">
              <a:solidFill>
                <a:srgbClr val="7030A0"/>
              </a:solidFill>
            </a:endParaRPr>
          </a:p>
        </p:txBody>
      </p:sp>
      <p:sp>
        <p:nvSpPr>
          <p:cNvPr id="6" name="Rounded Rectangular Callout 5"/>
          <p:cNvSpPr/>
          <p:nvPr/>
        </p:nvSpPr>
        <p:spPr>
          <a:xfrm>
            <a:off x="4260099" y="3252109"/>
            <a:ext cx="4383839" cy="2500313"/>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smtClean="0">
                <a:solidFill>
                  <a:srgbClr val="FF0000"/>
                </a:solidFill>
              </a:rPr>
              <a:t>We</a:t>
            </a:r>
            <a:r>
              <a:rPr lang="en-US" sz="4000" dirty="0" smtClean="0"/>
              <a:t> are a family.</a:t>
            </a:r>
            <a:endParaRPr lang="en-US" sz="4000" dirty="0"/>
          </a:p>
          <a:p>
            <a:r>
              <a:rPr lang="en-US" sz="4000" dirty="0" smtClean="0">
                <a:solidFill>
                  <a:srgbClr val="FF0000"/>
                </a:solidFill>
              </a:rPr>
              <a:t>We </a:t>
            </a:r>
            <a:r>
              <a:rPr lang="en-US" sz="4000" dirty="0" smtClean="0"/>
              <a:t>have a dog.</a:t>
            </a:r>
            <a:endParaRPr lang="en-US" sz="4000" dirty="0"/>
          </a:p>
          <a:p>
            <a:r>
              <a:rPr lang="en-US" sz="4000" dirty="0"/>
              <a:t>This is </a:t>
            </a:r>
            <a:r>
              <a:rPr lang="en-US" sz="4000" dirty="0" smtClean="0">
                <a:solidFill>
                  <a:srgbClr val="FF0000"/>
                </a:solidFill>
              </a:rPr>
              <a:t>our </a:t>
            </a:r>
            <a:r>
              <a:rPr lang="en-US" sz="4000" dirty="0" smtClean="0"/>
              <a:t>dog.</a:t>
            </a:r>
            <a:endParaRPr lang="en-US" sz="4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187" y="2360105"/>
            <a:ext cx="3253520" cy="4880280"/>
          </a:xfrm>
          <a:prstGeom prst="rect">
            <a:avLst/>
          </a:prstGeom>
        </p:spPr>
      </p:pic>
      <p:pic>
        <p:nvPicPr>
          <p:cNvPr id="7" name="Picture 6"/>
          <p:cNvPicPr>
            <a:picLocks noChangeAspect="1"/>
          </p:cNvPicPr>
          <p:nvPr/>
        </p:nvPicPr>
        <p:blipFill>
          <a:blip r:embed="rId4"/>
          <a:stretch>
            <a:fillRect/>
          </a:stretch>
        </p:blipFill>
        <p:spPr>
          <a:xfrm>
            <a:off x="8912330" y="4305300"/>
            <a:ext cx="2540000" cy="2552700"/>
          </a:xfrm>
          <a:prstGeom prst="rect">
            <a:avLst/>
          </a:prstGeom>
        </p:spPr>
      </p:pic>
    </p:spTree>
    <p:extLst>
      <p:ext uri="{BB962C8B-B14F-4D97-AF65-F5344CB8AC3E}">
        <p14:creationId xmlns:p14="http://schemas.microsoft.com/office/powerpoint/2010/main" val="164574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it possessive:</a:t>
            </a:r>
            <a:endParaRPr lang="en-US" dirty="0"/>
          </a:p>
        </p:txBody>
      </p:sp>
      <p:sp>
        <p:nvSpPr>
          <p:cNvPr id="3" name="TextBox 2"/>
          <p:cNvSpPr txBox="1"/>
          <p:nvPr/>
        </p:nvSpPr>
        <p:spPr>
          <a:xfrm>
            <a:off x="1788460" y="999864"/>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“it”,</a:t>
            </a:r>
          </a:p>
          <a:p>
            <a:pPr algn="ctr">
              <a:lnSpc>
                <a:spcPct val="150000"/>
              </a:lnSpc>
            </a:pPr>
            <a:r>
              <a:rPr lang="en-US" sz="4400" dirty="0" smtClean="0">
                <a:solidFill>
                  <a:srgbClr val="7030A0"/>
                </a:solidFill>
              </a:rPr>
              <a:t>We will use the possessive “its”.</a:t>
            </a:r>
            <a:endParaRPr lang="en-US" sz="4400" dirty="0">
              <a:solidFill>
                <a:srgbClr val="7030A0"/>
              </a:solidFill>
            </a:endParaRPr>
          </a:p>
        </p:txBody>
      </p:sp>
      <p:sp>
        <p:nvSpPr>
          <p:cNvPr id="5" name="TextBox 4"/>
          <p:cNvSpPr txBox="1"/>
          <p:nvPr/>
        </p:nvSpPr>
        <p:spPr>
          <a:xfrm>
            <a:off x="6340838" y="3741001"/>
            <a:ext cx="4875280" cy="1938992"/>
          </a:xfrm>
          <a:prstGeom prst="rect">
            <a:avLst/>
          </a:prstGeom>
          <a:noFill/>
        </p:spPr>
        <p:txBody>
          <a:bodyPr wrap="square" rtlCol="0">
            <a:spAutoFit/>
          </a:bodyPr>
          <a:lstStyle/>
          <a:p>
            <a:r>
              <a:rPr lang="en-US" sz="4000" dirty="0" smtClean="0"/>
              <a:t>This is the family dog.</a:t>
            </a:r>
          </a:p>
          <a:p>
            <a:r>
              <a:rPr lang="en-US" sz="4000" dirty="0" smtClean="0">
                <a:solidFill>
                  <a:srgbClr val="FF0000"/>
                </a:solidFill>
              </a:rPr>
              <a:t>It</a:t>
            </a:r>
            <a:r>
              <a:rPr lang="en-US" sz="4000" dirty="0" smtClean="0"/>
              <a:t> has a bone.</a:t>
            </a:r>
          </a:p>
          <a:p>
            <a:r>
              <a:rPr lang="en-US" sz="4000" dirty="0" smtClean="0"/>
              <a:t>The dog ate </a:t>
            </a:r>
            <a:r>
              <a:rPr lang="en-US" sz="4000" dirty="0" smtClean="0">
                <a:solidFill>
                  <a:srgbClr val="FF0000"/>
                </a:solidFill>
              </a:rPr>
              <a:t>its</a:t>
            </a:r>
            <a:r>
              <a:rPr lang="en-US" sz="4000" dirty="0" smtClean="0"/>
              <a:t> bone.</a:t>
            </a:r>
            <a:endParaRPr lang="en-US" sz="4000" dirty="0"/>
          </a:p>
        </p:txBody>
      </p:sp>
      <p:pic>
        <p:nvPicPr>
          <p:cNvPr id="6" name="Picture 5"/>
          <p:cNvPicPr>
            <a:picLocks noChangeAspect="1"/>
          </p:cNvPicPr>
          <p:nvPr/>
        </p:nvPicPr>
        <p:blipFill>
          <a:blip r:embed="rId3"/>
          <a:stretch>
            <a:fillRect/>
          </a:stretch>
        </p:blipFill>
        <p:spPr>
          <a:xfrm>
            <a:off x="1089025" y="3741001"/>
            <a:ext cx="4083050" cy="283631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5021" y="4205781"/>
            <a:ext cx="1622534" cy="784225"/>
          </a:xfrm>
          <a:prstGeom prst="rect">
            <a:avLst/>
          </a:prstGeom>
        </p:spPr>
      </p:pic>
    </p:spTree>
    <p:extLst>
      <p:ext uri="{BB962C8B-B14F-4D97-AF65-F5344CB8AC3E}">
        <p14:creationId xmlns:p14="http://schemas.microsoft.com/office/powerpoint/2010/main" val="63389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Possessives (my, your, his, her, its, our, their)</a:t>
            </a:r>
          </a:p>
          <a:p>
            <a:pPr>
              <a:lnSpc>
                <a:spcPct val="200000"/>
              </a:lnSpc>
            </a:pPr>
            <a:r>
              <a:rPr lang="en-US" sz="3600" dirty="0" smtClean="0"/>
              <a:t>Writing short three and four letter words</a:t>
            </a:r>
            <a:endParaRPr lang="en-US" sz="3600" dirty="0"/>
          </a:p>
          <a:p>
            <a:pPr>
              <a:lnSpc>
                <a:spcPct val="200000"/>
              </a:lnSpc>
            </a:pPr>
            <a:r>
              <a:rPr lang="en-US" sz="3600" dirty="0" smtClean="0"/>
              <a:t>The long E and short E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spTree>
    <p:extLst>
      <p:ext uri="{BB962C8B-B14F-4D97-AF65-F5344CB8AC3E}">
        <p14:creationId xmlns:p14="http://schemas.microsoft.com/office/powerpoint/2010/main" val="79625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they possessive:</a:t>
            </a:r>
            <a:endParaRPr lang="en-US" dirty="0"/>
          </a:p>
        </p:txBody>
      </p:sp>
      <p:sp>
        <p:nvSpPr>
          <p:cNvPr id="3" name="TextBox 2"/>
          <p:cNvSpPr txBox="1"/>
          <p:nvPr/>
        </p:nvSpPr>
        <p:spPr>
          <a:xfrm>
            <a:off x="1520068" y="878513"/>
            <a:ext cx="9641540" cy="2123658"/>
          </a:xfrm>
          <a:prstGeom prst="rect">
            <a:avLst/>
          </a:prstGeom>
          <a:noFill/>
        </p:spPr>
        <p:txBody>
          <a:bodyPr wrap="square" rtlCol="0">
            <a:spAutoFit/>
          </a:bodyPr>
          <a:lstStyle/>
          <a:p>
            <a:pPr algn="ctr">
              <a:lnSpc>
                <a:spcPct val="150000"/>
              </a:lnSpc>
            </a:pPr>
            <a:r>
              <a:rPr lang="en-US" sz="4400" dirty="0" smtClean="0">
                <a:solidFill>
                  <a:srgbClr val="7030A0"/>
                </a:solidFill>
              </a:rPr>
              <a:t>When the subject of a sentence is “they”,</a:t>
            </a:r>
          </a:p>
          <a:p>
            <a:pPr algn="ctr">
              <a:lnSpc>
                <a:spcPct val="150000"/>
              </a:lnSpc>
            </a:pPr>
            <a:r>
              <a:rPr lang="en-US" sz="4400" dirty="0" smtClean="0">
                <a:solidFill>
                  <a:srgbClr val="7030A0"/>
                </a:solidFill>
              </a:rPr>
              <a:t>We will use the possessive “their”.</a:t>
            </a:r>
            <a:endParaRPr lang="en-US" sz="4400" dirty="0">
              <a:solidFill>
                <a:srgbClr val="7030A0"/>
              </a:solidFill>
            </a:endParaRPr>
          </a:p>
        </p:txBody>
      </p:sp>
      <p:sp>
        <p:nvSpPr>
          <p:cNvPr id="6" name="Rounded Rectangular Callout 5"/>
          <p:cNvSpPr/>
          <p:nvPr/>
        </p:nvSpPr>
        <p:spPr>
          <a:xfrm>
            <a:off x="3369189" y="3045503"/>
            <a:ext cx="3731699" cy="2500313"/>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3200" dirty="0" smtClean="0"/>
              <a:t>The Flanders live beside us.</a:t>
            </a:r>
            <a:endParaRPr lang="en-US" sz="3200" dirty="0"/>
          </a:p>
          <a:p>
            <a:r>
              <a:rPr lang="en-US" sz="3200" dirty="0" smtClean="0">
                <a:solidFill>
                  <a:srgbClr val="FF0000"/>
                </a:solidFill>
              </a:rPr>
              <a:t>They </a:t>
            </a:r>
            <a:r>
              <a:rPr lang="en-US" sz="3200" dirty="0" smtClean="0"/>
              <a:t>have a house.</a:t>
            </a:r>
            <a:endParaRPr lang="en-US" sz="3200" dirty="0"/>
          </a:p>
          <a:p>
            <a:r>
              <a:rPr lang="en-US" sz="3200" dirty="0"/>
              <a:t>This is </a:t>
            </a:r>
            <a:r>
              <a:rPr lang="en-US" sz="3200" dirty="0" smtClean="0">
                <a:solidFill>
                  <a:srgbClr val="FF0000"/>
                </a:solidFill>
              </a:rPr>
              <a:t>their </a:t>
            </a:r>
            <a:r>
              <a:rPr lang="en-US" sz="3200" dirty="0" smtClean="0"/>
              <a:t>house.</a:t>
            </a:r>
            <a:endParaRPr lang="en-US" sz="3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69" y="2374393"/>
            <a:ext cx="3253520" cy="4880280"/>
          </a:xfrm>
          <a:prstGeom prst="rect">
            <a:avLst/>
          </a:prstGeom>
        </p:spPr>
      </p:pic>
      <p:pic>
        <p:nvPicPr>
          <p:cNvPr id="8" name="Picture 7"/>
          <p:cNvPicPr>
            <a:picLocks noChangeAspect="1"/>
          </p:cNvPicPr>
          <p:nvPr/>
        </p:nvPicPr>
        <p:blipFill>
          <a:blip r:embed="rId4"/>
          <a:stretch>
            <a:fillRect/>
          </a:stretch>
        </p:blipFill>
        <p:spPr>
          <a:xfrm>
            <a:off x="7347323" y="3643312"/>
            <a:ext cx="4411289" cy="2487967"/>
          </a:xfrm>
          <a:prstGeom prst="rect">
            <a:avLst/>
          </a:prstGeom>
        </p:spPr>
      </p:pic>
      <p:pic>
        <p:nvPicPr>
          <p:cNvPr id="4" name="Picture 3"/>
          <p:cNvPicPr>
            <a:picLocks noChangeAspect="1"/>
          </p:cNvPicPr>
          <p:nvPr/>
        </p:nvPicPr>
        <p:blipFill>
          <a:blip r:embed="rId5"/>
          <a:stretch>
            <a:fillRect/>
          </a:stretch>
        </p:blipFill>
        <p:spPr>
          <a:xfrm>
            <a:off x="9698037" y="4026578"/>
            <a:ext cx="1841500" cy="3038475"/>
          </a:xfrm>
          <a:prstGeom prst="rect">
            <a:avLst/>
          </a:prstGeom>
        </p:spPr>
      </p:pic>
    </p:spTree>
    <p:extLst>
      <p:ext uri="{BB962C8B-B14F-4D97-AF65-F5344CB8AC3E}">
        <p14:creationId xmlns:p14="http://schemas.microsoft.com/office/powerpoint/2010/main" val="369719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Possessive Words: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08762953"/>
              </p:ext>
            </p:extLst>
          </p:nvPr>
        </p:nvGraphicFramePr>
        <p:xfrm>
          <a:off x="2060136" y="1874517"/>
          <a:ext cx="8128000" cy="36576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US" sz="2400" dirty="0" smtClean="0"/>
                        <a:t>Subject</a:t>
                      </a:r>
                      <a:r>
                        <a:rPr lang="en-US" sz="2400" baseline="0" dirty="0" smtClean="0"/>
                        <a:t> or Pronoun</a:t>
                      </a:r>
                      <a:endParaRPr lang="en-US" sz="2400" dirty="0"/>
                    </a:p>
                  </a:txBody>
                  <a:tcPr/>
                </a:tc>
                <a:tc>
                  <a:txBody>
                    <a:bodyPr/>
                    <a:lstStyle/>
                    <a:p>
                      <a:pPr algn="ctr"/>
                      <a:r>
                        <a:rPr lang="en-US" sz="2400" dirty="0" smtClean="0"/>
                        <a:t>Possessive</a:t>
                      </a:r>
                      <a:endParaRPr lang="en-US" sz="2400" dirty="0"/>
                    </a:p>
                  </a:txBody>
                  <a:tcPr/>
                </a:tc>
              </a:tr>
              <a:tr h="370840">
                <a:tc>
                  <a:txBody>
                    <a:bodyPr/>
                    <a:lstStyle/>
                    <a:p>
                      <a:pPr algn="ctr"/>
                      <a:r>
                        <a:rPr lang="en-US" sz="2400" dirty="0" smtClean="0"/>
                        <a:t>I</a:t>
                      </a:r>
                      <a:endParaRPr lang="en-US" sz="2400" dirty="0"/>
                    </a:p>
                  </a:txBody>
                  <a:tcPr/>
                </a:tc>
                <a:tc>
                  <a:txBody>
                    <a:bodyPr/>
                    <a:lstStyle/>
                    <a:p>
                      <a:pPr algn="ctr"/>
                      <a:r>
                        <a:rPr lang="en-US" sz="2400" dirty="0" smtClean="0"/>
                        <a:t>My</a:t>
                      </a:r>
                      <a:endParaRPr lang="en-US" sz="2400" dirty="0"/>
                    </a:p>
                  </a:txBody>
                  <a:tcPr/>
                </a:tc>
              </a:tr>
              <a:tr h="370840">
                <a:tc>
                  <a:txBody>
                    <a:bodyPr/>
                    <a:lstStyle/>
                    <a:p>
                      <a:pPr algn="ctr"/>
                      <a:r>
                        <a:rPr lang="en-US" sz="2400" dirty="0" smtClean="0"/>
                        <a:t>You</a:t>
                      </a:r>
                    </a:p>
                  </a:txBody>
                  <a:tcPr/>
                </a:tc>
                <a:tc>
                  <a:txBody>
                    <a:bodyPr/>
                    <a:lstStyle/>
                    <a:p>
                      <a:pPr algn="ctr"/>
                      <a:r>
                        <a:rPr lang="en-US" sz="2400" dirty="0" smtClean="0"/>
                        <a:t>Your</a:t>
                      </a:r>
                      <a:endParaRPr lang="en-US" sz="2400" dirty="0"/>
                    </a:p>
                  </a:txBody>
                  <a:tcPr/>
                </a:tc>
              </a:tr>
              <a:tr h="370840">
                <a:tc>
                  <a:txBody>
                    <a:bodyPr/>
                    <a:lstStyle/>
                    <a:p>
                      <a:pPr algn="ctr"/>
                      <a:r>
                        <a:rPr lang="en-US" sz="2400" dirty="0" smtClean="0"/>
                        <a:t>He</a:t>
                      </a:r>
                    </a:p>
                  </a:txBody>
                  <a:tcPr/>
                </a:tc>
                <a:tc>
                  <a:txBody>
                    <a:bodyPr/>
                    <a:lstStyle/>
                    <a:p>
                      <a:pPr algn="ctr"/>
                      <a:r>
                        <a:rPr lang="en-US" sz="2400" dirty="0" smtClean="0"/>
                        <a:t>His</a:t>
                      </a:r>
                      <a:endParaRPr lang="en-US" sz="2400" dirty="0"/>
                    </a:p>
                  </a:txBody>
                  <a:tcPr/>
                </a:tc>
              </a:tr>
              <a:tr h="370840">
                <a:tc>
                  <a:txBody>
                    <a:bodyPr/>
                    <a:lstStyle/>
                    <a:p>
                      <a:pPr algn="ctr"/>
                      <a:r>
                        <a:rPr lang="en-US" sz="2400" dirty="0" smtClean="0"/>
                        <a:t>She</a:t>
                      </a:r>
                      <a:endParaRPr lang="en-US" sz="2400" dirty="0"/>
                    </a:p>
                  </a:txBody>
                  <a:tcPr/>
                </a:tc>
                <a:tc>
                  <a:txBody>
                    <a:bodyPr/>
                    <a:lstStyle/>
                    <a:p>
                      <a:pPr algn="ctr"/>
                      <a:r>
                        <a:rPr lang="en-US" sz="2400" dirty="0" smtClean="0"/>
                        <a:t>Her</a:t>
                      </a:r>
                      <a:endParaRPr lang="en-US" sz="2400" dirty="0"/>
                    </a:p>
                  </a:txBody>
                  <a:tcPr/>
                </a:tc>
              </a:tr>
              <a:tr h="370840">
                <a:tc>
                  <a:txBody>
                    <a:bodyPr/>
                    <a:lstStyle/>
                    <a:p>
                      <a:pPr algn="ctr"/>
                      <a:r>
                        <a:rPr lang="en-US" sz="2400" dirty="0" smtClean="0"/>
                        <a:t>We</a:t>
                      </a:r>
                      <a:endParaRPr lang="en-US" sz="2400" dirty="0"/>
                    </a:p>
                  </a:txBody>
                  <a:tcPr/>
                </a:tc>
                <a:tc>
                  <a:txBody>
                    <a:bodyPr/>
                    <a:lstStyle/>
                    <a:p>
                      <a:pPr algn="ctr"/>
                      <a:r>
                        <a:rPr lang="en-US" sz="2400" dirty="0" smtClean="0"/>
                        <a:t>Our</a:t>
                      </a:r>
                      <a:endParaRPr lang="en-US" sz="2400" dirty="0"/>
                    </a:p>
                  </a:txBody>
                  <a:tcPr/>
                </a:tc>
              </a:tr>
              <a:tr h="370840">
                <a:tc>
                  <a:txBody>
                    <a:bodyPr/>
                    <a:lstStyle/>
                    <a:p>
                      <a:pPr algn="ctr"/>
                      <a:r>
                        <a:rPr lang="en-US" sz="2400" dirty="0" smtClean="0"/>
                        <a:t>It</a:t>
                      </a:r>
                      <a:endParaRPr lang="en-US" sz="2400" dirty="0"/>
                    </a:p>
                  </a:txBody>
                  <a:tcPr/>
                </a:tc>
                <a:tc>
                  <a:txBody>
                    <a:bodyPr/>
                    <a:lstStyle/>
                    <a:p>
                      <a:pPr algn="ctr"/>
                      <a:r>
                        <a:rPr lang="en-US" sz="2400" dirty="0" smtClean="0"/>
                        <a:t>Its</a:t>
                      </a:r>
                      <a:endParaRPr lang="en-US" sz="2400" dirty="0"/>
                    </a:p>
                  </a:txBody>
                  <a:tcPr/>
                </a:tc>
              </a:tr>
              <a:tr h="370840">
                <a:tc>
                  <a:txBody>
                    <a:bodyPr/>
                    <a:lstStyle/>
                    <a:p>
                      <a:pPr algn="ctr"/>
                      <a:r>
                        <a:rPr lang="en-US" sz="2400" dirty="0" smtClean="0"/>
                        <a:t>They</a:t>
                      </a:r>
                      <a:endParaRPr lang="en-US" sz="2400" dirty="0"/>
                    </a:p>
                  </a:txBody>
                  <a:tcPr/>
                </a:tc>
                <a:tc>
                  <a:txBody>
                    <a:bodyPr/>
                    <a:lstStyle/>
                    <a:p>
                      <a:pPr algn="ctr"/>
                      <a:r>
                        <a:rPr lang="en-US" sz="2400" dirty="0" smtClean="0"/>
                        <a:t>Their</a:t>
                      </a:r>
                      <a:endParaRPr lang="en-US" sz="2400" dirty="0"/>
                    </a:p>
                  </a:txBody>
                  <a:tcPr/>
                </a:tc>
              </a:tr>
            </a:tbl>
          </a:graphicData>
        </a:graphic>
      </p:graphicFrame>
    </p:spTree>
    <p:extLst>
      <p:ext uri="{BB962C8B-B14F-4D97-AF65-F5344CB8AC3E}">
        <p14:creationId xmlns:p14="http://schemas.microsoft.com/office/powerpoint/2010/main" val="1042936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pic>
        <p:nvPicPr>
          <p:cNvPr id="4" name="Picture 3"/>
          <p:cNvPicPr>
            <a:picLocks noChangeAspect="1"/>
          </p:cNvPicPr>
          <p:nvPr/>
        </p:nvPicPr>
        <p:blipFill>
          <a:blip r:embed="rId3"/>
          <a:stretch>
            <a:fillRect/>
          </a:stretch>
        </p:blipFill>
        <p:spPr>
          <a:xfrm>
            <a:off x="7127338" y="956993"/>
            <a:ext cx="3086100" cy="4775200"/>
          </a:xfrm>
          <a:prstGeom prst="rect">
            <a:avLst/>
          </a:prstGeom>
        </p:spPr>
      </p:pic>
      <p:sp>
        <p:nvSpPr>
          <p:cNvPr id="5" name="TextBox 4"/>
          <p:cNvSpPr txBox="1"/>
          <p:nvPr/>
        </p:nvSpPr>
        <p:spPr>
          <a:xfrm>
            <a:off x="1617784" y="2144130"/>
            <a:ext cx="5317588" cy="3046988"/>
          </a:xfrm>
          <a:prstGeom prst="rect">
            <a:avLst/>
          </a:prstGeom>
          <a:noFill/>
        </p:spPr>
        <p:txBody>
          <a:bodyPr wrap="square" rtlCol="0">
            <a:spAutoFit/>
          </a:bodyPr>
          <a:lstStyle/>
          <a:p>
            <a:r>
              <a:rPr lang="en-US" sz="4800" dirty="0" smtClean="0"/>
              <a:t>When I was at the circus, I gobbled up _____ cotton candy.</a:t>
            </a:r>
            <a:endParaRPr lang="en-US" sz="4800" dirty="0"/>
          </a:p>
        </p:txBody>
      </p:sp>
    </p:spTree>
    <p:extLst>
      <p:ext uri="{BB962C8B-B14F-4D97-AF65-F5344CB8AC3E}">
        <p14:creationId xmlns:p14="http://schemas.microsoft.com/office/powerpoint/2010/main" val="1989746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432673" y="1750234"/>
            <a:ext cx="5317588" cy="3785652"/>
          </a:xfrm>
          <a:prstGeom prst="rect">
            <a:avLst/>
          </a:prstGeom>
          <a:noFill/>
        </p:spPr>
        <p:txBody>
          <a:bodyPr wrap="square" rtlCol="0">
            <a:spAutoFit/>
          </a:bodyPr>
          <a:lstStyle/>
          <a:p>
            <a:r>
              <a:rPr lang="en-US" sz="4800" dirty="0" smtClean="0"/>
              <a:t>Before you enter the magic show, you must give </a:t>
            </a:r>
            <a:r>
              <a:rPr lang="en-US" sz="4800" smtClean="0"/>
              <a:t>_______ ticket to the door person.</a:t>
            </a:r>
            <a:endParaRPr lang="en-US" sz="4800" dirty="0"/>
          </a:p>
        </p:txBody>
      </p:sp>
      <p:pic>
        <p:nvPicPr>
          <p:cNvPr id="3" name="Picture 2"/>
          <p:cNvPicPr>
            <a:picLocks noChangeAspect="1"/>
          </p:cNvPicPr>
          <p:nvPr/>
        </p:nvPicPr>
        <p:blipFill>
          <a:blip r:embed="rId3"/>
          <a:stretch>
            <a:fillRect/>
          </a:stretch>
        </p:blipFill>
        <p:spPr>
          <a:xfrm>
            <a:off x="6750261" y="453589"/>
            <a:ext cx="4700841" cy="5715093"/>
          </a:xfrm>
          <a:prstGeom prst="rect">
            <a:avLst/>
          </a:prstGeom>
        </p:spPr>
      </p:pic>
    </p:spTree>
    <p:extLst>
      <p:ext uri="{BB962C8B-B14F-4D97-AF65-F5344CB8AC3E}">
        <p14:creationId xmlns:p14="http://schemas.microsoft.com/office/powerpoint/2010/main" val="129863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008789" y="1966833"/>
            <a:ext cx="5317588" cy="2308324"/>
          </a:xfrm>
          <a:prstGeom prst="rect">
            <a:avLst/>
          </a:prstGeom>
          <a:noFill/>
        </p:spPr>
        <p:txBody>
          <a:bodyPr wrap="square" rtlCol="0">
            <a:spAutoFit/>
          </a:bodyPr>
          <a:lstStyle/>
          <a:p>
            <a:r>
              <a:rPr lang="en-US" sz="4800" dirty="0" smtClean="0"/>
              <a:t>Mr. Chen turned ________ rope into a handkerchief.</a:t>
            </a:r>
            <a:endParaRPr lang="en-US" sz="4800" dirty="0"/>
          </a:p>
        </p:txBody>
      </p:sp>
      <p:pic>
        <p:nvPicPr>
          <p:cNvPr id="6" name="Picture 5"/>
          <p:cNvPicPr>
            <a:picLocks noChangeAspect="1"/>
          </p:cNvPicPr>
          <p:nvPr/>
        </p:nvPicPr>
        <p:blipFill>
          <a:blip r:embed="rId3"/>
          <a:stretch>
            <a:fillRect/>
          </a:stretch>
        </p:blipFill>
        <p:spPr>
          <a:xfrm>
            <a:off x="6326377" y="856989"/>
            <a:ext cx="5080000" cy="5080000"/>
          </a:xfrm>
          <a:prstGeom prst="rect">
            <a:avLst/>
          </a:prstGeom>
        </p:spPr>
      </p:pic>
    </p:spTree>
    <p:extLst>
      <p:ext uri="{BB962C8B-B14F-4D97-AF65-F5344CB8AC3E}">
        <p14:creationId xmlns:p14="http://schemas.microsoft.com/office/powerpoint/2010/main" val="1390807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533378" y="1603055"/>
            <a:ext cx="5317588" cy="3785652"/>
          </a:xfrm>
          <a:prstGeom prst="rect">
            <a:avLst/>
          </a:prstGeom>
          <a:noFill/>
        </p:spPr>
        <p:txBody>
          <a:bodyPr wrap="square" rtlCol="0">
            <a:spAutoFit/>
          </a:bodyPr>
          <a:lstStyle/>
          <a:p>
            <a:r>
              <a:rPr lang="en-US" sz="4800" dirty="0" smtClean="0"/>
              <a:t>She ate 10 pies in the pie eating contest. When she finished _______ belly was full.</a:t>
            </a:r>
            <a:endParaRPr lang="en-US" sz="4800" dirty="0"/>
          </a:p>
        </p:txBody>
      </p:sp>
      <p:pic>
        <p:nvPicPr>
          <p:cNvPr id="3" name="Picture 2"/>
          <p:cNvPicPr>
            <a:picLocks noChangeAspect="1"/>
          </p:cNvPicPr>
          <p:nvPr/>
        </p:nvPicPr>
        <p:blipFill>
          <a:blip r:embed="rId3"/>
          <a:stretch>
            <a:fillRect/>
          </a:stretch>
        </p:blipFill>
        <p:spPr>
          <a:xfrm>
            <a:off x="6962335" y="1640177"/>
            <a:ext cx="3810000" cy="3810000"/>
          </a:xfrm>
          <a:prstGeom prst="rect">
            <a:avLst/>
          </a:prstGeom>
        </p:spPr>
      </p:pic>
      <p:pic>
        <p:nvPicPr>
          <p:cNvPr id="6" name="Picture 5"/>
          <p:cNvPicPr>
            <a:picLocks noChangeAspect="1"/>
          </p:cNvPicPr>
          <p:nvPr/>
        </p:nvPicPr>
        <p:blipFill>
          <a:blip r:embed="rId4"/>
          <a:stretch>
            <a:fillRect/>
          </a:stretch>
        </p:blipFill>
        <p:spPr>
          <a:xfrm>
            <a:off x="7600638" y="3334042"/>
            <a:ext cx="2391508" cy="2391508"/>
          </a:xfrm>
          <a:prstGeom prst="rect">
            <a:avLst/>
          </a:prstGeom>
        </p:spPr>
      </p:pic>
    </p:spTree>
    <p:extLst>
      <p:ext uri="{BB962C8B-B14F-4D97-AF65-F5344CB8AC3E}">
        <p14:creationId xmlns:p14="http://schemas.microsoft.com/office/powerpoint/2010/main" val="1701162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378634" y="1314136"/>
            <a:ext cx="5317588" cy="4524315"/>
          </a:xfrm>
          <a:prstGeom prst="rect">
            <a:avLst/>
          </a:prstGeom>
          <a:noFill/>
        </p:spPr>
        <p:txBody>
          <a:bodyPr wrap="square" rtlCol="0">
            <a:spAutoFit/>
          </a:bodyPr>
          <a:lstStyle/>
          <a:p>
            <a:r>
              <a:rPr lang="en-US" sz="4800" dirty="0" smtClean="0"/>
              <a:t>We </a:t>
            </a:r>
            <a:r>
              <a:rPr lang="en-US" sz="4800" smtClean="0"/>
              <a:t>got scared riding the roller </a:t>
            </a:r>
            <a:r>
              <a:rPr lang="en-US" sz="4800" dirty="0" smtClean="0"/>
              <a:t>coaster at the carnival and ______ screams were very loud.</a:t>
            </a:r>
            <a:endParaRPr lang="en-US" sz="4800" dirty="0"/>
          </a:p>
        </p:txBody>
      </p:sp>
      <p:pic>
        <p:nvPicPr>
          <p:cNvPr id="3" name="Picture 2"/>
          <p:cNvPicPr>
            <a:picLocks noChangeAspect="1"/>
          </p:cNvPicPr>
          <p:nvPr/>
        </p:nvPicPr>
        <p:blipFill>
          <a:blip r:embed="rId3"/>
          <a:stretch>
            <a:fillRect/>
          </a:stretch>
        </p:blipFill>
        <p:spPr>
          <a:xfrm>
            <a:off x="6696222" y="944494"/>
            <a:ext cx="4445000" cy="4445000"/>
          </a:xfrm>
          <a:prstGeom prst="rect">
            <a:avLst/>
          </a:prstGeom>
        </p:spPr>
      </p:pic>
    </p:spTree>
    <p:extLst>
      <p:ext uri="{BB962C8B-B14F-4D97-AF65-F5344CB8AC3E}">
        <p14:creationId xmlns:p14="http://schemas.microsoft.com/office/powerpoint/2010/main" val="1899771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206304" y="2144130"/>
            <a:ext cx="5317588" cy="3046988"/>
          </a:xfrm>
          <a:prstGeom prst="rect">
            <a:avLst/>
          </a:prstGeom>
          <a:noFill/>
        </p:spPr>
        <p:txBody>
          <a:bodyPr wrap="square" rtlCol="0">
            <a:spAutoFit/>
          </a:bodyPr>
          <a:lstStyle/>
          <a:p>
            <a:r>
              <a:rPr lang="en-US" sz="4800" dirty="0" smtClean="0"/>
              <a:t>The elephant at the circus would not listen to _______ trainer.</a:t>
            </a:r>
            <a:endParaRPr lang="en-US" sz="4800" dirty="0"/>
          </a:p>
        </p:txBody>
      </p:sp>
      <p:pic>
        <p:nvPicPr>
          <p:cNvPr id="3" name="Picture 2"/>
          <p:cNvPicPr>
            <a:picLocks noChangeAspect="1"/>
          </p:cNvPicPr>
          <p:nvPr/>
        </p:nvPicPr>
        <p:blipFill>
          <a:blip r:embed="rId3"/>
          <a:stretch>
            <a:fillRect/>
          </a:stretch>
        </p:blipFill>
        <p:spPr>
          <a:xfrm>
            <a:off x="6523892" y="1762624"/>
            <a:ext cx="5334000" cy="3810000"/>
          </a:xfrm>
          <a:prstGeom prst="rect">
            <a:avLst/>
          </a:prstGeom>
        </p:spPr>
      </p:pic>
    </p:spTree>
    <p:extLst>
      <p:ext uri="{BB962C8B-B14F-4D97-AF65-F5344CB8AC3E}">
        <p14:creationId xmlns:p14="http://schemas.microsoft.com/office/powerpoint/2010/main" val="732245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008789" y="2003453"/>
            <a:ext cx="5317588" cy="3046988"/>
          </a:xfrm>
          <a:prstGeom prst="rect">
            <a:avLst/>
          </a:prstGeom>
          <a:noFill/>
        </p:spPr>
        <p:txBody>
          <a:bodyPr wrap="square" rtlCol="0">
            <a:spAutoFit/>
          </a:bodyPr>
          <a:lstStyle/>
          <a:p>
            <a:r>
              <a:rPr lang="en-US" sz="4800" dirty="0" smtClean="0"/>
              <a:t>Children needed money for games so they went to look for ______ parents.</a:t>
            </a:r>
            <a:endParaRPr lang="en-US" sz="4800" dirty="0"/>
          </a:p>
        </p:txBody>
      </p:sp>
      <p:pic>
        <p:nvPicPr>
          <p:cNvPr id="3" name="Picture 2"/>
          <p:cNvPicPr>
            <a:picLocks noChangeAspect="1"/>
          </p:cNvPicPr>
          <p:nvPr/>
        </p:nvPicPr>
        <p:blipFill>
          <a:blip r:embed="rId3"/>
          <a:stretch>
            <a:fillRect/>
          </a:stretch>
        </p:blipFill>
        <p:spPr>
          <a:xfrm>
            <a:off x="6467264" y="1848495"/>
            <a:ext cx="5462529" cy="3638044"/>
          </a:xfrm>
          <a:prstGeom prst="rect">
            <a:avLst/>
          </a:prstGeom>
        </p:spPr>
      </p:pic>
    </p:spTree>
    <p:extLst>
      <p:ext uri="{BB962C8B-B14F-4D97-AF65-F5344CB8AC3E}">
        <p14:creationId xmlns:p14="http://schemas.microsoft.com/office/powerpoint/2010/main" val="829170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Possessives (my, your, his, her, its, our, their)</a:t>
            </a:r>
          </a:p>
          <a:p>
            <a:pPr>
              <a:lnSpc>
                <a:spcPct val="200000"/>
              </a:lnSpc>
            </a:pPr>
            <a:r>
              <a:rPr lang="en-US" sz="3600" dirty="0" smtClean="0"/>
              <a:t>Writing short three and four letter words</a:t>
            </a:r>
            <a:endParaRPr lang="en-US" sz="3600" dirty="0"/>
          </a:p>
          <a:p>
            <a:pPr>
              <a:lnSpc>
                <a:spcPct val="200000"/>
              </a:lnSpc>
            </a:pPr>
            <a:r>
              <a:rPr lang="en-US" sz="3600" dirty="0" smtClean="0"/>
              <a:t>The long E and short E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5699" y="3703317"/>
            <a:ext cx="1087053" cy="107214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4851" y="2354554"/>
            <a:ext cx="1087053" cy="107214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4850" y="1111025"/>
            <a:ext cx="1087053" cy="1072143"/>
          </a:xfrm>
          <a:prstGeom prst="rect">
            <a:avLst/>
          </a:prstGeom>
        </p:spPr>
      </p:pic>
    </p:spTree>
    <p:extLst>
      <p:ext uri="{BB962C8B-B14F-4D97-AF65-F5344CB8AC3E}">
        <p14:creationId xmlns:p14="http://schemas.microsoft.com/office/powerpoint/2010/main" val="1148872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811" y="257176"/>
            <a:ext cx="11577917" cy="1665833"/>
          </a:xfrm>
        </p:spPr>
        <p:txBody>
          <a:bodyPr/>
          <a:lstStyle/>
          <a:p>
            <a:r>
              <a:rPr lang="en-US" dirty="0" smtClean="0"/>
              <a:t>Story time</a:t>
            </a:r>
            <a:endParaRPr lang="en-US" dirty="0"/>
          </a:p>
        </p:txBody>
      </p:sp>
      <p:pic>
        <p:nvPicPr>
          <p:cNvPr id="3" name="Picture 2" descr="scan00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115581" y="2380120"/>
            <a:ext cx="4953675" cy="3602038"/>
          </a:xfrm>
          <a:prstGeom prst="rect">
            <a:avLst/>
          </a:prstGeom>
        </p:spPr>
      </p:pic>
      <p:sp>
        <p:nvSpPr>
          <p:cNvPr id="4" name="TextBox 3"/>
          <p:cNvSpPr txBox="1"/>
          <p:nvPr/>
        </p:nvSpPr>
        <p:spPr>
          <a:xfrm>
            <a:off x="6249769" y="2536167"/>
            <a:ext cx="5700712" cy="1754326"/>
          </a:xfrm>
          <a:prstGeom prst="rect">
            <a:avLst/>
          </a:prstGeom>
          <a:noFill/>
        </p:spPr>
        <p:txBody>
          <a:bodyPr wrap="square" rtlCol="0">
            <a:spAutoFit/>
          </a:bodyPr>
          <a:lstStyle/>
          <a:p>
            <a:pPr algn="ctr"/>
            <a:r>
              <a:rPr lang="en-US" sz="3600" dirty="0" smtClean="0"/>
              <a:t>The ”Long E” sound:</a:t>
            </a:r>
          </a:p>
          <a:p>
            <a:pPr algn="ctr"/>
            <a:endParaRPr lang="en-US" sz="3600" dirty="0"/>
          </a:p>
          <a:p>
            <a:pPr algn="ctr"/>
            <a:r>
              <a:rPr lang="en-US" sz="3600" dirty="0" smtClean="0"/>
              <a:t>Feet</a:t>
            </a:r>
            <a:endParaRPr lang="en-US" sz="3600" dirty="0"/>
          </a:p>
        </p:txBody>
      </p:sp>
    </p:spTree>
    <p:extLst>
      <p:ext uri="{BB962C8B-B14F-4D97-AF65-F5344CB8AC3E}">
        <p14:creationId xmlns:p14="http://schemas.microsoft.com/office/powerpoint/2010/main" val="1160877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a:t>
            </a:r>
            <a:r>
              <a:rPr lang="en-US" sz="4400" b="1" dirty="0" smtClean="0">
                <a:solidFill>
                  <a:srgbClr val="000090"/>
                </a:solidFill>
              </a:rPr>
              <a:t>That </a:t>
            </a:r>
            <a:r>
              <a:rPr lang="en-US" sz="4400" b="1" dirty="0">
                <a:solidFill>
                  <a:srgbClr val="000090"/>
                </a:solidFill>
              </a:rPr>
              <a:t>Sounds </a:t>
            </a:r>
            <a:r>
              <a:rPr lang="en-US" sz="4400" b="1" dirty="0" smtClean="0">
                <a:solidFill>
                  <a:srgbClr val="000090"/>
                </a:solidFill>
              </a:rPr>
              <a:t>Great</a:t>
            </a:r>
            <a:r>
              <a:rPr lang="en-US" sz="4400" b="1" dirty="0">
                <a:solidFill>
                  <a:srgbClr val="000090"/>
                </a:solidFill>
              </a:rPr>
              <a:t>!”</a:t>
            </a:r>
          </a:p>
          <a:p>
            <a:pPr marL="0" indent="0">
              <a:buNone/>
            </a:pPr>
            <a:r>
              <a:rPr lang="en-US" dirty="0"/>
              <a:t>	</a:t>
            </a:r>
            <a:r>
              <a:rPr lang="en-US" dirty="0" smtClean="0"/>
              <a:t>	</a:t>
            </a:r>
            <a:r>
              <a:rPr lang="en-US" sz="2800" dirty="0" smtClean="0"/>
              <a:t>      Brought to you today by the sounds:</a:t>
            </a:r>
            <a:endParaRPr lang="en-US" sz="2800" dirty="0"/>
          </a:p>
        </p:txBody>
      </p:sp>
      <p:sp>
        <p:nvSpPr>
          <p:cNvPr id="4" name="TextBox 3"/>
          <p:cNvSpPr txBox="1"/>
          <p:nvPr/>
        </p:nvSpPr>
        <p:spPr>
          <a:xfrm>
            <a:off x="-121024" y="3044395"/>
            <a:ext cx="11551024" cy="830997"/>
          </a:xfrm>
          <a:prstGeom prst="rect">
            <a:avLst/>
          </a:prstGeom>
          <a:noFill/>
        </p:spPr>
        <p:txBody>
          <a:bodyPr wrap="square" rtlCol="0">
            <a:spAutoFit/>
          </a:bodyPr>
          <a:lstStyle/>
          <a:p>
            <a:pPr algn="ctr"/>
            <a:r>
              <a:rPr lang="en-US" sz="4800" dirty="0" smtClean="0"/>
              <a:t>Short E and Long E</a:t>
            </a:r>
            <a:endParaRPr lang="en-US" sz="4800" dirty="0"/>
          </a:p>
        </p:txBody>
      </p:sp>
      <p:pic>
        <p:nvPicPr>
          <p:cNvPr id="5" name="Picture 4"/>
          <p:cNvPicPr>
            <a:picLocks noChangeAspect="1"/>
          </p:cNvPicPr>
          <p:nvPr/>
        </p:nvPicPr>
        <p:blipFill>
          <a:blip r:embed="rId3"/>
          <a:stretch>
            <a:fillRect/>
          </a:stretch>
        </p:blipFill>
        <p:spPr>
          <a:xfrm>
            <a:off x="2657475" y="4062527"/>
            <a:ext cx="2400300" cy="220717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7986" y="3875392"/>
            <a:ext cx="2767881" cy="2298103"/>
          </a:xfrm>
          <a:prstGeom prst="rect">
            <a:avLst/>
          </a:prstGeom>
        </p:spPr>
      </p:pic>
    </p:spTree>
    <p:extLst>
      <p:ext uri="{BB962C8B-B14F-4D97-AF65-F5344CB8AC3E}">
        <p14:creationId xmlns:p14="http://schemas.microsoft.com/office/powerpoint/2010/main" val="1189281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808224"/>
              </p:ext>
            </p:extLst>
          </p:nvPr>
        </p:nvGraphicFramePr>
        <p:xfrm>
          <a:off x="339967" y="333783"/>
          <a:ext cx="11560680" cy="6294828"/>
        </p:xfrm>
        <a:graphic>
          <a:graphicData uri="http://schemas.openxmlformats.org/drawingml/2006/table">
            <a:tbl>
              <a:tblPr bandRow="1">
                <a:tableStyleId>{5C22544A-7EE6-4342-B048-85BDC9FD1C3A}</a:tableStyleId>
              </a:tblPr>
              <a:tblGrid>
                <a:gridCol w="3853560"/>
                <a:gridCol w="3853560"/>
                <a:gridCol w="3853560"/>
              </a:tblGrid>
              <a:tr h="246709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007">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r h="2425655">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391">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bl>
          </a:graphicData>
        </a:graphic>
      </p:graphicFrame>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50" y="0"/>
            <a:ext cx="2743200" cy="2743200"/>
          </a:xfrm>
          <a:prstGeom prst="rect">
            <a:avLst/>
          </a:prstGeom>
        </p:spPr>
      </p:pic>
      <p:pic>
        <p:nvPicPr>
          <p:cNvPr id="3" name="Picture 2"/>
          <p:cNvPicPr>
            <a:picLocks noChangeAspect="1"/>
          </p:cNvPicPr>
          <p:nvPr/>
        </p:nvPicPr>
        <p:blipFill>
          <a:blip r:embed="rId4"/>
          <a:stretch>
            <a:fillRect/>
          </a:stretch>
        </p:blipFill>
        <p:spPr>
          <a:xfrm>
            <a:off x="4969369" y="333783"/>
            <a:ext cx="2301876" cy="2314574"/>
          </a:xfrm>
          <a:prstGeom prst="rect">
            <a:avLst/>
          </a:prstGeom>
        </p:spPr>
      </p:pic>
      <p:pic>
        <p:nvPicPr>
          <p:cNvPr id="5" name="Picture 4"/>
          <p:cNvPicPr>
            <a:picLocks noChangeAspect="1"/>
          </p:cNvPicPr>
          <p:nvPr/>
        </p:nvPicPr>
        <p:blipFill>
          <a:blip r:embed="rId5"/>
          <a:stretch>
            <a:fillRect/>
          </a:stretch>
        </p:blipFill>
        <p:spPr>
          <a:xfrm>
            <a:off x="8828088" y="436969"/>
            <a:ext cx="2211388" cy="221138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8053" y="3578117"/>
            <a:ext cx="2146197" cy="2120734"/>
          </a:xfrm>
          <a:prstGeom prst="rect">
            <a:avLst/>
          </a:prstGeom>
        </p:spPr>
      </p:pic>
      <p:pic>
        <p:nvPicPr>
          <p:cNvPr id="7" name="Picture 6"/>
          <p:cNvPicPr>
            <a:picLocks noChangeAspect="1"/>
          </p:cNvPicPr>
          <p:nvPr/>
        </p:nvPicPr>
        <p:blipFill>
          <a:blip r:embed="rId7"/>
          <a:stretch>
            <a:fillRect/>
          </a:stretch>
        </p:blipFill>
        <p:spPr>
          <a:xfrm>
            <a:off x="4303412" y="3578117"/>
            <a:ext cx="3711875" cy="2251871"/>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8334" y="3578116"/>
            <a:ext cx="3642156" cy="2251871"/>
          </a:xfrm>
          <a:prstGeom prst="rect">
            <a:avLst/>
          </a:prstGeom>
        </p:spPr>
      </p:pic>
    </p:spTree>
    <p:extLst>
      <p:ext uri="{BB962C8B-B14F-4D97-AF65-F5344CB8AC3E}">
        <p14:creationId xmlns:p14="http://schemas.microsoft.com/office/powerpoint/2010/main" val="198321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529131"/>
            <a:ext cx="10142284" cy="3615267"/>
          </a:xfrm>
        </p:spPr>
        <p:txBody>
          <a:bodyPr/>
          <a:lstStyle/>
          <a:p>
            <a:pPr marL="0" indent="0">
              <a:buNone/>
            </a:pPr>
            <a:r>
              <a:rPr lang="en-US" sz="4400" b="1" dirty="0" smtClean="0">
                <a:solidFill>
                  <a:srgbClr val="000090"/>
                </a:solidFill>
              </a:rPr>
              <a:t>“Go G</a:t>
            </a:r>
            <a:r>
              <a:rPr lang="en-US" sz="4400" b="1" dirty="0" smtClean="0">
                <a:solidFill>
                  <a:srgbClr val="7030A0"/>
                </a:solidFill>
              </a:rPr>
              <a:t>e</a:t>
            </a:r>
            <a:r>
              <a:rPr lang="en-US" sz="4400" b="1" dirty="0" smtClean="0">
                <a:solidFill>
                  <a:srgbClr val="000090"/>
                </a:solidFill>
              </a:rPr>
              <a:t>t It for M</a:t>
            </a:r>
            <a:r>
              <a:rPr lang="en-US" sz="4400" b="1" dirty="0" smtClean="0">
                <a:solidFill>
                  <a:srgbClr val="FF0000"/>
                </a:solidFill>
              </a:rPr>
              <a:t>e</a:t>
            </a:r>
            <a:r>
              <a:rPr lang="en-US" sz="4400" b="1" dirty="0" smtClean="0">
                <a:solidFill>
                  <a:srgbClr val="000090"/>
                </a:solidFill>
              </a:rPr>
              <a:t>!”</a:t>
            </a:r>
            <a:endParaRPr lang="en-US" sz="4400" b="1" dirty="0">
              <a:solidFill>
                <a:srgbClr val="000090"/>
              </a:solidFill>
            </a:endParaRPr>
          </a:p>
          <a:p>
            <a:pPr marL="0" indent="0">
              <a:buNone/>
            </a:pPr>
            <a:r>
              <a:rPr lang="en-US" sz="2800" dirty="0" smtClean="0"/>
              <a:t>Find one thing in your house that has the short e sound.</a:t>
            </a:r>
          </a:p>
          <a:p>
            <a:pPr marL="0" indent="0">
              <a:buNone/>
            </a:pPr>
            <a:r>
              <a:rPr lang="en-US" sz="2800" dirty="0" smtClean="0"/>
              <a:t>Find one thing in your house that has the long e sound</a:t>
            </a:r>
            <a:endParaRPr lang="en-US" sz="2800" dirty="0"/>
          </a:p>
        </p:txBody>
      </p:sp>
      <p:sp>
        <p:nvSpPr>
          <p:cNvPr id="4" name="TextBox 3"/>
          <p:cNvSpPr txBox="1"/>
          <p:nvPr/>
        </p:nvSpPr>
        <p:spPr>
          <a:xfrm>
            <a:off x="222822" y="3566616"/>
            <a:ext cx="11551024" cy="830997"/>
          </a:xfrm>
          <a:prstGeom prst="rect">
            <a:avLst/>
          </a:prstGeom>
          <a:noFill/>
        </p:spPr>
        <p:txBody>
          <a:bodyPr wrap="square" rtlCol="0">
            <a:spAutoFit/>
          </a:bodyPr>
          <a:lstStyle/>
          <a:p>
            <a:pPr algn="ctr"/>
            <a:r>
              <a:rPr lang="en-US" sz="4800" dirty="0" smtClean="0"/>
              <a:t>Short E and Long E</a:t>
            </a:r>
            <a:endParaRPr lang="en-US" sz="4800" dirty="0"/>
          </a:p>
        </p:txBody>
      </p:sp>
      <p:pic>
        <p:nvPicPr>
          <p:cNvPr id="5" name="Picture 4"/>
          <p:cNvPicPr>
            <a:picLocks noChangeAspect="1"/>
          </p:cNvPicPr>
          <p:nvPr/>
        </p:nvPicPr>
        <p:blipFill>
          <a:blip r:embed="rId3"/>
          <a:stretch>
            <a:fillRect/>
          </a:stretch>
        </p:blipFill>
        <p:spPr>
          <a:xfrm>
            <a:off x="2694051" y="4650828"/>
            <a:ext cx="2400300" cy="220717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946" y="4559897"/>
            <a:ext cx="2767881" cy="2298103"/>
          </a:xfrm>
          <a:prstGeom prst="rect">
            <a:avLst/>
          </a:prstGeom>
        </p:spPr>
      </p:pic>
    </p:spTree>
    <p:extLst>
      <p:ext uri="{BB962C8B-B14F-4D97-AF65-F5344CB8AC3E}">
        <p14:creationId xmlns:p14="http://schemas.microsoft.com/office/powerpoint/2010/main" val="872768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6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68215" y="-1160197"/>
            <a:ext cx="6255570" cy="9144000"/>
          </a:xfrm>
          <a:prstGeom prst="rect">
            <a:avLst/>
          </a:prstGeom>
        </p:spPr>
      </p:pic>
    </p:spTree>
    <p:extLst>
      <p:ext uri="{BB962C8B-B14F-4D97-AF65-F5344CB8AC3E}">
        <p14:creationId xmlns:p14="http://schemas.microsoft.com/office/powerpoint/2010/main" val="201499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47068" y="-1088250"/>
            <a:ext cx="6297865" cy="9144000"/>
          </a:xfrm>
          <a:prstGeom prst="rect">
            <a:avLst/>
          </a:prstGeom>
        </p:spPr>
      </p:pic>
      <p:cxnSp>
        <p:nvCxnSpPr>
          <p:cNvPr id="4" name="Straight Connector 3"/>
          <p:cNvCxnSpPr/>
          <p:nvPr/>
        </p:nvCxnSpPr>
        <p:spPr>
          <a:xfrm>
            <a:off x="2957513" y="36718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05613" y="62817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2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77110" y="-1118292"/>
            <a:ext cx="6237780" cy="9144000"/>
          </a:xfrm>
          <a:prstGeom prst="rect">
            <a:avLst/>
          </a:prstGeom>
        </p:spPr>
      </p:pic>
    </p:spTree>
    <p:extLst>
      <p:ext uri="{BB962C8B-B14F-4D97-AF65-F5344CB8AC3E}">
        <p14:creationId xmlns:p14="http://schemas.microsoft.com/office/powerpoint/2010/main" val="122191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73858" y="-1178539"/>
            <a:ext cx="6244287" cy="9144000"/>
          </a:xfrm>
          <a:prstGeom prst="rect">
            <a:avLst/>
          </a:prstGeom>
        </p:spPr>
      </p:pic>
      <p:cxnSp>
        <p:nvCxnSpPr>
          <p:cNvPr id="3" name="Straight Connector 2"/>
          <p:cNvCxnSpPr/>
          <p:nvPr/>
        </p:nvCxnSpPr>
        <p:spPr>
          <a:xfrm>
            <a:off x="2614613" y="28717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291013" y="19764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633663" y="5976938"/>
            <a:ext cx="1978818" cy="238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24663" y="5972176"/>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91463" y="5972176"/>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96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83166" y="-1111648"/>
            <a:ext cx="6225668" cy="9144000"/>
          </a:xfrm>
          <a:prstGeom prst="rect">
            <a:avLst/>
          </a:prstGeom>
        </p:spPr>
      </p:pic>
      <p:cxnSp>
        <p:nvCxnSpPr>
          <p:cNvPr id="3" name="Straight Connector 2"/>
          <p:cNvCxnSpPr/>
          <p:nvPr/>
        </p:nvCxnSpPr>
        <p:spPr>
          <a:xfrm>
            <a:off x="3300413" y="491013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281863" y="5119688"/>
            <a:ext cx="642937" cy="47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81013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7798</TotalTime>
  <Words>1615</Words>
  <Application>Microsoft Macintosh PowerPoint</Application>
  <PresentationFormat>Widescreen</PresentationFormat>
  <Paragraphs>246</Paragraphs>
  <Slides>43</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Calibri</vt:lpstr>
      <vt:lpstr>Calibri Light</vt:lpstr>
      <vt:lpstr>Century Gothic</vt:lpstr>
      <vt:lpstr>Gill Sans MT</vt:lpstr>
      <vt:lpstr>Impact</vt:lpstr>
      <vt:lpstr>Wingdings 3</vt:lpstr>
      <vt:lpstr>Arial</vt:lpstr>
      <vt:lpstr>Badge</vt:lpstr>
      <vt:lpstr>Slice</vt:lpstr>
      <vt:lpstr>Office Theme</vt:lpstr>
      <vt:lpstr>The carnival</vt:lpstr>
      <vt:lpstr>What I learned last class:</vt:lpstr>
      <vt:lpstr>What will I learn today?</vt:lpstr>
      <vt:lpstr>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and short E sound:</vt:lpstr>
      <vt:lpstr>PowerPoint Presentation</vt:lpstr>
      <vt:lpstr>Circle race:</vt:lpstr>
      <vt:lpstr>PowerPoint Presentation</vt:lpstr>
      <vt:lpstr>What will I learn today?</vt:lpstr>
      <vt:lpstr>Write the words:</vt:lpstr>
      <vt:lpstr>What will I learn today?</vt:lpstr>
      <vt:lpstr>Who has it?</vt:lpstr>
      <vt:lpstr>Possessives:</vt:lpstr>
      <vt:lpstr>The I possessive:</vt:lpstr>
      <vt:lpstr>The you possessive:</vt:lpstr>
      <vt:lpstr>The he possessive:</vt:lpstr>
      <vt:lpstr>The she possessive:</vt:lpstr>
      <vt:lpstr>The we possessive:</vt:lpstr>
      <vt:lpstr>The it possessive:</vt:lpstr>
      <vt:lpstr>The they possessive:</vt:lpstr>
      <vt:lpstr>Summary of Possessive Words:</vt:lpstr>
      <vt:lpstr>You try it:</vt:lpstr>
      <vt:lpstr>You try it:</vt:lpstr>
      <vt:lpstr>You try it:</vt:lpstr>
      <vt:lpstr>You try it:</vt:lpstr>
      <vt:lpstr>You try it:</vt:lpstr>
      <vt:lpstr>You try it:</vt:lpstr>
      <vt:lpstr>You try it:</vt:lpstr>
      <vt:lpstr>What will I learn today?</vt:lpstr>
      <vt:lpstr>And Now …</vt:lpstr>
      <vt:lpstr>PowerPoint Presentation</vt:lpstr>
      <vt:lpstr>And Now …</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167</cp:revision>
  <dcterms:created xsi:type="dcterms:W3CDTF">2016-01-10T19:10:08Z</dcterms:created>
  <dcterms:modified xsi:type="dcterms:W3CDTF">2016-03-03T01:58:24Z</dcterms:modified>
</cp:coreProperties>
</file>