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42"/>
  </p:notesMasterIdLst>
  <p:sldIdLst>
    <p:sldId id="256" r:id="rId3"/>
    <p:sldId id="353" r:id="rId4"/>
    <p:sldId id="352" r:id="rId5"/>
    <p:sldId id="417" r:id="rId6"/>
    <p:sldId id="426" r:id="rId7"/>
    <p:sldId id="423" r:id="rId8"/>
    <p:sldId id="422" r:id="rId9"/>
    <p:sldId id="473" r:id="rId10"/>
    <p:sldId id="439" r:id="rId11"/>
    <p:sldId id="381" r:id="rId12"/>
    <p:sldId id="461" r:id="rId13"/>
    <p:sldId id="415" r:id="rId14"/>
    <p:sldId id="441" r:id="rId15"/>
    <p:sldId id="440" r:id="rId16"/>
    <p:sldId id="442" r:id="rId17"/>
    <p:sldId id="443" r:id="rId18"/>
    <p:sldId id="444" r:id="rId19"/>
    <p:sldId id="462" r:id="rId20"/>
    <p:sldId id="450" r:id="rId21"/>
    <p:sldId id="416" r:id="rId22"/>
    <p:sldId id="451" r:id="rId23"/>
    <p:sldId id="460" r:id="rId24"/>
    <p:sldId id="459" r:id="rId25"/>
    <p:sldId id="452" r:id="rId26"/>
    <p:sldId id="474" r:id="rId27"/>
    <p:sldId id="323" r:id="rId28"/>
    <p:sldId id="397" r:id="rId29"/>
    <p:sldId id="449" r:id="rId30"/>
    <p:sldId id="464" r:id="rId31"/>
    <p:sldId id="465" r:id="rId32"/>
    <p:sldId id="466" r:id="rId33"/>
    <p:sldId id="467" r:id="rId34"/>
    <p:sldId id="468" r:id="rId35"/>
    <p:sldId id="469" r:id="rId36"/>
    <p:sldId id="470" r:id="rId37"/>
    <p:sldId id="471" r:id="rId38"/>
    <p:sldId id="472" r:id="rId39"/>
    <p:sldId id="475" r:id="rId40"/>
    <p:sldId id="32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31"/>
    <p:restoredTop sz="73755"/>
  </p:normalViewPr>
  <p:slideViewPr>
    <p:cSldViewPr snapToGrid="0" snapToObjects="1">
      <p:cViewPr varScale="1">
        <p:scale>
          <a:sx n="69" d="100"/>
          <a:sy n="69" d="100"/>
        </p:scale>
        <p:origin x="216" y="7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BB642-CC2B-864C-9C78-82E8D50E5A6D}" type="datetimeFigureOut">
              <a:rPr lang="en-US" smtClean="0"/>
              <a:t>3/2/16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B103-ADFC-104E-BC74-47A9C8CA39BC}" type="slidenum">
              <a:rPr lang="en-US" smtClean="0"/>
              <a:t>‹#›</a:t>
            </a:fld>
            <a:endParaRPr lang="en-US"/>
          </a:p>
        </p:txBody>
      </p:sp>
    </p:spTree>
    <p:extLst>
      <p:ext uri="{BB962C8B-B14F-4D97-AF65-F5344CB8AC3E}">
        <p14:creationId xmlns:p14="http://schemas.microsoft.com/office/powerpoint/2010/main" val="1128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a:t>
            </a:fld>
            <a:endParaRPr lang="en-US"/>
          </a:p>
        </p:txBody>
      </p:sp>
    </p:spTree>
    <p:extLst>
      <p:ext uri="{BB962C8B-B14F-4D97-AF65-F5344CB8AC3E}">
        <p14:creationId xmlns:p14="http://schemas.microsoft.com/office/powerpoint/2010/main" val="14283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a:t>
            </a:r>
            <a:r>
              <a:rPr lang="en-US" baseline="0" dirty="0" smtClean="0"/>
              <a:t> what possessives are</a:t>
            </a:r>
          </a:p>
          <a:p>
            <a:r>
              <a:rPr lang="en-US" baseline="0" dirty="0" smtClean="0"/>
              <a:t>Give a few examples</a:t>
            </a:r>
          </a:p>
          <a:p>
            <a:endParaRPr lang="en-US" baseline="0" dirty="0" smtClean="0"/>
          </a:p>
          <a:p>
            <a:r>
              <a:rPr lang="en-US" baseline="0" dirty="0" smtClean="0"/>
              <a:t>Circle the red I and tell the students that this is the person.</a:t>
            </a:r>
          </a:p>
          <a:p>
            <a:r>
              <a:rPr lang="en-US" baseline="0" dirty="0" smtClean="0"/>
              <a:t>Circle the red my and tell the students that this is the possessive.</a:t>
            </a:r>
          </a:p>
          <a:p>
            <a:endParaRPr lang="en-US" baseline="0" dirty="0" smtClean="0"/>
          </a:p>
          <a:p>
            <a:r>
              <a:rPr lang="en-US" baseline="0" dirty="0" smtClean="0"/>
              <a:t>The possessive word my is used to show that the food belongs to I (Brian)</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10</a:t>
            </a:fld>
            <a:endParaRPr lang="en-US"/>
          </a:p>
        </p:txBody>
      </p:sp>
    </p:spTree>
    <p:extLst>
      <p:ext uri="{BB962C8B-B14F-4D97-AF65-F5344CB8AC3E}">
        <p14:creationId xmlns:p14="http://schemas.microsoft.com/office/powerpoint/2010/main" val="445681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what possessives are</a:t>
            </a:r>
          </a:p>
          <a:p>
            <a:r>
              <a:rPr lang="en-US" baseline="0" dirty="0" smtClean="0"/>
              <a:t>Give a few examples</a:t>
            </a:r>
          </a:p>
          <a:p>
            <a:endParaRPr lang="en-US" baseline="0" dirty="0" smtClean="0"/>
          </a:p>
          <a:p>
            <a:r>
              <a:rPr lang="en-US" baseline="0" dirty="0" smtClean="0"/>
              <a:t>Explain how an apostrophe shows ownership when we use names.</a:t>
            </a:r>
          </a:p>
        </p:txBody>
      </p:sp>
      <p:sp>
        <p:nvSpPr>
          <p:cNvPr id="4" name="Slide Number Placeholder 3"/>
          <p:cNvSpPr>
            <a:spLocks noGrp="1"/>
          </p:cNvSpPr>
          <p:nvPr>
            <p:ph type="sldNum" sz="quarter" idx="10"/>
          </p:nvPr>
        </p:nvSpPr>
        <p:spPr/>
        <p:txBody>
          <a:bodyPr/>
          <a:lstStyle/>
          <a:p>
            <a:fld id="{6729B103-ADFC-104E-BC74-47A9C8CA39BC}" type="slidenum">
              <a:rPr lang="en-US" smtClean="0"/>
              <a:t>11</a:t>
            </a:fld>
            <a:endParaRPr lang="en-US"/>
          </a:p>
        </p:txBody>
      </p:sp>
    </p:spTree>
    <p:extLst>
      <p:ext uri="{BB962C8B-B14F-4D97-AF65-F5344CB8AC3E}">
        <p14:creationId xmlns:p14="http://schemas.microsoft.com/office/powerpoint/2010/main" val="703526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12</a:t>
            </a:fld>
            <a:endParaRPr lang="en-US"/>
          </a:p>
        </p:txBody>
      </p:sp>
    </p:spTree>
    <p:extLst>
      <p:ext uri="{BB962C8B-B14F-4D97-AF65-F5344CB8AC3E}">
        <p14:creationId xmlns:p14="http://schemas.microsoft.com/office/powerpoint/2010/main" val="140983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13</a:t>
            </a:fld>
            <a:endParaRPr lang="en-US"/>
          </a:p>
        </p:txBody>
      </p:sp>
    </p:spTree>
    <p:extLst>
      <p:ext uri="{BB962C8B-B14F-4D97-AF65-F5344CB8AC3E}">
        <p14:creationId xmlns:p14="http://schemas.microsoft.com/office/powerpoint/2010/main" val="695511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14</a:t>
            </a:fld>
            <a:endParaRPr lang="en-US"/>
          </a:p>
        </p:txBody>
      </p:sp>
    </p:spTree>
    <p:extLst>
      <p:ext uri="{BB962C8B-B14F-4D97-AF65-F5344CB8AC3E}">
        <p14:creationId xmlns:p14="http://schemas.microsoft.com/office/powerpoint/2010/main" val="660838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15</a:t>
            </a:fld>
            <a:endParaRPr lang="en-US"/>
          </a:p>
        </p:txBody>
      </p:sp>
    </p:spTree>
    <p:extLst>
      <p:ext uri="{BB962C8B-B14F-4D97-AF65-F5344CB8AC3E}">
        <p14:creationId xmlns:p14="http://schemas.microsoft.com/office/powerpoint/2010/main" val="215920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p>
          <a:p>
            <a:r>
              <a:rPr lang="en-US" dirty="0" smtClean="0"/>
              <a:t>Explain how possessive</a:t>
            </a:r>
            <a:r>
              <a:rPr lang="en-US" baseline="0" dirty="0" smtClean="0"/>
              <a:t> apostrophes work when the name ends with the letter s.</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16</a:t>
            </a:fld>
            <a:endParaRPr lang="en-US"/>
          </a:p>
        </p:txBody>
      </p:sp>
    </p:spTree>
    <p:extLst>
      <p:ext uri="{BB962C8B-B14F-4D97-AF65-F5344CB8AC3E}">
        <p14:creationId xmlns:p14="http://schemas.microsoft.com/office/powerpoint/2010/main" val="41186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17</a:t>
            </a:fld>
            <a:endParaRPr lang="en-US"/>
          </a:p>
        </p:txBody>
      </p:sp>
    </p:spTree>
    <p:extLst>
      <p:ext uri="{BB962C8B-B14F-4D97-AF65-F5344CB8AC3E}">
        <p14:creationId xmlns:p14="http://schemas.microsoft.com/office/powerpoint/2010/main" val="212825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which is the person (pronoun) and which is the possessive (adjective).</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18</a:t>
            </a:fld>
            <a:endParaRPr lang="en-US"/>
          </a:p>
        </p:txBody>
      </p:sp>
    </p:spTree>
    <p:extLst>
      <p:ext uri="{BB962C8B-B14F-4D97-AF65-F5344CB8AC3E}">
        <p14:creationId xmlns:p14="http://schemas.microsoft.com/office/powerpoint/2010/main" val="4142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make a sentence for each of the possessive words.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19</a:t>
            </a:fld>
            <a:endParaRPr lang="en-US"/>
          </a:p>
        </p:txBody>
      </p:sp>
    </p:spTree>
    <p:extLst>
      <p:ext uri="{BB962C8B-B14F-4D97-AF65-F5344CB8AC3E}">
        <p14:creationId xmlns:p14="http://schemas.microsoft.com/office/powerpoint/2010/main" val="183750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review with the students everything that they learned in the last class.</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a:t>
            </a:fld>
            <a:endParaRPr lang="en-US"/>
          </a:p>
        </p:txBody>
      </p:sp>
    </p:spTree>
    <p:extLst>
      <p:ext uri="{BB962C8B-B14F-4D97-AF65-F5344CB8AC3E}">
        <p14:creationId xmlns:p14="http://schemas.microsoft.com/office/powerpoint/2010/main" val="98861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20</a:t>
            </a:fld>
            <a:endParaRPr lang="en-US"/>
          </a:p>
        </p:txBody>
      </p:sp>
    </p:spTree>
    <p:extLst>
      <p:ext uri="{BB962C8B-B14F-4D97-AF65-F5344CB8AC3E}">
        <p14:creationId xmlns:p14="http://schemas.microsoft.com/office/powerpoint/2010/main" val="1057099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21</a:t>
            </a:fld>
            <a:endParaRPr lang="en-US"/>
          </a:p>
        </p:txBody>
      </p:sp>
    </p:spTree>
    <p:extLst>
      <p:ext uri="{BB962C8B-B14F-4D97-AF65-F5344CB8AC3E}">
        <p14:creationId xmlns:p14="http://schemas.microsoft.com/office/powerpoint/2010/main" val="1299518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22</a:t>
            </a:fld>
            <a:endParaRPr lang="en-US"/>
          </a:p>
        </p:txBody>
      </p:sp>
    </p:spTree>
    <p:extLst>
      <p:ext uri="{BB962C8B-B14F-4D97-AF65-F5344CB8AC3E}">
        <p14:creationId xmlns:p14="http://schemas.microsoft.com/office/powerpoint/2010/main" val="2093100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23</a:t>
            </a:fld>
            <a:endParaRPr lang="en-US"/>
          </a:p>
        </p:txBody>
      </p:sp>
    </p:spTree>
    <p:extLst>
      <p:ext uri="{BB962C8B-B14F-4D97-AF65-F5344CB8AC3E}">
        <p14:creationId xmlns:p14="http://schemas.microsoft.com/office/powerpoint/2010/main" val="1986361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fill in the blanks with the correct possessive word.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24</a:t>
            </a:fld>
            <a:endParaRPr lang="en-US"/>
          </a:p>
        </p:txBody>
      </p:sp>
    </p:spTree>
    <p:extLst>
      <p:ext uri="{BB962C8B-B14F-4D97-AF65-F5344CB8AC3E}">
        <p14:creationId xmlns:p14="http://schemas.microsoft.com/office/powerpoint/2010/main" val="675694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a:t>
            </a:r>
            <a:r>
              <a:rPr lang="en-US" baseline="0" dirty="0" smtClean="0"/>
              <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Congratulate them.</a:t>
            </a: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25</a:t>
            </a:fld>
            <a:endParaRPr lang="en-US"/>
          </a:p>
        </p:txBody>
      </p:sp>
    </p:spTree>
    <p:extLst>
      <p:ext uri="{BB962C8B-B14F-4D97-AF65-F5344CB8AC3E}">
        <p14:creationId xmlns:p14="http://schemas.microsoft.com/office/powerpoint/2010/main" val="1779334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26</a:t>
            </a:fld>
            <a:endParaRPr lang="en-US"/>
          </a:p>
        </p:txBody>
      </p:sp>
    </p:spTree>
    <p:extLst>
      <p:ext uri="{BB962C8B-B14F-4D97-AF65-F5344CB8AC3E}">
        <p14:creationId xmlns:p14="http://schemas.microsoft.com/office/powerpoint/2010/main" val="1618304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stick, brick,</a:t>
            </a:r>
            <a:r>
              <a:rPr lang="en-US" baseline="0" dirty="0" smtClean="0"/>
              <a:t> pill</a:t>
            </a:r>
          </a:p>
          <a:p>
            <a:pPr marL="171450" indent="-171450">
              <a:buFont typeface="Arial" charset="0"/>
              <a:buChar char="•"/>
            </a:pPr>
            <a:r>
              <a:rPr lang="en-US" baseline="0" dirty="0" smtClean="0"/>
              <a:t>Island, exercise, disguise</a:t>
            </a:r>
            <a:endParaRPr lang="en-US" dirty="0" smtClean="0"/>
          </a:p>
          <a:p>
            <a:pPr marL="171450" indent="-171450">
              <a:buFont typeface="Arial" charset="0"/>
              <a:buChar char="•"/>
            </a:pPr>
            <a:endParaRPr lang="en-US" dirty="0" smtClean="0"/>
          </a:p>
          <a:p>
            <a:pPr marL="171450" indent="-171450">
              <a:buFont typeface="Arial" charset="0"/>
              <a:buChar char="•"/>
            </a:pPr>
            <a:r>
              <a:rPr lang="en-US" dirty="0" smtClean="0"/>
              <a:t>You may want to open this as a document before the class begins and put black boxes over the words. Then you can use the eraser when</a:t>
            </a:r>
            <a:r>
              <a:rPr lang="en-US" baseline="0" dirty="0" smtClean="0"/>
              <a:t> you are going through this slide and remove the annotated block to reveal the word.</a:t>
            </a:r>
          </a:p>
          <a:p>
            <a:pPr marL="171450" indent="-171450">
              <a:buFont typeface="Arial" charset="0"/>
              <a:buChar char="•"/>
            </a:pPr>
            <a:endParaRPr lang="en-US" dirty="0" smtClean="0"/>
          </a:p>
          <a:p>
            <a:pPr marL="171450" indent="-171450">
              <a:buFont typeface="Arial" charset="0"/>
              <a:buChar char="•"/>
            </a:pPr>
            <a:r>
              <a:rPr lang="en-US" dirty="0" smtClean="0"/>
              <a:t>HAVE THE STUDENTS TAKE OUT THEIR WORKSHEET AND WRITE</a:t>
            </a:r>
            <a:r>
              <a:rPr lang="en-US" baseline="0" dirty="0" smtClean="0"/>
              <a:t> THE WORDS INTO THE BOXES.</a:t>
            </a:r>
            <a:endParaRPr lang="en-US" dirty="0" smtClean="0"/>
          </a:p>
          <a:p>
            <a:pPr marL="171450" indent="-171450">
              <a:buFont typeface="Arial" charset="0"/>
              <a:buChar char="•"/>
            </a:pPr>
            <a:r>
              <a:rPr lang="en-US" dirty="0" smtClean="0"/>
              <a:t>Define each noun.</a:t>
            </a:r>
          </a:p>
          <a:p>
            <a:pPr marL="171450" indent="-171450">
              <a:buFont typeface="Arial" charset="0"/>
              <a:buChar char="•"/>
            </a:pPr>
            <a:r>
              <a:rPr lang="en-US" dirty="0" smtClean="0"/>
              <a:t>Use each noun in a sentence.</a:t>
            </a:r>
          </a:p>
        </p:txBody>
      </p:sp>
      <p:sp>
        <p:nvSpPr>
          <p:cNvPr id="4" name="Slide Number Placeholder 3"/>
          <p:cNvSpPr>
            <a:spLocks noGrp="1"/>
          </p:cNvSpPr>
          <p:nvPr>
            <p:ph type="sldNum" sz="quarter" idx="10"/>
          </p:nvPr>
        </p:nvSpPr>
        <p:spPr/>
        <p:txBody>
          <a:bodyPr/>
          <a:lstStyle/>
          <a:p>
            <a:fld id="{6729B103-ADFC-104E-BC74-47A9C8CA39BC}" type="slidenum">
              <a:rPr lang="en-US" smtClean="0"/>
              <a:t>27</a:t>
            </a:fld>
            <a:endParaRPr lang="en-US"/>
          </a:p>
        </p:txBody>
      </p:sp>
    </p:spTree>
    <p:extLst>
      <p:ext uri="{BB962C8B-B14F-4D97-AF65-F5344CB8AC3E}">
        <p14:creationId xmlns:p14="http://schemas.microsoft.com/office/powerpoint/2010/main" val="295721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28</a:t>
            </a:fld>
            <a:endParaRPr lang="en-US"/>
          </a:p>
        </p:txBody>
      </p:sp>
    </p:spTree>
    <p:extLst>
      <p:ext uri="{BB962C8B-B14F-4D97-AF65-F5344CB8AC3E}">
        <p14:creationId xmlns:p14="http://schemas.microsoft.com/office/powerpoint/2010/main" val="1311526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students tell you about the picture. </a:t>
            </a:r>
          </a:p>
          <a:p>
            <a:endParaRPr lang="en-US" baseline="0" dirty="0" smtClean="0"/>
          </a:p>
          <a:p>
            <a:r>
              <a:rPr lang="en-US" baseline="0" dirty="0" smtClean="0"/>
              <a:t>Ask thinking questions like:</a:t>
            </a:r>
          </a:p>
          <a:p>
            <a:pPr marL="171450" indent="-171450">
              <a:buFont typeface="Arial" charset="0"/>
              <a:buChar char="•"/>
            </a:pPr>
            <a:r>
              <a:rPr lang="en-US" baseline="0" dirty="0" smtClean="0"/>
              <a:t>What do you think this book is about?</a:t>
            </a:r>
          </a:p>
        </p:txBody>
      </p:sp>
      <p:sp>
        <p:nvSpPr>
          <p:cNvPr id="4" name="Slide Number Placeholder 3"/>
          <p:cNvSpPr>
            <a:spLocks noGrp="1"/>
          </p:cNvSpPr>
          <p:nvPr>
            <p:ph type="sldNum" sz="quarter" idx="10"/>
          </p:nvPr>
        </p:nvSpPr>
        <p:spPr/>
        <p:txBody>
          <a:bodyPr/>
          <a:lstStyle/>
          <a:p>
            <a:fld id="{6729B103-ADFC-104E-BC74-47A9C8CA39BC}" type="slidenum">
              <a:rPr lang="en-US" smtClean="0"/>
              <a:t>29</a:t>
            </a:fld>
            <a:endParaRPr lang="en-US"/>
          </a:p>
        </p:txBody>
      </p:sp>
    </p:spTree>
    <p:extLst>
      <p:ext uri="{BB962C8B-B14F-4D97-AF65-F5344CB8AC3E}">
        <p14:creationId xmlns:p14="http://schemas.microsoft.com/office/powerpoint/2010/main" val="60133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 if they can. I find that underlining sentences and asking students to read one sentence at a time works</a:t>
            </a:r>
            <a:r>
              <a:rPr lang="en-US" baseline="0" dirty="0" smtClean="0"/>
              <a:t>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a:t>
            </a:fld>
            <a:endParaRPr lang="en-US"/>
          </a:p>
        </p:txBody>
      </p:sp>
    </p:spTree>
    <p:extLst>
      <p:ext uri="{BB962C8B-B14F-4D97-AF65-F5344CB8AC3E}">
        <p14:creationId xmlns:p14="http://schemas.microsoft.com/office/powerpoint/2010/main" val="1949738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them</a:t>
            </a:r>
            <a:r>
              <a:rPr lang="en-US" baseline="0" dirty="0" smtClean="0"/>
              <a:t> that stories usually have something exciting or unique happen.</a:t>
            </a:r>
          </a:p>
          <a:p>
            <a:r>
              <a:rPr lang="en-US" baseline="0" dirty="0" smtClean="0"/>
              <a:t>There should be suspense or some sort of surprise that we maybe do not expect.</a:t>
            </a:r>
          </a:p>
          <a:p>
            <a:r>
              <a:rPr lang="en-US" baseline="0" dirty="0" smtClean="0"/>
              <a:t>Think of a time in your life that was exciting or had something really fun or new happen.</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37</a:t>
            </a:fld>
            <a:endParaRPr lang="en-US"/>
          </a:p>
        </p:txBody>
      </p:sp>
    </p:spTree>
    <p:extLst>
      <p:ext uri="{BB962C8B-B14F-4D97-AF65-F5344CB8AC3E}">
        <p14:creationId xmlns:p14="http://schemas.microsoft.com/office/powerpoint/2010/main" val="723772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a:t>
            </a:r>
            <a:r>
              <a:rPr lang="en-US" baseline="0" dirty="0" smtClean="0"/>
              <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Congratulate them.</a:t>
            </a: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38</a:t>
            </a:fld>
            <a:endParaRPr lang="en-US"/>
          </a:p>
        </p:txBody>
      </p:sp>
    </p:spTree>
    <p:extLst>
      <p:ext uri="{BB962C8B-B14F-4D97-AF65-F5344CB8AC3E}">
        <p14:creationId xmlns:p14="http://schemas.microsoft.com/office/powerpoint/2010/main" val="499109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39</a:t>
            </a:fld>
            <a:endParaRPr lang="en-US"/>
          </a:p>
        </p:txBody>
      </p:sp>
    </p:spTree>
    <p:extLst>
      <p:ext uri="{BB962C8B-B14F-4D97-AF65-F5344CB8AC3E}">
        <p14:creationId xmlns:p14="http://schemas.microsoft.com/office/powerpoint/2010/main" val="86356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short </a:t>
            </a:r>
            <a:r>
              <a:rPr lang="en-US" dirty="0" err="1" smtClean="0"/>
              <a:t>i</a:t>
            </a:r>
            <a:r>
              <a:rPr lang="en-US" dirty="0" smtClean="0"/>
              <a:t> sound</a:t>
            </a:r>
          </a:p>
          <a:p>
            <a:endParaRPr lang="en-US" dirty="0" smtClean="0"/>
          </a:p>
          <a:p>
            <a:r>
              <a:rPr lang="en-US" dirty="0" smtClean="0"/>
              <a:t>Go through the different long </a:t>
            </a:r>
            <a:r>
              <a:rPr lang="en-US" dirty="0" err="1" smtClean="0"/>
              <a:t>i</a:t>
            </a:r>
            <a:r>
              <a:rPr lang="en-US" dirty="0" smtClean="0"/>
              <a:t> sounds.</a:t>
            </a:r>
          </a:p>
          <a:p>
            <a:endParaRPr lang="en-US" dirty="0" smtClean="0"/>
          </a:p>
          <a:p>
            <a:r>
              <a:rPr lang="en-US" dirty="0" smtClean="0"/>
              <a:t>Have the students think of even</a:t>
            </a:r>
            <a:r>
              <a:rPr lang="en-US" baseline="0" dirty="0" smtClean="0"/>
              <a:t> more examples.</a:t>
            </a:r>
          </a:p>
          <a:p>
            <a:endParaRPr lang="en-US" baseline="0" dirty="0" smtClean="0"/>
          </a:p>
          <a:p>
            <a:r>
              <a:rPr lang="en-US" baseline="0" dirty="0" smtClean="0"/>
              <a:t>You can link this to brainstorming that you did in lesson 3.</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a:t>
            </a:fld>
            <a:endParaRPr lang="en-US"/>
          </a:p>
        </p:txBody>
      </p:sp>
    </p:spTree>
    <p:extLst>
      <p:ext uri="{BB962C8B-B14F-4D97-AF65-F5344CB8AC3E}">
        <p14:creationId xmlns:p14="http://schemas.microsoft.com/office/powerpoint/2010/main" val="982710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brainstorm the different forms of long </a:t>
            </a:r>
            <a:r>
              <a:rPr lang="en-US" dirty="0" err="1" smtClean="0"/>
              <a:t>i</a:t>
            </a:r>
            <a:r>
              <a:rPr lang="en-US" dirty="0" smtClean="0"/>
              <a:t> sounds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5</a:t>
            </a:fld>
            <a:endParaRPr lang="en-US"/>
          </a:p>
        </p:txBody>
      </p:sp>
    </p:spTree>
    <p:extLst>
      <p:ext uri="{BB962C8B-B14F-4D97-AF65-F5344CB8AC3E}">
        <p14:creationId xmlns:p14="http://schemas.microsoft.com/office/powerpoint/2010/main" val="129441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instructions and then play the game with your students. If you have an odd</a:t>
            </a:r>
            <a:r>
              <a:rPr lang="en-US" baseline="0" dirty="0" smtClean="0"/>
              <a:t> number of students, you play with one of them. Copy the slide over for as many students you have and then go back and see who was correct at the end of the game.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6</a:t>
            </a:fld>
            <a:endParaRPr lang="en-US"/>
          </a:p>
        </p:txBody>
      </p:sp>
    </p:spTree>
    <p:extLst>
      <p:ext uri="{BB962C8B-B14F-4D97-AF65-F5344CB8AC3E}">
        <p14:creationId xmlns:p14="http://schemas.microsoft.com/office/powerpoint/2010/main" val="1179761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more than two students – copy this slide once or twice so that everyone gets to play.</a:t>
            </a:r>
            <a:r>
              <a:rPr lang="en-US" baseline="0" dirty="0" smtClean="0"/>
              <a:t> On the copied slides, you may want to move things around or use entirely new words/pictures.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7</a:t>
            </a:fld>
            <a:endParaRPr lang="en-US"/>
          </a:p>
        </p:txBody>
      </p:sp>
    </p:spTree>
    <p:extLst>
      <p:ext uri="{BB962C8B-B14F-4D97-AF65-F5344CB8AC3E}">
        <p14:creationId xmlns:p14="http://schemas.microsoft.com/office/powerpoint/2010/main" val="7593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a:t>
            </a:r>
            <a:r>
              <a:rPr lang="en-US" baseline="0" dirty="0" smtClean="0"/>
              <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them.</a:t>
            </a:r>
          </a:p>
        </p:txBody>
      </p:sp>
      <p:sp>
        <p:nvSpPr>
          <p:cNvPr id="4" name="Slide Number Placeholder 3"/>
          <p:cNvSpPr>
            <a:spLocks noGrp="1"/>
          </p:cNvSpPr>
          <p:nvPr>
            <p:ph type="sldNum" sz="quarter" idx="10"/>
          </p:nvPr>
        </p:nvSpPr>
        <p:spPr/>
        <p:txBody>
          <a:bodyPr/>
          <a:lstStyle/>
          <a:p>
            <a:fld id="{6729B103-ADFC-104E-BC74-47A9C8CA39BC}" type="slidenum">
              <a:rPr lang="en-US" smtClean="0"/>
              <a:t>8</a:t>
            </a:fld>
            <a:endParaRPr lang="en-US"/>
          </a:p>
        </p:txBody>
      </p:sp>
    </p:spTree>
    <p:extLst>
      <p:ext uri="{BB962C8B-B14F-4D97-AF65-F5344CB8AC3E}">
        <p14:creationId xmlns:p14="http://schemas.microsoft.com/office/powerpoint/2010/main" val="203931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9</a:t>
            </a:fld>
            <a:endParaRPr lang="en-US"/>
          </a:p>
        </p:txBody>
      </p:sp>
    </p:spTree>
    <p:extLst>
      <p:ext uri="{BB962C8B-B14F-4D97-AF65-F5344CB8AC3E}">
        <p14:creationId xmlns:p14="http://schemas.microsoft.com/office/powerpoint/2010/main" val="17587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9" y="630940"/>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4" y="1098388"/>
            <a:ext cx="10318419" cy="4394988"/>
          </a:xfrm>
        </p:spPr>
        <p:txBody>
          <a:bodyPr anchor="ctr">
            <a:noAutofit/>
          </a:bodyPr>
          <a:lstStyle>
            <a:lvl1pPr algn="ctr">
              <a:defRPr sz="10000" spc="800" baseline="0"/>
            </a:lvl1pPr>
          </a:lstStyle>
          <a:p>
            <a:r>
              <a:rPr lang="en-CA" smtClean="0"/>
              <a:t>Click to edit Master title style</a:t>
            </a:r>
            <a:endParaRPr lang="en-US" dirty="0"/>
          </a:p>
        </p:txBody>
      </p:sp>
      <p:sp>
        <p:nvSpPr>
          <p:cNvPr id="3" name="Subtitle 2"/>
          <p:cNvSpPr>
            <a:spLocks noGrp="1"/>
          </p:cNvSpPr>
          <p:nvPr>
            <p:ph type="subTitle" idx="1"/>
          </p:nvPr>
        </p:nvSpPr>
        <p:spPr>
          <a:xfrm>
            <a:off x="2215047" y="5979200"/>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1078524"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3/2/16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3" y="382386"/>
            <a:ext cx="1492132" cy="560040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257302" y="382389"/>
            <a:ext cx="8392585" cy="560040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53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31436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61477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9030026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29049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9975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31558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6592000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88653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1535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47879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525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879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789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96296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38882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62169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92"/>
            <a:ext cx="8187071" cy="4064627"/>
          </a:xfrm>
        </p:spPr>
        <p:txBody>
          <a:bodyPr anchor="b">
            <a:normAutofit/>
          </a:bodyPr>
          <a:lstStyle>
            <a:lvl1pPr>
              <a:defRPr sz="8400" spc="800"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3242931" y="5159785"/>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3/2/16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2" y="0"/>
            <a:ext cx="281463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3/2/16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30" y="381004"/>
            <a:ext cx="10172700" cy="149351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251679"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633864"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3/2/16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3/2/16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3/2/16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3"/>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CA" smtClean="0"/>
              <a:t>Click to edit Master title style</a:t>
            </a:r>
            <a:endParaRPr lang="en-US" dirty="0"/>
          </a:p>
        </p:txBody>
      </p:sp>
      <p:sp>
        <p:nvSpPr>
          <p:cNvPr id="3" name="Content Placeholder 2"/>
          <p:cNvSpPr>
            <a:spLocks noGrp="1"/>
          </p:cNvSpPr>
          <p:nvPr>
            <p:ph idx="1"/>
          </p:nvPr>
        </p:nvSpPr>
        <p:spPr>
          <a:xfrm>
            <a:off x="765052" y="920377"/>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053" y="6375679"/>
            <a:ext cx="1233355" cy="348462"/>
          </a:xfrm>
        </p:spPr>
        <p:txBody>
          <a:bodyPr/>
          <a:lstStyle/>
          <a:p>
            <a:fld id="{9334D819-9F07-4261-B09B-9E467E5D9002}" type="datetimeFigureOut">
              <a:rPr lang="en-US" dirty="0"/>
              <a:t>3/2/16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4"/>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8337884"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951" y="6375679"/>
            <a:ext cx="1232456" cy="348462"/>
          </a:xfrm>
        </p:spPr>
        <p:txBody>
          <a:bodyPr/>
          <a:lstStyle/>
          <a:p>
            <a:fld id="{9334D819-9F07-4261-B09B-9E467E5D9002}" type="datetimeFigureOut">
              <a:rPr lang="en-US" dirty="0"/>
              <a:t>3/2/16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5"/>
            <a:ext cx="10178323" cy="1492132"/>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251677" y="2286005"/>
            <a:ext cx="10178323" cy="359359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251677"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3/2/16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334D819-9F07-4261-B09B-9E467E5D9002}" type="datetimeFigureOut">
              <a:rPr lang="en-US" smtClean="0"/>
              <a:pPr/>
              <a:t>3/2/16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096688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tiff"/></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tiff"/></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tiff"/><Relationship Id="rId8" Type="http://schemas.openxmlformats.org/officeDocument/2006/relationships/image" Target="../media/image39.tiff"/><Relationship Id="rId9" Type="http://schemas.openxmlformats.org/officeDocument/2006/relationships/image" Target="../media/image40.tiff"/><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41.tiff"/><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eg"/><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carnival</a:t>
            </a:r>
            <a:endParaRPr lang="en-US" dirty="0"/>
          </a:p>
        </p:txBody>
      </p:sp>
      <p:sp>
        <p:nvSpPr>
          <p:cNvPr id="3" name="Subtitle 2"/>
          <p:cNvSpPr>
            <a:spLocks noGrp="1"/>
          </p:cNvSpPr>
          <p:nvPr>
            <p:ph type="subTitle" idx="1"/>
          </p:nvPr>
        </p:nvSpPr>
        <p:spPr/>
        <p:txBody>
          <a:bodyPr>
            <a:normAutofit lnSpcReduction="10000"/>
          </a:bodyPr>
          <a:lstStyle/>
          <a:p>
            <a:r>
              <a:rPr lang="en-US" dirty="0" smtClean="0"/>
              <a:t>Rosedale Academy</a:t>
            </a:r>
          </a:p>
          <a:p>
            <a:r>
              <a:rPr lang="en-US" dirty="0" smtClean="0"/>
              <a:t>Introduction to ESL</a:t>
            </a:r>
            <a:endParaRPr lang="en-US" dirty="0"/>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Remember possessives?</a:t>
            </a:r>
            <a:endParaRPr lang="en-US" dirty="0"/>
          </a:p>
        </p:txBody>
      </p:sp>
      <p:sp>
        <p:nvSpPr>
          <p:cNvPr id="3" name="TextBox 2"/>
          <p:cNvSpPr txBox="1"/>
          <p:nvPr/>
        </p:nvSpPr>
        <p:spPr>
          <a:xfrm>
            <a:off x="1033030" y="1004551"/>
            <a:ext cx="10615613" cy="2123658"/>
          </a:xfrm>
          <a:prstGeom prst="rect">
            <a:avLst/>
          </a:prstGeom>
          <a:noFill/>
        </p:spPr>
        <p:txBody>
          <a:bodyPr wrap="square" rtlCol="0">
            <a:spAutoFit/>
          </a:bodyPr>
          <a:lstStyle/>
          <a:p>
            <a:pPr algn="ctr"/>
            <a:r>
              <a:rPr lang="en-US" sz="4400" dirty="0" smtClean="0">
                <a:solidFill>
                  <a:srgbClr val="7030A0"/>
                </a:solidFill>
              </a:rPr>
              <a:t>When someone owns or controls something.</a:t>
            </a:r>
          </a:p>
          <a:p>
            <a:pPr algn="ctr"/>
            <a:r>
              <a:rPr lang="en-US" sz="4400" dirty="0" smtClean="0">
                <a:solidFill>
                  <a:srgbClr val="7030A0"/>
                </a:solidFill>
              </a:rPr>
              <a:t>When something belongs to someone.</a:t>
            </a:r>
          </a:p>
          <a:p>
            <a:pPr algn="ctr"/>
            <a:r>
              <a:rPr lang="en-US" sz="4400" dirty="0" smtClean="0">
                <a:solidFill>
                  <a:srgbClr val="7030A0"/>
                </a:solidFill>
              </a:rPr>
              <a:t>We say that he or she possesses it.</a:t>
            </a:r>
            <a:endParaRPr lang="en-US" sz="4400" dirty="0">
              <a:solidFill>
                <a:srgbClr val="7030A0"/>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0863" y="3613150"/>
            <a:ext cx="3486149" cy="232409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6426" y="3613150"/>
            <a:ext cx="3486149" cy="2324099"/>
          </a:xfrm>
          <a:prstGeom prst="rect">
            <a:avLst/>
          </a:prstGeom>
        </p:spPr>
      </p:pic>
      <p:sp>
        <p:nvSpPr>
          <p:cNvPr id="10" name="TextBox 9"/>
          <p:cNvSpPr txBox="1"/>
          <p:nvPr/>
        </p:nvSpPr>
        <p:spPr>
          <a:xfrm>
            <a:off x="1525950" y="5937249"/>
            <a:ext cx="9629775" cy="646331"/>
          </a:xfrm>
          <a:prstGeom prst="rect">
            <a:avLst/>
          </a:prstGeom>
          <a:noFill/>
        </p:spPr>
        <p:txBody>
          <a:bodyPr wrap="square" rtlCol="0">
            <a:spAutoFit/>
          </a:bodyPr>
          <a:lstStyle/>
          <a:p>
            <a:pPr algn="ctr"/>
            <a:r>
              <a:rPr lang="en-US" sz="3600" b="1" dirty="0" smtClean="0">
                <a:solidFill>
                  <a:srgbClr val="FF0000"/>
                </a:solidFill>
              </a:rPr>
              <a:t>I</a:t>
            </a:r>
            <a:r>
              <a:rPr lang="en-US" sz="3600" dirty="0" smtClean="0"/>
              <a:t> am Brian.			    			This is </a:t>
            </a:r>
            <a:r>
              <a:rPr lang="en-US" sz="3600" b="1" dirty="0" smtClean="0">
                <a:solidFill>
                  <a:srgbClr val="FF0000"/>
                </a:solidFill>
              </a:rPr>
              <a:t>my</a:t>
            </a:r>
            <a:r>
              <a:rPr lang="en-US" sz="3600" dirty="0" smtClean="0"/>
              <a:t> food.</a:t>
            </a:r>
            <a:endParaRPr lang="en-US" sz="3600" dirty="0"/>
          </a:p>
        </p:txBody>
      </p:sp>
    </p:spTree>
    <p:extLst>
      <p:ext uri="{BB962C8B-B14F-4D97-AF65-F5344CB8AC3E}">
        <p14:creationId xmlns:p14="http://schemas.microsoft.com/office/powerpoint/2010/main" val="180741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1865"/>
            <a:ext cx="10178323" cy="1492132"/>
          </a:xfrm>
        </p:spPr>
        <p:txBody>
          <a:bodyPr/>
          <a:lstStyle/>
          <a:p>
            <a:r>
              <a:rPr lang="en-US" dirty="0" smtClean="0"/>
              <a:t>The Apostrophe:</a:t>
            </a:r>
            <a:endParaRPr lang="en-US" dirty="0"/>
          </a:p>
        </p:txBody>
      </p:sp>
      <p:sp>
        <p:nvSpPr>
          <p:cNvPr id="3" name="TextBox 2"/>
          <p:cNvSpPr txBox="1"/>
          <p:nvPr/>
        </p:nvSpPr>
        <p:spPr>
          <a:xfrm>
            <a:off x="1033030" y="1004551"/>
            <a:ext cx="10615613" cy="1569660"/>
          </a:xfrm>
          <a:prstGeom prst="rect">
            <a:avLst/>
          </a:prstGeom>
          <a:noFill/>
        </p:spPr>
        <p:txBody>
          <a:bodyPr wrap="square" rtlCol="0">
            <a:spAutoFit/>
          </a:bodyPr>
          <a:lstStyle/>
          <a:p>
            <a:pPr algn="ctr"/>
            <a:r>
              <a:rPr lang="en-US" sz="3200" dirty="0" smtClean="0">
                <a:solidFill>
                  <a:srgbClr val="7030A0"/>
                </a:solidFill>
              </a:rPr>
              <a:t>When someone owns or controls something.</a:t>
            </a:r>
          </a:p>
          <a:p>
            <a:pPr algn="ctr"/>
            <a:r>
              <a:rPr lang="en-US" sz="3200" dirty="0" smtClean="0">
                <a:solidFill>
                  <a:srgbClr val="7030A0"/>
                </a:solidFill>
              </a:rPr>
              <a:t>When something belongs to someone.</a:t>
            </a:r>
          </a:p>
          <a:p>
            <a:pPr algn="ctr"/>
            <a:r>
              <a:rPr lang="en-US" sz="3200" dirty="0" smtClean="0">
                <a:solidFill>
                  <a:srgbClr val="7030A0"/>
                </a:solidFill>
              </a:rPr>
              <a:t>We say that he or she possesses it.</a:t>
            </a:r>
            <a:endParaRPr lang="en-US" sz="3200" dirty="0">
              <a:solidFill>
                <a:srgbClr val="7030A0"/>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9336" y="2641748"/>
            <a:ext cx="3486149" cy="232409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8629" y="2641747"/>
            <a:ext cx="3486149" cy="2324099"/>
          </a:xfrm>
          <a:prstGeom prst="rect">
            <a:avLst/>
          </a:prstGeom>
        </p:spPr>
      </p:pic>
      <p:sp>
        <p:nvSpPr>
          <p:cNvPr id="10" name="TextBox 9"/>
          <p:cNvSpPr txBox="1"/>
          <p:nvPr/>
        </p:nvSpPr>
        <p:spPr>
          <a:xfrm>
            <a:off x="1525948" y="5033382"/>
            <a:ext cx="9629775" cy="646331"/>
          </a:xfrm>
          <a:prstGeom prst="rect">
            <a:avLst/>
          </a:prstGeom>
          <a:noFill/>
        </p:spPr>
        <p:txBody>
          <a:bodyPr wrap="square" rtlCol="0">
            <a:spAutoFit/>
          </a:bodyPr>
          <a:lstStyle/>
          <a:p>
            <a:pPr algn="ctr"/>
            <a:r>
              <a:rPr lang="en-US" sz="3600" b="1" dirty="0" smtClean="0">
                <a:solidFill>
                  <a:srgbClr val="FF0000"/>
                </a:solidFill>
              </a:rPr>
              <a:t>I</a:t>
            </a:r>
            <a:r>
              <a:rPr lang="en-US" sz="3600" dirty="0" smtClean="0"/>
              <a:t> am Brian.			    			This is </a:t>
            </a:r>
            <a:r>
              <a:rPr lang="en-US" sz="3600" b="1" dirty="0" smtClean="0">
                <a:solidFill>
                  <a:srgbClr val="FF0000"/>
                </a:solidFill>
              </a:rPr>
              <a:t>my</a:t>
            </a:r>
            <a:r>
              <a:rPr lang="en-US" sz="3600" dirty="0" smtClean="0"/>
              <a:t> food.</a:t>
            </a:r>
            <a:endParaRPr lang="en-US" sz="3600" dirty="0"/>
          </a:p>
        </p:txBody>
      </p:sp>
      <p:sp>
        <p:nvSpPr>
          <p:cNvPr id="7" name="TextBox 6"/>
          <p:cNvSpPr txBox="1"/>
          <p:nvPr/>
        </p:nvSpPr>
        <p:spPr>
          <a:xfrm>
            <a:off x="1251677" y="5901993"/>
            <a:ext cx="9741370" cy="646331"/>
          </a:xfrm>
          <a:prstGeom prst="rect">
            <a:avLst/>
          </a:prstGeom>
          <a:noFill/>
        </p:spPr>
        <p:txBody>
          <a:bodyPr wrap="square" rtlCol="0">
            <a:spAutoFit/>
          </a:bodyPr>
          <a:lstStyle/>
          <a:p>
            <a:pPr algn="ctr"/>
            <a:r>
              <a:rPr lang="en-US" sz="2400" dirty="0" smtClean="0"/>
              <a:t>We could also use the name Brian and say:   </a:t>
            </a:r>
            <a:r>
              <a:rPr lang="en-US" sz="3600" dirty="0" smtClean="0"/>
              <a:t>This is </a:t>
            </a:r>
            <a:r>
              <a:rPr lang="en-US" sz="3600" b="1" dirty="0" smtClean="0">
                <a:solidFill>
                  <a:srgbClr val="FF0000"/>
                </a:solidFill>
              </a:rPr>
              <a:t>Brian’s</a:t>
            </a:r>
            <a:r>
              <a:rPr lang="en-US" sz="3600" dirty="0" smtClean="0"/>
              <a:t> food.</a:t>
            </a:r>
            <a:endParaRPr lang="en-US" sz="3600" dirty="0"/>
          </a:p>
        </p:txBody>
      </p:sp>
    </p:spTree>
    <p:extLst>
      <p:ext uri="{BB962C8B-B14F-4D97-AF65-F5344CB8AC3E}">
        <p14:creationId xmlns:p14="http://schemas.microsoft.com/office/powerpoint/2010/main" val="1613561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6" y="186047"/>
            <a:ext cx="10178323" cy="1492132"/>
          </a:xfrm>
        </p:spPr>
        <p:txBody>
          <a:bodyPr/>
          <a:lstStyle/>
          <a:p>
            <a:r>
              <a:rPr lang="en-US" dirty="0" smtClean="0"/>
              <a:t>The simple possessive:</a:t>
            </a:r>
            <a:endParaRPr lang="en-US" dirty="0"/>
          </a:p>
        </p:txBody>
      </p:sp>
      <p:sp>
        <p:nvSpPr>
          <p:cNvPr id="3" name="TextBox 2"/>
          <p:cNvSpPr txBox="1"/>
          <p:nvPr/>
        </p:nvSpPr>
        <p:spPr>
          <a:xfrm>
            <a:off x="1520068" y="1128451"/>
            <a:ext cx="9641540" cy="1754326"/>
          </a:xfrm>
          <a:prstGeom prst="rect">
            <a:avLst/>
          </a:prstGeom>
          <a:noFill/>
        </p:spPr>
        <p:txBody>
          <a:bodyPr wrap="square" rtlCol="0">
            <a:spAutoFit/>
          </a:bodyPr>
          <a:lstStyle/>
          <a:p>
            <a:pPr algn="ctr"/>
            <a:r>
              <a:rPr lang="en-US" sz="3600" dirty="0" smtClean="0">
                <a:solidFill>
                  <a:srgbClr val="7030A0"/>
                </a:solidFill>
              </a:rPr>
              <a:t>When using the name of a person, place or thing, we can put an apostrophe and the letter s at the end of the name to show </a:t>
            </a:r>
            <a:r>
              <a:rPr lang="en-US" sz="3600" dirty="0" err="1" smtClean="0">
                <a:solidFill>
                  <a:srgbClr val="7030A0"/>
                </a:solidFill>
              </a:rPr>
              <a:t>posession</a:t>
            </a:r>
            <a:r>
              <a:rPr lang="en-US" sz="3600" dirty="0" smtClean="0">
                <a:solidFill>
                  <a:srgbClr val="7030A0"/>
                </a:solidFill>
              </a:rPr>
              <a:t> of something.</a:t>
            </a:r>
            <a:endParaRPr lang="en-US" sz="3600" dirty="0">
              <a:solidFill>
                <a:srgbClr val="7030A0"/>
              </a:solidFill>
            </a:endParaRPr>
          </a:p>
        </p:txBody>
      </p:sp>
      <p:pic>
        <p:nvPicPr>
          <p:cNvPr id="4" name="Picture 3"/>
          <p:cNvPicPr>
            <a:picLocks noChangeAspect="1"/>
          </p:cNvPicPr>
          <p:nvPr/>
        </p:nvPicPr>
        <p:blipFill>
          <a:blip r:embed="rId3"/>
          <a:stretch>
            <a:fillRect/>
          </a:stretch>
        </p:blipFill>
        <p:spPr>
          <a:xfrm>
            <a:off x="1520068" y="3252109"/>
            <a:ext cx="2471640" cy="3402691"/>
          </a:xfrm>
          <a:prstGeom prst="rect">
            <a:avLst/>
          </a:prstGeom>
        </p:spPr>
      </p:pic>
      <p:sp>
        <p:nvSpPr>
          <p:cNvPr id="6" name="Rounded Rectangular Callout 5"/>
          <p:cNvSpPr/>
          <p:nvPr/>
        </p:nvSpPr>
        <p:spPr>
          <a:xfrm>
            <a:off x="4260100" y="3252110"/>
            <a:ext cx="3842892" cy="1376161"/>
          </a:xfrm>
          <a:prstGeom prst="wedgeRoundRectCallout">
            <a:avLst>
              <a:gd name="adj1" fmla="val -64759"/>
              <a:gd name="adj2" fmla="val -37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sz="4000" dirty="0"/>
              <a:t>Hello, </a:t>
            </a:r>
            <a:r>
              <a:rPr lang="en-US" sz="4000" dirty="0">
                <a:solidFill>
                  <a:schemeClr val="tx1"/>
                </a:solidFill>
              </a:rPr>
              <a:t>I</a:t>
            </a:r>
            <a:r>
              <a:rPr lang="en-US" sz="4000" dirty="0"/>
              <a:t> am </a:t>
            </a:r>
            <a:r>
              <a:rPr lang="en-US" sz="4000">
                <a:solidFill>
                  <a:srgbClr val="FF0000"/>
                </a:solidFill>
              </a:rPr>
              <a:t>Bart</a:t>
            </a:r>
            <a:r>
              <a:rPr lang="en-US" sz="4000" smtClean="0"/>
              <a:t>.</a:t>
            </a:r>
            <a:endParaRPr lang="en-US" sz="4000" dirty="0"/>
          </a:p>
        </p:txBody>
      </p:sp>
      <p:sp>
        <p:nvSpPr>
          <p:cNvPr id="5" name="TextBox 4"/>
          <p:cNvSpPr txBox="1"/>
          <p:nvPr/>
        </p:nvSpPr>
        <p:spPr>
          <a:xfrm>
            <a:off x="5809957" y="5092504"/>
            <a:ext cx="5816991" cy="1938992"/>
          </a:xfrm>
          <a:prstGeom prst="rect">
            <a:avLst/>
          </a:prstGeom>
          <a:noFill/>
        </p:spPr>
        <p:txBody>
          <a:bodyPr wrap="square" rtlCol="0">
            <a:spAutoFit/>
          </a:bodyPr>
          <a:lstStyle/>
          <a:p>
            <a:r>
              <a:rPr lang="en-US" sz="4000" dirty="0"/>
              <a:t>Bart has a skateboard.</a:t>
            </a:r>
          </a:p>
          <a:p>
            <a:r>
              <a:rPr lang="en-US" sz="4000" dirty="0"/>
              <a:t>This is </a:t>
            </a:r>
            <a:r>
              <a:rPr lang="en-US" sz="4000" dirty="0">
                <a:solidFill>
                  <a:srgbClr val="FF0000"/>
                </a:solidFill>
              </a:rPr>
              <a:t>Bart’s </a:t>
            </a:r>
            <a:r>
              <a:rPr lang="en-US" sz="4000" dirty="0"/>
              <a:t>skateboard.</a:t>
            </a:r>
          </a:p>
          <a:p>
            <a:endParaRPr lang="en-US" sz="4000" dirty="0"/>
          </a:p>
        </p:txBody>
      </p:sp>
    </p:spTree>
    <p:extLst>
      <p:ext uri="{BB962C8B-B14F-4D97-AF65-F5344CB8AC3E}">
        <p14:creationId xmlns:p14="http://schemas.microsoft.com/office/powerpoint/2010/main" val="210463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simple possessive:</a:t>
            </a:r>
            <a:endParaRPr lang="en-US" dirty="0"/>
          </a:p>
        </p:txBody>
      </p:sp>
      <p:sp>
        <p:nvSpPr>
          <p:cNvPr id="6" name="Rounded Rectangular Callout 5"/>
          <p:cNvSpPr/>
          <p:nvPr/>
        </p:nvSpPr>
        <p:spPr>
          <a:xfrm>
            <a:off x="3689270" y="1874517"/>
            <a:ext cx="3450293" cy="1396091"/>
          </a:xfrm>
          <a:prstGeom prst="wedgeRoundRectCallout">
            <a:avLst>
              <a:gd name="adj1" fmla="val -64759"/>
              <a:gd name="adj2" fmla="val -37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sz="4000" dirty="0" smtClean="0"/>
              <a:t>You are </a:t>
            </a:r>
            <a:r>
              <a:rPr lang="en-US" sz="4000" smtClean="0">
                <a:solidFill>
                  <a:srgbClr val="FF0000"/>
                </a:solidFill>
              </a:rPr>
              <a:t>Lisa</a:t>
            </a:r>
            <a:r>
              <a:rPr lang="en-US" sz="4000" smtClean="0"/>
              <a:t>.</a:t>
            </a:r>
            <a:endParaRPr lang="en-US" sz="40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13034" y="1874517"/>
            <a:ext cx="1936094" cy="3409950"/>
          </a:xfrm>
          <a:prstGeom prst="rect">
            <a:avLst/>
          </a:prstGeom>
        </p:spPr>
      </p:pic>
      <p:pic>
        <p:nvPicPr>
          <p:cNvPr id="7" name="Picture 6"/>
          <p:cNvPicPr>
            <a:picLocks noChangeAspect="1"/>
          </p:cNvPicPr>
          <p:nvPr/>
        </p:nvPicPr>
        <p:blipFill>
          <a:blip r:embed="rId4"/>
          <a:stretch>
            <a:fillRect/>
          </a:stretch>
        </p:blipFill>
        <p:spPr>
          <a:xfrm>
            <a:off x="9604055" y="3175909"/>
            <a:ext cx="2227991" cy="3486150"/>
          </a:xfrm>
          <a:prstGeom prst="rect">
            <a:avLst/>
          </a:prstGeom>
        </p:spPr>
      </p:pic>
      <p:sp>
        <p:nvSpPr>
          <p:cNvPr id="4" name="TextBox 3"/>
          <p:cNvSpPr txBox="1"/>
          <p:nvPr/>
        </p:nvSpPr>
        <p:spPr>
          <a:xfrm>
            <a:off x="3783566" y="4257264"/>
            <a:ext cx="5771461" cy="1323439"/>
          </a:xfrm>
          <a:prstGeom prst="rect">
            <a:avLst/>
          </a:prstGeom>
          <a:noFill/>
        </p:spPr>
        <p:txBody>
          <a:bodyPr wrap="square" rtlCol="0">
            <a:spAutoFit/>
          </a:bodyPr>
          <a:lstStyle/>
          <a:p>
            <a:r>
              <a:rPr lang="en-US" sz="4000" dirty="0">
                <a:solidFill>
                  <a:srgbClr val="FF0000"/>
                </a:solidFill>
              </a:rPr>
              <a:t>Lisa </a:t>
            </a:r>
            <a:r>
              <a:rPr lang="en-US" sz="4000" dirty="0"/>
              <a:t>has a saxophone.</a:t>
            </a:r>
          </a:p>
          <a:p>
            <a:r>
              <a:rPr lang="en-US" sz="4000" dirty="0"/>
              <a:t>That is </a:t>
            </a:r>
            <a:r>
              <a:rPr lang="en-US" sz="4000" dirty="0">
                <a:solidFill>
                  <a:srgbClr val="FF0000"/>
                </a:solidFill>
              </a:rPr>
              <a:t>Lisa’s </a:t>
            </a:r>
            <a:r>
              <a:rPr lang="en-US" sz="4000" dirty="0"/>
              <a:t>saxophone.</a:t>
            </a:r>
          </a:p>
        </p:txBody>
      </p:sp>
    </p:spTree>
    <p:extLst>
      <p:ext uri="{BB962C8B-B14F-4D97-AF65-F5344CB8AC3E}">
        <p14:creationId xmlns:p14="http://schemas.microsoft.com/office/powerpoint/2010/main" val="84717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simple possessive:</a:t>
            </a:r>
            <a:endParaRPr lang="en-US" dirty="0"/>
          </a:p>
        </p:txBody>
      </p:sp>
      <p:sp>
        <p:nvSpPr>
          <p:cNvPr id="5" name="TextBox 4"/>
          <p:cNvSpPr txBox="1"/>
          <p:nvPr/>
        </p:nvSpPr>
        <p:spPr>
          <a:xfrm>
            <a:off x="5094513" y="2730841"/>
            <a:ext cx="7315200" cy="1938992"/>
          </a:xfrm>
          <a:prstGeom prst="rect">
            <a:avLst/>
          </a:prstGeom>
          <a:noFill/>
        </p:spPr>
        <p:txBody>
          <a:bodyPr wrap="square" rtlCol="0">
            <a:spAutoFit/>
          </a:bodyPr>
          <a:lstStyle/>
          <a:p>
            <a:r>
              <a:rPr lang="en-US" sz="4000" dirty="0" smtClean="0"/>
              <a:t>This is </a:t>
            </a:r>
            <a:r>
              <a:rPr lang="en-US" sz="4000" dirty="0" smtClean="0">
                <a:solidFill>
                  <a:srgbClr val="FF0000"/>
                </a:solidFill>
              </a:rPr>
              <a:t>Homer</a:t>
            </a:r>
            <a:r>
              <a:rPr lang="en-US" sz="4000" dirty="0" smtClean="0"/>
              <a:t>.</a:t>
            </a:r>
          </a:p>
          <a:p>
            <a:r>
              <a:rPr lang="en-US" sz="4000" dirty="0" smtClean="0">
                <a:solidFill>
                  <a:srgbClr val="FF0000"/>
                </a:solidFill>
              </a:rPr>
              <a:t>Homer </a:t>
            </a:r>
            <a:r>
              <a:rPr lang="en-US" sz="4000" dirty="0" smtClean="0"/>
              <a:t>has a donut.</a:t>
            </a:r>
          </a:p>
          <a:p>
            <a:r>
              <a:rPr lang="en-US" sz="4000" dirty="0" smtClean="0"/>
              <a:t>This is </a:t>
            </a:r>
            <a:r>
              <a:rPr lang="en-US" sz="4000" dirty="0" smtClean="0">
                <a:solidFill>
                  <a:srgbClr val="FF0000"/>
                </a:solidFill>
              </a:rPr>
              <a:t>Homer’s </a:t>
            </a:r>
            <a:r>
              <a:rPr lang="en-US" sz="4000" dirty="0" smtClean="0"/>
              <a:t>donut.</a:t>
            </a:r>
            <a:endParaRPr lang="en-US" sz="4000" dirty="0"/>
          </a:p>
        </p:txBody>
      </p:sp>
      <p:pic>
        <p:nvPicPr>
          <p:cNvPr id="6" name="Picture 5"/>
          <p:cNvPicPr>
            <a:picLocks noChangeAspect="1"/>
          </p:cNvPicPr>
          <p:nvPr/>
        </p:nvPicPr>
        <p:blipFill>
          <a:blip r:embed="rId3"/>
          <a:stretch>
            <a:fillRect/>
          </a:stretch>
        </p:blipFill>
        <p:spPr>
          <a:xfrm flipH="1">
            <a:off x="1618428" y="960117"/>
            <a:ext cx="3476085" cy="5480440"/>
          </a:xfrm>
          <a:prstGeom prst="rect">
            <a:avLst/>
          </a:prstGeom>
        </p:spPr>
      </p:pic>
    </p:spTree>
    <p:extLst>
      <p:ext uri="{BB962C8B-B14F-4D97-AF65-F5344CB8AC3E}">
        <p14:creationId xmlns:p14="http://schemas.microsoft.com/office/powerpoint/2010/main" val="1402988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simple possessive:</a:t>
            </a:r>
            <a:endParaRPr lang="en-US" dirty="0"/>
          </a:p>
        </p:txBody>
      </p:sp>
      <p:sp>
        <p:nvSpPr>
          <p:cNvPr id="5" name="TextBox 4"/>
          <p:cNvSpPr txBox="1"/>
          <p:nvPr/>
        </p:nvSpPr>
        <p:spPr>
          <a:xfrm>
            <a:off x="2396351" y="2049314"/>
            <a:ext cx="7315200" cy="1938992"/>
          </a:xfrm>
          <a:prstGeom prst="rect">
            <a:avLst/>
          </a:prstGeom>
          <a:noFill/>
        </p:spPr>
        <p:txBody>
          <a:bodyPr wrap="square" rtlCol="0">
            <a:spAutoFit/>
          </a:bodyPr>
          <a:lstStyle/>
          <a:p>
            <a:r>
              <a:rPr lang="en-US" sz="4000" dirty="0" smtClean="0"/>
              <a:t>This is Marge.</a:t>
            </a:r>
          </a:p>
          <a:p>
            <a:r>
              <a:rPr lang="en-US" sz="4000" dirty="0" smtClean="0">
                <a:solidFill>
                  <a:srgbClr val="FF0000"/>
                </a:solidFill>
              </a:rPr>
              <a:t>Marge </a:t>
            </a:r>
            <a:r>
              <a:rPr lang="en-US" sz="4000" dirty="0" smtClean="0"/>
              <a:t>has a lot of hair.</a:t>
            </a:r>
          </a:p>
          <a:p>
            <a:r>
              <a:rPr lang="en-US" sz="4000" dirty="0" smtClean="0">
                <a:solidFill>
                  <a:srgbClr val="FF0000"/>
                </a:solidFill>
              </a:rPr>
              <a:t>Marge’s </a:t>
            </a:r>
            <a:r>
              <a:rPr lang="en-US" sz="4000" dirty="0" smtClean="0"/>
              <a:t>hair is tall.</a:t>
            </a:r>
            <a:endParaRPr lang="en-US" sz="40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231103" y="0"/>
            <a:ext cx="4960897" cy="6633673"/>
          </a:xfrm>
          <a:prstGeom prst="rect">
            <a:avLst/>
          </a:prstGeom>
        </p:spPr>
      </p:pic>
    </p:spTree>
    <p:extLst>
      <p:ext uri="{BB962C8B-B14F-4D97-AF65-F5344CB8AC3E}">
        <p14:creationId xmlns:p14="http://schemas.microsoft.com/office/powerpoint/2010/main" val="1929387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possessive:</a:t>
            </a:r>
            <a:endParaRPr lang="en-US" dirty="0"/>
          </a:p>
        </p:txBody>
      </p:sp>
      <p:sp>
        <p:nvSpPr>
          <p:cNvPr id="6" name="Rounded Rectangular Callout 5"/>
          <p:cNvSpPr/>
          <p:nvPr/>
        </p:nvSpPr>
        <p:spPr>
          <a:xfrm>
            <a:off x="5150497" y="1690083"/>
            <a:ext cx="4946547" cy="2107682"/>
          </a:xfrm>
          <a:prstGeom prst="wedgeRoundRectCallout">
            <a:avLst>
              <a:gd name="adj1" fmla="val -64759"/>
              <a:gd name="adj2" fmla="val -37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sz="3200" dirty="0" smtClean="0">
                <a:solidFill>
                  <a:srgbClr val="FF0000"/>
                </a:solidFill>
              </a:rPr>
              <a:t>We</a:t>
            </a:r>
            <a:r>
              <a:rPr lang="en-US" sz="3200" dirty="0" smtClean="0"/>
              <a:t> are the Simpsons.</a:t>
            </a:r>
            <a:endParaRPr lang="en-US" sz="3200" dirty="0"/>
          </a:p>
          <a:p>
            <a:r>
              <a:rPr lang="en-US" sz="3200" dirty="0" smtClean="0">
                <a:solidFill>
                  <a:srgbClr val="FF0000"/>
                </a:solidFill>
              </a:rPr>
              <a:t>We </a:t>
            </a:r>
            <a:r>
              <a:rPr lang="en-US" sz="3200" dirty="0" smtClean="0"/>
              <a:t>have a dog.</a:t>
            </a:r>
            <a:endParaRPr lang="en-US" sz="3200" dirty="0"/>
          </a:p>
          <a:p>
            <a:r>
              <a:rPr lang="en-US" sz="3200" dirty="0"/>
              <a:t>This is </a:t>
            </a:r>
            <a:r>
              <a:rPr lang="en-US" sz="3200" dirty="0" smtClean="0">
                <a:solidFill>
                  <a:srgbClr val="FF0000"/>
                </a:solidFill>
              </a:rPr>
              <a:t>the Simpsons’ </a:t>
            </a:r>
            <a:r>
              <a:rPr lang="en-US" sz="3200" dirty="0" smtClean="0"/>
              <a:t>dog.</a:t>
            </a:r>
            <a:endParaRPr lang="en-US" sz="32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186" y="621918"/>
            <a:ext cx="4412311" cy="6618467"/>
          </a:xfrm>
          <a:prstGeom prst="rect">
            <a:avLst/>
          </a:prstGeom>
        </p:spPr>
      </p:pic>
      <p:pic>
        <p:nvPicPr>
          <p:cNvPr id="7" name="Picture 6"/>
          <p:cNvPicPr>
            <a:picLocks noChangeAspect="1"/>
          </p:cNvPicPr>
          <p:nvPr/>
        </p:nvPicPr>
        <p:blipFill>
          <a:blip r:embed="rId4"/>
          <a:stretch>
            <a:fillRect/>
          </a:stretch>
        </p:blipFill>
        <p:spPr>
          <a:xfrm>
            <a:off x="8752113" y="3931151"/>
            <a:ext cx="2817845" cy="2831934"/>
          </a:xfrm>
          <a:prstGeom prst="rect">
            <a:avLst/>
          </a:prstGeom>
        </p:spPr>
      </p:pic>
      <p:sp>
        <p:nvSpPr>
          <p:cNvPr id="4" name="TextBox 3"/>
          <p:cNvSpPr txBox="1"/>
          <p:nvPr/>
        </p:nvSpPr>
        <p:spPr>
          <a:xfrm>
            <a:off x="5536219" y="4287857"/>
            <a:ext cx="3215895" cy="1815882"/>
          </a:xfrm>
          <a:prstGeom prst="rect">
            <a:avLst/>
          </a:prstGeom>
          <a:noFill/>
        </p:spPr>
        <p:txBody>
          <a:bodyPr wrap="square" rtlCol="0">
            <a:spAutoFit/>
          </a:bodyPr>
          <a:lstStyle/>
          <a:p>
            <a:r>
              <a:rPr lang="en-US" sz="2800" dirty="0" smtClean="0"/>
              <a:t>What happened when the name already ends in the letter “s”?</a:t>
            </a:r>
            <a:endParaRPr lang="en-US" sz="2800" dirty="0"/>
          </a:p>
        </p:txBody>
      </p:sp>
    </p:spTree>
    <p:extLst>
      <p:ext uri="{BB962C8B-B14F-4D97-AF65-F5344CB8AC3E}">
        <p14:creationId xmlns:p14="http://schemas.microsoft.com/office/powerpoint/2010/main" val="164574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possessive:</a:t>
            </a:r>
            <a:endParaRPr lang="en-US" dirty="0"/>
          </a:p>
        </p:txBody>
      </p:sp>
      <p:sp>
        <p:nvSpPr>
          <p:cNvPr id="5" name="TextBox 4"/>
          <p:cNvSpPr txBox="1"/>
          <p:nvPr/>
        </p:nvSpPr>
        <p:spPr>
          <a:xfrm>
            <a:off x="6627872" y="1874517"/>
            <a:ext cx="4875280" cy="2554545"/>
          </a:xfrm>
          <a:prstGeom prst="rect">
            <a:avLst/>
          </a:prstGeom>
          <a:noFill/>
        </p:spPr>
        <p:txBody>
          <a:bodyPr wrap="square" rtlCol="0">
            <a:spAutoFit/>
          </a:bodyPr>
          <a:lstStyle/>
          <a:p>
            <a:r>
              <a:rPr lang="en-US" sz="4000" dirty="0" smtClean="0"/>
              <a:t>This is the family </a:t>
            </a:r>
            <a:r>
              <a:rPr lang="en-US" sz="4000" dirty="0" smtClean="0">
                <a:solidFill>
                  <a:srgbClr val="FF0000"/>
                </a:solidFill>
              </a:rPr>
              <a:t>dog</a:t>
            </a:r>
            <a:r>
              <a:rPr lang="en-US" sz="4000" dirty="0" smtClean="0"/>
              <a:t>. </a:t>
            </a:r>
          </a:p>
          <a:p>
            <a:endParaRPr lang="en-US" sz="4000" dirty="0"/>
          </a:p>
          <a:p>
            <a:r>
              <a:rPr lang="en-US" sz="4000" dirty="0" smtClean="0"/>
              <a:t>The </a:t>
            </a:r>
            <a:r>
              <a:rPr lang="en-US" sz="4000" dirty="0" smtClean="0">
                <a:solidFill>
                  <a:srgbClr val="FF0000"/>
                </a:solidFill>
              </a:rPr>
              <a:t>dog’s</a:t>
            </a:r>
            <a:r>
              <a:rPr lang="en-US" sz="4000" dirty="0" smtClean="0"/>
              <a:t> bone is in its mouth.</a:t>
            </a:r>
            <a:endParaRPr lang="en-US" sz="4000" dirty="0"/>
          </a:p>
        </p:txBody>
      </p:sp>
      <p:pic>
        <p:nvPicPr>
          <p:cNvPr id="6" name="Picture 5"/>
          <p:cNvPicPr>
            <a:picLocks noChangeAspect="1"/>
          </p:cNvPicPr>
          <p:nvPr/>
        </p:nvPicPr>
        <p:blipFill>
          <a:blip r:embed="rId3"/>
          <a:stretch>
            <a:fillRect/>
          </a:stretch>
        </p:blipFill>
        <p:spPr>
          <a:xfrm>
            <a:off x="981594" y="2031150"/>
            <a:ext cx="5252730" cy="364884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5487" y="2806189"/>
            <a:ext cx="1622534" cy="784225"/>
          </a:xfrm>
          <a:prstGeom prst="rect">
            <a:avLst/>
          </a:prstGeom>
        </p:spPr>
      </p:pic>
    </p:spTree>
    <p:extLst>
      <p:ext uri="{BB962C8B-B14F-4D97-AF65-F5344CB8AC3E}">
        <p14:creationId xmlns:p14="http://schemas.microsoft.com/office/powerpoint/2010/main" val="633895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possessive:</a:t>
            </a:r>
            <a:endParaRPr lang="en-US" dirty="0"/>
          </a:p>
        </p:txBody>
      </p:sp>
      <p:sp>
        <p:nvSpPr>
          <p:cNvPr id="5" name="TextBox 4"/>
          <p:cNvSpPr txBox="1"/>
          <p:nvPr/>
        </p:nvSpPr>
        <p:spPr>
          <a:xfrm>
            <a:off x="1027743" y="1874517"/>
            <a:ext cx="4875280" cy="3170099"/>
          </a:xfrm>
          <a:prstGeom prst="rect">
            <a:avLst/>
          </a:prstGeom>
          <a:noFill/>
        </p:spPr>
        <p:txBody>
          <a:bodyPr wrap="square" rtlCol="0">
            <a:spAutoFit/>
          </a:bodyPr>
          <a:lstStyle/>
          <a:p>
            <a:r>
              <a:rPr lang="en-US" sz="4000" dirty="0" smtClean="0"/>
              <a:t>This is our </a:t>
            </a:r>
            <a:r>
              <a:rPr lang="en-US" sz="4000" dirty="0" smtClean="0">
                <a:solidFill>
                  <a:srgbClr val="FF0000"/>
                </a:solidFill>
              </a:rPr>
              <a:t>house</a:t>
            </a:r>
            <a:r>
              <a:rPr lang="en-US" sz="4000" dirty="0" smtClean="0"/>
              <a:t>.</a:t>
            </a:r>
          </a:p>
          <a:p>
            <a:endParaRPr lang="en-US" sz="4000" dirty="0"/>
          </a:p>
          <a:p>
            <a:r>
              <a:rPr lang="en-US" sz="4000" dirty="0" smtClean="0"/>
              <a:t>The </a:t>
            </a:r>
            <a:r>
              <a:rPr lang="en-US" sz="4000" dirty="0" smtClean="0">
                <a:solidFill>
                  <a:srgbClr val="FF0000"/>
                </a:solidFill>
              </a:rPr>
              <a:t>house’s</a:t>
            </a:r>
            <a:r>
              <a:rPr lang="en-US" sz="4000" dirty="0" smtClean="0"/>
              <a:t> windows are dirty and need washing.</a:t>
            </a:r>
            <a:endParaRPr lang="en-US" sz="40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6957" y="1874517"/>
            <a:ext cx="5533930" cy="3770872"/>
          </a:xfrm>
          <a:prstGeom prst="rect">
            <a:avLst/>
          </a:prstGeom>
        </p:spPr>
      </p:pic>
    </p:spTree>
    <p:extLst>
      <p:ext uri="{BB962C8B-B14F-4D97-AF65-F5344CB8AC3E}">
        <p14:creationId xmlns:p14="http://schemas.microsoft.com/office/powerpoint/2010/main" val="1548102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Possessive Words: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57657163"/>
              </p:ext>
            </p:extLst>
          </p:nvPr>
        </p:nvGraphicFramePr>
        <p:xfrm>
          <a:off x="2060136" y="1642188"/>
          <a:ext cx="8128000" cy="4179688"/>
        </p:xfrm>
        <a:graphic>
          <a:graphicData uri="http://schemas.openxmlformats.org/drawingml/2006/table">
            <a:tbl>
              <a:tblPr firstRow="1" bandRow="1">
                <a:tableStyleId>{5C22544A-7EE6-4342-B048-85BDC9FD1C3A}</a:tableStyleId>
              </a:tblPr>
              <a:tblGrid>
                <a:gridCol w="5329709"/>
                <a:gridCol w="2798291"/>
              </a:tblGrid>
              <a:tr h="919076">
                <a:tc>
                  <a:txBody>
                    <a:bodyPr/>
                    <a:lstStyle/>
                    <a:p>
                      <a:pPr algn="ctr"/>
                      <a:r>
                        <a:rPr lang="en-US" sz="2400" dirty="0" smtClean="0"/>
                        <a:t>Name</a:t>
                      </a:r>
                      <a:endParaRPr lang="en-US" sz="2400" dirty="0"/>
                    </a:p>
                  </a:txBody>
                  <a:tcPr/>
                </a:tc>
                <a:tc>
                  <a:txBody>
                    <a:bodyPr/>
                    <a:lstStyle/>
                    <a:p>
                      <a:pPr algn="ctr"/>
                      <a:r>
                        <a:rPr lang="en-US" sz="2400" dirty="0" smtClean="0"/>
                        <a:t>Possessive</a:t>
                      </a:r>
                      <a:endParaRPr lang="en-US" sz="2400" dirty="0"/>
                    </a:p>
                  </a:txBody>
                  <a:tcPr/>
                </a:tc>
              </a:tr>
              <a:tr h="609403">
                <a:tc>
                  <a:txBody>
                    <a:bodyPr/>
                    <a:lstStyle/>
                    <a:p>
                      <a:pPr algn="ctr"/>
                      <a:r>
                        <a:rPr lang="en-US" sz="2800" dirty="0" smtClean="0"/>
                        <a:t>Proper</a:t>
                      </a:r>
                      <a:r>
                        <a:rPr lang="en-US" sz="2800" baseline="0" dirty="0" smtClean="0"/>
                        <a:t> Noun (Bill, Sally, </a:t>
                      </a:r>
                      <a:r>
                        <a:rPr lang="en-US" sz="2800" baseline="0" dirty="0" err="1" smtClean="0"/>
                        <a:t>etc</a:t>
                      </a:r>
                      <a:r>
                        <a:rPr lang="en-US" sz="2800" baseline="0" dirty="0" smtClean="0"/>
                        <a:t>)</a:t>
                      </a:r>
                      <a:endParaRPr lang="en-US" sz="2800" dirty="0"/>
                    </a:p>
                  </a:txBody>
                  <a:tcPr/>
                </a:tc>
                <a:tc>
                  <a:txBody>
                    <a:bodyPr/>
                    <a:lstStyle/>
                    <a:p>
                      <a:pPr algn="ctr"/>
                      <a:r>
                        <a:rPr lang="en-US" sz="2800" dirty="0" smtClean="0"/>
                        <a:t>‘s</a:t>
                      </a:r>
                      <a:endParaRPr lang="en-US" sz="2800" dirty="0"/>
                    </a:p>
                  </a:txBody>
                  <a:tcPr anchor="ctr"/>
                </a:tc>
              </a:tr>
              <a:tr h="609403">
                <a:tc>
                  <a:txBody>
                    <a:bodyPr/>
                    <a:lstStyle/>
                    <a:p>
                      <a:pPr algn="ctr"/>
                      <a:r>
                        <a:rPr lang="en-US" sz="2800" dirty="0" smtClean="0"/>
                        <a:t>Proper Noun with an ending s</a:t>
                      </a:r>
                    </a:p>
                  </a:txBody>
                  <a:tcPr/>
                </a:tc>
                <a:tc>
                  <a:txBody>
                    <a:bodyPr/>
                    <a:lstStyle/>
                    <a:p>
                      <a:pPr algn="ctr"/>
                      <a:r>
                        <a:rPr lang="en-US" sz="2800" dirty="0" smtClean="0"/>
                        <a:t>‘</a:t>
                      </a:r>
                      <a:endParaRPr lang="en-US" sz="2800" dirty="0"/>
                    </a:p>
                  </a:txBody>
                  <a:tcPr anchor="ctr"/>
                </a:tc>
              </a:tr>
              <a:tr h="609403">
                <a:tc>
                  <a:txBody>
                    <a:bodyPr/>
                    <a:lstStyle/>
                    <a:p>
                      <a:pPr algn="ctr"/>
                      <a:r>
                        <a:rPr lang="en-US" sz="2800" dirty="0" smtClean="0"/>
                        <a:t>Proper</a:t>
                      </a:r>
                      <a:r>
                        <a:rPr lang="en-US" sz="2800" baseline="0" dirty="0" smtClean="0"/>
                        <a:t> noun with an existing apostrophe</a:t>
                      </a:r>
                      <a:endParaRPr lang="en-US" sz="2800" dirty="0" smtClean="0"/>
                    </a:p>
                  </a:txBody>
                  <a:tcPr/>
                </a:tc>
                <a:tc>
                  <a:txBody>
                    <a:bodyPr/>
                    <a:lstStyle/>
                    <a:p>
                      <a:pPr algn="ctr"/>
                      <a:r>
                        <a:rPr lang="en-US" sz="2800" dirty="0" smtClean="0"/>
                        <a:t>‘s</a:t>
                      </a:r>
                      <a:endParaRPr lang="en-US" sz="2800" dirty="0"/>
                    </a:p>
                  </a:txBody>
                  <a:tcPr anchor="ctr"/>
                </a:tc>
              </a:tr>
              <a:tr h="1096926">
                <a:tc>
                  <a:txBody>
                    <a:bodyPr/>
                    <a:lstStyle/>
                    <a:p>
                      <a:pPr algn="ctr"/>
                      <a:r>
                        <a:rPr lang="en-US" sz="2800" dirty="0" smtClean="0"/>
                        <a:t>Proper noun with an existing apostrophe and</a:t>
                      </a:r>
                      <a:r>
                        <a:rPr lang="en-US" sz="2800" baseline="0" dirty="0" smtClean="0"/>
                        <a:t> ending in s</a:t>
                      </a:r>
                      <a:endParaRPr lang="en-US" sz="2800" dirty="0"/>
                    </a:p>
                  </a:txBody>
                  <a:tcPr/>
                </a:tc>
                <a:tc>
                  <a:txBody>
                    <a:bodyPr/>
                    <a:lstStyle/>
                    <a:p>
                      <a:pPr algn="ctr"/>
                      <a:r>
                        <a:rPr lang="en-US" sz="2800" dirty="0" smtClean="0"/>
                        <a:t>‘</a:t>
                      </a:r>
                      <a:endParaRPr lang="en-US" sz="2800" dirty="0"/>
                    </a:p>
                  </a:txBody>
                  <a:tcPr anchor="ctr"/>
                </a:tc>
              </a:tr>
            </a:tbl>
          </a:graphicData>
        </a:graphic>
      </p:graphicFrame>
    </p:spTree>
    <p:extLst>
      <p:ext uri="{BB962C8B-B14F-4D97-AF65-F5344CB8AC3E}">
        <p14:creationId xmlns:p14="http://schemas.microsoft.com/office/powerpoint/2010/main" val="104293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last class:</a:t>
            </a:r>
            <a:endParaRPr lang="en-US" dirty="0">
              <a:solidFill>
                <a:srgbClr val="FF0000"/>
              </a:solidFill>
            </a:endParaRPr>
          </a:p>
        </p:txBody>
      </p:sp>
      <p:sp>
        <p:nvSpPr>
          <p:cNvPr id="6" name="Content Placeholder 2"/>
          <p:cNvSpPr txBox="1">
            <a:spLocks/>
          </p:cNvSpPr>
          <p:nvPr/>
        </p:nvSpPr>
        <p:spPr>
          <a:xfrm>
            <a:off x="1251677" y="1398494"/>
            <a:ext cx="5992086" cy="26486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nSpc>
                <a:spcPct val="200000"/>
              </a:lnSpc>
            </a:pPr>
            <a:r>
              <a:rPr lang="en-US" sz="3600" dirty="0"/>
              <a:t>Possessives (my, your, his, her, its, our, their)</a:t>
            </a:r>
          </a:p>
          <a:p>
            <a:pPr>
              <a:lnSpc>
                <a:spcPct val="200000"/>
              </a:lnSpc>
            </a:pPr>
            <a:r>
              <a:rPr lang="en-US" sz="3600" dirty="0"/>
              <a:t>Writing short three and four letter words</a:t>
            </a:r>
          </a:p>
          <a:p>
            <a:pPr>
              <a:lnSpc>
                <a:spcPct val="200000"/>
              </a:lnSpc>
            </a:pPr>
            <a:r>
              <a:rPr lang="en-US" sz="3600" dirty="0"/>
              <a:t>The long E and short E sound</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70763" y="4059819"/>
            <a:ext cx="4445000" cy="2565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9730" y="4059819"/>
            <a:ext cx="4470400" cy="25781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70763" y="1398494"/>
            <a:ext cx="4495800" cy="2590800"/>
          </a:xfrm>
          <a:prstGeom prst="rect">
            <a:avLst/>
          </a:prstGeom>
        </p:spPr>
      </p:pic>
    </p:spTree>
    <p:extLst>
      <p:ext uri="{BB962C8B-B14F-4D97-AF65-F5344CB8AC3E}">
        <p14:creationId xmlns:p14="http://schemas.microsoft.com/office/powerpoint/2010/main" val="104832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pic>
        <p:nvPicPr>
          <p:cNvPr id="4" name="Picture 3"/>
          <p:cNvPicPr>
            <a:picLocks noChangeAspect="1"/>
          </p:cNvPicPr>
          <p:nvPr/>
        </p:nvPicPr>
        <p:blipFill>
          <a:blip r:embed="rId3"/>
          <a:stretch>
            <a:fillRect/>
          </a:stretch>
        </p:blipFill>
        <p:spPr>
          <a:xfrm>
            <a:off x="7127338" y="956993"/>
            <a:ext cx="3086100" cy="4775200"/>
          </a:xfrm>
          <a:prstGeom prst="rect">
            <a:avLst/>
          </a:prstGeom>
        </p:spPr>
      </p:pic>
      <p:sp>
        <p:nvSpPr>
          <p:cNvPr id="5" name="TextBox 4"/>
          <p:cNvSpPr txBox="1"/>
          <p:nvPr/>
        </p:nvSpPr>
        <p:spPr>
          <a:xfrm>
            <a:off x="1617784" y="2144130"/>
            <a:ext cx="5317588" cy="3046988"/>
          </a:xfrm>
          <a:prstGeom prst="rect">
            <a:avLst/>
          </a:prstGeom>
          <a:noFill/>
        </p:spPr>
        <p:txBody>
          <a:bodyPr wrap="square" rtlCol="0">
            <a:spAutoFit/>
          </a:bodyPr>
          <a:lstStyle/>
          <a:p>
            <a:r>
              <a:rPr lang="en-US" sz="4800" dirty="0" smtClean="0"/>
              <a:t>Sally was at the circus, _________ cotton candy was gobbled up.</a:t>
            </a:r>
            <a:endParaRPr lang="en-US" sz="4800" dirty="0"/>
          </a:p>
        </p:txBody>
      </p:sp>
    </p:spTree>
    <p:extLst>
      <p:ext uri="{BB962C8B-B14F-4D97-AF65-F5344CB8AC3E}">
        <p14:creationId xmlns:p14="http://schemas.microsoft.com/office/powerpoint/2010/main" val="1989746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432673" y="1750234"/>
            <a:ext cx="5317588" cy="3785652"/>
          </a:xfrm>
          <a:prstGeom prst="rect">
            <a:avLst/>
          </a:prstGeom>
          <a:noFill/>
        </p:spPr>
        <p:txBody>
          <a:bodyPr wrap="square" rtlCol="0">
            <a:spAutoFit/>
          </a:bodyPr>
          <a:lstStyle/>
          <a:p>
            <a:r>
              <a:rPr lang="en-US" sz="4800" dirty="0" smtClean="0"/>
              <a:t>Before entering the theatre, you must give the _________ door person your ticket.</a:t>
            </a:r>
            <a:endParaRPr lang="en-US" sz="4800" dirty="0"/>
          </a:p>
        </p:txBody>
      </p:sp>
      <p:pic>
        <p:nvPicPr>
          <p:cNvPr id="3" name="Picture 2"/>
          <p:cNvPicPr>
            <a:picLocks noChangeAspect="1"/>
          </p:cNvPicPr>
          <p:nvPr/>
        </p:nvPicPr>
        <p:blipFill>
          <a:blip r:embed="rId3"/>
          <a:stretch>
            <a:fillRect/>
          </a:stretch>
        </p:blipFill>
        <p:spPr>
          <a:xfrm>
            <a:off x="6750261" y="453589"/>
            <a:ext cx="4700841" cy="5715093"/>
          </a:xfrm>
          <a:prstGeom prst="rect">
            <a:avLst/>
          </a:prstGeom>
        </p:spPr>
      </p:pic>
    </p:spTree>
    <p:extLst>
      <p:ext uri="{BB962C8B-B14F-4D97-AF65-F5344CB8AC3E}">
        <p14:creationId xmlns:p14="http://schemas.microsoft.com/office/powerpoint/2010/main" val="1298636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008789" y="1966833"/>
            <a:ext cx="5317588" cy="3785652"/>
          </a:xfrm>
          <a:prstGeom prst="rect">
            <a:avLst/>
          </a:prstGeom>
          <a:noFill/>
        </p:spPr>
        <p:txBody>
          <a:bodyPr wrap="square" rtlCol="0">
            <a:spAutoFit/>
          </a:bodyPr>
          <a:lstStyle/>
          <a:p>
            <a:r>
              <a:rPr lang="en-US" sz="4800" dirty="0" smtClean="0"/>
              <a:t>Mr. Chen performed a rope trick. _______________</a:t>
            </a:r>
          </a:p>
          <a:p>
            <a:r>
              <a:rPr lang="en-US" sz="4800" dirty="0" smtClean="0"/>
              <a:t>rope trick was funny.</a:t>
            </a:r>
            <a:endParaRPr lang="en-US" sz="4800" dirty="0"/>
          </a:p>
        </p:txBody>
      </p:sp>
      <p:pic>
        <p:nvPicPr>
          <p:cNvPr id="6" name="Picture 5"/>
          <p:cNvPicPr>
            <a:picLocks noChangeAspect="1"/>
          </p:cNvPicPr>
          <p:nvPr/>
        </p:nvPicPr>
        <p:blipFill>
          <a:blip r:embed="rId3"/>
          <a:stretch>
            <a:fillRect/>
          </a:stretch>
        </p:blipFill>
        <p:spPr>
          <a:xfrm>
            <a:off x="6326377" y="856989"/>
            <a:ext cx="5080000" cy="5080000"/>
          </a:xfrm>
          <a:prstGeom prst="rect">
            <a:avLst/>
          </a:prstGeom>
        </p:spPr>
      </p:pic>
    </p:spTree>
    <p:extLst>
      <p:ext uri="{BB962C8B-B14F-4D97-AF65-F5344CB8AC3E}">
        <p14:creationId xmlns:p14="http://schemas.microsoft.com/office/powerpoint/2010/main" val="1390807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533378" y="1603055"/>
            <a:ext cx="5317588" cy="3046988"/>
          </a:xfrm>
          <a:prstGeom prst="rect">
            <a:avLst/>
          </a:prstGeom>
          <a:noFill/>
        </p:spPr>
        <p:txBody>
          <a:bodyPr wrap="square" rtlCol="0">
            <a:spAutoFit/>
          </a:bodyPr>
          <a:lstStyle/>
          <a:p>
            <a:r>
              <a:rPr lang="en-US" sz="4800" dirty="0" smtClean="0"/>
              <a:t>She ate 10 pies in the contest. She said that the ________ crust was delicious.</a:t>
            </a:r>
            <a:endParaRPr lang="en-US" sz="4800" dirty="0"/>
          </a:p>
        </p:txBody>
      </p:sp>
      <p:pic>
        <p:nvPicPr>
          <p:cNvPr id="3" name="Picture 2"/>
          <p:cNvPicPr>
            <a:picLocks noChangeAspect="1"/>
          </p:cNvPicPr>
          <p:nvPr/>
        </p:nvPicPr>
        <p:blipFill>
          <a:blip r:embed="rId3"/>
          <a:stretch>
            <a:fillRect/>
          </a:stretch>
        </p:blipFill>
        <p:spPr>
          <a:xfrm>
            <a:off x="6962335" y="1640177"/>
            <a:ext cx="3810000" cy="3810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0638" y="3334042"/>
            <a:ext cx="2391508" cy="2391508"/>
          </a:xfrm>
          <a:prstGeom prst="rect">
            <a:avLst/>
          </a:prstGeom>
        </p:spPr>
      </p:pic>
    </p:spTree>
    <p:extLst>
      <p:ext uri="{BB962C8B-B14F-4D97-AF65-F5344CB8AC3E}">
        <p14:creationId xmlns:p14="http://schemas.microsoft.com/office/powerpoint/2010/main" val="1701162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9" y="110923"/>
            <a:ext cx="10178323" cy="1492132"/>
          </a:xfrm>
        </p:spPr>
        <p:txBody>
          <a:bodyPr/>
          <a:lstStyle/>
          <a:p>
            <a:r>
              <a:rPr lang="en-US" dirty="0" smtClean="0"/>
              <a:t>You try it:</a:t>
            </a:r>
            <a:endParaRPr lang="en-US" dirty="0"/>
          </a:p>
        </p:txBody>
      </p:sp>
      <p:sp>
        <p:nvSpPr>
          <p:cNvPr id="5" name="TextBox 4"/>
          <p:cNvSpPr txBox="1"/>
          <p:nvPr/>
        </p:nvSpPr>
        <p:spPr>
          <a:xfrm>
            <a:off x="1378634" y="1314136"/>
            <a:ext cx="5317588" cy="3046988"/>
          </a:xfrm>
          <a:prstGeom prst="rect">
            <a:avLst/>
          </a:prstGeom>
          <a:noFill/>
        </p:spPr>
        <p:txBody>
          <a:bodyPr wrap="square" rtlCol="0">
            <a:spAutoFit/>
          </a:bodyPr>
          <a:lstStyle/>
          <a:p>
            <a:r>
              <a:rPr lang="en-US" sz="4800" dirty="0" smtClean="0"/>
              <a:t>The _______________</a:t>
            </a:r>
          </a:p>
          <a:p>
            <a:r>
              <a:rPr lang="en-US" sz="4800" dirty="0" smtClean="0"/>
              <a:t>wheels were squeaky.</a:t>
            </a:r>
            <a:endParaRPr lang="en-US" sz="4800" dirty="0"/>
          </a:p>
        </p:txBody>
      </p:sp>
      <p:pic>
        <p:nvPicPr>
          <p:cNvPr id="3" name="Picture 2"/>
          <p:cNvPicPr>
            <a:picLocks noChangeAspect="1"/>
          </p:cNvPicPr>
          <p:nvPr/>
        </p:nvPicPr>
        <p:blipFill>
          <a:blip r:embed="rId3"/>
          <a:stretch>
            <a:fillRect/>
          </a:stretch>
        </p:blipFill>
        <p:spPr>
          <a:xfrm>
            <a:off x="6696222" y="944494"/>
            <a:ext cx="4445000" cy="4445000"/>
          </a:xfrm>
          <a:prstGeom prst="rect">
            <a:avLst/>
          </a:prstGeom>
        </p:spPr>
      </p:pic>
    </p:spTree>
    <p:extLst>
      <p:ext uri="{BB962C8B-B14F-4D97-AF65-F5344CB8AC3E}">
        <p14:creationId xmlns:p14="http://schemas.microsoft.com/office/powerpoint/2010/main" val="1899771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The long and short </a:t>
            </a:r>
            <a:r>
              <a:rPr lang="en-US" sz="3600" dirty="0" err="1" smtClean="0"/>
              <a:t>i</a:t>
            </a:r>
            <a:r>
              <a:rPr lang="en-US" sz="3600" dirty="0" smtClean="0"/>
              <a:t> sound</a:t>
            </a:r>
            <a:endParaRPr lang="en-US" sz="3600" dirty="0"/>
          </a:p>
          <a:p>
            <a:pPr>
              <a:lnSpc>
                <a:spcPct val="200000"/>
              </a:lnSpc>
            </a:pPr>
            <a:r>
              <a:rPr lang="en-US" sz="3600" dirty="0" smtClean="0"/>
              <a:t>Simple possessives using names</a:t>
            </a:r>
          </a:p>
          <a:p>
            <a:pPr>
              <a:lnSpc>
                <a:spcPct val="100000"/>
              </a:lnSpc>
            </a:pPr>
            <a:r>
              <a:rPr lang="en-US" sz="3600" dirty="0" smtClean="0"/>
              <a:t>Telling a story using personal experiences</a:t>
            </a:r>
            <a:endParaRPr lang="en-US" sz="3600" dirty="0"/>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3760" y="1590289"/>
            <a:ext cx="1087226" cy="108722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8529" y="2766575"/>
            <a:ext cx="1087226" cy="1087226"/>
          </a:xfrm>
          <a:prstGeom prst="rect">
            <a:avLst/>
          </a:prstGeom>
        </p:spPr>
      </p:pic>
    </p:spTree>
    <p:extLst>
      <p:ext uri="{BB962C8B-B14F-4D97-AF65-F5344CB8AC3E}">
        <p14:creationId xmlns:p14="http://schemas.microsoft.com/office/powerpoint/2010/main" val="968115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a:t>
            </a:r>
            <a:r>
              <a:rPr lang="en-US" sz="4400" b="1" dirty="0" smtClean="0">
                <a:solidFill>
                  <a:srgbClr val="000090"/>
                </a:solidFill>
              </a:rPr>
              <a:t>That </a:t>
            </a:r>
            <a:r>
              <a:rPr lang="en-US" sz="4400" b="1" dirty="0">
                <a:solidFill>
                  <a:srgbClr val="000090"/>
                </a:solidFill>
              </a:rPr>
              <a:t>Sounds </a:t>
            </a:r>
            <a:r>
              <a:rPr lang="en-US" sz="4400" b="1" dirty="0" smtClean="0">
                <a:solidFill>
                  <a:srgbClr val="000090"/>
                </a:solidFill>
              </a:rPr>
              <a:t>Great</a:t>
            </a:r>
            <a:r>
              <a:rPr lang="en-US" sz="4400" b="1" dirty="0">
                <a:solidFill>
                  <a:srgbClr val="000090"/>
                </a:solidFill>
              </a:rPr>
              <a:t>!”</a:t>
            </a:r>
          </a:p>
          <a:p>
            <a:pPr marL="0" indent="0">
              <a:buNone/>
            </a:pPr>
            <a:r>
              <a:rPr lang="en-US" dirty="0"/>
              <a:t>	</a:t>
            </a:r>
            <a:r>
              <a:rPr lang="en-US" dirty="0" smtClean="0"/>
              <a:t>	</a:t>
            </a:r>
            <a:r>
              <a:rPr lang="en-US" sz="2800" dirty="0" smtClean="0"/>
              <a:t>      Brought to you today by the sounds:</a:t>
            </a:r>
            <a:endParaRPr lang="en-US" sz="2800" dirty="0"/>
          </a:p>
        </p:txBody>
      </p:sp>
      <p:sp>
        <p:nvSpPr>
          <p:cNvPr id="4" name="TextBox 3"/>
          <p:cNvSpPr txBox="1"/>
          <p:nvPr/>
        </p:nvSpPr>
        <p:spPr>
          <a:xfrm>
            <a:off x="-121024" y="3044395"/>
            <a:ext cx="11551024" cy="830997"/>
          </a:xfrm>
          <a:prstGeom prst="rect">
            <a:avLst/>
          </a:prstGeom>
          <a:noFill/>
        </p:spPr>
        <p:txBody>
          <a:bodyPr wrap="square" rtlCol="0">
            <a:spAutoFit/>
          </a:bodyPr>
          <a:lstStyle/>
          <a:p>
            <a:pPr algn="ctr"/>
            <a:r>
              <a:rPr lang="en-US" sz="4800" dirty="0" smtClean="0"/>
              <a:t>Short </a:t>
            </a:r>
            <a:r>
              <a:rPr lang="en-US" sz="4800" dirty="0" err="1" smtClean="0"/>
              <a:t>i</a:t>
            </a:r>
            <a:r>
              <a:rPr lang="en-US" sz="4800" dirty="0" smtClean="0"/>
              <a:t> and Long </a:t>
            </a:r>
            <a:r>
              <a:rPr lang="en-US" sz="4800" dirty="0" err="1" smtClean="0"/>
              <a:t>i</a:t>
            </a:r>
            <a:endParaRPr lang="en-US" sz="4800" dirty="0"/>
          </a:p>
        </p:txBody>
      </p:sp>
      <p:pic>
        <p:nvPicPr>
          <p:cNvPr id="6" name="Picture 5"/>
          <p:cNvPicPr>
            <a:picLocks noChangeAspect="1"/>
          </p:cNvPicPr>
          <p:nvPr/>
        </p:nvPicPr>
        <p:blipFill>
          <a:blip r:embed="rId3"/>
          <a:stretch>
            <a:fillRect/>
          </a:stretch>
        </p:blipFill>
        <p:spPr>
          <a:xfrm>
            <a:off x="8658003" y="2783136"/>
            <a:ext cx="2168141" cy="381360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6763" y="3459893"/>
            <a:ext cx="3131122" cy="2211355"/>
          </a:xfrm>
          <a:prstGeom prst="rect">
            <a:avLst/>
          </a:prstGeom>
        </p:spPr>
      </p:pic>
    </p:spTree>
    <p:extLst>
      <p:ext uri="{BB962C8B-B14F-4D97-AF65-F5344CB8AC3E}">
        <p14:creationId xmlns:p14="http://schemas.microsoft.com/office/powerpoint/2010/main" val="11892811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6808224"/>
              </p:ext>
            </p:extLst>
          </p:nvPr>
        </p:nvGraphicFramePr>
        <p:xfrm>
          <a:off x="339967" y="333783"/>
          <a:ext cx="11560680" cy="6294828"/>
        </p:xfrm>
        <a:graphic>
          <a:graphicData uri="http://schemas.openxmlformats.org/drawingml/2006/table">
            <a:tbl>
              <a:tblPr bandRow="1">
                <a:tableStyleId>{5C22544A-7EE6-4342-B048-85BDC9FD1C3A}</a:tableStyleId>
              </a:tblPr>
              <a:tblGrid>
                <a:gridCol w="3853560"/>
                <a:gridCol w="3853560"/>
                <a:gridCol w="3853560"/>
              </a:tblGrid>
              <a:tr h="2467093">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34007">
                <a:tc>
                  <a:txBody>
                    <a:bodyPr/>
                    <a:lstStyle/>
                    <a:p>
                      <a:pPr algn="l"/>
                      <a:endParaRPr lang="en-US" sz="4000" dirty="0"/>
                    </a:p>
                  </a:txBody>
                  <a:tcPr anchor="ctr"/>
                </a:tc>
                <a:tc>
                  <a:txBody>
                    <a:bodyPr/>
                    <a:lstStyle/>
                    <a:p>
                      <a:pPr algn="l"/>
                      <a:endParaRPr lang="en-US" sz="4000" dirty="0"/>
                    </a:p>
                  </a:txBody>
                  <a:tcPr anchor="ctr"/>
                </a:tc>
                <a:tc>
                  <a:txBody>
                    <a:bodyPr/>
                    <a:lstStyle/>
                    <a:p>
                      <a:pPr algn="l"/>
                      <a:endParaRPr lang="en-US" sz="4000" dirty="0"/>
                    </a:p>
                  </a:txBody>
                  <a:tcPr anchor="ctr"/>
                </a:tc>
              </a:tr>
              <a:tr h="2425655">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34391">
                <a:tc>
                  <a:txBody>
                    <a:bodyPr/>
                    <a:lstStyle/>
                    <a:p>
                      <a:pPr algn="l"/>
                      <a:endParaRPr lang="en-US" sz="4000" dirty="0"/>
                    </a:p>
                  </a:txBody>
                  <a:tcPr anchor="ctr"/>
                </a:tc>
                <a:tc>
                  <a:txBody>
                    <a:bodyPr/>
                    <a:lstStyle/>
                    <a:p>
                      <a:pPr algn="l"/>
                      <a:endParaRPr lang="en-US" sz="4000" dirty="0"/>
                    </a:p>
                  </a:txBody>
                  <a:tcPr anchor="ctr"/>
                </a:tc>
                <a:tc>
                  <a:txBody>
                    <a:bodyPr/>
                    <a:lstStyle/>
                    <a:p>
                      <a:pPr algn="l"/>
                      <a:endParaRPr lang="en-US" sz="4000" dirty="0"/>
                    </a:p>
                  </a:txBody>
                  <a:tcPr anchor="ctr"/>
                </a:tc>
              </a:tr>
            </a:tbl>
          </a:graphicData>
        </a:graphic>
      </p:graphicFrame>
      <p:pic>
        <p:nvPicPr>
          <p:cNvPr id="9" name="Picture 8"/>
          <p:cNvPicPr>
            <a:picLocks noChangeAspect="1"/>
          </p:cNvPicPr>
          <p:nvPr/>
        </p:nvPicPr>
        <p:blipFill>
          <a:blip r:embed="rId3"/>
          <a:stretch>
            <a:fillRect/>
          </a:stretch>
        </p:blipFill>
        <p:spPr>
          <a:xfrm>
            <a:off x="737577" y="513437"/>
            <a:ext cx="3114044" cy="2266055"/>
          </a:xfrm>
          <a:prstGeom prst="rect">
            <a:avLst/>
          </a:prstGeom>
        </p:spPr>
      </p:pic>
      <p:pic>
        <p:nvPicPr>
          <p:cNvPr id="10" name="Picture 9"/>
          <p:cNvPicPr>
            <a:picLocks noChangeAspect="1"/>
          </p:cNvPicPr>
          <p:nvPr/>
        </p:nvPicPr>
        <p:blipFill>
          <a:blip r:embed="rId4"/>
          <a:stretch>
            <a:fillRect/>
          </a:stretch>
        </p:blipFill>
        <p:spPr>
          <a:xfrm>
            <a:off x="4231234" y="569805"/>
            <a:ext cx="3644900" cy="2070100"/>
          </a:xfrm>
          <a:prstGeom prst="rect">
            <a:avLst/>
          </a:prstGeom>
        </p:spPr>
      </p:pic>
      <p:pic>
        <p:nvPicPr>
          <p:cNvPr id="11" name="Picture 10"/>
          <p:cNvPicPr>
            <a:picLocks noChangeAspect="1"/>
          </p:cNvPicPr>
          <p:nvPr/>
        </p:nvPicPr>
        <p:blipFill>
          <a:blip r:embed="rId5"/>
          <a:stretch>
            <a:fillRect/>
          </a:stretch>
        </p:blipFill>
        <p:spPr>
          <a:xfrm>
            <a:off x="7212861" y="-463579"/>
            <a:ext cx="3944776" cy="3944776"/>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74956" y="1799138"/>
            <a:ext cx="626821" cy="626821"/>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865" y="3537181"/>
            <a:ext cx="2528137" cy="2356404"/>
          </a:xfrm>
          <a:prstGeom prst="rect">
            <a:avLst/>
          </a:prstGeom>
        </p:spPr>
      </p:pic>
      <p:pic>
        <p:nvPicPr>
          <p:cNvPr id="16" name="Picture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71951" y="3595710"/>
            <a:ext cx="3128488" cy="2241892"/>
          </a:xfrm>
          <a:prstGeom prst="rect">
            <a:avLst/>
          </a:prstGeom>
        </p:spPr>
      </p:pic>
      <p:pic>
        <p:nvPicPr>
          <p:cNvPr id="17" name="Picture 16"/>
          <p:cNvPicPr>
            <a:picLocks noChangeAspect="1"/>
          </p:cNvPicPr>
          <p:nvPr/>
        </p:nvPicPr>
        <p:blipFill>
          <a:blip r:embed="rId9"/>
          <a:stretch>
            <a:fillRect/>
          </a:stretch>
        </p:blipFill>
        <p:spPr>
          <a:xfrm>
            <a:off x="4381885" y="3163700"/>
            <a:ext cx="3642442" cy="2941116"/>
          </a:xfrm>
          <a:prstGeom prst="rect">
            <a:avLst/>
          </a:prstGeom>
        </p:spPr>
      </p:pic>
    </p:spTree>
    <p:extLst>
      <p:ext uri="{BB962C8B-B14F-4D97-AF65-F5344CB8AC3E}">
        <p14:creationId xmlns:p14="http://schemas.microsoft.com/office/powerpoint/2010/main" val="1983215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529131"/>
            <a:ext cx="10142284" cy="3615267"/>
          </a:xfrm>
        </p:spPr>
        <p:txBody>
          <a:bodyPr/>
          <a:lstStyle/>
          <a:p>
            <a:pPr marL="0" indent="0">
              <a:buNone/>
            </a:pPr>
            <a:r>
              <a:rPr lang="en-US" sz="4400" b="1" dirty="0" smtClean="0">
                <a:solidFill>
                  <a:srgbClr val="000090"/>
                </a:solidFill>
              </a:rPr>
              <a:t>“F</a:t>
            </a:r>
            <a:r>
              <a:rPr lang="en-US" sz="4400" b="1" dirty="0" smtClean="0">
                <a:solidFill>
                  <a:srgbClr val="FF0000"/>
                </a:solidFill>
              </a:rPr>
              <a:t>i</a:t>
            </a:r>
            <a:r>
              <a:rPr lang="en-US" sz="4400" b="1" dirty="0" smtClean="0">
                <a:solidFill>
                  <a:srgbClr val="000090"/>
                </a:solidFill>
              </a:rPr>
              <a:t>nd </a:t>
            </a:r>
            <a:r>
              <a:rPr lang="en-US" sz="4400" b="1" dirty="0" smtClean="0">
                <a:solidFill>
                  <a:srgbClr val="7030A0"/>
                </a:solidFill>
              </a:rPr>
              <a:t>i</a:t>
            </a:r>
            <a:r>
              <a:rPr lang="en-US" sz="4400" b="1" dirty="0" smtClean="0">
                <a:solidFill>
                  <a:srgbClr val="000090"/>
                </a:solidFill>
              </a:rPr>
              <a:t>t!”</a:t>
            </a:r>
            <a:endParaRPr lang="en-US" sz="4400" b="1" dirty="0">
              <a:solidFill>
                <a:srgbClr val="000090"/>
              </a:solidFill>
            </a:endParaRPr>
          </a:p>
          <a:p>
            <a:pPr marL="0" indent="0">
              <a:buNone/>
            </a:pPr>
            <a:r>
              <a:rPr lang="en-US" sz="2800" dirty="0" smtClean="0"/>
              <a:t>Find one thing in your house that has the short </a:t>
            </a:r>
            <a:r>
              <a:rPr lang="en-US" sz="2800" dirty="0" err="1" smtClean="0"/>
              <a:t>i</a:t>
            </a:r>
            <a:r>
              <a:rPr lang="en-US" sz="2800" dirty="0" smtClean="0"/>
              <a:t> sound.</a:t>
            </a:r>
          </a:p>
          <a:p>
            <a:pPr marL="0" indent="0">
              <a:buNone/>
            </a:pPr>
            <a:r>
              <a:rPr lang="en-US" sz="2800" dirty="0" smtClean="0"/>
              <a:t>Find one thing in your house that has the long </a:t>
            </a:r>
            <a:r>
              <a:rPr lang="en-US" sz="2800" dirty="0" err="1" smtClean="0"/>
              <a:t>i</a:t>
            </a:r>
            <a:r>
              <a:rPr lang="en-US" sz="2800" dirty="0" smtClean="0"/>
              <a:t> sound</a:t>
            </a:r>
            <a:endParaRPr lang="en-US" sz="2800" dirty="0"/>
          </a:p>
        </p:txBody>
      </p:sp>
      <p:sp>
        <p:nvSpPr>
          <p:cNvPr id="4" name="TextBox 3"/>
          <p:cNvSpPr txBox="1"/>
          <p:nvPr/>
        </p:nvSpPr>
        <p:spPr>
          <a:xfrm>
            <a:off x="222822" y="3566616"/>
            <a:ext cx="11551024" cy="830997"/>
          </a:xfrm>
          <a:prstGeom prst="rect">
            <a:avLst/>
          </a:prstGeom>
          <a:noFill/>
        </p:spPr>
        <p:txBody>
          <a:bodyPr wrap="square" rtlCol="0">
            <a:spAutoFit/>
          </a:bodyPr>
          <a:lstStyle/>
          <a:p>
            <a:pPr algn="ctr"/>
            <a:r>
              <a:rPr lang="en-US" sz="4800" dirty="0" smtClean="0"/>
              <a:t>Short </a:t>
            </a:r>
            <a:r>
              <a:rPr lang="en-US" sz="4800" dirty="0" err="1" smtClean="0"/>
              <a:t>i</a:t>
            </a:r>
            <a:r>
              <a:rPr lang="en-US" sz="4800" dirty="0" smtClean="0"/>
              <a:t> and Long </a:t>
            </a:r>
            <a:r>
              <a:rPr lang="en-US" sz="4800" dirty="0" err="1" smtClean="0"/>
              <a:t>i</a:t>
            </a:r>
            <a:endParaRPr lang="en-US" sz="48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8101" y="3982114"/>
            <a:ext cx="3131122" cy="221135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6381" y="3566616"/>
            <a:ext cx="1755860" cy="3088433"/>
          </a:xfrm>
          <a:prstGeom prst="rect">
            <a:avLst/>
          </a:prstGeom>
        </p:spPr>
      </p:pic>
    </p:spTree>
    <p:extLst>
      <p:ext uri="{BB962C8B-B14F-4D97-AF65-F5344CB8AC3E}">
        <p14:creationId xmlns:p14="http://schemas.microsoft.com/office/powerpoint/2010/main" val="8727687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0811" y="257176"/>
            <a:ext cx="11577917" cy="1665833"/>
          </a:xfrm>
        </p:spPr>
        <p:txBody>
          <a:bodyPr/>
          <a:lstStyle/>
          <a:p>
            <a:r>
              <a:rPr lang="en-US" dirty="0" smtClean="0"/>
              <a:t>Story time</a:t>
            </a:r>
            <a:endParaRPr lang="en-US" dirty="0"/>
          </a:p>
        </p:txBody>
      </p:sp>
    </p:spTree>
    <p:extLst>
      <p:ext uri="{BB962C8B-B14F-4D97-AF65-F5344CB8AC3E}">
        <p14:creationId xmlns:p14="http://schemas.microsoft.com/office/powerpoint/2010/main" val="1902322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The long and short </a:t>
            </a:r>
            <a:r>
              <a:rPr lang="en-US" sz="3600" dirty="0" err="1" smtClean="0"/>
              <a:t>i</a:t>
            </a:r>
            <a:r>
              <a:rPr lang="en-US" sz="3600" dirty="0" smtClean="0"/>
              <a:t> sound</a:t>
            </a:r>
            <a:endParaRPr lang="en-US" sz="3600" dirty="0"/>
          </a:p>
          <a:p>
            <a:pPr>
              <a:lnSpc>
                <a:spcPct val="200000"/>
              </a:lnSpc>
            </a:pPr>
            <a:r>
              <a:rPr lang="en-US" sz="3600" dirty="0" smtClean="0"/>
              <a:t>Simple possessives using names</a:t>
            </a:r>
          </a:p>
          <a:p>
            <a:pPr>
              <a:lnSpc>
                <a:spcPct val="100000"/>
              </a:lnSpc>
            </a:pPr>
            <a:r>
              <a:rPr lang="en-US" sz="3600" dirty="0" smtClean="0"/>
              <a:t>Telling a story using personal experiences</a:t>
            </a:r>
            <a:endParaRPr lang="en-US" sz="3600" dirty="0"/>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spTree>
    <p:extLst>
      <p:ext uri="{BB962C8B-B14F-4D97-AF65-F5344CB8AC3E}">
        <p14:creationId xmlns:p14="http://schemas.microsoft.com/office/powerpoint/2010/main" val="796257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52327" y="523715"/>
            <a:ext cx="5728996" cy="58356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2188" y="523715"/>
            <a:ext cx="1810139" cy="697658"/>
          </a:xfrm>
          <a:prstGeom prst="rect">
            <a:avLst/>
          </a:prstGeom>
        </p:spPr>
      </p:pic>
    </p:spTree>
    <p:extLst>
      <p:ext uri="{BB962C8B-B14F-4D97-AF65-F5344CB8AC3E}">
        <p14:creationId xmlns:p14="http://schemas.microsoft.com/office/powerpoint/2010/main" val="1060353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010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666280"/>
            <a:ext cx="9148565" cy="531983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666280"/>
            <a:ext cx="1810139" cy="697658"/>
          </a:xfrm>
          <a:prstGeom prst="rect">
            <a:avLst/>
          </a:prstGeom>
        </p:spPr>
      </p:pic>
    </p:spTree>
    <p:extLst>
      <p:ext uri="{BB962C8B-B14F-4D97-AF65-F5344CB8AC3E}">
        <p14:creationId xmlns:p14="http://schemas.microsoft.com/office/powerpoint/2010/main" val="1540912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0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697513"/>
            <a:ext cx="9158294" cy="53614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697513"/>
            <a:ext cx="1810139" cy="697658"/>
          </a:xfrm>
          <a:prstGeom prst="rect">
            <a:avLst/>
          </a:prstGeom>
        </p:spPr>
      </p:pic>
    </p:spTree>
    <p:extLst>
      <p:ext uri="{BB962C8B-B14F-4D97-AF65-F5344CB8AC3E}">
        <p14:creationId xmlns:p14="http://schemas.microsoft.com/office/powerpoint/2010/main" val="1617021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0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551764"/>
            <a:ext cx="9158295" cy="53614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551764"/>
            <a:ext cx="1810139" cy="697658"/>
          </a:xfrm>
          <a:prstGeom prst="rect">
            <a:avLst/>
          </a:prstGeom>
        </p:spPr>
      </p:pic>
    </p:spTree>
    <p:extLst>
      <p:ext uri="{BB962C8B-B14F-4D97-AF65-F5344CB8AC3E}">
        <p14:creationId xmlns:p14="http://schemas.microsoft.com/office/powerpoint/2010/main" val="869722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0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91209"/>
            <a:ext cx="9144000" cy="535310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791209"/>
            <a:ext cx="1810139" cy="697658"/>
          </a:xfrm>
          <a:prstGeom prst="rect">
            <a:avLst/>
          </a:prstGeom>
        </p:spPr>
      </p:pic>
    </p:spTree>
    <p:extLst>
      <p:ext uri="{BB962C8B-B14F-4D97-AF65-F5344CB8AC3E}">
        <p14:creationId xmlns:p14="http://schemas.microsoft.com/office/powerpoint/2010/main" val="1643969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1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676690"/>
            <a:ext cx="9144000" cy="54069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676690"/>
            <a:ext cx="1810139" cy="697658"/>
          </a:xfrm>
          <a:prstGeom prst="rect">
            <a:avLst/>
          </a:prstGeom>
        </p:spPr>
      </p:pic>
    </p:spTree>
    <p:extLst>
      <p:ext uri="{BB962C8B-B14F-4D97-AF65-F5344CB8AC3E}">
        <p14:creationId xmlns:p14="http://schemas.microsoft.com/office/powerpoint/2010/main" val="667842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23620" y="578498"/>
            <a:ext cx="5485465" cy="57744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849" y="578498"/>
            <a:ext cx="1810139" cy="697658"/>
          </a:xfrm>
          <a:prstGeom prst="rect">
            <a:avLst/>
          </a:prstGeom>
        </p:spPr>
      </p:pic>
    </p:spTree>
    <p:extLst>
      <p:ext uri="{BB962C8B-B14F-4D97-AF65-F5344CB8AC3E}">
        <p14:creationId xmlns:p14="http://schemas.microsoft.com/office/powerpoint/2010/main" val="1687307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your story about:</a:t>
            </a:r>
            <a:endParaRPr lang="en-US" dirty="0"/>
          </a:p>
        </p:txBody>
      </p:sp>
      <p:sp>
        <p:nvSpPr>
          <p:cNvPr id="3" name="Content Placeholder 2"/>
          <p:cNvSpPr>
            <a:spLocks noGrp="1"/>
          </p:cNvSpPr>
          <p:nvPr>
            <p:ph idx="1"/>
          </p:nvPr>
        </p:nvSpPr>
        <p:spPr>
          <a:xfrm>
            <a:off x="1251677" y="1387366"/>
            <a:ext cx="10178323" cy="5029199"/>
          </a:xfrm>
        </p:spPr>
        <p:txBody>
          <a:bodyPr>
            <a:normAutofit/>
          </a:bodyPr>
          <a:lstStyle/>
          <a:p>
            <a:pPr marL="0" indent="0">
              <a:buNone/>
            </a:pPr>
            <a:r>
              <a:rPr lang="en-US" sz="3200" dirty="0" smtClean="0"/>
              <a:t>You heard a lot of different things in the story. </a:t>
            </a:r>
          </a:p>
          <a:p>
            <a:pPr marL="0" indent="0">
              <a:buNone/>
            </a:pPr>
            <a:r>
              <a:rPr lang="en-US" sz="3200" dirty="0" smtClean="0"/>
              <a:t>Can you tell me a story about a time in your life where you:</a:t>
            </a:r>
          </a:p>
          <a:p>
            <a:pPr lvl="1"/>
            <a:r>
              <a:rPr lang="en-US" sz="2400" dirty="0" smtClean="0"/>
              <a:t>took a trip?</a:t>
            </a:r>
          </a:p>
          <a:p>
            <a:pPr lvl="1"/>
            <a:r>
              <a:rPr lang="en-US" sz="2400" dirty="0" smtClean="0"/>
              <a:t>ran a race?</a:t>
            </a:r>
          </a:p>
          <a:p>
            <a:pPr lvl="1"/>
            <a:r>
              <a:rPr lang="en-US" sz="2400" dirty="0" smtClean="0"/>
              <a:t>played with Dogs?</a:t>
            </a:r>
          </a:p>
          <a:p>
            <a:pPr lvl="1"/>
            <a:r>
              <a:rPr lang="en-US" sz="2400" dirty="0" smtClean="0"/>
              <a:t>saw balloons?</a:t>
            </a:r>
          </a:p>
          <a:p>
            <a:endParaRPr lang="en-US" dirty="0"/>
          </a:p>
          <a:p>
            <a:pPr marL="0" indent="0">
              <a:buNone/>
            </a:pPr>
            <a:r>
              <a:rPr lang="en-US" sz="3200" dirty="0" smtClean="0"/>
              <a:t>Let’s move over to the whiteboard and create a story.</a:t>
            </a:r>
          </a:p>
        </p:txBody>
      </p:sp>
    </p:spTree>
    <p:extLst>
      <p:ext uri="{BB962C8B-B14F-4D97-AF65-F5344CB8AC3E}">
        <p14:creationId xmlns:p14="http://schemas.microsoft.com/office/powerpoint/2010/main" val="444768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The long and short </a:t>
            </a:r>
            <a:r>
              <a:rPr lang="en-US" sz="3600" dirty="0" err="1" smtClean="0"/>
              <a:t>i</a:t>
            </a:r>
            <a:r>
              <a:rPr lang="en-US" sz="3600" dirty="0" smtClean="0"/>
              <a:t> sound</a:t>
            </a:r>
            <a:endParaRPr lang="en-US" sz="3600" dirty="0"/>
          </a:p>
          <a:p>
            <a:pPr>
              <a:lnSpc>
                <a:spcPct val="200000"/>
              </a:lnSpc>
            </a:pPr>
            <a:r>
              <a:rPr lang="en-US" sz="3600" dirty="0" smtClean="0"/>
              <a:t>Simple possessives using names</a:t>
            </a:r>
          </a:p>
          <a:p>
            <a:pPr>
              <a:lnSpc>
                <a:spcPct val="100000"/>
              </a:lnSpc>
            </a:pPr>
            <a:r>
              <a:rPr lang="en-US" sz="3600" dirty="0" smtClean="0"/>
              <a:t>Telling a story using personal experiences</a:t>
            </a:r>
            <a:endParaRPr lang="en-US" sz="3600" dirty="0"/>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3760" y="1590289"/>
            <a:ext cx="1087226" cy="108722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8529" y="2766575"/>
            <a:ext cx="1087226" cy="108722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3275" y="4353879"/>
            <a:ext cx="1087226" cy="1087226"/>
          </a:xfrm>
          <a:prstGeom prst="rect">
            <a:avLst/>
          </a:prstGeom>
        </p:spPr>
      </p:pic>
    </p:spTree>
    <p:extLst>
      <p:ext uri="{BB962C8B-B14F-4D97-AF65-F5344CB8AC3E}">
        <p14:creationId xmlns:p14="http://schemas.microsoft.com/office/powerpoint/2010/main" val="3381175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da-303949_64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4150" y="888921"/>
            <a:ext cx="2546002" cy="2653813"/>
          </a:xfrm>
          <a:prstGeom prst="rect">
            <a:avLst/>
          </a:prstGeom>
        </p:spPr>
      </p:pic>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1251677" y="1565243"/>
            <a:ext cx="10178323" cy="3593591"/>
          </a:xfrm>
        </p:spPr>
        <p:txBody>
          <a:bodyPr>
            <a:normAutofit/>
          </a:bodyPr>
          <a:lstStyle/>
          <a:p>
            <a:pPr>
              <a:lnSpc>
                <a:spcPct val="150000"/>
              </a:lnSpc>
            </a:pPr>
            <a:r>
              <a:rPr lang="en-US" sz="2800" dirty="0" smtClean="0"/>
              <a:t>Do you have any questions?</a:t>
            </a:r>
          </a:p>
          <a:p>
            <a:pPr>
              <a:lnSpc>
                <a:spcPct val="150000"/>
              </a:lnSpc>
            </a:pPr>
            <a:r>
              <a:rPr lang="en-US" sz="2800" dirty="0" smtClean="0"/>
              <a:t>What are you taking away from today?</a:t>
            </a:r>
          </a:p>
          <a:p>
            <a:pPr>
              <a:lnSpc>
                <a:spcPct val="150000"/>
              </a:lnSpc>
            </a:pPr>
            <a:r>
              <a:rPr lang="en-US" sz="2800" dirty="0" smtClean="0"/>
              <a:t>Do you understand the handout?</a:t>
            </a:r>
          </a:p>
        </p:txBody>
      </p:sp>
      <p:pic>
        <p:nvPicPr>
          <p:cNvPr id="5" name="Picture 4" descr="thankyou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680" y="3379269"/>
            <a:ext cx="6290150" cy="3307522"/>
          </a:xfrm>
          <a:prstGeom prst="rect">
            <a:avLst/>
          </a:prstGeom>
        </p:spPr>
      </p:pic>
    </p:spTree>
    <p:extLst>
      <p:ext uri="{BB962C8B-B14F-4D97-AF65-F5344CB8AC3E}">
        <p14:creationId xmlns:p14="http://schemas.microsoft.com/office/powerpoint/2010/main" val="95323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and short </a:t>
            </a:r>
            <a:r>
              <a:rPr lang="en-US" dirty="0" err="1" smtClean="0"/>
              <a:t>i</a:t>
            </a:r>
            <a:r>
              <a:rPr lang="en-US" dirty="0" smtClean="0"/>
              <a:t> sound:</a:t>
            </a:r>
            <a:endParaRPr lang="en-US" dirty="0"/>
          </a:p>
        </p:txBody>
      </p:sp>
      <p:sp>
        <p:nvSpPr>
          <p:cNvPr id="3" name="Content Placeholder 2"/>
          <p:cNvSpPr>
            <a:spLocks noGrp="1"/>
          </p:cNvSpPr>
          <p:nvPr>
            <p:ph idx="1"/>
          </p:nvPr>
        </p:nvSpPr>
        <p:spPr>
          <a:xfrm>
            <a:off x="1251677" y="1317813"/>
            <a:ext cx="10178323" cy="4561784"/>
          </a:xfrm>
        </p:spPr>
        <p:txBody>
          <a:bodyPr/>
          <a:lstStyle/>
          <a:p>
            <a:r>
              <a:rPr lang="en-US" dirty="0" smtClean="0"/>
              <a:t>Normally, the short </a:t>
            </a:r>
            <a:r>
              <a:rPr lang="en-US" dirty="0" err="1" smtClean="0"/>
              <a:t>i</a:t>
            </a:r>
            <a:r>
              <a:rPr lang="en-US" dirty="0" smtClean="0"/>
              <a:t> sound is formed in words that do not end with the letter e (</a:t>
            </a:r>
            <a:r>
              <a:rPr lang="en-US" dirty="0" smtClean="0">
                <a:solidFill>
                  <a:srgbClr val="7030A0"/>
                </a:solidFill>
              </a:rPr>
              <a:t>kid, pit</a:t>
            </a:r>
            <a:r>
              <a:rPr lang="en-US" dirty="0" smtClean="0"/>
              <a:t>)</a:t>
            </a:r>
          </a:p>
          <a:p>
            <a:endParaRPr lang="en-US" dirty="0" smtClean="0"/>
          </a:p>
          <a:p>
            <a:endParaRPr lang="en-US" dirty="0"/>
          </a:p>
          <a:p>
            <a:endParaRPr lang="en-US" dirty="0" smtClean="0"/>
          </a:p>
          <a:p>
            <a:r>
              <a:rPr lang="en-US" dirty="0" smtClean="0"/>
              <a:t>Sometimes a single </a:t>
            </a:r>
            <a:r>
              <a:rPr lang="en-US" dirty="0" err="1" smtClean="0"/>
              <a:t>i</a:t>
            </a:r>
            <a:r>
              <a:rPr lang="en-US" dirty="0" smtClean="0"/>
              <a:t> will create a long e sound (</a:t>
            </a:r>
            <a:r>
              <a:rPr lang="en-US" dirty="0" smtClean="0">
                <a:solidFill>
                  <a:srgbClr val="FF0000"/>
                </a:solidFill>
              </a:rPr>
              <a:t>hi, idea</a:t>
            </a:r>
            <a:r>
              <a:rPr lang="en-US" dirty="0" smtClean="0"/>
              <a:t>)</a:t>
            </a:r>
          </a:p>
          <a:p>
            <a:r>
              <a:rPr lang="en-US" dirty="0" smtClean="0"/>
              <a:t>The long e sound is also formed by the following letters:</a:t>
            </a:r>
          </a:p>
          <a:p>
            <a:pPr lvl="1"/>
            <a:r>
              <a:rPr lang="en-US" dirty="0" err="1" smtClean="0"/>
              <a:t>i_e</a:t>
            </a:r>
            <a:r>
              <a:rPr lang="en-US" dirty="0" smtClean="0"/>
              <a:t> (</a:t>
            </a:r>
            <a:r>
              <a:rPr lang="en-US" dirty="0" smtClean="0">
                <a:solidFill>
                  <a:srgbClr val="FF0000"/>
                </a:solidFill>
              </a:rPr>
              <a:t>time, pile</a:t>
            </a:r>
            <a:r>
              <a:rPr lang="en-US" dirty="0" smtClean="0"/>
              <a:t>)</a:t>
            </a:r>
          </a:p>
          <a:p>
            <a:pPr lvl="1"/>
            <a:r>
              <a:rPr lang="en-US" dirty="0" smtClean="0"/>
              <a:t>y (</a:t>
            </a:r>
            <a:r>
              <a:rPr lang="en-US" dirty="0" smtClean="0">
                <a:solidFill>
                  <a:srgbClr val="FF0000"/>
                </a:solidFill>
              </a:rPr>
              <a:t>sky, bye</a:t>
            </a:r>
            <a:r>
              <a:rPr lang="en-US" dirty="0" smtClean="0"/>
              <a:t>)</a:t>
            </a:r>
          </a:p>
          <a:p>
            <a:pPr lvl="1"/>
            <a:r>
              <a:rPr lang="en-US" dirty="0" err="1"/>
              <a:t>i</a:t>
            </a:r>
            <a:r>
              <a:rPr lang="en-US" dirty="0" err="1" smtClean="0"/>
              <a:t>e</a:t>
            </a:r>
            <a:r>
              <a:rPr lang="en-US" dirty="0" smtClean="0"/>
              <a:t> (</a:t>
            </a:r>
            <a:r>
              <a:rPr lang="en-US" dirty="0" smtClean="0">
                <a:solidFill>
                  <a:srgbClr val="FF0000"/>
                </a:solidFill>
              </a:rPr>
              <a:t>pie, tie</a:t>
            </a:r>
            <a:r>
              <a:rPr lang="en-US" dirty="0" smtClean="0"/>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8657" y="1694961"/>
            <a:ext cx="652487" cy="1350717"/>
          </a:xfrm>
          <a:prstGeom prst="rect">
            <a:avLst/>
          </a:prstGeom>
        </p:spPr>
      </p:pic>
      <p:pic>
        <p:nvPicPr>
          <p:cNvPr id="7" name="Picture 6"/>
          <p:cNvPicPr>
            <a:picLocks noChangeAspect="1"/>
          </p:cNvPicPr>
          <p:nvPr/>
        </p:nvPicPr>
        <p:blipFill>
          <a:blip r:embed="rId4"/>
          <a:stretch>
            <a:fillRect/>
          </a:stretch>
        </p:blipFill>
        <p:spPr>
          <a:xfrm>
            <a:off x="-1270781" y="4906028"/>
            <a:ext cx="13462781" cy="1350717"/>
          </a:xfrm>
          <a:prstGeom prst="rect">
            <a:avLst/>
          </a:prstGeom>
        </p:spPr>
      </p:pic>
    </p:spTree>
    <p:extLst>
      <p:ext uri="{BB962C8B-B14F-4D97-AF65-F5344CB8AC3E}">
        <p14:creationId xmlns:p14="http://schemas.microsoft.com/office/powerpoint/2010/main" val="1748511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32943" y="2862940"/>
            <a:ext cx="3802743" cy="1364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THE LONG E SOUND</a:t>
            </a:r>
            <a:endParaRPr lang="en-US" sz="2800" dirty="0"/>
          </a:p>
        </p:txBody>
      </p:sp>
      <p:sp>
        <p:nvSpPr>
          <p:cNvPr id="5" name="Rounded Rectangle 4"/>
          <p:cNvSpPr/>
          <p:nvPr/>
        </p:nvSpPr>
        <p:spPr>
          <a:xfrm>
            <a:off x="7823200" y="522514"/>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i_e</a:t>
            </a:r>
            <a:endParaRPr lang="en-US" dirty="0"/>
          </a:p>
        </p:txBody>
      </p:sp>
      <p:sp>
        <p:nvSpPr>
          <p:cNvPr id="6" name="Rounded Rectangle 5"/>
          <p:cNvSpPr/>
          <p:nvPr/>
        </p:nvSpPr>
        <p:spPr>
          <a:xfrm>
            <a:off x="7823200" y="4216400"/>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y</a:t>
            </a:r>
            <a:endParaRPr lang="en-US" dirty="0"/>
          </a:p>
        </p:txBody>
      </p:sp>
      <p:sp>
        <p:nvSpPr>
          <p:cNvPr id="7" name="Rounded Rectangle 6"/>
          <p:cNvSpPr/>
          <p:nvPr/>
        </p:nvSpPr>
        <p:spPr>
          <a:xfrm>
            <a:off x="1197429" y="522513"/>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Single </a:t>
            </a:r>
            <a:r>
              <a:rPr lang="en-US" dirty="0" err="1" smtClean="0"/>
              <a:t>i</a:t>
            </a:r>
            <a:endParaRPr lang="en-US" dirty="0"/>
          </a:p>
        </p:txBody>
      </p:sp>
      <p:sp>
        <p:nvSpPr>
          <p:cNvPr id="8" name="Rounded Rectangle 7"/>
          <p:cNvSpPr/>
          <p:nvPr/>
        </p:nvSpPr>
        <p:spPr>
          <a:xfrm>
            <a:off x="1197429" y="4216400"/>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ie</a:t>
            </a:r>
            <a:endParaRPr lang="en-US" dirty="0"/>
          </a:p>
        </p:txBody>
      </p:sp>
      <p:cxnSp>
        <p:nvCxnSpPr>
          <p:cNvPr id="10" name="Straight Connector 9"/>
          <p:cNvCxnSpPr>
            <a:stCxn id="4" idx="6"/>
            <a:endCxn id="5" idx="2"/>
          </p:cNvCxnSpPr>
          <p:nvPr/>
        </p:nvCxnSpPr>
        <p:spPr>
          <a:xfrm flipV="1">
            <a:off x="7935686" y="2815771"/>
            <a:ext cx="1411514" cy="729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6"/>
            <a:endCxn id="6" idx="0"/>
          </p:cNvCxnSpPr>
          <p:nvPr/>
        </p:nvCxnSpPr>
        <p:spPr>
          <a:xfrm>
            <a:off x="7935686" y="3545112"/>
            <a:ext cx="1411514" cy="671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2"/>
            <a:endCxn id="7" idx="2"/>
          </p:cNvCxnSpPr>
          <p:nvPr/>
        </p:nvCxnSpPr>
        <p:spPr>
          <a:xfrm flipH="1" flipV="1">
            <a:off x="2721429" y="2815770"/>
            <a:ext cx="1411514" cy="729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2"/>
            <a:endCxn id="8" idx="0"/>
          </p:cNvCxnSpPr>
          <p:nvPr/>
        </p:nvCxnSpPr>
        <p:spPr>
          <a:xfrm flipH="1">
            <a:off x="2721429" y="3545112"/>
            <a:ext cx="1411514" cy="6712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611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4340" y="5011354"/>
            <a:ext cx="1020176" cy="1846646"/>
          </a:xfrm>
          <a:prstGeom prst="rect">
            <a:avLst/>
          </a:prstGeom>
        </p:spPr>
      </p:pic>
      <p:sp>
        <p:nvSpPr>
          <p:cNvPr id="2" name="Title 1"/>
          <p:cNvSpPr>
            <a:spLocks noGrp="1"/>
          </p:cNvSpPr>
          <p:nvPr>
            <p:ph type="title"/>
          </p:nvPr>
        </p:nvSpPr>
        <p:spPr/>
        <p:txBody>
          <a:bodyPr/>
          <a:lstStyle/>
          <a:p>
            <a:r>
              <a:rPr lang="en-US" dirty="0" smtClean="0"/>
              <a:t>Carnival Circle race:</a:t>
            </a:r>
            <a:endParaRPr lang="en-US" dirty="0"/>
          </a:p>
        </p:txBody>
      </p:sp>
      <p:sp>
        <p:nvSpPr>
          <p:cNvPr id="3" name="Content Placeholder 2"/>
          <p:cNvSpPr>
            <a:spLocks noGrp="1"/>
          </p:cNvSpPr>
          <p:nvPr>
            <p:ph idx="1"/>
          </p:nvPr>
        </p:nvSpPr>
        <p:spPr>
          <a:xfrm>
            <a:off x="1251677" y="1264024"/>
            <a:ext cx="10178323" cy="4534890"/>
          </a:xfrm>
        </p:spPr>
        <p:txBody>
          <a:bodyPr/>
          <a:lstStyle/>
          <a:p>
            <a:r>
              <a:rPr lang="en-US" dirty="0" smtClean="0"/>
              <a:t>The next page will have words and pictures of nouns with the </a:t>
            </a:r>
            <a:r>
              <a:rPr lang="en-US" b="1" dirty="0" smtClean="0">
                <a:solidFill>
                  <a:srgbClr val="7030A0"/>
                </a:solidFill>
              </a:rPr>
              <a:t>short </a:t>
            </a:r>
            <a:r>
              <a:rPr lang="en-US" b="1" dirty="0" err="1" smtClean="0">
                <a:solidFill>
                  <a:srgbClr val="7030A0"/>
                </a:solidFill>
              </a:rPr>
              <a:t>i</a:t>
            </a:r>
            <a:r>
              <a:rPr lang="en-US" dirty="0" smtClean="0"/>
              <a:t> and </a:t>
            </a:r>
            <a:r>
              <a:rPr lang="en-US" b="1" dirty="0" smtClean="0">
                <a:solidFill>
                  <a:srgbClr val="FF0000"/>
                </a:solidFill>
              </a:rPr>
              <a:t>long </a:t>
            </a:r>
            <a:r>
              <a:rPr lang="en-US" b="1" dirty="0" err="1" smtClean="0">
                <a:solidFill>
                  <a:srgbClr val="FF0000"/>
                </a:solidFill>
              </a:rPr>
              <a:t>i</a:t>
            </a:r>
            <a:r>
              <a:rPr lang="en-US" dirty="0" smtClean="0"/>
              <a:t> sounds.</a:t>
            </a:r>
          </a:p>
          <a:p>
            <a:endParaRPr lang="en-US" dirty="0" smtClean="0"/>
          </a:p>
          <a:p>
            <a:r>
              <a:rPr lang="en-US" dirty="0" smtClean="0"/>
              <a:t>Student 1 __________________, will change his/her pencil </a:t>
            </a:r>
            <a:r>
              <a:rPr lang="en-US" dirty="0" err="1" smtClean="0"/>
              <a:t>colour</a:t>
            </a:r>
            <a:r>
              <a:rPr lang="en-US" dirty="0" smtClean="0"/>
              <a:t> to </a:t>
            </a:r>
            <a:r>
              <a:rPr lang="en-US" b="1" dirty="0" smtClean="0">
                <a:solidFill>
                  <a:srgbClr val="7030A0"/>
                </a:solidFill>
              </a:rPr>
              <a:t>purple</a:t>
            </a:r>
            <a:r>
              <a:rPr lang="en-US" dirty="0" smtClean="0"/>
              <a:t>. He/she will have to circle all words and pictures that have the </a:t>
            </a:r>
            <a:r>
              <a:rPr lang="en-US" b="1" dirty="0" smtClean="0">
                <a:solidFill>
                  <a:srgbClr val="7030A0"/>
                </a:solidFill>
              </a:rPr>
              <a:t>short </a:t>
            </a:r>
            <a:r>
              <a:rPr lang="en-US" b="1" dirty="0" err="1" smtClean="0">
                <a:solidFill>
                  <a:srgbClr val="7030A0"/>
                </a:solidFill>
              </a:rPr>
              <a:t>i</a:t>
            </a:r>
            <a:r>
              <a:rPr lang="en-US" dirty="0" smtClean="0"/>
              <a:t> sound.</a:t>
            </a:r>
          </a:p>
          <a:p>
            <a:endParaRPr lang="en-US" dirty="0"/>
          </a:p>
          <a:p>
            <a:r>
              <a:rPr lang="en-US" dirty="0" smtClean="0"/>
              <a:t>Student 2 __________________, will change his/her pencil </a:t>
            </a:r>
            <a:r>
              <a:rPr lang="en-US" dirty="0" err="1" smtClean="0"/>
              <a:t>colour</a:t>
            </a:r>
            <a:r>
              <a:rPr lang="en-US" dirty="0" smtClean="0"/>
              <a:t> to </a:t>
            </a:r>
            <a:r>
              <a:rPr lang="en-US" b="1" dirty="0" smtClean="0">
                <a:solidFill>
                  <a:srgbClr val="FF0000"/>
                </a:solidFill>
              </a:rPr>
              <a:t>red</a:t>
            </a:r>
            <a:r>
              <a:rPr lang="en-US" dirty="0" smtClean="0"/>
              <a:t>. He/she will have to circle all words and pictures that have the </a:t>
            </a:r>
            <a:r>
              <a:rPr lang="en-US" b="1" dirty="0" smtClean="0">
                <a:solidFill>
                  <a:srgbClr val="FF0000"/>
                </a:solidFill>
              </a:rPr>
              <a:t>long </a:t>
            </a:r>
            <a:r>
              <a:rPr lang="en-US" b="1" dirty="0" err="1" smtClean="0">
                <a:solidFill>
                  <a:srgbClr val="FF0000"/>
                </a:solidFill>
              </a:rPr>
              <a:t>i</a:t>
            </a:r>
            <a:r>
              <a:rPr lang="en-US" dirty="0" smtClean="0"/>
              <a:t> sound.</a:t>
            </a:r>
          </a:p>
          <a:p>
            <a:endParaRPr lang="en-US" dirty="0"/>
          </a:p>
          <a:p>
            <a:r>
              <a:rPr lang="en-US" dirty="0" smtClean="0"/>
              <a:t>The first student to circle all of his/her words or pictures, without making a mistake, wins.</a:t>
            </a:r>
            <a:endParaRPr lang="en-US" dirty="0"/>
          </a:p>
        </p:txBody>
      </p:sp>
      <p:sp>
        <p:nvSpPr>
          <p:cNvPr id="10" name="Freeform 9"/>
          <p:cNvSpPr/>
          <p:nvPr/>
        </p:nvSpPr>
        <p:spPr>
          <a:xfrm>
            <a:off x="7344228" y="5060447"/>
            <a:ext cx="2148114" cy="1651935"/>
          </a:xfrm>
          <a:custGeom>
            <a:avLst/>
            <a:gdLst>
              <a:gd name="connsiteX0" fmla="*/ 595085 w 1654628"/>
              <a:gd name="connsiteY0" fmla="*/ 159658 h 1546970"/>
              <a:gd name="connsiteX1" fmla="*/ 478971 w 1654628"/>
              <a:gd name="connsiteY1" fmla="*/ 188686 h 1546970"/>
              <a:gd name="connsiteX2" fmla="*/ 319314 w 1654628"/>
              <a:gd name="connsiteY2" fmla="*/ 232229 h 1546970"/>
              <a:gd name="connsiteX3" fmla="*/ 275771 w 1654628"/>
              <a:gd name="connsiteY3" fmla="*/ 261258 h 1546970"/>
              <a:gd name="connsiteX4" fmla="*/ 188685 w 1654628"/>
              <a:gd name="connsiteY4" fmla="*/ 348343 h 1546970"/>
              <a:gd name="connsiteX5" fmla="*/ 159657 w 1654628"/>
              <a:gd name="connsiteY5" fmla="*/ 391886 h 1546970"/>
              <a:gd name="connsiteX6" fmla="*/ 87085 w 1654628"/>
              <a:gd name="connsiteY6" fmla="*/ 493486 h 1546970"/>
              <a:gd name="connsiteX7" fmla="*/ 72571 w 1654628"/>
              <a:gd name="connsiteY7" fmla="*/ 566058 h 1546970"/>
              <a:gd name="connsiteX8" fmla="*/ 43542 w 1654628"/>
              <a:gd name="connsiteY8" fmla="*/ 609600 h 1546970"/>
              <a:gd name="connsiteX9" fmla="*/ 0 w 1654628"/>
              <a:gd name="connsiteY9" fmla="*/ 899886 h 1546970"/>
              <a:gd name="connsiteX10" fmla="*/ 29028 w 1654628"/>
              <a:gd name="connsiteY10" fmla="*/ 1277258 h 1546970"/>
              <a:gd name="connsiteX11" fmla="*/ 58057 w 1654628"/>
              <a:gd name="connsiteY11" fmla="*/ 1393372 h 1546970"/>
              <a:gd name="connsiteX12" fmla="*/ 174171 w 1654628"/>
              <a:gd name="connsiteY12" fmla="*/ 1494972 h 1546970"/>
              <a:gd name="connsiteX13" fmla="*/ 580571 w 1654628"/>
              <a:gd name="connsiteY13" fmla="*/ 1538515 h 1546970"/>
              <a:gd name="connsiteX14" fmla="*/ 957942 w 1654628"/>
              <a:gd name="connsiteY14" fmla="*/ 1524000 h 1546970"/>
              <a:gd name="connsiteX15" fmla="*/ 1059542 w 1654628"/>
              <a:gd name="connsiteY15" fmla="*/ 1509486 h 1546970"/>
              <a:gd name="connsiteX16" fmla="*/ 1190171 w 1654628"/>
              <a:gd name="connsiteY16" fmla="*/ 1465943 h 1546970"/>
              <a:gd name="connsiteX17" fmla="*/ 1277257 w 1654628"/>
              <a:gd name="connsiteY17" fmla="*/ 1436915 h 1546970"/>
              <a:gd name="connsiteX18" fmla="*/ 1393371 w 1654628"/>
              <a:gd name="connsiteY18" fmla="*/ 1320800 h 1546970"/>
              <a:gd name="connsiteX19" fmla="*/ 1567542 w 1654628"/>
              <a:gd name="connsiteY19" fmla="*/ 1103086 h 1546970"/>
              <a:gd name="connsiteX20" fmla="*/ 1625600 w 1654628"/>
              <a:gd name="connsiteY20" fmla="*/ 1016000 h 1546970"/>
              <a:gd name="connsiteX21" fmla="*/ 1654628 w 1654628"/>
              <a:gd name="connsiteY21" fmla="*/ 943429 h 1546970"/>
              <a:gd name="connsiteX22" fmla="*/ 1640114 w 1654628"/>
              <a:gd name="connsiteY22" fmla="*/ 551543 h 1546970"/>
              <a:gd name="connsiteX23" fmla="*/ 1611085 w 1654628"/>
              <a:gd name="connsiteY23" fmla="*/ 435429 h 1546970"/>
              <a:gd name="connsiteX24" fmla="*/ 1567542 w 1654628"/>
              <a:gd name="connsiteY24" fmla="*/ 275772 h 1546970"/>
              <a:gd name="connsiteX25" fmla="*/ 1538514 w 1654628"/>
              <a:gd name="connsiteY25" fmla="*/ 232229 h 1546970"/>
              <a:gd name="connsiteX26" fmla="*/ 1494971 w 1654628"/>
              <a:gd name="connsiteY26" fmla="*/ 174172 h 1546970"/>
              <a:gd name="connsiteX27" fmla="*/ 1436914 w 1654628"/>
              <a:gd name="connsiteY27" fmla="*/ 145143 h 1546970"/>
              <a:gd name="connsiteX28" fmla="*/ 1364342 w 1654628"/>
              <a:gd name="connsiteY28" fmla="*/ 101600 h 1546970"/>
              <a:gd name="connsiteX29" fmla="*/ 1161142 w 1654628"/>
              <a:gd name="connsiteY29" fmla="*/ 29029 h 1546970"/>
              <a:gd name="connsiteX30" fmla="*/ 1001485 w 1654628"/>
              <a:gd name="connsiteY30" fmla="*/ 0 h 1546970"/>
              <a:gd name="connsiteX31" fmla="*/ 537028 w 1654628"/>
              <a:gd name="connsiteY31" fmla="*/ 29029 h 1546970"/>
              <a:gd name="connsiteX32" fmla="*/ 478971 w 1654628"/>
              <a:gd name="connsiteY32" fmla="*/ 58058 h 1546970"/>
              <a:gd name="connsiteX33" fmla="*/ 464457 w 1654628"/>
              <a:gd name="connsiteY33" fmla="*/ 101600 h 154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4628" h="1546970">
                <a:moveTo>
                  <a:pt x="595085" y="159658"/>
                </a:moveTo>
                <a:cubicBezTo>
                  <a:pt x="417574" y="195160"/>
                  <a:pt x="601695" y="155216"/>
                  <a:pt x="478971" y="188686"/>
                </a:cubicBezTo>
                <a:cubicBezTo>
                  <a:pt x="298905" y="237795"/>
                  <a:pt x="419538" y="198822"/>
                  <a:pt x="319314" y="232229"/>
                </a:cubicBezTo>
                <a:cubicBezTo>
                  <a:pt x="304800" y="241905"/>
                  <a:pt x="288809" y="249669"/>
                  <a:pt x="275771" y="261258"/>
                </a:cubicBezTo>
                <a:cubicBezTo>
                  <a:pt x="245088" y="288532"/>
                  <a:pt x="211456" y="314185"/>
                  <a:pt x="188685" y="348343"/>
                </a:cubicBezTo>
                <a:cubicBezTo>
                  <a:pt x="179009" y="362857"/>
                  <a:pt x="169796" y="377691"/>
                  <a:pt x="159657" y="391886"/>
                </a:cubicBezTo>
                <a:cubicBezTo>
                  <a:pt x="69623" y="517934"/>
                  <a:pt x="155510" y="390850"/>
                  <a:pt x="87085" y="493486"/>
                </a:cubicBezTo>
                <a:cubicBezTo>
                  <a:pt x="82247" y="517677"/>
                  <a:pt x="81233" y="542959"/>
                  <a:pt x="72571" y="566058"/>
                </a:cubicBezTo>
                <a:cubicBezTo>
                  <a:pt x="66446" y="582391"/>
                  <a:pt x="47248" y="592554"/>
                  <a:pt x="43542" y="609600"/>
                </a:cubicBezTo>
                <a:cubicBezTo>
                  <a:pt x="22757" y="705211"/>
                  <a:pt x="0" y="899886"/>
                  <a:pt x="0" y="899886"/>
                </a:cubicBezTo>
                <a:cubicBezTo>
                  <a:pt x="9676" y="1025677"/>
                  <a:pt x="14287" y="1151960"/>
                  <a:pt x="29028" y="1277258"/>
                </a:cubicBezTo>
                <a:cubicBezTo>
                  <a:pt x="33689" y="1316881"/>
                  <a:pt x="42712" y="1356545"/>
                  <a:pt x="58057" y="1393372"/>
                </a:cubicBezTo>
                <a:cubicBezTo>
                  <a:pt x="83315" y="1453990"/>
                  <a:pt x="121920" y="1462315"/>
                  <a:pt x="174171" y="1494972"/>
                </a:cubicBezTo>
                <a:cubicBezTo>
                  <a:pt x="328706" y="1591556"/>
                  <a:pt x="129004" y="1520451"/>
                  <a:pt x="580571" y="1538515"/>
                </a:cubicBezTo>
                <a:cubicBezTo>
                  <a:pt x="706361" y="1533677"/>
                  <a:pt x="832289" y="1531615"/>
                  <a:pt x="957942" y="1524000"/>
                </a:cubicBezTo>
                <a:cubicBezTo>
                  <a:pt x="992090" y="1521930"/>
                  <a:pt x="1026353" y="1517783"/>
                  <a:pt x="1059542" y="1509486"/>
                </a:cubicBezTo>
                <a:cubicBezTo>
                  <a:pt x="1104070" y="1498354"/>
                  <a:pt x="1146628" y="1480457"/>
                  <a:pt x="1190171" y="1465943"/>
                </a:cubicBezTo>
                <a:lnTo>
                  <a:pt x="1277257" y="1436915"/>
                </a:lnTo>
                <a:cubicBezTo>
                  <a:pt x="1315962" y="1398210"/>
                  <a:pt x="1356023" y="1360816"/>
                  <a:pt x="1393371" y="1320800"/>
                </a:cubicBezTo>
                <a:cubicBezTo>
                  <a:pt x="1456282" y="1253395"/>
                  <a:pt x="1514066" y="1177952"/>
                  <a:pt x="1567542" y="1103086"/>
                </a:cubicBezTo>
                <a:cubicBezTo>
                  <a:pt x="1587820" y="1074696"/>
                  <a:pt x="1608894" y="1046628"/>
                  <a:pt x="1625600" y="1016000"/>
                </a:cubicBezTo>
                <a:cubicBezTo>
                  <a:pt x="1638076" y="993128"/>
                  <a:pt x="1644952" y="967619"/>
                  <a:pt x="1654628" y="943429"/>
                </a:cubicBezTo>
                <a:cubicBezTo>
                  <a:pt x="1649790" y="812800"/>
                  <a:pt x="1651278" y="681784"/>
                  <a:pt x="1640114" y="551543"/>
                </a:cubicBezTo>
                <a:cubicBezTo>
                  <a:pt x="1636707" y="511793"/>
                  <a:pt x="1620056" y="474303"/>
                  <a:pt x="1611085" y="435429"/>
                </a:cubicBezTo>
                <a:cubicBezTo>
                  <a:pt x="1594693" y="364399"/>
                  <a:pt x="1599258" y="347133"/>
                  <a:pt x="1567542" y="275772"/>
                </a:cubicBezTo>
                <a:cubicBezTo>
                  <a:pt x="1560457" y="259832"/>
                  <a:pt x="1548653" y="246424"/>
                  <a:pt x="1538514" y="232229"/>
                </a:cubicBezTo>
                <a:cubicBezTo>
                  <a:pt x="1524454" y="212544"/>
                  <a:pt x="1513338" y="189915"/>
                  <a:pt x="1494971" y="174172"/>
                </a:cubicBezTo>
                <a:cubicBezTo>
                  <a:pt x="1478543" y="160091"/>
                  <a:pt x="1455828" y="155651"/>
                  <a:pt x="1436914" y="145143"/>
                </a:cubicBezTo>
                <a:cubicBezTo>
                  <a:pt x="1412253" y="131443"/>
                  <a:pt x="1389956" y="113422"/>
                  <a:pt x="1364342" y="101600"/>
                </a:cubicBezTo>
                <a:cubicBezTo>
                  <a:pt x="1348892" y="94469"/>
                  <a:pt x="1191719" y="36224"/>
                  <a:pt x="1161142" y="29029"/>
                </a:cubicBezTo>
                <a:cubicBezTo>
                  <a:pt x="1108488" y="16640"/>
                  <a:pt x="1054704" y="9676"/>
                  <a:pt x="1001485" y="0"/>
                </a:cubicBezTo>
                <a:cubicBezTo>
                  <a:pt x="846666" y="9676"/>
                  <a:pt x="691200" y="11898"/>
                  <a:pt x="537028" y="29029"/>
                </a:cubicBezTo>
                <a:cubicBezTo>
                  <a:pt x="515524" y="31418"/>
                  <a:pt x="494270" y="42759"/>
                  <a:pt x="478971" y="58058"/>
                </a:cubicBezTo>
                <a:cubicBezTo>
                  <a:pt x="468153" y="68876"/>
                  <a:pt x="464457" y="101600"/>
                  <a:pt x="464457" y="1016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8738" y="5310669"/>
            <a:ext cx="2060006" cy="1248015"/>
          </a:xfrm>
          <a:prstGeom prst="rect">
            <a:avLst/>
          </a:prstGeom>
        </p:spPr>
      </p:pic>
      <p:sp>
        <p:nvSpPr>
          <p:cNvPr id="9" name="Freeform 8"/>
          <p:cNvSpPr/>
          <p:nvPr/>
        </p:nvSpPr>
        <p:spPr>
          <a:xfrm>
            <a:off x="2630658" y="5011354"/>
            <a:ext cx="2546253" cy="1701028"/>
          </a:xfrm>
          <a:custGeom>
            <a:avLst/>
            <a:gdLst>
              <a:gd name="connsiteX0" fmla="*/ 350663 w 1560898"/>
              <a:gd name="connsiteY0" fmla="*/ 0 h 1075765"/>
              <a:gd name="connsiteX1" fmla="*/ 243087 w 1560898"/>
              <a:gd name="connsiteY1" fmla="*/ 26894 h 1075765"/>
              <a:gd name="connsiteX2" fmla="*/ 189298 w 1560898"/>
              <a:gd name="connsiteY2" fmla="*/ 67235 h 1075765"/>
              <a:gd name="connsiteX3" fmla="*/ 108616 w 1560898"/>
              <a:gd name="connsiteY3" fmla="*/ 134470 h 1075765"/>
              <a:gd name="connsiteX4" fmla="*/ 41381 w 1560898"/>
              <a:gd name="connsiteY4" fmla="*/ 255494 h 1075765"/>
              <a:gd name="connsiteX5" fmla="*/ 27934 w 1560898"/>
              <a:gd name="connsiteY5" fmla="*/ 336176 h 1075765"/>
              <a:gd name="connsiteX6" fmla="*/ 1040 w 1560898"/>
              <a:gd name="connsiteY6" fmla="*/ 443753 h 1075765"/>
              <a:gd name="connsiteX7" fmla="*/ 14487 w 1560898"/>
              <a:gd name="connsiteY7" fmla="*/ 672353 h 1075765"/>
              <a:gd name="connsiteX8" fmla="*/ 216193 w 1560898"/>
              <a:gd name="connsiteY8" fmla="*/ 874059 h 1075765"/>
              <a:gd name="connsiteX9" fmla="*/ 619604 w 1560898"/>
              <a:gd name="connsiteY9" fmla="*/ 1021976 h 1075765"/>
              <a:gd name="connsiteX10" fmla="*/ 767522 w 1560898"/>
              <a:gd name="connsiteY10" fmla="*/ 1035423 h 1075765"/>
              <a:gd name="connsiteX11" fmla="*/ 1117146 w 1560898"/>
              <a:gd name="connsiteY11" fmla="*/ 1075765 h 1075765"/>
              <a:gd name="connsiteX12" fmla="*/ 1399534 w 1560898"/>
              <a:gd name="connsiteY12" fmla="*/ 1062318 h 1075765"/>
              <a:gd name="connsiteX13" fmla="*/ 1493663 w 1560898"/>
              <a:gd name="connsiteY13" fmla="*/ 1021976 h 1075765"/>
              <a:gd name="connsiteX14" fmla="*/ 1534004 w 1560898"/>
              <a:gd name="connsiteY14" fmla="*/ 981635 h 1075765"/>
              <a:gd name="connsiteX15" fmla="*/ 1560898 w 1560898"/>
              <a:gd name="connsiteY15" fmla="*/ 874059 h 1075765"/>
              <a:gd name="connsiteX16" fmla="*/ 1547451 w 1560898"/>
              <a:gd name="connsiteY16" fmla="*/ 833718 h 1075765"/>
              <a:gd name="connsiteX17" fmla="*/ 1534004 w 1560898"/>
              <a:gd name="connsiteY17" fmla="*/ 753035 h 1075765"/>
              <a:gd name="connsiteX18" fmla="*/ 1439875 w 1560898"/>
              <a:gd name="connsiteY18" fmla="*/ 605118 h 1075765"/>
              <a:gd name="connsiteX19" fmla="*/ 1386087 w 1560898"/>
              <a:gd name="connsiteY19" fmla="*/ 524435 h 1075765"/>
              <a:gd name="connsiteX20" fmla="*/ 1332298 w 1560898"/>
              <a:gd name="connsiteY20" fmla="*/ 470647 h 1075765"/>
              <a:gd name="connsiteX21" fmla="*/ 1291957 w 1560898"/>
              <a:gd name="connsiteY21" fmla="*/ 403412 h 1075765"/>
              <a:gd name="connsiteX22" fmla="*/ 1184381 w 1560898"/>
              <a:gd name="connsiteY22" fmla="*/ 309282 h 1075765"/>
              <a:gd name="connsiteX23" fmla="*/ 1144040 w 1560898"/>
              <a:gd name="connsiteY23" fmla="*/ 268941 h 1075765"/>
              <a:gd name="connsiteX24" fmla="*/ 1076804 w 1560898"/>
              <a:gd name="connsiteY24" fmla="*/ 242047 h 1075765"/>
              <a:gd name="connsiteX25" fmla="*/ 996122 w 1560898"/>
              <a:gd name="connsiteY25" fmla="*/ 201706 h 1075765"/>
              <a:gd name="connsiteX26" fmla="*/ 915440 w 1560898"/>
              <a:gd name="connsiteY26" fmla="*/ 147918 h 1075765"/>
              <a:gd name="connsiteX27" fmla="*/ 807863 w 1560898"/>
              <a:gd name="connsiteY27" fmla="*/ 94129 h 1075765"/>
              <a:gd name="connsiteX28" fmla="*/ 606157 w 1560898"/>
              <a:gd name="connsiteY28" fmla="*/ 26894 h 1075765"/>
              <a:gd name="connsiteX29" fmla="*/ 162404 w 1560898"/>
              <a:gd name="connsiteY29" fmla="*/ 13447 h 10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0898" h="1075765">
                <a:moveTo>
                  <a:pt x="350663" y="0"/>
                </a:moveTo>
                <a:cubicBezTo>
                  <a:pt x="333637" y="3405"/>
                  <a:pt x="265352" y="14171"/>
                  <a:pt x="243087" y="26894"/>
                </a:cubicBezTo>
                <a:cubicBezTo>
                  <a:pt x="223628" y="38013"/>
                  <a:pt x="207535" y="54208"/>
                  <a:pt x="189298" y="67235"/>
                </a:cubicBezTo>
                <a:cubicBezTo>
                  <a:pt x="152504" y="93516"/>
                  <a:pt x="137592" y="95835"/>
                  <a:pt x="108616" y="134470"/>
                </a:cubicBezTo>
                <a:cubicBezTo>
                  <a:pt x="83290" y="168238"/>
                  <a:pt x="60538" y="217181"/>
                  <a:pt x="41381" y="255494"/>
                </a:cubicBezTo>
                <a:cubicBezTo>
                  <a:pt x="36899" y="282388"/>
                  <a:pt x="33647" y="309516"/>
                  <a:pt x="27934" y="336176"/>
                </a:cubicBezTo>
                <a:cubicBezTo>
                  <a:pt x="20189" y="372318"/>
                  <a:pt x="2517" y="406820"/>
                  <a:pt x="1040" y="443753"/>
                </a:cubicBezTo>
                <a:cubicBezTo>
                  <a:pt x="-2011" y="520024"/>
                  <a:pt x="1408" y="597150"/>
                  <a:pt x="14487" y="672353"/>
                </a:cubicBezTo>
                <a:cubicBezTo>
                  <a:pt x="31596" y="770728"/>
                  <a:pt x="149959" y="829903"/>
                  <a:pt x="216193" y="874059"/>
                </a:cubicBezTo>
                <a:cubicBezTo>
                  <a:pt x="330805" y="950467"/>
                  <a:pt x="487979" y="1010010"/>
                  <a:pt x="619604" y="1021976"/>
                </a:cubicBezTo>
                <a:lnTo>
                  <a:pt x="767522" y="1035423"/>
                </a:lnTo>
                <a:cubicBezTo>
                  <a:pt x="913101" y="1061893"/>
                  <a:pt x="957727" y="1075765"/>
                  <a:pt x="1117146" y="1075765"/>
                </a:cubicBezTo>
                <a:cubicBezTo>
                  <a:pt x="1211382" y="1075765"/>
                  <a:pt x="1305405" y="1066800"/>
                  <a:pt x="1399534" y="1062318"/>
                </a:cubicBezTo>
                <a:cubicBezTo>
                  <a:pt x="1430910" y="1048871"/>
                  <a:pt x="1464391" y="1039539"/>
                  <a:pt x="1493663" y="1021976"/>
                </a:cubicBezTo>
                <a:cubicBezTo>
                  <a:pt x="1509970" y="1012192"/>
                  <a:pt x="1523455" y="997458"/>
                  <a:pt x="1534004" y="981635"/>
                </a:cubicBezTo>
                <a:cubicBezTo>
                  <a:pt x="1545818" y="963914"/>
                  <a:pt x="1558958" y="883757"/>
                  <a:pt x="1560898" y="874059"/>
                </a:cubicBezTo>
                <a:cubicBezTo>
                  <a:pt x="1556416" y="860612"/>
                  <a:pt x="1550526" y="847555"/>
                  <a:pt x="1547451" y="833718"/>
                </a:cubicBezTo>
                <a:cubicBezTo>
                  <a:pt x="1541536" y="807102"/>
                  <a:pt x="1542626" y="778901"/>
                  <a:pt x="1534004" y="753035"/>
                </a:cubicBezTo>
                <a:cubicBezTo>
                  <a:pt x="1507703" y="674132"/>
                  <a:pt x="1486793" y="669631"/>
                  <a:pt x="1439875" y="605118"/>
                </a:cubicBezTo>
                <a:cubicBezTo>
                  <a:pt x="1420864" y="578977"/>
                  <a:pt x="1406279" y="549675"/>
                  <a:pt x="1386087" y="524435"/>
                </a:cubicBezTo>
                <a:cubicBezTo>
                  <a:pt x="1370247" y="504635"/>
                  <a:pt x="1347865" y="490662"/>
                  <a:pt x="1332298" y="470647"/>
                </a:cubicBezTo>
                <a:cubicBezTo>
                  <a:pt x="1316252" y="450016"/>
                  <a:pt x="1307639" y="424321"/>
                  <a:pt x="1291957" y="403412"/>
                </a:cubicBezTo>
                <a:cubicBezTo>
                  <a:pt x="1266517" y="369492"/>
                  <a:pt x="1213348" y="334628"/>
                  <a:pt x="1184381" y="309282"/>
                </a:cubicBezTo>
                <a:cubicBezTo>
                  <a:pt x="1170069" y="296759"/>
                  <a:pt x="1160166" y="279020"/>
                  <a:pt x="1144040" y="268941"/>
                </a:cubicBezTo>
                <a:cubicBezTo>
                  <a:pt x="1123571" y="256148"/>
                  <a:pt x="1098779" y="252035"/>
                  <a:pt x="1076804" y="242047"/>
                </a:cubicBezTo>
                <a:cubicBezTo>
                  <a:pt x="1049431" y="229605"/>
                  <a:pt x="1022094" y="216857"/>
                  <a:pt x="996122" y="201706"/>
                </a:cubicBezTo>
                <a:cubicBezTo>
                  <a:pt x="968202" y="185420"/>
                  <a:pt x="943504" y="163955"/>
                  <a:pt x="915440" y="147918"/>
                </a:cubicBezTo>
                <a:cubicBezTo>
                  <a:pt x="880631" y="128027"/>
                  <a:pt x="844193" y="111083"/>
                  <a:pt x="807863" y="94129"/>
                </a:cubicBezTo>
                <a:cubicBezTo>
                  <a:pt x="726331" y="56081"/>
                  <a:pt x="696424" y="43819"/>
                  <a:pt x="606157" y="26894"/>
                </a:cubicBezTo>
                <a:cubicBezTo>
                  <a:pt x="460310" y="-452"/>
                  <a:pt x="308594" y="13447"/>
                  <a:pt x="162404" y="13447"/>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619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29529" y="1591077"/>
            <a:ext cx="1494972" cy="584775"/>
          </a:xfrm>
          <a:prstGeom prst="rect">
            <a:avLst/>
          </a:prstGeom>
          <a:noFill/>
        </p:spPr>
        <p:txBody>
          <a:bodyPr wrap="square" rtlCol="0">
            <a:spAutoFit/>
          </a:bodyPr>
          <a:lstStyle/>
          <a:p>
            <a:pPr algn="ctr"/>
            <a:r>
              <a:rPr lang="en-US" sz="3200" dirty="0" smtClean="0"/>
              <a:t>animals</a:t>
            </a:r>
          </a:p>
        </p:txBody>
      </p:sp>
      <p:sp>
        <p:nvSpPr>
          <p:cNvPr id="14" name="TextBox 13"/>
          <p:cNvSpPr txBox="1"/>
          <p:nvPr/>
        </p:nvSpPr>
        <p:spPr>
          <a:xfrm>
            <a:off x="1334643" y="5812127"/>
            <a:ext cx="1494972" cy="584775"/>
          </a:xfrm>
          <a:prstGeom prst="rect">
            <a:avLst/>
          </a:prstGeom>
          <a:noFill/>
        </p:spPr>
        <p:txBody>
          <a:bodyPr wrap="square" rtlCol="0">
            <a:spAutoFit/>
          </a:bodyPr>
          <a:lstStyle/>
          <a:p>
            <a:pPr algn="ctr"/>
            <a:r>
              <a:rPr lang="en-US" sz="3200" dirty="0" smtClean="0"/>
              <a:t>prizes</a:t>
            </a:r>
            <a:endParaRPr lang="en-US" sz="3200" dirty="0"/>
          </a:p>
        </p:txBody>
      </p:sp>
      <p:sp>
        <p:nvSpPr>
          <p:cNvPr id="15" name="TextBox 14"/>
          <p:cNvSpPr txBox="1"/>
          <p:nvPr/>
        </p:nvSpPr>
        <p:spPr>
          <a:xfrm>
            <a:off x="1229529" y="308055"/>
            <a:ext cx="2478514" cy="584775"/>
          </a:xfrm>
          <a:prstGeom prst="rect">
            <a:avLst/>
          </a:prstGeom>
          <a:noFill/>
        </p:spPr>
        <p:txBody>
          <a:bodyPr wrap="square" rtlCol="0">
            <a:spAutoFit/>
          </a:bodyPr>
          <a:lstStyle/>
          <a:p>
            <a:pPr algn="ctr"/>
            <a:r>
              <a:rPr lang="en-US" sz="3200" dirty="0" smtClean="0"/>
              <a:t>magic show</a:t>
            </a:r>
            <a:endParaRPr lang="en-US" sz="3200" dirty="0"/>
          </a:p>
        </p:txBody>
      </p:sp>
      <p:sp>
        <p:nvSpPr>
          <p:cNvPr id="19" name="TextBox 18"/>
          <p:cNvSpPr txBox="1"/>
          <p:nvPr/>
        </p:nvSpPr>
        <p:spPr>
          <a:xfrm>
            <a:off x="5677901" y="5986258"/>
            <a:ext cx="2130795" cy="584775"/>
          </a:xfrm>
          <a:prstGeom prst="rect">
            <a:avLst/>
          </a:prstGeom>
          <a:noFill/>
        </p:spPr>
        <p:txBody>
          <a:bodyPr wrap="square" rtlCol="0">
            <a:spAutoFit/>
          </a:bodyPr>
          <a:lstStyle/>
          <a:p>
            <a:pPr algn="ctr"/>
            <a:r>
              <a:rPr lang="en-US" sz="3200" dirty="0" smtClean="0"/>
              <a:t>ringmaster</a:t>
            </a:r>
            <a:endParaRPr lang="en-US" sz="3200" dirty="0"/>
          </a:p>
        </p:txBody>
      </p:sp>
      <p:sp>
        <p:nvSpPr>
          <p:cNvPr id="20" name="TextBox 19"/>
          <p:cNvSpPr txBox="1"/>
          <p:nvPr/>
        </p:nvSpPr>
        <p:spPr>
          <a:xfrm>
            <a:off x="1239549" y="3654476"/>
            <a:ext cx="1494972" cy="584775"/>
          </a:xfrm>
          <a:prstGeom prst="rect">
            <a:avLst/>
          </a:prstGeom>
          <a:noFill/>
        </p:spPr>
        <p:txBody>
          <a:bodyPr wrap="square" rtlCol="0">
            <a:spAutoFit/>
          </a:bodyPr>
          <a:lstStyle/>
          <a:p>
            <a:pPr algn="ctr"/>
            <a:r>
              <a:rPr lang="en-US" sz="3200" dirty="0" smtClean="0"/>
              <a:t>pie</a:t>
            </a:r>
            <a:endParaRPr lang="en-US" sz="3200" dirty="0"/>
          </a:p>
        </p:txBody>
      </p:sp>
      <p:sp>
        <p:nvSpPr>
          <p:cNvPr id="21" name="TextBox 20"/>
          <p:cNvSpPr txBox="1"/>
          <p:nvPr/>
        </p:nvSpPr>
        <p:spPr>
          <a:xfrm>
            <a:off x="8890782" y="6016872"/>
            <a:ext cx="2337879" cy="584775"/>
          </a:xfrm>
          <a:prstGeom prst="rect">
            <a:avLst/>
          </a:prstGeom>
          <a:noFill/>
        </p:spPr>
        <p:txBody>
          <a:bodyPr wrap="square" rtlCol="0">
            <a:spAutoFit/>
          </a:bodyPr>
          <a:lstStyle/>
          <a:p>
            <a:pPr algn="ctr"/>
            <a:r>
              <a:rPr lang="en-US" sz="3200" dirty="0" smtClean="0"/>
              <a:t>fireworks</a:t>
            </a:r>
            <a:endParaRPr lang="en-US" sz="3200" dirty="0"/>
          </a:p>
        </p:txBody>
      </p:sp>
      <p:sp>
        <p:nvSpPr>
          <p:cNvPr id="22" name="TextBox 21"/>
          <p:cNvSpPr txBox="1"/>
          <p:nvPr/>
        </p:nvSpPr>
        <p:spPr>
          <a:xfrm>
            <a:off x="5376635" y="308055"/>
            <a:ext cx="2079242" cy="584775"/>
          </a:xfrm>
          <a:prstGeom prst="rect">
            <a:avLst/>
          </a:prstGeom>
          <a:noFill/>
        </p:spPr>
        <p:txBody>
          <a:bodyPr wrap="square" rtlCol="0">
            <a:spAutoFit/>
          </a:bodyPr>
          <a:lstStyle/>
          <a:p>
            <a:pPr algn="ctr"/>
            <a:r>
              <a:rPr lang="en-US" sz="3200" dirty="0" smtClean="0"/>
              <a:t>rides</a:t>
            </a:r>
          </a:p>
        </p:txBody>
      </p:sp>
      <p:sp>
        <p:nvSpPr>
          <p:cNvPr id="23" name="TextBox 22"/>
          <p:cNvSpPr txBox="1"/>
          <p:nvPr/>
        </p:nvSpPr>
        <p:spPr>
          <a:xfrm>
            <a:off x="9744403" y="3778983"/>
            <a:ext cx="1903646" cy="584775"/>
          </a:xfrm>
          <a:prstGeom prst="rect">
            <a:avLst/>
          </a:prstGeom>
          <a:noFill/>
        </p:spPr>
        <p:txBody>
          <a:bodyPr wrap="square" rtlCol="0">
            <a:spAutoFit/>
          </a:bodyPr>
          <a:lstStyle/>
          <a:p>
            <a:pPr algn="ctr"/>
            <a:r>
              <a:rPr lang="en-US" sz="3200" dirty="0" smtClean="0"/>
              <a:t>ice cream</a:t>
            </a:r>
            <a:endParaRPr lang="en-US" sz="3200" dirty="0"/>
          </a:p>
        </p:txBody>
      </p:sp>
      <p:sp>
        <p:nvSpPr>
          <p:cNvPr id="24" name="TextBox 23"/>
          <p:cNvSpPr txBox="1"/>
          <p:nvPr/>
        </p:nvSpPr>
        <p:spPr>
          <a:xfrm>
            <a:off x="9987191" y="2309843"/>
            <a:ext cx="1494972" cy="584775"/>
          </a:xfrm>
          <a:prstGeom prst="rect">
            <a:avLst/>
          </a:prstGeom>
          <a:noFill/>
        </p:spPr>
        <p:txBody>
          <a:bodyPr wrap="square" rtlCol="0">
            <a:spAutoFit/>
          </a:bodyPr>
          <a:lstStyle/>
          <a:p>
            <a:pPr algn="ctr"/>
            <a:r>
              <a:rPr lang="en-US" sz="3200" dirty="0" smtClean="0"/>
              <a:t>carnival</a:t>
            </a:r>
            <a:endParaRPr lang="en-US" sz="3200" dirty="0"/>
          </a:p>
        </p:txBody>
      </p:sp>
      <p:sp>
        <p:nvSpPr>
          <p:cNvPr id="25" name="TextBox 24"/>
          <p:cNvSpPr txBox="1"/>
          <p:nvPr/>
        </p:nvSpPr>
        <p:spPr>
          <a:xfrm>
            <a:off x="8522087" y="590327"/>
            <a:ext cx="2423203" cy="584775"/>
          </a:xfrm>
          <a:prstGeom prst="rect">
            <a:avLst/>
          </a:prstGeom>
          <a:noFill/>
        </p:spPr>
        <p:txBody>
          <a:bodyPr wrap="square" rtlCol="0">
            <a:spAutoFit/>
          </a:bodyPr>
          <a:lstStyle/>
          <a:p>
            <a:pPr algn="ctr"/>
            <a:r>
              <a:rPr lang="en-US" sz="3200" dirty="0" err="1" smtClean="0"/>
              <a:t>ferris</a:t>
            </a:r>
            <a:r>
              <a:rPr lang="en-US" sz="3200" dirty="0" smtClean="0"/>
              <a:t> wheel</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8303" y="1362774"/>
            <a:ext cx="2699598" cy="2708597"/>
          </a:xfrm>
          <a:prstGeom prst="rect">
            <a:avLst/>
          </a:prstGeom>
        </p:spPr>
      </p:pic>
      <p:pic>
        <p:nvPicPr>
          <p:cNvPr id="4" name="Picture 3"/>
          <p:cNvPicPr>
            <a:picLocks noChangeAspect="1"/>
          </p:cNvPicPr>
          <p:nvPr/>
        </p:nvPicPr>
        <p:blipFill>
          <a:blip r:embed="rId4"/>
          <a:stretch>
            <a:fillRect/>
          </a:stretch>
        </p:blipFill>
        <p:spPr>
          <a:xfrm>
            <a:off x="6485987" y="1284468"/>
            <a:ext cx="2693118" cy="178276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5403" y="3265758"/>
            <a:ext cx="2806203" cy="254636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8111" y="4349875"/>
            <a:ext cx="3159681" cy="1666996"/>
          </a:xfrm>
          <a:prstGeom prst="rect">
            <a:avLst/>
          </a:prstGeom>
        </p:spPr>
      </p:pic>
    </p:spTree>
    <p:extLst>
      <p:ext uri="{BB962C8B-B14F-4D97-AF65-F5344CB8AC3E}">
        <p14:creationId xmlns:p14="http://schemas.microsoft.com/office/powerpoint/2010/main" val="1889954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7456225" cy="5029199"/>
          </a:xfrm>
        </p:spPr>
        <p:txBody>
          <a:bodyPr>
            <a:normAutofit/>
          </a:bodyPr>
          <a:lstStyle/>
          <a:p>
            <a:pPr>
              <a:lnSpc>
                <a:spcPct val="200000"/>
              </a:lnSpc>
            </a:pPr>
            <a:r>
              <a:rPr lang="en-US" sz="3600" dirty="0" smtClean="0"/>
              <a:t>The long and short </a:t>
            </a:r>
            <a:r>
              <a:rPr lang="en-US" sz="3600" dirty="0" err="1" smtClean="0"/>
              <a:t>i</a:t>
            </a:r>
            <a:r>
              <a:rPr lang="en-US" sz="3600" dirty="0" smtClean="0"/>
              <a:t> sound</a:t>
            </a:r>
            <a:endParaRPr lang="en-US" sz="3600" dirty="0"/>
          </a:p>
          <a:p>
            <a:pPr>
              <a:lnSpc>
                <a:spcPct val="200000"/>
              </a:lnSpc>
            </a:pPr>
            <a:r>
              <a:rPr lang="en-US" sz="3600" dirty="0" smtClean="0"/>
              <a:t>Simple possessives using names</a:t>
            </a:r>
          </a:p>
          <a:p>
            <a:pPr>
              <a:lnSpc>
                <a:spcPct val="100000"/>
              </a:lnSpc>
            </a:pPr>
            <a:r>
              <a:rPr lang="en-US" sz="3600" dirty="0" smtClean="0"/>
              <a:t>Telling a story using personal experiences</a:t>
            </a:r>
            <a:endParaRPr lang="en-US" sz="3600" dirty="0"/>
          </a:p>
        </p:txBody>
      </p:sp>
      <p:pic>
        <p:nvPicPr>
          <p:cNvPr id="5" name="Picture 4"/>
          <p:cNvPicPr>
            <a:picLocks noChangeAspect="1"/>
          </p:cNvPicPr>
          <p:nvPr/>
        </p:nvPicPr>
        <p:blipFill>
          <a:blip r:embed="rId3"/>
          <a:stretch>
            <a:fillRect/>
          </a:stretch>
        </p:blipFill>
        <p:spPr>
          <a:xfrm>
            <a:off x="7417373" y="3480513"/>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3760" y="1590289"/>
            <a:ext cx="1087226" cy="1087226"/>
          </a:xfrm>
          <a:prstGeom prst="rect">
            <a:avLst/>
          </a:prstGeom>
        </p:spPr>
      </p:pic>
    </p:spTree>
    <p:extLst>
      <p:ext uri="{BB962C8B-B14F-4D97-AF65-F5344CB8AC3E}">
        <p14:creationId xmlns:p14="http://schemas.microsoft.com/office/powerpoint/2010/main" val="1542982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Who has it?</a:t>
            </a:r>
            <a:endParaRPr lang="en-US" dirty="0"/>
          </a:p>
        </p:txBody>
      </p:sp>
      <p:sp>
        <p:nvSpPr>
          <p:cNvPr id="3" name="Subtitle 2"/>
          <p:cNvSpPr>
            <a:spLocks noGrp="1"/>
          </p:cNvSpPr>
          <p:nvPr>
            <p:ph type="subTitle" idx="1"/>
          </p:nvPr>
        </p:nvSpPr>
        <p:spPr/>
        <p:txBody>
          <a:bodyPr/>
          <a:lstStyle/>
          <a:p>
            <a:r>
              <a:rPr lang="en-US" dirty="0" smtClean="0"/>
              <a:t>Learning about possessives at the carnival</a:t>
            </a:r>
            <a:endParaRPr lang="en-US" dirty="0"/>
          </a:p>
        </p:txBody>
      </p:sp>
    </p:spTree>
    <p:extLst>
      <p:ext uri="{BB962C8B-B14F-4D97-AF65-F5344CB8AC3E}">
        <p14:creationId xmlns:p14="http://schemas.microsoft.com/office/powerpoint/2010/main" val="1769768669"/>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7888</TotalTime>
  <Words>1525</Words>
  <Application>Microsoft Macintosh PowerPoint</Application>
  <PresentationFormat>Widescreen</PresentationFormat>
  <Paragraphs>235</Paragraphs>
  <Slides>39</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Calibri</vt:lpstr>
      <vt:lpstr>Century Gothic</vt:lpstr>
      <vt:lpstr>Gill Sans MT</vt:lpstr>
      <vt:lpstr>Impact</vt:lpstr>
      <vt:lpstr>Wingdings 3</vt:lpstr>
      <vt:lpstr>Arial</vt:lpstr>
      <vt:lpstr>Badge</vt:lpstr>
      <vt:lpstr>Slice</vt:lpstr>
      <vt:lpstr>The carnival</vt:lpstr>
      <vt:lpstr>What I learned last class:</vt:lpstr>
      <vt:lpstr>What will I learn today?</vt:lpstr>
      <vt:lpstr>Long and short i sound:</vt:lpstr>
      <vt:lpstr>PowerPoint Presentation</vt:lpstr>
      <vt:lpstr>Carnival Circle race:</vt:lpstr>
      <vt:lpstr>PowerPoint Presentation</vt:lpstr>
      <vt:lpstr>What will I learn today?</vt:lpstr>
      <vt:lpstr>Who has it?</vt:lpstr>
      <vt:lpstr>Remember possessives?</vt:lpstr>
      <vt:lpstr>The Apostrophe:</vt:lpstr>
      <vt:lpstr>The simple possessive:</vt:lpstr>
      <vt:lpstr>The simple possessive:</vt:lpstr>
      <vt:lpstr>The simple possessive:</vt:lpstr>
      <vt:lpstr>The simple possessive:</vt:lpstr>
      <vt:lpstr>The possessive:</vt:lpstr>
      <vt:lpstr>The possessive:</vt:lpstr>
      <vt:lpstr>The possessive:</vt:lpstr>
      <vt:lpstr>Summary of Possessive Words:</vt:lpstr>
      <vt:lpstr>You try it:</vt:lpstr>
      <vt:lpstr>You try it:</vt:lpstr>
      <vt:lpstr>You try it:</vt:lpstr>
      <vt:lpstr>You try it:</vt:lpstr>
      <vt:lpstr>You try it:</vt:lpstr>
      <vt:lpstr>What will I learn today?</vt:lpstr>
      <vt:lpstr>And Now …</vt:lpstr>
      <vt:lpstr>PowerPoint Presentation</vt:lpstr>
      <vt:lpstr>And Now …</vt:lpstr>
      <vt:lpstr>Story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Tell your story about:</vt:lpstr>
      <vt:lpstr>What will I learn today?</vt:lpstr>
      <vt:lpstr>Final Thoughts?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Carnival</dc:title>
  <dc:creator>Microsoft Office User</dc:creator>
  <cp:lastModifiedBy>Brian Chen</cp:lastModifiedBy>
  <cp:revision>178</cp:revision>
  <dcterms:created xsi:type="dcterms:W3CDTF">2016-01-10T19:10:08Z</dcterms:created>
  <dcterms:modified xsi:type="dcterms:W3CDTF">2016-03-03T02:32:37Z</dcterms:modified>
</cp:coreProperties>
</file>