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91"/>
  </p:notesMasterIdLst>
  <p:sldIdLst>
    <p:sldId id="256" r:id="rId32"/>
    <p:sldId id="263" r:id="rId33"/>
    <p:sldId id="295" r:id="rId34"/>
    <p:sldId id="258" r:id="rId35"/>
    <p:sldId id="304" r:id="rId36"/>
    <p:sldId id="265" r:id="rId37"/>
    <p:sldId id="355" r:id="rId38"/>
    <p:sldId id="307" r:id="rId39"/>
    <p:sldId id="351" r:id="rId40"/>
    <p:sldId id="352" r:id="rId41"/>
    <p:sldId id="353" r:id="rId42"/>
    <p:sldId id="354" r:id="rId43"/>
    <p:sldId id="356" r:id="rId44"/>
    <p:sldId id="357" r:id="rId45"/>
    <p:sldId id="365" r:id="rId46"/>
    <p:sldId id="366" r:id="rId47"/>
    <p:sldId id="367" r:id="rId48"/>
    <p:sldId id="264" r:id="rId49"/>
    <p:sldId id="368" r:id="rId50"/>
    <p:sldId id="369" r:id="rId51"/>
    <p:sldId id="393" r:id="rId52"/>
    <p:sldId id="370" r:id="rId53"/>
    <p:sldId id="378" r:id="rId54"/>
    <p:sldId id="372" r:id="rId55"/>
    <p:sldId id="379" r:id="rId56"/>
    <p:sldId id="374" r:id="rId57"/>
    <p:sldId id="380" r:id="rId58"/>
    <p:sldId id="381" r:id="rId59"/>
    <p:sldId id="382" r:id="rId60"/>
    <p:sldId id="302" r:id="rId61"/>
    <p:sldId id="293" r:id="rId62"/>
    <p:sldId id="289" r:id="rId63"/>
    <p:sldId id="335" r:id="rId64"/>
    <p:sldId id="383" r:id="rId65"/>
    <p:sldId id="338" r:id="rId66"/>
    <p:sldId id="384" r:id="rId67"/>
    <p:sldId id="385" r:id="rId68"/>
    <p:sldId id="386" r:id="rId69"/>
    <p:sldId id="387" r:id="rId70"/>
    <p:sldId id="388" r:id="rId71"/>
    <p:sldId id="389" r:id="rId72"/>
    <p:sldId id="390" r:id="rId73"/>
    <p:sldId id="341" r:id="rId74"/>
    <p:sldId id="336" r:id="rId75"/>
    <p:sldId id="343" r:id="rId76"/>
    <p:sldId id="342" r:id="rId77"/>
    <p:sldId id="344" r:id="rId78"/>
    <p:sldId id="345" r:id="rId79"/>
    <p:sldId id="346" r:id="rId80"/>
    <p:sldId id="347" r:id="rId81"/>
    <p:sldId id="348" r:id="rId82"/>
    <p:sldId id="349" r:id="rId83"/>
    <p:sldId id="350" r:id="rId84"/>
    <p:sldId id="292" r:id="rId85"/>
    <p:sldId id="288" r:id="rId86"/>
    <p:sldId id="279" r:id="rId87"/>
    <p:sldId id="377" r:id="rId88"/>
    <p:sldId id="391" r:id="rId89"/>
    <p:sldId id="392" r:id="rId90"/>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352" y="-1040"/>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90" Type="http://schemas.openxmlformats.org/officeDocument/2006/relationships/slide" Target="slides/slide5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slide" Target="slides/slide56.xml"/><Relationship Id="rId88" Type="http://schemas.openxmlformats.org/officeDocument/2006/relationships/slide" Target="slides/slide57.xml"/><Relationship Id="rId8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280947896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Have the students either help you read the story of read it to them.  Have the students circle key things in the picture such as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can you circle the dolls for me</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can you circle something that is pink?</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Make note that Marcella</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s suitcase is open... where could the dolls be?  Have the students tell you what else they see in the airplane and ask if they know what the yellow tags are on all of the luggage.  You can also have them circle different things for you such as a green suitcase.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Take this moment to Brainstorm about key events from Marcella</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s trip, you can talk about the airport, the Raggedy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s, suitcases, visiting Grandma etc.. There are a few examples already on the board.  There are also a couple of fill in the blanks which are Ticket and Raggedy Ann</a:t>
            </a:r>
          </a:p>
          <a:p>
            <a:pPr>
              <a:defRPr/>
            </a:pPr>
            <a:endParaRPr lang="en-US" sz="2200" dirty="0" smtClean="0">
              <a:latin typeface="Lucida Grande" charset="0"/>
              <a:cs typeface="Lucida Grande" charset="0"/>
              <a:sym typeface="Lucida Grande" charset="0"/>
            </a:endParaRPr>
          </a:p>
          <a:p>
            <a:pPr>
              <a:defRPr/>
            </a:pPr>
            <a:r>
              <a:rPr lang="en-US" sz="2200" dirty="0" smtClean="0">
                <a:latin typeface="Lucida Grande" charset="0"/>
                <a:cs typeface="Lucida Grande" charset="0"/>
                <a:sym typeface="Lucida Grande" charset="0"/>
              </a:rPr>
              <a:t>Write down the answers on the whiteboard or have the students write it in on their own, ensure that they are able to annotate on the whiteboard!  </a:t>
            </a:r>
            <a:endParaRPr lang="en-US" sz="2200" dirty="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choose the correct word from the story.  On this slide a few options may work, see what the students answer and either write it in or have the students write the answer in.</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Be mindful during each of these slides, to have the students talk about what happened at this point in the story and if they remember who they key characters are!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Be mindful during each of these slides, to have the students talk about what happened at this point in the story and if they remember who they key characters are!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the learning goals they have just completed.</a:t>
            </a:r>
          </a:p>
          <a:p>
            <a:pPr>
              <a:defRPr/>
            </a:pPr>
            <a:r>
              <a:rPr lang="en-US" dirty="0" smtClean="0">
                <a:latin typeface="Lucida Grande" charset="0"/>
                <a:cs typeface="Lucida Grande" charset="0"/>
                <a:sym typeface="Lucida Grande" charset="0"/>
              </a:rPr>
              <a:t>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Let the students know that each lesson they will be going on a trip with you!  After showing this slide, 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clip for the students.  Talk about airplanes and if they would be scared or excited to go on an airplane.</a:t>
            </a:r>
            <a:endParaRPr lang="en-US" sz="2200" dirty="0">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Here you can play the video called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Bunny Jumping Competition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Before you play the video, be sure to talk about the pictures on the slide, introducing the video.  Ask the students what they think the bunny jumping competition is as what will happen in the video. </a:t>
            </a:r>
            <a:endParaRPr lang="en-US" sz="2200" dirty="0">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Sweden </a:t>
            </a:r>
            <a:r>
              <a:rPr lang="en-US" sz="2200" dirty="0" err="1" smtClean="0">
                <a:latin typeface="Lucida Grande" charset="0"/>
                <a:cs typeface="Lucida Grande" charset="0"/>
                <a:sym typeface="Lucida Grande" charset="0"/>
              </a:rPr>
              <a:t>vs</a:t>
            </a:r>
            <a:r>
              <a:rPr lang="en-US" sz="2200" dirty="0" smtClean="0">
                <a:latin typeface="Lucida Grande" charset="0"/>
                <a:cs typeface="Lucida Grande" charset="0"/>
                <a:sym typeface="Lucida Grande" charset="0"/>
              </a:rPr>
              <a:t> China, talk about the flags, where they are located in the world </a:t>
            </a:r>
            <a:r>
              <a:rPr lang="en-US" sz="2200" dirty="0" err="1" smtClean="0">
                <a:latin typeface="Lucida Grande" charset="0"/>
                <a:cs typeface="Lucida Grande" charset="0"/>
                <a:sym typeface="Lucida Grande" charset="0"/>
              </a:rPr>
              <a:t>etc</a:t>
            </a:r>
            <a:r>
              <a:rPr lang="en-US" sz="2200" dirty="0" smtClean="0">
                <a:latin typeface="Lucida Grande" charset="0"/>
                <a:cs typeface="Lucida Grande" charset="0"/>
                <a:sym typeface="Lucida Grande" charset="0"/>
              </a:rPr>
              <a:t>, see if anyone has ever been there before!</a:t>
            </a:r>
            <a:endParaRPr lang="en-US" sz="2200" dirty="0">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Introduce dictionaries in this portion, see if they already know what this is and if they know how to use one.</a:t>
            </a:r>
            <a:endParaRPr lang="en-US" sz="2200" dirty="0">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This is an example of a simple dictionary about what a dog is.</a:t>
            </a:r>
            <a:endParaRPr lang="en-US" sz="2200" dirty="0">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all of the definitions and see if they know which one defines a bunny!  Continue on with the rest of the slides practicing more dictionary words.</a:t>
            </a:r>
            <a:endParaRPr lang="en-US" sz="2200" dirty="0">
              <a:latin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done.  </a:t>
            </a:r>
          </a:p>
          <a:p>
            <a:pPr>
              <a:defRPr/>
            </a:pPr>
            <a:r>
              <a:rPr lang="en-US" dirty="0" smtClean="0">
                <a:latin typeface="Lucida Grande" charset="0"/>
                <a:cs typeface="Lucida Grande" charset="0"/>
                <a:sym typeface="Lucida Grande" charset="0"/>
              </a:rPr>
              <a:t>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the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sound and have them try it out.  Write the other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smtClean="0">
                <a:latin typeface="Lucida Grande" charset="0"/>
                <a:cs typeface="Lucida Grande" charset="0"/>
                <a:sym typeface="Lucida Grande" charset="0"/>
              </a:rPr>
              <a:t>bandanna </a:t>
            </a:r>
            <a:r>
              <a:rPr lang="en-US" sz="2200" dirty="0" err="1" smtClean="0">
                <a:latin typeface="Lucida Grande" charset="0"/>
                <a:cs typeface="Lucida Grande" charset="0"/>
                <a:sym typeface="Lucida Grande" charset="0"/>
              </a:rPr>
              <a:t>etc</a:t>
            </a:r>
            <a:r>
              <a:rPr lang="en-US" sz="2200" dirty="0" smtClean="0">
                <a:latin typeface="Lucida Grande" charset="0"/>
                <a:cs typeface="Lucida Grande" charset="0"/>
                <a:sym typeface="Lucida Grande" charset="0"/>
              </a:rPr>
              <a:t> .. </a:t>
            </a:r>
            <a:endParaRPr lang="en-US" sz="2200" dirty="0">
              <a:latin typeface="Lucida Grande" charset="0"/>
              <a:cs typeface="Lucida Grande" charset="0"/>
              <a:sym typeface="Lucida Grand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write down on the line what the correct word from the box.  A new word might be </a:t>
            </a:r>
            <a:r>
              <a:rPr lang="en-US" sz="2200" dirty="0" err="1" smtClean="0">
                <a:latin typeface="Lucida Grande" charset="0"/>
                <a:cs typeface="Lucida Grande" charset="0"/>
                <a:sym typeface="Lucida Grande" charset="0"/>
              </a:rPr>
              <a:t>pinapple</a:t>
            </a:r>
            <a:r>
              <a:rPr lang="en-US" sz="2200" dirty="0" smtClean="0">
                <a:latin typeface="Lucida Grande" charset="0"/>
                <a:cs typeface="Lucida Grande" charset="0"/>
                <a:sym typeface="Lucida Grande" charset="0"/>
              </a:rPr>
              <a:t> as well as flippers.</a:t>
            </a:r>
            <a:endParaRPr lang="en-US" sz="2200" dirty="0">
              <a:latin typeface="Lucida Grande" charset="0"/>
              <a:cs typeface="Lucida Grande" charset="0"/>
              <a:sym typeface="Lucida Grande"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this poem yourself first and then have the students read it out afterwards.  Have the students fill in the blank to the poem.  You can give them suggestions and model an answer beforehand.</a:t>
            </a:r>
            <a:endParaRPr lang="en-US" sz="2200" dirty="0">
              <a:latin typeface="Lucida Grande"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write in the remaining letters of these words. </a:t>
            </a:r>
          </a:p>
          <a:p>
            <a:pPr>
              <a:defRPr/>
            </a:pPr>
            <a:r>
              <a:rPr lang="en-US" dirty="0" smtClean="0">
                <a:latin typeface="Lucida Grande" charset="0"/>
                <a:cs typeface="Lucida Grande" charset="0"/>
                <a:sym typeface="Lucida Grande" charset="0"/>
              </a:rPr>
              <a:t>The words are bunny, funny, cannon, sunny, dinner and banner. </a:t>
            </a:r>
            <a:endParaRPr lang="en-US" dirty="0">
              <a:latin typeface="Lucida Grande"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Flippers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water splashing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dirty="0" smtClean="0">
                <a:latin typeface="Lucida Grande" charset="0"/>
                <a:cs typeface="Lucida Grande" charset="0"/>
                <a:sym typeface="Lucida Grande" charset="0"/>
              </a:rPr>
              <a:t>Have them circle the what they thought the sound was. </a:t>
            </a:r>
            <a:endParaRPr lang="en-US" sz="2200" dirty="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the learning goals for the day.</a:t>
            </a:r>
          </a:p>
          <a:p>
            <a:pPr>
              <a:defRPr/>
            </a:pPr>
            <a:r>
              <a:rPr lang="en-US" dirty="0" smtClean="0">
                <a:latin typeface="Lucida Grande" charset="0"/>
                <a:cs typeface="Lucida Grande" charset="0"/>
                <a:sym typeface="Lucida Grande" charset="0"/>
              </a:rPr>
              <a:t>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the goals the have just completed.</a:t>
            </a:r>
          </a:p>
          <a:p>
            <a:pPr>
              <a:defRPr/>
            </a:pPr>
            <a:r>
              <a:rPr lang="en-US" dirty="0" smtClean="0">
                <a:latin typeface="Lucida Grande" charset="0"/>
                <a:cs typeface="Lucida Grande" charset="0"/>
                <a:sym typeface="Lucida Grande" charset="0"/>
              </a:rPr>
              <a:t>Congratulate them!</a:t>
            </a:r>
          </a:p>
          <a:p>
            <a:pPr>
              <a:defRPr/>
            </a:pPr>
            <a:r>
              <a:rPr lang="en-US" dirty="0" smtClean="0">
                <a:latin typeface="Lucida Grande" charset="0"/>
                <a:cs typeface="Lucida Grande" charset="0"/>
                <a:sym typeface="Lucida Grande" charset="0"/>
              </a:rPr>
              <a:t>You can have them write the words out on the board.</a:t>
            </a:r>
            <a:endParaRPr lang="en-US" dirty="0">
              <a:latin typeface="Lucida Grande" charset="0"/>
              <a:cs typeface="Lucida Grande" charset="0"/>
              <a:sym typeface="Lucida Grande"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This is where you let the students know what they should be doing between now and their next session with you, you can tell them to read the story on their own and then to their family members as well as practicing the new vocab words.</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You can ask the students where they think they are going today.</a:t>
            </a:r>
            <a:endParaRPr lang="en-US" sz="14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Have the students read where they are going, or you can read it for them</a:t>
            </a:r>
          </a:p>
          <a:p>
            <a:pPr>
              <a:defRPr/>
            </a:pPr>
            <a:r>
              <a:rPr lang="en-US" sz="1400" dirty="0" smtClean="0">
                <a:latin typeface="Lucida Grande" charset="0"/>
                <a:cs typeface="Lucida Grande" charset="0"/>
                <a:sym typeface="Lucida Grande" charset="0"/>
              </a:rPr>
              <a:t>Have the students circle things in the picture with their pens such as the dolls, the grandmother or the girl.  </a:t>
            </a:r>
          </a:p>
          <a:p>
            <a:pPr>
              <a:defRPr/>
            </a:pPr>
            <a:r>
              <a:rPr lang="en-US" sz="1400" dirty="0" smtClean="0">
                <a:latin typeface="Lucida Grande" charset="0"/>
                <a:cs typeface="Lucida Grande" charset="0"/>
                <a:sym typeface="Lucida Grande" charset="0"/>
              </a:rPr>
              <a:t>You can ask the students prompting questions such as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How did the girl get to her grandmothers house?</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pPr>
              <a:defRPr/>
            </a:pPr>
            <a:r>
              <a:rPr lang="en-US" sz="1400" dirty="0" smtClean="0">
                <a:latin typeface="Lucida Grande" charset="0"/>
                <a:cs typeface="Lucida Grande" charset="0"/>
                <a:sym typeface="Lucida Grande" charset="0"/>
              </a:rPr>
              <a:t>Once you play the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video, play the video of the airplane taking off. Once the airplane takes off and the video ends, ask questions such as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the students should reply with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to Grandma</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s house!</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Point out the key words from the story.  The words above may be new words for </a:t>
            </a:r>
            <a:r>
              <a:rPr lang="en-US" sz="1400" dirty="0" err="1" smtClean="0">
                <a:latin typeface="Lucida Grande" charset="0"/>
                <a:cs typeface="Lucida Grande" charset="0"/>
                <a:sym typeface="Lucida Grande" charset="0"/>
              </a:rPr>
              <a:t>them.Read</a:t>
            </a:r>
            <a:r>
              <a:rPr lang="en-US" sz="1400" dirty="0" smtClean="0">
                <a:latin typeface="Lucida Grande" charset="0"/>
                <a:cs typeface="Lucida Grande" charset="0"/>
                <a:sym typeface="Lucida Grande" charset="0"/>
              </a:rPr>
              <a:t> their definitions you can also write them in a sentence.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7401492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984207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5267886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903819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693967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976440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19756355"/>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02324366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234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579536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945296"/>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662831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569352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35192339"/>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14423311"/>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572211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227241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1809808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15249199"/>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9547197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05811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5686666"/>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912365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18856063"/>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477863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3038190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3094033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0907016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010891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5119777"/>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604427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5732678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92238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02471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7434672"/>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76453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716338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5993700"/>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547378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6074443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8080877"/>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143360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4945591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307383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1328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4417251"/>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772646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2991694"/>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839314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2473513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9152148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92402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237925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76857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19575705"/>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94484695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8637007"/>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57110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787640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413242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262040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74326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4309846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5165769"/>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263339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0991379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3100327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0832253"/>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85740611"/>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34802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3142858"/>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8204205"/>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8648028"/>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6053325"/>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198153072"/>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39489062"/>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538422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9886300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83245910"/>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9895745"/>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549734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15979"/>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732035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8982913"/>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642385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3590272"/>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45223128"/>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432299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86924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55576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43818854"/>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4644166"/>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5657073"/>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944050"/>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6544650"/>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048240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32552519"/>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1758375"/>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92694788"/>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64519874"/>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6984652"/>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8195272"/>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83332911"/>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75764297"/>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98271163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422707"/>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0904392"/>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6576939"/>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25685260"/>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25162309"/>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1269502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371117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0842414"/>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00437527"/>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0770197"/>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90543220"/>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25855682"/>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812814945"/>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3638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555409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754591"/>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28352376"/>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78884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355236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5086762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22943551"/>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5831490"/>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5887368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0274031"/>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9854070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5020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9922601"/>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738546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8763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83178585"/>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8447719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0406726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67222040"/>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897484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81019287"/>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4048608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72425084"/>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22190"/>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960141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054812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530013603"/>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76127717"/>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5213938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650047272"/>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1243505"/>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5122961"/>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7880038"/>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7026927"/>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44982684"/>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130053"/>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080249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13887401"/>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4794355"/>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1781147"/>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32984940"/>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592196834"/>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870540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8992694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05117271"/>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4804834"/>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54885260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04388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303937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0272780"/>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9207920"/>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279756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22235029"/>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3116174"/>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596796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462374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56983320"/>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070707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337802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89399969"/>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46393"/>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417662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0366124"/>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52631191"/>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82792478"/>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877114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40872695"/>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2105891"/>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392500"/>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76165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5898546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093295430"/>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293505"/>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717418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120497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8130806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38575460"/>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46728164"/>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3057188"/>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5197503"/>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3568619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5433232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34715139"/>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111404642"/>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951134"/>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982613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2843447"/>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920255"/>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0075486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58719163"/>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9431250"/>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92188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0681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30735946"/>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5651945"/>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5195363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90009"/>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4897298"/>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4637341"/>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81716559"/>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2311676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69864470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1030637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1671879"/>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4677136"/>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56812345"/>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0988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0439818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47602077"/>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66897"/>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0109734"/>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9956664"/>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71011725"/>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8279581"/>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4934636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041141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219170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48768784"/>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748164"/>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8366212"/>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95451178"/>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397452"/>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67003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6449399"/>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792697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0835791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08387969"/>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8412481"/>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2380533"/>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926838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7370856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7133255"/>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70879427"/>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875203"/>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7611848"/>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6227803"/>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29538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18750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748753"/>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288286100"/>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7837360"/>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296133"/>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71461725"/>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0120117"/>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2645822"/>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71744"/>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6356762"/>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332638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1357922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5272734"/>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0470103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39515506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88727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5902887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605304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46404079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909944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12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41687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621950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8468691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9906381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67554371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87374549"/>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56808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381540"/>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401658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5847617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09700486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76499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806927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315102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372154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9738453"/>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7573460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6768686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720236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617887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3146839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14063344"/>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1772402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4894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07885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823975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9162310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7388559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1875644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42407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056888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610471"/>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55800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8658458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81021169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12209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466362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40979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3195058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743763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033213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075955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472269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941994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776128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177378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7031200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7597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351177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246300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51431297"/>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56108135"/>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2859330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345684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2077193"/>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24405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0270619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148946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47448436"/>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414723"/>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95513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19576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126488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4641365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3.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5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5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5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6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6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6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2.jpeg"/><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5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5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image" Target="../media/image5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6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6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3.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4.jp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8.jpg"/><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8.jpg"/><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9.png"/><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8.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9.png"/><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0.png"/><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0.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3.png"/><Relationship Id="rId5" Type="http://schemas.openxmlformats.org/officeDocument/2006/relationships/image" Target="../media/image36.png"/><Relationship Id="rId6"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78.jpg"/><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3.png"/><Relationship Id="rId5" Type="http://schemas.openxmlformats.org/officeDocument/2006/relationships/image" Target="../media/image36.png"/><Relationship Id="rId6"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88.jpg"/><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89.png"/><Relationship Id="rId6" Type="http://schemas.openxmlformats.org/officeDocument/2006/relationships/image" Target="../media/image79.png"/><Relationship Id="rId7" Type="http://schemas.openxmlformats.org/officeDocument/2006/relationships/image" Target="../media/image90.png"/><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49.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79.png"/><Relationship Id="rId6" Type="http://schemas.openxmlformats.org/officeDocument/2006/relationships/image" Target="../media/image91.png"/><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3.png"/><Relationship Id="rId5" Type="http://schemas.openxmlformats.org/officeDocument/2006/relationships/image" Target="../media/image36.png"/><Relationship Id="rId6"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36.png"/><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35.png"/><Relationship Id="rId5" Type="http://schemas.openxmlformats.org/officeDocument/2006/relationships/image" Target="../media/image63.png"/><Relationship Id="rId6" Type="http://schemas.openxmlformats.org/officeDocument/2006/relationships/image" Target="../media/image36.png"/><Relationship Id="rId7" Type="http://schemas.openxmlformats.org/officeDocument/2006/relationships/image" Target="../media/image79.png"/><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78.jpg"/><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31.png"/><Relationship Id="rId8" Type="http://schemas.openxmlformats.org/officeDocument/2006/relationships/image" Target="../media/image35.png"/><Relationship Id="rId1" Type="http://schemas.openxmlformats.org/officeDocument/2006/relationships/slideLayout" Target="../slideLayouts/slideLayout3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31.png"/><Relationship Id="rId5" Type="http://schemas.openxmlformats.org/officeDocument/2006/relationships/image" Target="../media/image95.png"/><Relationship Id="rId6"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9.xml"/><Relationship Id="rId3"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55.png"/><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6.png"/><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rrowheads="1"/>
          </p:cNvPicPr>
          <p:nvPr/>
        </p:nvPicPr>
        <p:blipFill>
          <a:blip r:embed="rId3">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222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222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2228" name="Rectangle 7"/>
          <p:cNvSpPr>
            <a:spLocks/>
          </p:cNvSpPr>
          <p:nvPr/>
        </p:nvSpPr>
        <p:spPr bwMode="auto">
          <a:xfrm>
            <a:off x="814388" y="6707188"/>
            <a:ext cx="54070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Grandma</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s!</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52229" name="Rectangle 9"/>
          <p:cNvSpPr>
            <a:spLocks/>
          </p:cNvSpPr>
          <p:nvPr/>
        </p:nvSpPr>
        <p:spPr bwMode="auto">
          <a:xfrm>
            <a:off x="6142038" y="6748463"/>
            <a:ext cx="58197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It is our first plane ride!</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 said Marcella.</a:t>
            </a:r>
            <a:endParaRPr lang="en-US" sz="2800">
              <a:solidFill>
                <a:schemeClr val="tx1"/>
              </a:solidFill>
              <a:latin typeface="Century Gothic" charset="0"/>
              <a:cs typeface="Century Gothic" charset="0"/>
              <a:sym typeface="Helvetica Ligh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pic>
        <p:nvPicPr>
          <p:cNvPr id="54274" name="Picture 1"/>
          <p:cNvPicPr>
            <a:picLocks noChangeAspect="1" noChangeArrowheads="1"/>
          </p:cNvPicPr>
          <p:nvPr/>
        </p:nvPicPr>
        <p:blipFill>
          <a:blip r:embed="rId3">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4275" name="Rectangle 3"/>
          <p:cNvSpPr>
            <a:spLocks/>
          </p:cNvSpPr>
          <p:nvPr/>
        </p:nvSpPr>
        <p:spPr bwMode="auto">
          <a:xfrm>
            <a:off x="814388" y="2595563"/>
            <a:ext cx="57054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Your suitcase is too big!</a:t>
            </a:r>
            <a:r>
              <a:rPr lang="ja-JP" altLang="en-US">
                <a:solidFill>
                  <a:schemeClr val="tx1"/>
                </a:solidFill>
                <a:latin typeface="Century Gothic" charset="0"/>
                <a:ea typeface="ＭＳ Ｐゴシック" charset="0"/>
                <a:cs typeface="ＭＳ Ｐゴシック" charset="0"/>
                <a:sym typeface="Helvetica Light" charset="0"/>
              </a:rPr>
              <a:t>”</a:t>
            </a:r>
            <a:endParaRPr lang="en-US" altLang="ja-JP">
              <a:solidFill>
                <a:schemeClr val="tx1"/>
              </a:solidFill>
              <a:latin typeface="Century Gothic" charset="0"/>
              <a:cs typeface="Century Gothic" charset="0"/>
              <a:sym typeface="Helvetica Light" charset="0"/>
            </a:endParaRPr>
          </a:p>
          <a:p>
            <a:r>
              <a:rPr lang="en-US">
                <a:solidFill>
                  <a:schemeClr val="tx1"/>
                </a:solidFill>
                <a:latin typeface="Century Gothic" charset="0"/>
                <a:cs typeface="Century Gothic" charset="0"/>
                <a:sym typeface="Helvetica Light" charset="0"/>
              </a:rPr>
              <a:t>said the flight attendant.</a:t>
            </a:r>
          </a:p>
          <a:p>
            <a:endParaRPr lang="en-US">
              <a:solidFill>
                <a:schemeClr val="tx1"/>
              </a:solidFill>
              <a:latin typeface="Century Gothic" charset="0"/>
              <a:cs typeface="Century Gothic" charset="0"/>
              <a:sym typeface="Helvetica Light" charset="0"/>
            </a:endParaRPr>
          </a:p>
          <a:p>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But do not worry,</a:t>
            </a:r>
          </a:p>
          <a:p>
            <a:r>
              <a:rPr lang="en-US">
                <a:solidFill>
                  <a:schemeClr val="tx1"/>
                </a:solidFill>
                <a:latin typeface="Century Gothic" charset="0"/>
                <a:cs typeface="Century Gothic" charset="0"/>
                <a:sym typeface="Helvetica Light" charset="0"/>
              </a:rPr>
              <a:t>we will put it with the</a:t>
            </a:r>
          </a:p>
          <a:p>
            <a:r>
              <a:rPr lang="en-US">
                <a:solidFill>
                  <a:schemeClr val="tx1"/>
                </a:solidFill>
                <a:latin typeface="Century Gothic" charset="0"/>
                <a:cs typeface="Century Gothic" charset="0"/>
                <a:sym typeface="Helvetica Light" charset="0"/>
              </a:rPr>
              <a:t>other suitcases under</a:t>
            </a:r>
          </a:p>
          <a:p>
            <a:r>
              <a:rPr lang="en-US">
                <a:solidFill>
                  <a:schemeClr val="tx1"/>
                </a:solidFill>
                <a:latin typeface="Century Gothic" charset="0"/>
                <a:cs typeface="Century Gothic" charset="0"/>
                <a:sym typeface="Helvetica Light" charset="0"/>
              </a:rPr>
              <a:t>the plane!</a:t>
            </a:r>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 </a:t>
            </a:r>
            <a:endParaRPr lang="en-US">
              <a:solidFill>
                <a:schemeClr val="tx1"/>
              </a:solidFill>
              <a:latin typeface="Century Gothic" charset="0"/>
              <a:cs typeface="Century Gothic" charset="0"/>
              <a:sym typeface="Helvetica Ligh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a:extLst>
              <a:ext uri="{28A0092B-C50C-407E-A947-70E740481C1C}">
                <a14:useLocalDpi xmlns:a14="http://schemas.microsoft.com/office/drawing/2010/main" val="0"/>
              </a:ext>
            </a:extLst>
          </a:blip>
          <a:srcRect l="5804" t="5153" r="22987" b="639"/>
          <a:stretch>
            <a:fillRect/>
          </a:stretch>
        </p:blipFill>
        <p:spPr bwMode="auto">
          <a:xfrm rot="5400000">
            <a:off x="3078957" y="-1559719"/>
            <a:ext cx="6551612" cy="1121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6322" name="Rectangle 3"/>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6323" name="Rectangle 4"/>
          <p:cNvSpPr>
            <a:spLocks/>
          </p:cNvSpPr>
          <p:nvPr/>
        </p:nvSpPr>
        <p:spPr bwMode="auto">
          <a:xfrm>
            <a:off x="1298575" y="6707188"/>
            <a:ext cx="44386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CA" altLang="ja-JP" sz="2800">
                <a:solidFill>
                  <a:schemeClr val="tx1"/>
                </a:solidFill>
                <a:latin typeface="Century Gothic" charset="0"/>
                <a:cs typeface="Century Gothic" charset="0"/>
                <a:sym typeface="Helvetica Light" charset="0"/>
              </a:rPr>
              <a:t>It was time for take-off </a:t>
            </a:r>
            <a:r>
              <a:rPr lang="en-US" altLang="ja-JP" sz="2800">
                <a:solidFill>
                  <a:schemeClr val="tx1"/>
                </a:solidFill>
                <a:latin typeface="Century Gothic" charset="0"/>
                <a:cs typeface="Century Gothic" charset="0"/>
                <a:sym typeface="Helvetica Light" charset="0"/>
              </a:rPr>
              <a:t> so</a:t>
            </a:r>
          </a:p>
          <a:p>
            <a:r>
              <a:rPr lang="en-US" altLang="ja-JP" sz="2800">
                <a:solidFill>
                  <a:schemeClr val="tx1"/>
                </a:solidFill>
                <a:latin typeface="Century Gothic" charset="0"/>
                <a:cs typeface="Century Gothic" charset="0"/>
                <a:sym typeface="Helvetica Light" charset="0"/>
              </a:rPr>
              <a:t>Marcella sat down.</a:t>
            </a:r>
            <a:endParaRPr lang="en-CA" altLang="ja-JP" sz="2800">
              <a:solidFill>
                <a:schemeClr val="tx1"/>
              </a:solidFill>
              <a:latin typeface="Century Gothic" charset="0"/>
              <a:cs typeface="Century Gothic" charset="0"/>
              <a:sym typeface="Helvetica Light" charset="0"/>
            </a:endParaRPr>
          </a:p>
        </p:txBody>
      </p:sp>
      <p:sp>
        <p:nvSpPr>
          <p:cNvPr id="56324" name="Rectangle 5"/>
          <p:cNvSpPr>
            <a:spLocks/>
          </p:cNvSpPr>
          <p:nvPr/>
        </p:nvSpPr>
        <p:spPr bwMode="auto">
          <a:xfrm>
            <a:off x="6142038" y="6534150"/>
            <a:ext cx="58197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p>
            <a:r>
              <a:rPr lang="en-CA" altLang="ja-JP" sz="2800">
                <a:solidFill>
                  <a:schemeClr val="tx1"/>
                </a:solidFill>
                <a:latin typeface="Century Gothic" charset="0"/>
                <a:cs typeface="Century Gothic" charset="0"/>
                <a:sym typeface="Helvetica Light" charset="0"/>
              </a:rPr>
              <a:t>“I am going to Grandma’s</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 </a:t>
            </a:r>
          </a:p>
          <a:p>
            <a:r>
              <a:rPr lang="en-US" sz="2800">
                <a:solidFill>
                  <a:schemeClr val="tx1"/>
                </a:solidFill>
                <a:latin typeface="Century Gothic" charset="0"/>
                <a:cs typeface="Century Gothic" charset="0"/>
                <a:sym typeface="Helvetica Light" charset="0"/>
              </a:rPr>
              <a:t>she said. She was</a:t>
            </a:r>
          </a:p>
          <a:p>
            <a:r>
              <a:rPr lang="en-US" sz="2800">
                <a:solidFill>
                  <a:schemeClr val="tx1"/>
                </a:solidFill>
                <a:latin typeface="Century Gothic" charset="0"/>
                <a:cs typeface="Century Gothic" charset="0"/>
                <a:sym typeface="Helvetica Light" charset="0"/>
              </a:rPr>
              <a:t>very excited.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8370"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8371"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small!” said Marcella. “Is that my house?”</a:t>
            </a:r>
          </a:p>
        </p:txBody>
      </p:sp>
      <p:sp>
        <p:nvSpPr>
          <p:cNvPr id="58372" name="Rectangle 11"/>
          <p:cNvSpPr>
            <a:spLocks/>
          </p:cNvSpPr>
          <p:nvPr/>
        </p:nvSpPr>
        <p:spPr bwMode="auto">
          <a:xfrm>
            <a:off x="6862763"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Marcella was having a lot of fun. She did not miss her dolls.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l="2280" t="54214" r="29317" b="916"/>
          <a:stretch>
            <a:fillRect/>
          </a:stretch>
        </p:blipFill>
        <p:spPr bwMode="auto">
          <a:xfrm rot="5400000">
            <a:off x="500063" y="1157288"/>
            <a:ext cx="6045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l="27599" t="2901" r="3737" b="47591"/>
          <a:stretch>
            <a:fillRect/>
          </a:stretch>
        </p:blipFill>
        <p:spPr bwMode="auto">
          <a:xfrm rot="5400000">
            <a:off x="5863432" y="904081"/>
            <a:ext cx="60690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0419" name="Rectangle 4"/>
          <p:cNvSpPr>
            <a:spLocks/>
          </p:cNvSpPr>
          <p:nvPr/>
        </p:nvSpPr>
        <p:spPr bwMode="auto">
          <a:xfrm>
            <a:off x="957263" y="6605588"/>
            <a:ext cx="10801350"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20" name="Rectangle 5"/>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“Look who I found!” nice man said.</a:t>
            </a:r>
          </a:p>
        </p:txBody>
      </p:sp>
      <p:sp>
        <p:nvSpPr>
          <p:cNvPr id="60421" name="Rectangle 6"/>
          <p:cNvSpPr>
            <a:spLocks/>
          </p:cNvSpPr>
          <p:nvPr/>
        </p:nvSpPr>
        <p:spPr bwMode="auto">
          <a:xfrm>
            <a:off x="6862763"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The plane landed. Marcella told her Grandma all about her trip!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138" t="55746" r="26234"/>
          <a:stretch>
            <a:fillRect/>
          </a:stretch>
        </p:blipFill>
        <p:spPr bwMode="auto">
          <a:xfrm rot="5400000">
            <a:off x="258763" y="1325563"/>
            <a:ext cx="67056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l="31133" t="5006" r="238" b="50739"/>
          <a:stretch>
            <a:fillRect/>
          </a:stretch>
        </p:blipFill>
        <p:spPr bwMode="auto">
          <a:xfrm rot="5400000">
            <a:off x="5803107" y="1327944"/>
            <a:ext cx="6705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2467" name="Rectangle 4"/>
          <p:cNvSpPr>
            <a:spLocks/>
          </p:cNvSpPr>
          <p:nvPr/>
        </p:nvSpPr>
        <p:spPr bwMode="auto">
          <a:xfrm>
            <a:off x="957263" y="6605588"/>
            <a:ext cx="11017250"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2468" name="Rectangle 5"/>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Then Marcella remembered the Raggedy’s</a:t>
            </a:r>
          </a:p>
        </p:txBody>
      </p:sp>
      <p:sp>
        <p:nvSpPr>
          <p:cNvPr id="62469" name="Rectangle 6"/>
          <p:cNvSpPr>
            <a:spLocks/>
          </p:cNvSpPr>
          <p:nvPr/>
        </p:nvSpPr>
        <p:spPr bwMode="auto">
          <a:xfrm>
            <a:off x="6502400" y="7540625"/>
            <a:ext cx="50403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dolls yours?” the nice man asked.</a:t>
            </a:r>
          </a:p>
          <a:p>
            <a:r>
              <a:rPr lang="en-CA" altLang="ja-JP" sz="2800">
                <a:solidFill>
                  <a:schemeClr val="tx1"/>
                </a:solidFill>
                <a:latin typeface="Century Gothic" charset="0"/>
                <a:cs typeface="Century Gothic" charset="0"/>
                <a:sym typeface="Helvetica Light" charset="0"/>
              </a:rPr>
              <a:t>“Yes!” cried Marcella. “I am so glad to see you!” Marcella hugged her dolls.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l="6786" t="5511" r="24028"/>
          <a:stretch>
            <a:fillRect/>
          </a:stretch>
        </p:blipFill>
        <p:spPr bwMode="auto">
          <a:xfrm rot="5400000">
            <a:off x="3154363" y="-1711325"/>
            <a:ext cx="6477000" cy="1144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4514" name="Rectangle 2"/>
          <p:cNvSpPr>
            <a:spLocks/>
          </p:cNvSpPr>
          <p:nvPr/>
        </p:nvSpPr>
        <p:spPr bwMode="auto">
          <a:xfrm>
            <a:off x="669925" y="6605588"/>
            <a:ext cx="11449050"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4515" name="Rectangle 4"/>
          <p:cNvSpPr>
            <a:spLocks/>
          </p:cNvSpPr>
          <p:nvPr/>
        </p:nvSpPr>
        <p:spPr bwMode="auto">
          <a:xfrm>
            <a:off x="1533525" y="7540625"/>
            <a:ext cx="98647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 am sorry you fell out of my suitcase,” Marcella said.</a:t>
            </a:r>
          </a:p>
          <a:p>
            <a:r>
              <a:rPr lang="en-CA" altLang="ja-JP" sz="2800">
                <a:solidFill>
                  <a:schemeClr val="tx1"/>
                </a:solidFill>
                <a:latin typeface="Century Gothic" charset="0"/>
                <a:cs typeface="Century Gothic" charset="0"/>
                <a:sym typeface="Helvetica Light" charset="0"/>
              </a:rPr>
              <a:t>“I hope you did not miss 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t="58141" r="35925"/>
          <a:stretch>
            <a:fillRect/>
          </a:stretch>
        </p:blipFill>
        <p:spPr bwMode="auto">
          <a:xfrm rot="5406763">
            <a:off x="151607" y="1304131"/>
            <a:ext cx="7548562"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6562" name="Rectangle 2"/>
          <p:cNvSpPr>
            <a:spLocks/>
          </p:cNvSpPr>
          <p:nvPr/>
        </p:nvSpPr>
        <p:spPr bwMode="auto">
          <a:xfrm>
            <a:off x="6934200" y="700088"/>
            <a:ext cx="5040313" cy="7561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6563" name="Rectangle 3"/>
          <p:cNvSpPr>
            <a:spLocks/>
          </p:cNvSpPr>
          <p:nvPr/>
        </p:nvSpPr>
        <p:spPr bwMode="auto">
          <a:xfrm>
            <a:off x="6934200" y="3940175"/>
            <a:ext cx="50403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Raggedy Ann and Andy just smiled. Because everyone knows that rag dolls do not talk!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Marcella’s Trip!</a:t>
            </a:r>
          </a:p>
        </p:txBody>
      </p:sp>
      <p:sp>
        <p:nvSpPr>
          <p:cNvPr id="68610" name="Rounded Rectangle 7"/>
          <p:cNvSpPr>
            <a:spLocks noChangeArrowheads="1"/>
          </p:cNvSpPr>
          <p:nvPr/>
        </p:nvSpPr>
        <p:spPr bwMode="auto">
          <a:xfrm>
            <a:off x="2109788" y="3076575"/>
            <a:ext cx="3744912"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Suitcase</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68611" name="Rounded Rectangle 8"/>
          <p:cNvSpPr>
            <a:spLocks noChangeArrowheads="1"/>
          </p:cNvSpPr>
          <p:nvPr/>
        </p:nvSpPr>
        <p:spPr bwMode="auto">
          <a:xfrm>
            <a:off x="6934200" y="3436938"/>
            <a:ext cx="3744913"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Airplanes</a:t>
            </a:r>
          </a:p>
        </p:txBody>
      </p:sp>
      <p:sp>
        <p:nvSpPr>
          <p:cNvPr id="68612" name="Rounded Rectangle 9"/>
          <p:cNvSpPr>
            <a:spLocks noChangeArrowheads="1"/>
          </p:cNvSpPr>
          <p:nvPr/>
        </p:nvSpPr>
        <p:spPr bwMode="auto">
          <a:xfrm>
            <a:off x="1606550" y="6172200"/>
            <a:ext cx="3744913"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T_ck_t</a:t>
            </a:r>
          </a:p>
        </p:txBody>
      </p:sp>
      <p:sp>
        <p:nvSpPr>
          <p:cNvPr id="68613" name="Rounded Rectangle 9"/>
          <p:cNvSpPr>
            <a:spLocks noChangeArrowheads="1"/>
          </p:cNvSpPr>
          <p:nvPr/>
        </p:nvSpPr>
        <p:spPr bwMode="auto">
          <a:xfrm>
            <a:off x="6573838" y="5956300"/>
            <a:ext cx="4681537"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Ra_ _ edy A_ 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Marcella’s Trip!</a:t>
            </a:r>
          </a:p>
        </p:txBody>
      </p:sp>
      <p:pic>
        <p:nvPicPr>
          <p:cNvPr id="70658" name="Picture 12"/>
          <p:cNvPicPr>
            <a:picLocks noChangeAspect="1" noChangeArrowheads="1"/>
          </p:cNvPicPr>
          <p:nvPr/>
        </p:nvPicPr>
        <p:blipFill>
          <a:blip r:embed="rId4">
            <a:extLst>
              <a:ext uri="{28A0092B-C50C-407E-A947-70E740481C1C}">
                <a14:useLocalDpi xmlns:a14="http://schemas.microsoft.com/office/drawing/2010/main" val="0"/>
              </a:ext>
            </a:extLst>
          </a:blip>
          <a:srcRect t="75104" r="71425"/>
          <a:stretch>
            <a:fillRect/>
          </a:stretch>
        </p:blipFill>
        <p:spPr bwMode="auto">
          <a:xfrm rot="5406763">
            <a:off x="1509713" y="3397250"/>
            <a:ext cx="4232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59" name="Rectangle 3"/>
          <p:cNvSpPr>
            <a:spLocks/>
          </p:cNvSpPr>
          <p:nvPr/>
        </p:nvSpPr>
        <p:spPr bwMode="auto">
          <a:xfrm>
            <a:off x="1246188" y="4156075"/>
            <a:ext cx="87344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CA" sz="3000">
                <a:solidFill>
                  <a:srgbClr val="005A7C"/>
                </a:solidFill>
                <a:latin typeface="Century Gothic" charset="0"/>
                <a:cs typeface="Century Gothic" charset="0"/>
                <a:sym typeface="Century Gothic" charset="0"/>
              </a:rPr>
              <a:t>Example:</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sp>
        <p:nvSpPr>
          <p:cNvPr id="70660" name="Rounded Rectangle 7"/>
          <p:cNvSpPr>
            <a:spLocks noChangeArrowheads="1"/>
          </p:cNvSpPr>
          <p:nvPr/>
        </p:nvSpPr>
        <p:spPr bwMode="auto">
          <a:xfrm>
            <a:off x="7581900" y="3508375"/>
            <a:ext cx="4681538"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fly airplanes</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1" name="Rounded Rectangle 7"/>
          <p:cNvSpPr>
            <a:spLocks noChangeArrowheads="1"/>
          </p:cNvSpPr>
          <p:nvPr/>
        </p:nvSpPr>
        <p:spPr bwMode="auto">
          <a:xfrm>
            <a:off x="7581900" y="4805363"/>
            <a:ext cx="4681538"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eat</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2" name="Rounded Rectangle 7"/>
          <p:cNvSpPr>
            <a:spLocks noChangeArrowheads="1"/>
          </p:cNvSpPr>
          <p:nvPr/>
        </p:nvSpPr>
        <p:spPr bwMode="auto">
          <a:xfrm>
            <a:off x="7581900" y="6172200"/>
            <a:ext cx="4681538"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swim</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3" name="Rounded Rectangle 7"/>
          <p:cNvSpPr>
            <a:spLocks noChangeArrowheads="1"/>
          </p:cNvSpPr>
          <p:nvPr/>
        </p:nvSpPr>
        <p:spPr bwMode="auto">
          <a:xfrm>
            <a:off x="7581900" y="7540625"/>
            <a:ext cx="4681538"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play with my dolls</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4" name="Rectangle 3"/>
          <p:cNvSpPr>
            <a:spLocks/>
          </p:cNvSpPr>
          <p:nvPr/>
        </p:nvSpPr>
        <p:spPr bwMode="auto">
          <a:xfrm>
            <a:off x="1246188" y="8332788"/>
            <a:ext cx="87344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CA" sz="3000">
                <a:solidFill>
                  <a:srgbClr val="005A7C"/>
                </a:solidFill>
                <a:latin typeface="Century Gothic" charset="0"/>
                <a:cs typeface="Century Gothic" charset="0"/>
                <a:sym typeface="Century Gothic" charset="0"/>
              </a:rPr>
              <a:t>I like to ______________________ .</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sp>
        <p:nvSpPr>
          <p:cNvPr id="15" name="Rectangle 3"/>
          <p:cNvSpPr>
            <a:spLocks/>
          </p:cNvSpPr>
          <p:nvPr/>
        </p:nvSpPr>
        <p:spPr bwMode="auto">
          <a:xfrm>
            <a:off x="1030288" y="2644775"/>
            <a:ext cx="117363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defRPr/>
            </a:pPr>
            <a:r>
              <a:rPr lang="en-CA" sz="2800" dirty="0">
                <a:solidFill>
                  <a:srgbClr val="005A7C"/>
                </a:solidFill>
                <a:latin typeface="Century Gothic" charset="0"/>
                <a:cs typeface="Century Gothic" charset="0"/>
                <a:sym typeface="Century Gothic" charset="0"/>
              </a:rPr>
              <a:t>Complete the sentences using the correct word from the story</a:t>
            </a:r>
            <a:endParaRPr lang="en-US" sz="2800" dirty="0">
              <a:solidFill>
                <a:srgbClr val="005A7C"/>
              </a:solidFill>
              <a:latin typeface="Century Gothic" charset="0"/>
              <a:cs typeface="Century Gothic" charset="0"/>
              <a:sym typeface="Century Gothic" charset="0"/>
            </a:endParaRPr>
          </a:p>
          <a:p>
            <a:pPr marL="863600" indent="-647700" algn="l">
              <a:spcBef>
                <a:spcPts val="2000"/>
              </a:spcBef>
              <a:defRPr/>
            </a:pPr>
            <a:endParaRPr lang="en-US" sz="3000" dirty="0">
              <a:solidFill>
                <a:srgbClr val="005A7C"/>
              </a:solidFill>
              <a:latin typeface="Century Gothic" charset="0"/>
              <a:cs typeface="Century Gothic" charset="0"/>
              <a:sym typeface="Century 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0"/>
            <a:ext cx="43037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 y="2644775"/>
            <a:ext cx="8662988"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4425" y="2573338"/>
            <a:ext cx="39814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270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7270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72708" name="Rectangle 7"/>
          <p:cNvSpPr>
            <a:spLocks/>
          </p:cNvSpPr>
          <p:nvPr/>
        </p:nvSpPr>
        <p:spPr bwMode="auto">
          <a:xfrm>
            <a:off x="752475" y="6707188"/>
            <a:ext cx="55292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a:t>
            </a:r>
            <a:r>
              <a:rPr lang="en-CA" altLang="ja-JP" sz="2800">
                <a:solidFill>
                  <a:schemeClr val="tx1"/>
                </a:solidFill>
                <a:latin typeface="Century Gothic" charset="0"/>
                <a:cs typeface="Century Gothic" charset="0"/>
                <a:sym typeface="Helvetica Light" charset="0"/>
              </a:rPr>
              <a:t>____________</a:t>
            </a:r>
            <a:r>
              <a:rPr lang="en-US" altLang="ja-JP" sz="2800">
                <a:solidFill>
                  <a:schemeClr val="tx1"/>
                </a:solidFill>
                <a:latin typeface="Century Gothic" charset="0"/>
                <a:cs typeface="Century Gothic" charset="0"/>
                <a:sym typeface="Helvetica Light" charset="0"/>
              </a:rPr>
              <a:t>!</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72709" name="Rounded Rectangle 7"/>
          <p:cNvSpPr>
            <a:spLocks noChangeArrowheads="1"/>
          </p:cNvSpPr>
          <p:nvPr/>
        </p:nvSpPr>
        <p:spPr bwMode="auto">
          <a:xfrm>
            <a:off x="6646863" y="61722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Grandma’s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2710" name="Rounded Rectangle 7"/>
          <p:cNvSpPr>
            <a:spLocks noChangeArrowheads="1"/>
          </p:cNvSpPr>
          <p:nvPr/>
        </p:nvSpPr>
        <p:spPr bwMode="auto">
          <a:xfrm>
            <a:off x="6646863" y="74691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eat</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2711" name="Rounded Rectangle 7"/>
          <p:cNvSpPr>
            <a:spLocks noChangeArrowheads="1"/>
          </p:cNvSpPr>
          <p:nvPr/>
        </p:nvSpPr>
        <p:spPr bwMode="auto">
          <a:xfrm>
            <a:off x="9382125" y="61722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play</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2712" name="Rounded Rectangle 7"/>
          <p:cNvSpPr>
            <a:spLocks noChangeArrowheads="1"/>
          </p:cNvSpPr>
          <p:nvPr/>
        </p:nvSpPr>
        <p:spPr bwMode="auto">
          <a:xfrm>
            <a:off x="9382125" y="74691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sleep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270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7270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72708" name="Rectangle 7"/>
          <p:cNvSpPr>
            <a:spLocks/>
          </p:cNvSpPr>
          <p:nvPr/>
        </p:nvSpPr>
        <p:spPr bwMode="auto">
          <a:xfrm>
            <a:off x="752475" y="6707188"/>
            <a:ext cx="55292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a:t>
            </a:r>
            <a:r>
              <a:rPr lang="en-CA" altLang="ja-JP" sz="2800">
                <a:solidFill>
                  <a:schemeClr val="tx1"/>
                </a:solidFill>
                <a:latin typeface="Century Gothic" charset="0"/>
                <a:cs typeface="Century Gothic" charset="0"/>
                <a:sym typeface="Helvetica Light" charset="0"/>
              </a:rPr>
              <a:t>____________</a:t>
            </a:r>
            <a:r>
              <a:rPr lang="en-US" altLang="ja-JP" sz="2800">
                <a:solidFill>
                  <a:schemeClr val="tx1"/>
                </a:solidFill>
                <a:latin typeface="Century Gothic" charset="0"/>
                <a:cs typeface="Century Gothic" charset="0"/>
                <a:sym typeface="Helvetica Light" charset="0"/>
              </a:rPr>
              <a:t>!</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72709" name="Rounded Rectangle 7"/>
          <p:cNvSpPr>
            <a:spLocks noChangeArrowheads="1"/>
          </p:cNvSpPr>
          <p:nvPr/>
        </p:nvSpPr>
        <p:spPr bwMode="auto">
          <a:xfrm>
            <a:off x="6646863" y="6172200"/>
            <a:ext cx="2519362"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dirty="0">
                <a:solidFill>
                  <a:srgbClr val="FF0000"/>
                </a:solidFill>
                <a:latin typeface="Century Gothic" charset="0"/>
                <a:ea typeface="ＭＳ Ｐゴシック" charset="0"/>
                <a:cs typeface="ＭＳ Ｐゴシック" charset="0"/>
                <a:sym typeface="Stone Sans ITC TT-Semi" charset="0"/>
              </a:rPr>
              <a:t>Grandma’s</a:t>
            </a:r>
            <a:endParaRPr lang="en-US" sz="2800" dirty="0">
              <a:solidFill>
                <a:srgbClr val="FF0000"/>
              </a:solidFill>
              <a:latin typeface="Century Gothic" charset="0"/>
              <a:ea typeface="ＭＳ Ｐゴシック" charset="0"/>
              <a:cs typeface="ＭＳ Ｐゴシック" charset="0"/>
              <a:sym typeface="Stone Sans ITC TT-Semi" charset="0"/>
            </a:endParaRPr>
          </a:p>
        </p:txBody>
      </p:sp>
    </p:spTree>
    <p:extLst>
      <p:ext uri="{BB962C8B-B14F-4D97-AF65-F5344CB8AC3E}">
        <p14:creationId xmlns:p14="http://schemas.microsoft.com/office/powerpoint/2010/main" val="1027638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pic>
        <p:nvPicPr>
          <p:cNvPr id="74754" name="Picture 1"/>
          <p:cNvPicPr>
            <a:picLocks noChangeAspect="1" noChangeArrowheads="1"/>
          </p:cNvPicPr>
          <p:nvPr/>
        </p:nvPicPr>
        <p:blipFill>
          <a:blip r:embed="rId3">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4755" name="Rectangle 3"/>
          <p:cNvSpPr>
            <a:spLocks/>
          </p:cNvSpPr>
          <p:nvPr/>
        </p:nvSpPr>
        <p:spPr bwMode="auto">
          <a:xfrm>
            <a:off x="1262063" y="3005138"/>
            <a:ext cx="48085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CA" altLang="ja-JP">
                <a:solidFill>
                  <a:schemeClr val="tx1"/>
                </a:solidFill>
                <a:latin typeface="Century Gothic" charset="0"/>
                <a:cs typeface="Century Gothic" charset="0"/>
                <a:sym typeface="Helvetica Light" charset="0"/>
              </a:rPr>
              <a:t>It is Marcella’s first</a:t>
            </a:r>
          </a:p>
          <a:p>
            <a:r>
              <a:rPr lang="en-CA">
                <a:solidFill>
                  <a:schemeClr val="tx1"/>
                </a:solidFill>
                <a:latin typeface="Century Gothic" charset="0"/>
                <a:cs typeface="Century Gothic" charset="0"/>
                <a:sym typeface="Helvetica Light" charset="0"/>
              </a:rPr>
              <a:t>________________ ride.</a:t>
            </a:r>
            <a:endParaRPr lang="en-US">
              <a:solidFill>
                <a:schemeClr val="tx1"/>
              </a:solidFill>
              <a:latin typeface="Century Gothic" charset="0"/>
              <a:cs typeface="Century Gothic" charset="0"/>
              <a:sym typeface="Helvetica Light" charset="0"/>
            </a:endParaRPr>
          </a:p>
        </p:txBody>
      </p:sp>
      <p:sp>
        <p:nvSpPr>
          <p:cNvPr id="74756"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car</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4757" name="Rounded Rectangle 7"/>
          <p:cNvSpPr>
            <a:spLocks noChangeArrowheads="1"/>
          </p:cNvSpPr>
          <p:nvPr/>
        </p:nvSpPr>
        <p:spPr bwMode="auto">
          <a:xfrm>
            <a:off x="1030288" y="66055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helicopter</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4758" name="Rounded Rectangle 7"/>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airplane</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4759" name="Rounded Rectangle 7"/>
          <p:cNvSpPr>
            <a:spLocks noChangeArrowheads="1"/>
          </p:cNvSpPr>
          <p:nvPr/>
        </p:nvSpPr>
        <p:spPr bwMode="auto">
          <a:xfrm>
            <a:off x="3765550" y="66055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spaceship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pic>
        <p:nvPicPr>
          <p:cNvPr id="76802" name="Picture 1"/>
          <p:cNvPicPr>
            <a:picLocks noChangeAspect="1" noChangeArrowheads="1"/>
          </p:cNvPicPr>
          <p:nvPr/>
        </p:nvPicPr>
        <p:blipFill>
          <a:blip r:embed="rId3">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6803" name="Rectangle 3"/>
          <p:cNvSpPr>
            <a:spLocks/>
          </p:cNvSpPr>
          <p:nvPr/>
        </p:nvSpPr>
        <p:spPr bwMode="auto">
          <a:xfrm>
            <a:off x="1262063" y="3005138"/>
            <a:ext cx="48085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CA" altLang="ja-JP">
                <a:solidFill>
                  <a:schemeClr val="tx1"/>
                </a:solidFill>
                <a:latin typeface="Century Gothic" charset="0"/>
                <a:cs typeface="Century Gothic" charset="0"/>
                <a:sym typeface="Helvetica Light" charset="0"/>
              </a:rPr>
              <a:t>It is Marcella’s first</a:t>
            </a:r>
          </a:p>
          <a:p>
            <a:r>
              <a:rPr lang="en-CA">
                <a:solidFill>
                  <a:schemeClr val="tx1"/>
                </a:solidFill>
                <a:latin typeface="Century Gothic" charset="0"/>
                <a:cs typeface="Century Gothic" charset="0"/>
                <a:sym typeface="Helvetica Light" charset="0"/>
              </a:rPr>
              <a:t>________________ ride.</a:t>
            </a:r>
            <a:endParaRPr lang="en-US">
              <a:solidFill>
                <a:schemeClr val="tx1"/>
              </a:solidFill>
              <a:latin typeface="Century Gothic" charset="0"/>
              <a:cs typeface="Century Gothic" charset="0"/>
              <a:sym typeface="Helvetica Light" charset="0"/>
            </a:endParaRPr>
          </a:p>
        </p:txBody>
      </p:sp>
      <p:sp>
        <p:nvSpPr>
          <p:cNvPr id="76804" name="Rounded Rectangle 7"/>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airplane</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3">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8850"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78851"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________!” said Marcella. “Is that my house?”</a:t>
            </a:r>
          </a:p>
        </p:txBody>
      </p:sp>
      <p:sp>
        <p:nvSpPr>
          <p:cNvPr id="78852" name="Rounded Rectangle 7"/>
          <p:cNvSpPr>
            <a:spLocks noChangeArrowheads="1"/>
          </p:cNvSpPr>
          <p:nvPr/>
        </p:nvSpPr>
        <p:spPr bwMode="auto">
          <a:xfrm>
            <a:off x="6502400" y="68214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big</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8853" name="Rounded Rectangle 7"/>
          <p:cNvSpPr>
            <a:spLocks noChangeArrowheads="1"/>
          </p:cNvSpPr>
          <p:nvPr/>
        </p:nvSpPr>
        <p:spPr bwMode="auto">
          <a:xfrm>
            <a:off x="6502400" y="8116888"/>
            <a:ext cx="2520950" cy="10810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smelly</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8854" name="Rounded Rectangle 10"/>
          <p:cNvSpPr>
            <a:spLocks noChangeArrowheads="1"/>
          </p:cNvSpPr>
          <p:nvPr/>
        </p:nvSpPr>
        <p:spPr bwMode="auto">
          <a:xfrm>
            <a:off x="9239250" y="6821488"/>
            <a:ext cx="2519363"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colourful</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8855" name="Rounded Rectangle 7"/>
          <p:cNvSpPr>
            <a:spLocks noChangeArrowheads="1"/>
          </p:cNvSpPr>
          <p:nvPr/>
        </p:nvSpPr>
        <p:spPr bwMode="auto">
          <a:xfrm>
            <a:off x="9239250" y="8116888"/>
            <a:ext cx="2519363" cy="10810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small</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0898"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0899"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________!” said Marcella. “Is that my house?”</a:t>
            </a:r>
          </a:p>
        </p:txBody>
      </p:sp>
      <p:sp>
        <p:nvSpPr>
          <p:cNvPr id="80900" name="Rounded Rectangle 7"/>
          <p:cNvSpPr>
            <a:spLocks noChangeArrowheads="1"/>
          </p:cNvSpPr>
          <p:nvPr/>
        </p:nvSpPr>
        <p:spPr bwMode="auto">
          <a:xfrm>
            <a:off x="9239250" y="8116888"/>
            <a:ext cx="2519363" cy="1081087"/>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small</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p:cNvPicPr>
            <a:picLocks noChangeAspect="1" noChangeArrowheads="1"/>
          </p:cNvPicPr>
          <p:nvPr/>
        </p:nvPicPr>
        <p:blipFill>
          <a:blip r:embed="rId3">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2946"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2947"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your __________?” the nice man asked.</a:t>
            </a:r>
          </a:p>
        </p:txBody>
      </p:sp>
      <p:sp>
        <p:nvSpPr>
          <p:cNvPr id="82948"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dolls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2949" name="Rounded Rectangle 9"/>
          <p:cNvSpPr>
            <a:spLocks noChangeArrowheads="1"/>
          </p:cNvSpPr>
          <p:nvPr/>
        </p:nvSpPr>
        <p:spPr bwMode="auto">
          <a:xfrm>
            <a:off x="1030288" y="66055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hands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2950" name="Rounded Rectangle 10"/>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candies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2951" name="Rounded Rectangle 7"/>
          <p:cNvSpPr>
            <a:spLocks noChangeArrowheads="1"/>
          </p:cNvSpPr>
          <p:nvPr/>
        </p:nvSpPr>
        <p:spPr bwMode="auto">
          <a:xfrm>
            <a:off x="3765550" y="66055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suitcases</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p:cNvPicPr>
            <a:picLocks noChangeAspect="1" noChangeArrowheads="1"/>
          </p:cNvPicPr>
          <p:nvPr/>
        </p:nvPicPr>
        <p:blipFill>
          <a:blip r:embed="rId3">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4994"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4995"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your __________?” the nice man asked.</a:t>
            </a:r>
          </a:p>
        </p:txBody>
      </p:sp>
      <p:sp>
        <p:nvSpPr>
          <p:cNvPr id="84996"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dolls</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p:cNvPicPr>
            <a:picLocks noChangeAspect="1" noChangeArrowheads="1"/>
          </p:cNvPicPr>
          <p:nvPr/>
        </p:nvPicPr>
        <p:blipFill>
          <a:blip r:embed="rId3">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7042"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7043"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“I’m sorry you fell out of my</a:t>
            </a:r>
          </a:p>
          <a:p>
            <a:r>
              <a:rPr lang="en-CA" altLang="ja-JP" sz="2800">
                <a:solidFill>
                  <a:schemeClr val="tx1"/>
                </a:solidFill>
                <a:latin typeface="Century Gothic" charset="0"/>
                <a:cs typeface="Century Gothic" charset="0"/>
                <a:sym typeface="Helvetica Light" charset="0"/>
              </a:rPr>
              <a:t>______________ !” cried Marcella.</a:t>
            </a:r>
          </a:p>
        </p:txBody>
      </p:sp>
      <p:sp>
        <p:nvSpPr>
          <p:cNvPr id="87044"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hands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7045" name="Rounded Rectangle 9"/>
          <p:cNvSpPr>
            <a:spLocks noChangeArrowheads="1"/>
          </p:cNvSpPr>
          <p:nvPr/>
        </p:nvSpPr>
        <p:spPr bwMode="auto">
          <a:xfrm>
            <a:off x="1030288" y="66055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car</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7046" name="Rounded Rectangle 10"/>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suitcase</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7047" name="Rounded Rectangle 7"/>
          <p:cNvSpPr>
            <a:spLocks noChangeArrowheads="1"/>
          </p:cNvSpPr>
          <p:nvPr/>
        </p:nvSpPr>
        <p:spPr bwMode="auto">
          <a:xfrm>
            <a:off x="3765550" y="66055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lap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p:cNvPicPr>
            <a:picLocks noChangeAspect="1" noChangeArrowheads="1"/>
          </p:cNvPicPr>
          <p:nvPr/>
        </p:nvPicPr>
        <p:blipFill>
          <a:blip r:embed="rId3">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9090"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9091"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“I’m sorry you fell out of my</a:t>
            </a:r>
          </a:p>
          <a:p>
            <a:r>
              <a:rPr lang="en-CA" altLang="ja-JP" sz="2800">
                <a:solidFill>
                  <a:schemeClr val="tx1"/>
                </a:solidFill>
                <a:latin typeface="Century Gothic" charset="0"/>
                <a:cs typeface="Century Gothic" charset="0"/>
                <a:sym typeface="Helvetica Light" charset="0"/>
              </a:rPr>
              <a:t>______________ !” cried Marcella.</a:t>
            </a:r>
          </a:p>
        </p:txBody>
      </p:sp>
      <p:sp>
        <p:nvSpPr>
          <p:cNvPr id="89092" name="Rounded Rectangle 10"/>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suitcase</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Complete short closed sentences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present tense</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The ‘</a:t>
            </a:r>
            <a:r>
              <a:rPr lang="en-US" altLang="ja-JP" sz="3000">
                <a:solidFill>
                  <a:srgbClr val="005A7C"/>
                </a:solidFill>
                <a:latin typeface="Century Gothic" charset="0"/>
                <a:cs typeface="Century Gothic" charset="0"/>
                <a:sym typeface="Century Gothic" charset="0"/>
              </a:rPr>
              <a:t>pp</a:t>
            </a:r>
            <a:r>
              <a:rPr lang="en-US" sz="3000">
                <a:solidFill>
                  <a:srgbClr val="005A7C"/>
                </a:solidFill>
                <a:latin typeface="Century Gothic" charset="0"/>
                <a:cs typeface="Century Gothic" charset="0"/>
                <a:sym typeface="Century Gothic" charset="0"/>
              </a:rPr>
              <a:t>’</a:t>
            </a:r>
            <a:r>
              <a:rPr lang="en-US" altLang="ja-JP" sz="3000">
                <a:solidFill>
                  <a:srgbClr val="005A7C"/>
                </a:solidFill>
                <a:latin typeface="Century Gothic" charset="0"/>
                <a:cs typeface="Century Gothic" charset="0"/>
                <a:sym typeface="Century Gothic" charset="0"/>
              </a:rPr>
              <a:t> sound</a:t>
            </a:r>
            <a:endParaRPr lang="en-US" sz="300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625" y="5719763"/>
            <a:ext cx="26638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0463" y="5740400"/>
            <a:ext cx="48387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175" y="5884863"/>
            <a:ext cx="24653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91138"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Walls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911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1140"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1142"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343693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Bunny Jumping Competition</a:t>
            </a:r>
          </a:p>
        </p:txBody>
      </p:sp>
      <p:pic>
        <p:nvPicPr>
          <p:cNvPr id="95234" name="Picture 11"/>
          <p:cNvPicPr>
            <a:picLocks noChangeAspect="1" noChangeArrowheads="1"/>
          </p:cNvPicPr>
          <p:nvPr/>
        </p:nvPicPr>
        <p:blipFill>
          <a:blip r:embed="rId4">
            <a:extLst>
              <a:ext uri="{28A0092B-C50C-407E-A947-70E740481C1C}">
                <a14:useLocalDpi xmlns:a14="http://schemas.microsoft.com/office/drawing/2010/main" val="0"/>
              </a:ext>
            </a:extLst>
          </a:blip>
          <a:srcRect r="15501" b="8046"/>
          <a:stretch>
            <a:fillRect/>
          </a:stretch>
        </p:blipFill>
        <p:spPr bwMode="auto">
          <a:xfrm>
            <a:off x="6718300" y="2932113"/>
            <a:ext cx="4989513"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5235" name="Picture 12"/>
          <p:cNvPicPr>
            <a:picLocks noChangeAspect="1" noChangeArrowheads="1"/>
          </p:cNvPicPr>
          <p:nvPr/>
        </p:nvPicPr>
        <p:blipFill>
          <a:blip r:embed="rId5">
            <a:extLst>
              <a:ext uri="{28A0092B-C50C-407E-A947-70E740481C1C}">
                <a14:useLocalDpi xmlns:a14="http://schemas.microsoft.com/office/drawing/2010/main" val="0"/>
              </a:ext>
            </a:extLst>
          </a:blip>
          <a:srcRect b="7446"/>
          <a:stretch>
            <a:fillRect/>
          </a:stretch>
        </p:blipFill>
        <p:spPr bwMode="auto">
          <a:xfrm>
            <a:off x="8015288" y="6029325"/>
            <a:ext cx="352742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5236"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2932113"/>
            <a:ext cx="48895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523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788" y="6389688"/>
            <a:ext cx="4824412"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97282"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760" y="2716560"/>
            <a:ext cx="11521280" cy="6605776"/>
          </a:xfrm>
          <a:prstGeom prst="rect">
            <a:avLst/>
          </a:prstGeom>
        </p:spPr>
      </p:pic>
      <p:sp>
        <p:nvSpPr>
          <p:cNvPr id="97284"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97285" name="Picture 6" descr="startpin.png"/>
          <p:cNvPicPr>
            <a:picLocks noChangeAspect="1"/>
          </p:cNvPicPr>
          <p:nvPr/>
        </p:nvPicPr>
        <p:blipFill>
          <a:blip r:embed="rId4">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9" descr="endpin.png"/>
          <p:cNvPicPr>
            <a:picLocks noChangeAspect="1"/>
          </p:cNvPicPr>
          <p:nvPr/>
        </p:nvPicPr>
        <p:blipFill>
          <a:blip r:embed="rId5">
            <a:extLst>
              <a:ext uri="{28A0092B-C50C-407E-A947-70E740481C1C}">
                <a14:useLocalDpi xmlns:a14="http://schemas.microsoft.com/office/drawing/2010/main" val="0"/>
              </a:ext>
            </a:extLst>
          </a:blip>
          <a:srcRect l="43184" t="38879" r="43626" b="38609"/>
          <a:stretch>
            <a:fillRect/>
          </a:stretch>
        </p:blipFill>
        <p:spPr bwMode="auto">
          <a:xfrm>
            <a:off x="6070600" y="2789238"/>
            <a:ext cx="122396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We are going to Sweden!</a:t>
            </a:r>
          </a:p>
        </p:txBody>
      </p:sp>
      <p:cxnSp>
        <p:nvCxnSpPr>
          <p:cNvPr id="43" name="Straight Arrow Connector 42"/>
          <p:cNvCxnSpPr/>
          <p:nvPr/>
        </p:nvCxnSpPr>
        <p:spPr bwMode="auto">
          <a:xfrm flipH="1" flipV="1">
            <a:off x="6789738" y="4589463"/>
            <a:ext cx="2808287" cy="574675"/>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2" name="Picture 11"/>
          <p:cNvPicPr>
            <a:picLocks noChangeAspect="1" noChangeArrowheads="1"/>
          </p:cNvPicPr>
          <p:nvPr/>
        </p:nvPicPr>
        <p:blipFill rotWithShape="1">
          <a:blip r:embed="rId6">
            <a:extLst>
              <a:ext uri="{28A0092B-C50C-407E-A947-70E740481C1C}">
                <a14:useLocalDpi xmlns:a14="http://schemas.microsoft.com/office/drawing/2010/main" val="0"/>
              </a:ext>
            </a:extLst>
          </a:blip>
          <a:srcRect l="7800" t="1260" r="8223" b="9464"/>
          <a:stretch/>
        </p:blipFill>
        <p:spPr bwMode="auto">
          <a:xfrm>
            <a:off x="741760" y="6604992"/>
            <a:ext cx="2745094" cy="265799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sp>
        <p:nvSpPr>
          <p:cNvPr id="99330" name="Rectangle 2"/>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a:latin typeface="Century Gothic" charset="0"/>
                <a:cs typeface="Georgia" charset="0"/>
              </a:rPr>
              <a:t>Would you like to go to a bunny jumping competition?</a:t>
            </a:r>
          </a:p>
        </p:txBody>
      </p:sp>
      <p:pic>
        <p:nvPicPr>
          <p:cNvPr id="2" name="Picture 1" descr="18230-NRMPZB.jpg"/>
          <p:cNvPicPr>
            <a:picLocks noChangeAspect="1"/>
          </p:cNvPicPr>
          <p:nvPr/>
        </p:nvPicPr>
        <p:blipFill rotWithShape="1">
          <a:blip r:embed="rId4">
            <a:extLst>
              <a:ext uri="{28A0092B-C50C-407E-A947-70E740481C1C}">
                <a14:useLocalDpi xmlns:a14="http://schemas.microsoft.com/office/drawing/2010/main" val="0"/>
              </a:ext>
            </a:extLst>
          </a:blip>
          <a:srcRect l="5990" t="62500" r="48579" b="8594"/>
          <a:stretch/>
        </p:blipFill>
        <p:spPr>
          <a:xfrm>
            <a:off x="1749872" y="4876800"/>
            <a:ext cx="4431208" cy="2819400"/>
          </a:xfrm>
          <a:prstGeom prst="round2DiagRect">
            <a:avLst/>
          </a:prstGeom>
        </p:spPr>
      </p:pic>
      <p:pic>
        <p:nvPicPr>
          <p:cNvPr id="5" name="Picture 4" descr="18230-NRMPZB.jpg"/>
          <p:cNvPicPr>
            <a:picLocks noChangeAspect="1"/>
          </p:cNvPicPr>
          <p:nvPr/>
        </p:nvPicPr>
        <p:blipFill rotWithShape="1">
          <a:blip r:embed="rId4">
            <a:extLst>
              <a:ext uri="{28A0092B-C50C-407E-A947-70E740481C1C}">
                <a14:useLocalDpi xmlns:a14="http://schemas.microsoft.com/office/drawing/2010/main" val="0"/>
              </a:ext>
            </a:extLst>
          </a:blip>
          <a:srcRect l="51421" t="62500" r="3386" b="8594"/>
          <a:stretch/>
        </p:blipFill>
        <p:spPr>
          <a:xfrm>
            <a:off x="7006456" y="4876800"/>
            <a:ext cx="4407992" cy="2819400"/>
          </a:xfrm>
          <a:prstGeom prst="round2Diag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Using a dictionary</a:t>
            </a:r>
          </a:p>
        </p:txBody>
      </p:sp>
      <p:sp>
        <p:nvSpPr>
          <p:cNvPr id="101378" name="Rectangle 4"/>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a:latin typeface="Century Gothic" charset="0"/>
                <a:cs typeface="Georgia" charset="0"/>
              </a:rPr>
              <a:t>What is a dictionary?</a:t>
            </a:r>
          </a:p>
        </p:txBody>
      </p:sp>
      <p:sp>
        <p:nvSpPr>
          <p:cNvPr id="6" name="Rectangle 5"/>
          <p:cNvSpPr>
            <a:spLocks/>
          </p:cNvSpPr>
          <p:nvPr/>
        </p:nvSpPr>
        <p:spPr bwMode="auto">
          <a:xfrm>
            <a:off x="1317625" y="3940175"/>
            <a:ext cx="10656888" cy="2160588"/>
          </a:xfrm>
          <a:prstGeom prst="rect">
            <a:avLst/>
          </a:prstGeom>
          <a:solidFill>
            <a:schemeClr val="bg1">
              <a:lumMod val="20000"/>
              <a:lumOff val="80000"/>
            </a:schemeClr>
          </a:solidFill>
          <a:ln>
            <a:noFill/>
          </a:ln>
        </p:spPr>
        <p:txBody>
          <a:bodyPr lIns="0" tIns="0" rIns="0" bIns="0" anchor="ctr"/>
          <a:lstStyle/>
          <a:p>
            <a:pPr>
              <a:spcBef>
                <a:spcPts val="3200"/>
              </a:spcBef>
              <a:buSzPct val="77000"/>
              <a:defRPr/>
            </a:pPr>
            <a:r>
              <a:rPr lang="en-US" sz="4400" b="1" dirty="0">
                <a:solidFill>
                  <a:schemeClr val="accent6">
                    <a:lumMod val="60000"/>
                    <a:lumOff val="40000"/>
                  </a:schemeClr>
                </a:solidFill>
                <a:latin typeface="Century Gothic" charset="0"/>
                <a:cs typeface="Georgia" charset="0"/>
              </a:rPr>
              <a:t>A dictionary is a book that helps you understand words.</a:t>
            </a:r>
          </a:p>
        </p:txBody>
      </p:sp>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763" y="6389688"/>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13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6389688"/>
            <a:ext cx="40020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Using a dictionary</a:t>
            </a:r>
          </a:p>
        </p:txBody>
      </p:sp>
      <p:pic>
        <p:nvPicPr>
          <p:cNvPr id="1034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65600"/>
            <a:ext cx="4318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427" name="Rectangle 5"/>
          <p:cNvSpPr>
            <a:spLocks/>
          </p:cNvSpPr>
          <p:nvPr/>
        </p:nvSpPr>
        <p:spPr bwMode="auto">
          <a:xfrm>
            <a:off x="6011863" y="4084638"/>
            <a:ext cx="61007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Dog:</a:t>
            </a:r>
          </a:p>
          <a:p>
            <a:endParaRPr lang="en-US">
              <a:solidFill>
                <a:schemeClr val="tx1"/>
              </a:solidFill>
              <a:latin typeface="Century Gothic" charset="0"/>
              <a:ea typeface="ＭＳ Ｐゴシック" charset="0"/>
            </a:endParaRPr>
          </a:p>
          <a:p>
            <a:r>
              <a:rPr lang="en-US">
                <a:solidFill>
                  <a:schemeClr val="tx1"/>
                </a:solidFill>
                <a:latin typeface="Century Gothic" charset="0"/>
                <a:ea typeface="ＭＳ Ｐゴシック" charset="0"/>
              </a:rPr>
              <a:t>An animal with fur, four legs </a:t>
            </a:r>
          </a:p>
          <a:p>
            <a:r>
              <a:rPr lang="en-US">
                <a:solidFill>
                  <a:schemeClr val="tx1"/>
                </a:solidFill>
                <a:latin typeface="Century Gothic" charset="0"/>
                <a:ea typeface="ＭＳ Ｐゴシック" charset="0"/>
              </a:rPr>
              <a:t>and a tail.</a:t>
            </a:r>
          </a:p>
          <a:p>
            <a:endParaRPr lang="en-US">
              <a:solidFill>
                <a:schemeClr val="tx1"/>
              </a:solidFill>
              <a:latin typeface="Century Gothic" charset="0"/>
              <a:ea typeface="ＭＳ Ｐゴシック" charset="0"/>
            </a:endParaRPr>
          </a:p>
          <a:p>
            <a:r>
              <a:rPr lang="en-US">
                <a:solidFill>
                  <a:schemeClr val="tx1"/>
                </a:solidFill>
                <a:latin typeface="Century Gothic" charset="0"/>
                <a:ea typeface="ＭＳ Ｐゴシック" charset="0"/>
              </a:rPr>
              <a:t>People keep them as pets.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pic>
        <p:nvPicPr>
          <p:cNvPr id="2" name="Picture 1" descr="40515-O2F2IE.jpg"/>
          <p:cNvPicPr>
            <a:picLocks noChangeAspect="1"/>
          </p:cNvPicPr>
          <p:nvPr/>
        </p:nvPicPr>
        <p:blipFill rotWithShape="1">
          <a:blip r:embed="rId4">
            <a:extLst>
              <a:ext uri="{28A0092B-C50C-407E-A947-70E740481C1C}">
                <a14:useLocalDpi xmlns:a14="http://schemas.microsoft.com/office/drawing/2010/main" val="0"/>
              </a:ext>
            </a:extLst>
          </a:blip>
          <a:srcRect l="2637" r="50591" b="50981"/>
          <a:stretch/>
        </p:blipFill>
        <p:spPr>
          <a:xfrm>
            <a:off x="1143000" y="3292624"/>
            <a:ext cx="4561880" cy="4781128"/>
          </a:xfrm>
          <a:prstGeom prst="round2SameRect">
            <a:avLst/>
          </a:prstGeom>
        </p:spPr>
      </p:pic>
      <p:sp>
        <p:nvSpPr>
          <p:cNvPr id="105475" name="Rectangle 5"/>
          <p:cNvSpPr>
            <a:spLocks/>
          </p:cNvSpPr>
          <p:nvPr/>
        </p:nvSpPr>
        <p:spPr bwMode="auto">
          <a:xfrm>
            <a:off x="1822450" y="8189913"/>
            <a:ext cx="32877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Bunny / Rabbit</a:t>
            </a:r>
          </a:p>
        </p:txBody>
      </p:sp>
      <p:sp>
        <p:nvSpPr>
          <p:cNvPr id="11" name="Rounded Rectangle 7"/>
          <p:cNvSpPr>
            <a:spLocks noChangeArrowheads="1"/>
          </p:cNvSpPr>
          <p:nvPr/>
        </p:nvSpPr>
        <p:spPr bwMode="auto">
          <a:xfrm>
            <a:off x="6070600" y="3292475"/>
            <a:ext cx="5976938" cy="1008063"/>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sp>
        <p:nvSpPr>
          <p:cNvPr id="12" name="Rounded Rectangle 7"/>
          <p:cNvSpPr>
            <a:spLocks noChangeArrowheads="1"/>
          </p:cNvSpPr>
          <p:nvPr/>
        </p:nvSpPr>
        <p:spPr bwMode="auto">
          <a:xfrm>
            <a:off x="6070600" y="4589463"/>
            <a:ext cx="5976938" cy="1890712"/>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
        <p:nvSpPr>
          <p:cNvPr id="13" name="Rounded Rectangle 7"/>
          <p:cNvSpPr>
            <a:spLocks noChangeArrowheads="1"/>
          </p:cNvSpPr>
          <p:nvPr/>
        </p:nvSpPr>
        <p:spPr bwMode="auto">
          <a:xfrm>
            <a:off x="6070600" y="6821488"/>
            <a:ext cx="5976938" cy="1892300"/>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pic>
        <p:nvPicPr>
          <p:cNvPr id="2" name="Picture 1" descr="40515-O2F2IE.jpg"/>
          <p:cNvPicPr>
            <a:picLocks noChangeAspect="1"/>
          </p:cNvPicPr>
          <p:nvPr/>
        </p:nvPicPr>
        <p:blipFill rotWithShape="1">
          <a:blip r:embed="rId4">
            <a:extLst>
              <a:ext uri="{28A0092B-C50C-407E-A947-70E740481C1C}">
                <a14:useLocalDpi xmlns:a14="http://schemas.microsoft.com/office/drawing/2010/main" val="0"/>
              </a:ext>
            </a:extLst>
          </a:blip>
          <a:srcRect l="2637" r="50591" b="50981"/>
          <a:stretch/>
        </p:blipFill>
        <p:spPr>
          <a:xfrm>
            <a:off x="1143000" y="3292624"/>
            <a:ext cx="4561880" cy="4781128"/>
          </a:xfrm>
          <a:prstGeom prst="round2SameRect">
            <a:avLst/>
          </a:prstGeom>
        </p:spPr>
      </p:pic>
      <p:sp>
        <p:nvSpPr>
          <p:cNvPr id="107523" name="Rectangle 5"/>
          <p:cNvSpPr>
            <a:spLocks/>
          </p:cNvSpPr>
          <p:nvPr/>
        </p:nvSpPr>
        <p:spPr bwMode="auto">
          <a:xfrm>
            <a:off x="1822450" y="8189913"/>
            <a:ext cx="32877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Bunny / Rabbit</a:t>
            </a:r>
          </a:p>
        </p:txBody>
      </p:sp>
      <p:sp>
        <p:nvSpPr>
          <p:cNvPr id="12" name="Rounded Rectangle 7"/>
          <p:cNvSpPr>
            <a:spLocks noChangeArrowheads="1"/>
          </p:cNvSpPr>
          <p:nvPr/>
        </p:nvSpPr>
        <p:spPr bwMode="auto">
          <a:xfrm>
            <a:off x="6070600" y="4589463"/>
            <a:ext cx="5976938" cy="1890712"/>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09570" name="Rectangle 5"/>
          <p:cNvSpPr>
            <a:spLocks/>
          </p:cNvSpPr>
          <p:nvPr/>
        </p:nvSpPr>
        <p:spPr bwMode="auto">
          <a:xfrm>
            <a:off x="3027363" y="8189913"/>
            <a:ext cx="8778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Owl</a:t>
            </a:r>
          </a:p>
        </p:txBody>
      </p:sp>
      <p:sp>
        <p:nvSpPr>
          <p:cNvPr id="11" name="Rounded Rectangle 7"/>
          <p:cNvSpPr>
            <a:spLocks noChangeArrowheads="1"/>
          </p:cNvSpPr>
          <p:nvPr/>
        </p:nvSpPr>
        <p:spPr bwMode="auto">
          <a:xfrm>
            <a:off x="6070600" y="3292475"/>
            <a:ext cx="5976938" cy="1008063"/>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sp>
        <p:nvSpPr>
          <p:cNvPr id="12" name="Rounded Rectangle 7"/>
          <p:cNvSpPr>
            <a:spLocks noChangeArrowheads="1"/>
          </p:cNvSpPr>
          <p:nvPr/>
        </p:nvSpPr>
        <p:spPr bwMode="auto">
          <a:xfrm>
            <a:off x="6070600" y="4589463"/>
            <a:ext cx="5976938" cy="1890712"/>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
        <p:nvSpPr>
          <p:cNvPr id="13" name="Rounded Rectangle 7"/>
          <p:cNvSpPr>
            <a:spLocks noChangeArrowheads="1"/>
          </p:cNvSpPr>
          <p:nvPr/>
        </p:nvSpPr>
        <p:spPr bwMode="auto">
          <a:xfrm>
            <a:off x="6070600" y="6821488"/>
            <a:ext cx="5976938" cy="1892300"/>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pic>
        <p:nvPicPr>
          <p:cNvPr id="1095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3797300"/>
            <a:ext cx="37719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11618" name="Rectangle 5"/>
          <p:cNvSpPr>
            <a:spLocks/>
          </p:cNvSpPr>
          <p:nvPr/>
        </p:nvSpPr>
        <p:spPr bwMode="auto">
          <a:xfrm>
            <a:off x="3027363" y="8189913"/>
            <a:ext cx="8778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Owl</a:t>
            </a:r>
          </a:p>
        </p:txBody>
      </p:sp>
      <p:sp>
        <p:nvSpPr>
          <p:cNvPr id="13" name="Rounded Rectangle 7"/>
          <p:cNvSpPr>
            <a:spLocks noChangeArrowheads="1"/>
          </p:cNvSpPr>
          <p:nvPr/>
        </p:nvSpPr>
        <p:spPr bwMode="auto">
          <a:xfrm>
            <a:off x="6070600" y="6821488"/>
            <a:ext cx="5976938" cy="1892300"/>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pic>
        <p:nvPicPr>
          <p:cNvPr id="1116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3797300"/>
            <a:ext cx="37719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13666" name="Rectangle 5"/>
          <p:cNvSpPr>
            <a:spLocks/>
          </p:cNvSpPr>
          <p:nvPr/>
        </p:nvSpPr>
        <p:spPr bwMode="auto">
          <a:xfrm>
            <a:off x="2501900" y="8189913"/>
            <a:ext cx="19272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Oranges</a:t>
            </a:r>
          </a:p>
        </p:txBody>
      </p:sp>
      <p:pic>
        <p:nvPicPr>
          <p:cNvPr id="1136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4445000"/>
            <a:ext cx="47244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Rounded Rectangle 7"/>
          <p:cNvSpPr>
            <a:spLocks noChangeArrowheads="1"/>
          </p:cNvSpPr>
          <p:nvPr/>
        </p:nvSpPr>
        <p:spPr bwMode="auto">
          <a:xfrm>
            <a:off x="6070600" y="3292475"/>
            <a:ext cx="5976938" cy="1008063"/>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sp>
        <p:nvSpPr>
          <p:cNvPr id="14" name="Rounded Rectangle 7"/>
          <p:cNvSpPr>
            <a:spLocks noChangeArrowheads="1"/>
          </p:cNvSpPr>
          <p:nvPr/>
        </p:nvSpPr>
        <p:spPr bwMode="auto">
          <a:xfrm>
            <a:off x="6070600" y="4589463"/>
            <a:ext cx="5976938" cy="1890712"/>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
        <p:nvSpPr>
          <p:cNvPr id="15" name="Rounded Rectangle 7"/>
          <p:cNvSpPr>
            <a:spLocks noChangeArrowheads="1"/>
          </p:cNvSpPr>
          <p:nvPr/>
        </p:nvSpPr>
        <p:spPr bwMode="auto">
          <a:xfrm>
            <a:off x="6070600" y="6821488"/>
            <a:ext cx="5976938" cy="1892300"/>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15714" name="Rectangle 5"/>
          <p:cNvSpPr>
            <a:spLocks/>
          </p:cNvSpPr>
          <p:nvPr/>
        </p:nvSpPr>
        <p:spPr bwMode="auto">
          <a:xfrm>
            <a:off x="2501900" y="8189913"/>
            <a:ext cx="19272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Oranges</a:t>
            </a:r>
          </a:p>
        </p:txBody>
      </p:sp>
      <p:sp>
        <p:nvSpPr>
          <p:cNvPr id="11" name="Rounded Rectangle 7"/>
          <p:cNvSpPr>
            <a:spLocks noChangeArrowheads="1"/>
          </p:cNvSpPr>
          <p:nvPr/>
        </p:nvSpPr>
        <p:spPr bwMode="auto">
          <a:xfrm>
            <a:off x="6070600" y="3292475"/>
            <a:ext cx="5976938" cy="1008063"/>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pic>
        <p:nvPicPr>
          <p:cNvPr id="1157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4445000"/>
            <a:ext cx="47244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1776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Use simple dictionaries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776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‘NN’</a:t>
            </a:r>
          </a:p>
        </p:txBody>
      </p:sp>
      <p:pic>
        <p:nvPicPr>
          <p:cNvPr id="1198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178175"/>
            <a:ext cx="5475287"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What’s that word?</a:t>
            </a:r>
          </a:p>
        </p:txBody>
      </p:sp>
      <p:sp>
        <p:nvSpPr>
          <p:cNvPr id="121859" name="Rounded Rectangle 14"/>
          <p:cNvSpPr>
            <a:spLocks noChangeArrowheads="1"/>
          </p:cNvSpPr>
          <p:nvPr/>
        </p:nvSpPr>
        <p:spPr bwMode="auto">
          <a:xfrm>
            <a:off x="741363"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b_nn_</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21860" name="Rounded Rectangle 15"/>
          <p:cNvSpPr>
            <a:spLocks noChangeArrowheads="1"/>
          </p:cNvSpPr>
          <p:nvPr/>
        </p:nvSpPr>
        <p:spPr bwMode="auto">
          <a:xfrm>
            <a:off x="4630738"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_ _ nny</a:t>
            </a:r>
          </a:p>
        </p:txBody>
      </p:sp>
      <p:sp>
        <p:nvSpPr>
          <p:cNvPr id="121861" name="Rounded Rectangle 16"/>
          <p:cNvSpPr>
            <a:spLocks noChangeArrowheads="1"/>
          </p:cNvSpPr>
          <p:nvPr/>
        </p:nvSpPr>
        <p:spPr bwMode="auto">
          <a:xfrm>
            <a:off x="8518525" y="5164138"/>
            <a:ext cx="3744913"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c_nn_n</a:t>
            </a:r>
          </a:p>
        </p:txBody>
      </p:sp>
      <p:sp>
        <p:nvSpPr>
          <p:cNvPr id="21" name="Rounded Rectangle 20"/>
          <p:cNvSpPr>
            <a:spLocks noChangeArrowheads="1"/>
          </p:cNvSpPr>
          <p:nvPr/>
        </p:nvSpPr>
        <p:spPr bwMode="auto">
          <a:xfrm>
            <a:off x="885825" y="8332788"/>
            <a:ext cx="3744913"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err="1">
                <a:solidFill>
                  <a:srgbClr val="4597A0"/>
                </a:solidFill>
                <a:latin typeface="Century Gothic" charset="0"/>
                <a:ea typeface="ＭＳ Ｐゴシック" charset="0"/>
                <a:sym typeface="Stone Sans ITC TT-Semi" charset="0"/>
              </a:rPr>
              <a:t>s_nn</a:t>
            </a:r>
            <a:r>
              <a:rPr lang="en-US" sz="4000" b="1" dirty="0">
                <a:solidFill>
                  <a:srgbClr val="4597A0"/>
                </a:solidFill>
                <a:latin typeface="Century Gothic" charset="0"/>
                <a:ea typeface="ＭＳ Ｐゴシック" charset="0"/>
                <a:sym typeface="Stone Sans ITC TT-Semi" charset="0"/>
              </a:rPr>
              <a:t>_</a:t>
            </a:r>
          </a:p>
        </p:txBody>
      </p:sp>
      <p:sp>
        <p:nvSpPr>
          <p:cNvPr id="22" name="Rounded Rectangle 21"/>
          <p:cNvSpPr>
            <a:spLocks noChangeArrowheads="1"/>
          </p:cNvSpPr>
          <p:nvPr/>
        </p:nvSpPr>
        <p:spPr bwMode="auto">
          <a:xfrm>
            <a:off x="4773613"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err="1">
                <a:solidFill>
                  <a:srgbClr val="4597A0"/>
                </a:solidFill>
                <a:latin typeface="Century Gothic" charset="0"/>
                <a:ea typeface="ＭＳ Ｐゴシック" charset="0"/>
                <a:sym typeface="Stone Sans ITC TT-Semi" charset="0"/>
              </a:rPr>
              <a:t>d_nn</a:t>
            </a:r>
            <a:r>
              <a:rPr lang="en-US" sz="4000" b="1" dirty="0">
                <a:solidFill>
                  <a:srgbClr val="4597A0"/>
                </a:solidFill>
                <a:latin typeface="Century Gothic" charset="0"/>
                <a:ea typeface="ＭＳ Ｐゴシック" charset="0"/>
                <a:sym typeface="Stone Sans ITC TT-Semi" charset="0"/>
              </a:rPr>
              <a:t>__</a:t>
            </a:r>
          </a:p>
        </p:txBody>
      </p:sp>
      <p:sp>
        <p:nvSpPr>
          <p:cNvPr id="23" name="Rounded Rectangle 22"/>
          <p:cNvSpPr>
            <a:spLocks noChangeArrowheads="1"/>
          </p:cNvSpPr>
          <p:nvPr/>
        </p:nvSpPr>
        <p:spPr bwMode="auto">
          <a:xfrm>
            <a:off x="8662988"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err="1">
                <a:solidFill>
                  <a:srgbClr val="4597A0"/>
                </a:solidFill>
                <a:latin typeface="Century Gothic" charset="0"/>
                <a:ea typeface="ＭＳ Ｐゴシック" charset="0"/>
                <a:sym typeface="Stone Sans ITC TT-Semi" charset="0"/>
              </a:rPr>
              <a:t>b_nn_r</a:t>
            </a:r>
            <a:endParaRPr lang="en-US" sz="4000" b="1" dirty="0">
              <a:solidFill>
                <a:srgbClr val="4597A0"/>
              </a:solidFill>
              <a:latin typeface="Century Gothic" charset="0"/>
              <a:ea typeface="ＭＳ Ｐゴシック" charset="0"/>
              <a:sym typeface="Stone Sans ITC TT-Semi" charset="0"/>
            </a:endParaRPr>
          </a:p>
        </p:txBody>
      </p:sp>
      <p:pic>
        <p:nvPicPr>
          <p:cNvPr id="1218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200" y="3159125"/>
            <a:ext cx="18923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18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550" y="6172200"/>
            <a:ext cx="208756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186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5113" y="2616200"/>
            <a:ext cx="24526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186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300" y="6245225"/>
            <a:ext cx="28448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186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0175" y="6821488"/>
            <a:ext cx="32718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18" descr="40515-O2F2IE.jpg"/>
          <p:cNvPicPr>
            <a:picLocks noChangeAspect="1"/>
          </p:cNvPicPr>
          <p:nvPr/>
        </p:nvPicPr>
        <p:blipFill rotWithShape="1">
          <a:blip r:embed="rId10">
            <a:extLst>
              <a:ext uri="{28A0092B-C50C-407E-A947-70E740481C1C}">
                <a14:useLocalDpi xmlns:a14="http://schemas.microsoft.com/office/drawing/2010/main" val="0"/>
              </a:ext>
            </a:extLst>
          </a:blip>
          <a:srcRect l="2637" r="50591" b="50981"/>
          <a:stretch/>
        </p:blipFill>
        <p:spPr>
          <a:xfrm>
            <a:off x="1389832" y="2572544"/>
            <a:ext cx="2473414" cy="2592288"/>
          </a:xfrm>
          <a:prstGeom prst="round2SameRect">
            <a:avLst/>
          </a:prstGeom>
        </p:spPr>
      </p:pic>
      <p:sp>
        <p:nvSpPr>
          <p:cNvPr id="121871" name="Down Arrow 1"/>
          <p:cNvSpPr>
            <a:spLocks noChangeArrowheads="1"/>
          </p:cNvSpPr>
          <p:nvPr/>
        </p:nvSpPr>
        <p:spPr bwMode="auto">
          <a:xfrm>
            <a:off x="9382125" y="6316663"/>
            <a:ext cx="504825" cy="647700"/>
          </a:xfrm>
          <a:prstGeom prst="downArrow">
            <a:avLst>
              <a:gd name="adj1" fmla="val 50000"/>
              <a:gd name="adj2" fmla="val 49895"/>
            </a:avLst>
          </a:prstGeom>
          <a:solidFill>
            <a:srgbClr val="FFF4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0" y="0"/>
            <a:ext cx="13004800" cy="9753600"/>
          </a:xfrm>
          <a:prstGeom prst="rect">
            <a:avLst/>
          </a:prstGeom>
          <a:solidFill>
            <a:srgbClr val="FFF4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239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26988"/>
            <a:ext cx="7343775" cy="980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2595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 of the letters ‘</a:t>
            </a:r>
            <a:r>
              <a:rPr lang="en-CA" altLang="ja-JP" sz="3000">
                <a:solidFill>
                  <a:srgbClr val="005A7C"/>
                </a:solidFill>
                <a:latin typeface="Century Gothic" charset="0"/>
                <a:cs typeface="Century Gothic" charset="0"/>
                <a:sym typeface="Century Gothic" charset="0"/>
              </a:rPr>
              <a:t>nn</a:t>
            </a:r>
            <a:r>
              <a:rPr lang="en-CA"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5955"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280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800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30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005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1300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863" y="4521200"/>
            <a:ext cx="32178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005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0" y="4308475"/>
            <a:ext cx="22225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005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275" y="4697413"/>
            <a:ext cx="36449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sp>
        <p:nvSpPr>
          <p:cNvPr id="41986" name="Rectangle 3"/>
          <p:cNvSpPr>
            <a:spLocks/>
          </p:cNvSpPr>
          <p:nvPr/>
        </p:nvSpPr>
        <p:spPr bwMode="auto">
          <a:xfrm>
            <a:off x="1749425" y="26447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simple dictionaries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 of the letters ‘</a:t>
            </a:r>
            <a:r>
              <a:rPr lang="en-US" altLang="ja-JP" sz="3000">
                <a:solidFill>
                  <a:srgbClr val="005A7C"/>
                </a:solidFill>
                <a:latin typeface="Century Gothic" charset="0"/>
                <a:cs typeface="Century Gothic" charset="0"/>
                <a:sym typeface="Century Gothic" charset="0"/>
              </a:rPr>
              <a:t>nn</a:t>
            </a:r>
            <a:r>
              <a:rPr lang="en-US"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buSzPct val="77000"/>
            </a:pPr>
            <a:endParaRPr lang="en-US" sz="3000">
              <a:solidFill>
                <a:srgbClr val="005A7C"/>
              </a:solidFill>
              <a:latin typeface="Century Gothic" charset="0"/>
              <a:cs typeface="Century Gothic" charset="0"/>
              <a:sym typeface="Century Gothic" charset="0"/>
            </a:endParaRPr>
          </a:p>
        </p:txBody>
      </p:sp>
      <p:pic>
        <p:nvPicPr>
          <p:cNvPr id="419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8"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40846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descr="10319-NME1S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480536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209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pic>
        <p:nvPicPr>
          <p:cNvPr id="1320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4600" y="5375275"/>
            <a:ext cx="26289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210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950" y="5168900"/>
            <a:ext cx="65468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2101" name="Rectangle 4"/>
          <p:cNvSpPr>
            <a:spLocks/>
          </p:cNvSpPr>
          <p:nvPr/>
        </p:nvSpPr>
        <p:spPr bwMode="auto">
          <a:xfrm>
            <a:off x="2514600" y="2667000"/>
            <a:ext cx="796448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ＭＳ Ｐゴシック" charset="0"/>
              </a:rPr>
              <a:t>Owls are birds that are awake at night. </a:t>
            </a:r>
          </a:p>
          <a:p>
            <a:r>
              <a:rPr lang="en-US">
                <a:solidFill>
                  <a:schemeClr val="tx1"/>
                </a:solidFill>
                <a:ea typeface="ＭＳ Ｐゴシック" charset="0"/>
              </a:rPr>
              <a:t> </a:t>
            </a:r>
          </a:p>
          <a:p>
            <a:r>
              <a:rPr lang="en-US">
                <a:solidFill>
                  <a:schemeClr val="tx1"/>
                </a:solidFill>
                <a:ea typeface="ＭＳ Ｐゴシック" charset="0"/>
              </a:rPr>
              <a:t>Owls make a HOOT sound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3414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 of the letters ‘</a:t>
            </a:r>
            <a:r>
              <a:rPr lang="en-CA" altLang="ja-JP" sz="3000">
                <a:solidFill>
                  <a:srgbClr val="005A7C"/>
                </a:solidFill>
                <a:latin typeface="Century Gothic" charset="0"/>
                <a:cs typeface="Century Gothic" charset="0"/>
                <a:sym typeface="Century Gothic" charset="0"/>
              </a:rPr>
              <a:t>nn</a:t>
            </a:r>
            <a:r>
              <a:rPr lang="en-CA"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4147"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361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619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Walls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6196"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343693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tangle 7"/>
          <p:cNvSpPr>
            <a:spLocks/>
          </p:cNvSpPr>
          <p:nvPr/>
        </p:nvSpPr>
        <p:spPr bwMode="auto">
          <a:xfrm>
            <a:off x="1893888" y="4371975"/>
            <a:ext cx="552926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a:t>
            </a:r>
            <a:r>
              <a:rPr lang="en-CA" altLang="ja-JP" sz="2800">
                <a:solidFill>
                  <a:schemeClr val="tx1"/>
                </a:solidFill>
                <a:latin typeface="Century Gothic" charset="0"/>
                <a:cs typeface="Century Gothic" charset="0"/>
                <a:sym typeface="Helvetica Light" charset="0"/>
              </a:rPr>
              <a:t>____________</a:t>
            </a:r>
            <a:r>
              <a:rPr lang="en-US" altLang="ja-JP" sz="2800">
                <a:solidFill>
                  <a:schemeClr val="tx1"/>
                </a:solidFill>
                <a:latin typeface="Century Gothic" charset="0"/>
                <a:cs typeface="Century Gothic" charset="0"/>
                <a:sym typeface="Helvetica Light" charset="0"/>
              </a:rPr>
              <a:t>!</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136199" name="Rounded Rectangle 7"/>
          <p:cNvSpPr>
            <a:spLocks noChangeArrowheads="1"/>
          </p:cNvSpPr>
          <p:nvPr/>
        </p:nvSpPr>
        <p:spPr bwMode="auto">
          <a:xfrm>
            <a:off x="1895475" y="5524500"/>
            <a:ext cx="2519363"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Grandma’s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136200" name="Rounded Rectangle 7"/>
          <p:cNvSpPr>
            <a:spLocks noChangeArrowheads="1"/>
          </p:cNvSpPr>
          <p:nvPr/>
        </p:nvSpPr>
        <p:spPr bwMode="auto">
          <a:xfrm>
            <a:off x="1895475" y="6821488"/>
            <a:ext cx="2519363"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eat</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136201" name="Rounded Rectangle 7"/>
          <p:cNvSpPr>
            <a:spLocks noChangeArrowheads="1"/>
          </p:cNvSpPr>
          <p:nvPr/>
        </p:nvSpPr>
        <p:spPr bwMode="auto">
          <a:xfrm>
            <a:off x="4630738" y="55245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play</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136202" name="Rounded Rectangle 7"/>
          <p:cNvSpPr>
            <a:spLocks noChangeArrowheads="1"/>
          </p:cNvSpPr>
          <p:nvPr/>
        </p:nvSpPr>
        <p:spPr bwMode="auto">
          <a:xfrm>
            <a:off x="4630738" y="68214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sleep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824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did I learn today?</a:t>
            </a:r>
          </a:p>
        </p:txBody>
      </p:sp>
      <p:sp>
        <p:nvSpPr>
          <p:cNvPr id="138243"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Use simple dictionaries</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8244"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7"/>
          <p:cNvSpPr>
            <a:spLocks noChangeArrowheads="1"/>
          </p:cNvSpPr>
          <p:nvPr/>
        </p:nvSpPr>
        <p:spPr bwMode="auto">
          <a:xfrm>
            <a:off x="1030288" y="7861300"/>
            <a:ext cx="4679950" cy="1479550"/>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24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pic>
        <p:nvPicPr>
          <p:cNvPr id="138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088" y="3797300"/>
            <a:ext cx="37719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8247" name="Rectangle 7"/>
          <p:cNvSpPr>
            <a:spLocks/>
          </p:cNvSpPr>
          <p:nvPr/>
        </p:nvSpPr>
        <p:spPr bwMode="auto">
          <a:xfrm>
            <a:off x="2830513" y="6677025"/>
            <a:ext cx="876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bg1"/>
                </a:solidFill>
                <a:latin typeface="Century Gothic" charset="0"/>
                <a:ea typeface="ＭＳ Ｐゴシック" charset="0"/>
              </a:rPr>
              <a:t>Owl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029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sp>
        <p:nvSpPr>
          <p:cNvPr id="140291" name="Rounded Rectangle 14"/>
          <p:cNvSpPr>
            <a:spLocks noChangeArrowheads="1"/>
          </p:cNvSpPr>
          <p:nvPr/>
        </p:nvSpPr>
        <p:spPr bwMode="auto">
          <a:xfrm>
            <a:off x="741363"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bunny</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40292" name="Rounded Rectangle 15"/>
          <p:cNvSpPr>
            <a:spLocks noChangeArrowheads="1"/>
          </p:cNvSpPr>
          <p:nvPr/>
        </p:nvSpPr>
        <p:spPr bwMode="auto">
          <a:xfrm>
            <a:off x="4630738"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sunny</a:t>
            </a:r>
          </a:p>
        </p:txBody>
      </p:sp>
      <p:sp>
        <p:nvSpPr>
          <p:cNvPr id="140293" name="Rounded Rectangle 16"/>
          <p:cNvSpPr>
            <a:spLocks noChangeArrowheads="1"/>
          </p:cNvSpPr>
          <p:nvPr/>
        </p:nvSpPr>
        <p:spPr bwMode="auto">
          <a:xfrm>
            <a:off x="8518525" y="5164138"/>
            <a:ext cx="3744913"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cannon</a:t>
            </a:r>
          </a:p>
        </p:txBody>
      </p:sp>
      <p:sp>
        <p:nvSpPr>
          <p:cNvPr id="16" name="Rounded Rectangle 15"/>
          <p:cNvSpPr>
            <a:spLocks noChangeArrowheads="1"/>
          </p:cNvSpPr>
          <p:nvPr/>
        </p:nvSpPr>
        <p:spPr bwMode="auto">
          <a:xfrm>
            <a:off x="885825" y="8332788"/>
            <a:ext cx="3744913"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a:solidFill>
                  <a:srgbClr val="4597A0"/>
                </a:solidFill>
                <a:latin typeface="Century Gothic" charset="0"/>
                <a:ea typeface="ＭＳ Ｐゴシック" charset="0"/>
                <a:sym typeface="Stone Sans ITC TT-Semi" charset="0"/>
              </a:rPr>
              <a:t>sunny</a:t>
            </a:r>
          </a:p>
        </p:txBody>
      </p:sp>
      <p:sp>
        <p:nvSpPr>
          <p:cNvPr id="17" name="Rounded Rectangle 16"/>
          <p:cNvSpPr>
            <a:spLocks noChangeArrowheads="1"/>
          </p:cNvSpPr>
          <p:nvPr/>
        </p:nvSpPr>
        <p:spPr bwMode="auto">
          <a:xfrm>
            <a:off x="4773613"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a:solidFill>
                  <a:srgbClr val="4597A0"/>
                </a:solidFill>
                <a:latin typeface="Century Gothic" charset="0"/>
                <a:ea typeface="ＭＳ Ｐゴシック" charset="0"/>
                <a:sym typeface="Stone Sans ITC TT-Semi" charset="0"/>
              </a:rPr>
              <a:t>dinner</a:t>
            </a:r>
          </a:p>
        </p:txBody>
      </p:sp>
      <p:sp>
        <p:nvSpPr>
          <p:cNvPr id="18" name="Rounded Rectangle 17"/>
          <p:cNvSpPr>
            <a:spLocks noChangeArrowheads="1"/>
          </p:cNvSpPr>
          <p:nvPr/>
        </p:nvSpPr>
        <p:spPr bwMode="auto">
          <a:xfrm>
            <a:off x="8662988"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a:solidFill>
                  <a:srgbClr val="4597A0"/>
                </a:solidFill>
                <a:latin typeface="Century Gothic" charset="0"/>
                <a:ea typeface="ＭＳ Ｐゴシック" charset="0"/>
                <a:sym typeface="Stone Sans ITC TT-Semi" charset="0"/>
              </a:rPr>
              <a:t>banner</a:t>
            </a:r>
          </a:p>
        </p:txBody>
      </p:sp>
      <p:pic>
        <p:nvPicPr>
          <p:cNvPr id="1402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200" y="3159125"/>
            <a:ext cx="18923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02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550" y="6172200"/>
            <a:ext cx="208756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029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5113" y="2616200"/>
            <a:ext cx="24526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030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300" y="6245225"/>
            <a:ext cx="28448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030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0175" y="6821488"/>
            <a:ext cx="327183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 name="Picture 23" descr="40515-O2F2IE.jpg"/>
          <p:cNvPicPr>
            <a:picLocks noChangeAspect="1"/>
          </p:cNvPicPr>
          <p:nvPr/>
        </p:nvPicPr>
        <p:blipFill rotWithShape="1">
          <a:blip r:embed="rId10">
            <a:extLst>
              <a:ext uri="{28A0092B-C50C-407E-A947-70E740481C1C}">
                <a14:useLocalDpi xmlns:a14="http://schemas.microsoft.com/office/drawing/2010/main" val="0"/>
              </a:ext>
            </a:extLst>
          </a:blip>
          <a:srcRect l="2637" r="50591" b="50981"/>
          <a:stretch/>
        </p:blipFill>
        <p:spPr>
          <a:xfrm>
            <a:off x="1389832" y="2572544"/>
            <a:ext cx="2473414" cy="2592288"/>
          </a:xfrm>
          <a:prstGeom prst="round2SameRect">
            <a:avLst/>
          </a:prstGeom>
        </p:spPr>
      </p:pic>
      <p:sp>
        <p:nvSpPr>
          <p:cNvPr id="140303" name="Down Arrow 24"/>
          <p:cNvSpPr>
            <a:spLocks noChangeArrowheads="1"/>
          </p:cNvSpPr>
          <p:nvPr/>
        </p:nvSpPr>
        <p:spPr bwMode="auto">
          <a:xfrm>
            <a:off x="9382125" y="6316663"/>
            <a:ext cx="504825" cy="647700"/>
          </a:xfrm>
          <a:prstGeom prst="downArrow">
            <a:avLst>
              <a:gd name="adj1" fmla="val 50000"/>
              <a:gd name="adj2" fmla="val 49895"/>
            </a:avLst>
          </a:prstGeom>
          <a:solidFill>
            <a:srgbClr val="FFF4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2338"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2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23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23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234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‘Raggedy Ann and Andy’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43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43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438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pic>
        <p:nvPicPr>
          <p:cNvPr id="1464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463"/>
            <a:ext cx="130429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pic>
        <p:nvPicPr>
          <p:cNvPr id="148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420813"/>
            <a:ext cx="130302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pic>
        <p:nvPicPr>
          <p:cNvPr id="150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675"/>
            <a:ext cx="13004800"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068513"/>
            <a:ext cx="12588875"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82" name="Rectangle 2"/>
          <p:cNvSpPr>
            <a:spLocks/>
          </p:cNvSpPr>
          <p:nvPr/>
        </p:nvSpPr>
        <p:spPr bwMode="auto">
          <a:xfrm>
            <a:off x="0" y="555625"/>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b="1">
                <a:solidFill>
                  <a:srgbClr val="FF6600"/>
                </a:solidFill>
                <a:latin typeface="Century Gothic" charset="0"/>
                <a:cs typeface="Georgia" charset="0"/>
              </a:rPr>
              <a:t>We are going to Grandma’s House!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4"/>
          <p:cNvGrpSpPr>
            <a:grpSpLocks/>
          </p:cNvGrpSpPr>
          <p:nvPr/>
        </p:nvGrpSpPr>
        <p:grpSpPr bwMode="auto">
          <a:xfrm>
            <a:off x="10102850" y="2068513"/>
            <a:ext cx="2336800" cy="3251200"/>
            <a:chOff x="0" y="0"/>
            <a:chExt cx="1472" cy="2048"/>
          </a:xfrm>
        </p:grpSpPr>
        <p:pic>
          <p:nvPicPr>
            <p:cNvPr id="48141" name="Picture 2"/>
            <p:cNvPicPr>
              <a:picLocks noChangeArrowheads="1"/>
            </p:cNvPicPr>
            <p:nvPr/>
          </p:nvPicPr>
          <p:blipFill>
            <a:blip r:embed="rId3">
              <a:extLst>
                <a:ext uri="{28A0092B-C50C-407E-A947-70E740481C1C}">
                  <a14:useLocalDpi xmlns:a14="http://schemas.microsoft.com/office/drawing/2010/main" val="0"/>
                </a:ext>
              </a:extLst>
            </a:blip>
            <a:srcRect l="29294" t="5553" r="38899" b="76866"/>
            <a:stretch>
              <a:fillRect/>
            </a:stretch>
          </p:blipFill>
          <p:spPr bwMode="auto">
            <a:xfrm rot="5400000">
              <a:off x="-180" y="324"/>
              <a:ext cx="1823" cy="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4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2"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8130" name="Rectangle 5"/>
          <p:cNvSpPr>
            <a:spLocks/>
          </p:cNvSpPr>
          <p:nvPr/>
        </p:nvSpPr>
        <p:spPr bwMode="auto">
          <a:xfrm>
            <a:off x="4765675" y="2349500"/>
            <a:ext cx="48609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200">
                <a:solidFill>
                  <a:schemeClr val="tx1"/>
                </a:solidFill>
                <a:latin typeface="Century Gothic" charset="0"/>
                <a:ea typeface="ＭＳ Ｐゴシック" charset="0"/>
                <a:cs typeface="ＭＳ Ｐゴシック" charset="0"/>
                <a:sym typeface="Georgia Bold" charset="0"/>
              </a:rPr>
              <a:t>Raggedy Ann and Andy</a:t>
            </a:r>
          </a:p>
          <a:p>
            <a:r>
              <a:rPr lang="en-US" sz="3200">
                <a:solidFill>
                  <a:srgbClr val="3366FF"/>
                </a:solidFill>
                <a:latin typeface="Century Gothic" charset="0"/>
                <a:ea typeface="ＭＳ Ｐゴシック" charset="0"/>
                <a:cs typeface="ＭＳ Ｐゴシック" charset="0"/>
              </a:rPr>
              <a:t>They are dolls !</a:t>
            </a:r>
          </a:p>
        </p:txBody>
      </p:sp>
      <p:sp>
        <p:nvSpPr>
          <p:cNvPr id="48131" name="AutoShape 6"/>
          <p:cNvSpPr>
            <a:spLocks/>
          </p:cNvSpPr>
          <p:nvPr/>
        </p:nvSpPr>
        <p:spPr bwMode="auto">
          <a:xfrm>
            <a:off x="8877300" y="2847975"/>
            <a:ext cx="1270000" cy="469900"/>
          </a:xfrm>
          <a:prstGeom prst="rightArrow">
            <a:avLst>
              <a:gd name="adj1" fmla="val 32000"/>
              <a:gd name="adj2" fmla="val 118919"/>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pic>
        <p:nvPicPr>
          <p:cNvPr id="48132" name="Picture 7"/>
          <p:cNvPicPr>
            <a:picLocks noChangeArrowheads="1"/>
          </p:cNvPicPr>
          <p:nvPr/>
        </p:nvPicPr>
        <p:blipFill>
          <a:blip r:embed="rId6">
            <a:extLst>
              <a:ext uri="{28A0092B-C50C-407E-A947-70E740481C1C}">
                <a14:useLocalDpi xmlns:a14="http://schemas.microsoft.com/office/drawing/2010/main" val="0"/>
              </a:ext>
            </a:extLst>
          </a:blip>
          <a:srcRect l="6003" t="29205" r="54744" b="51512"/>
          <a:stretch>
            <a:fillRect/>
          </a:stretch>
        </p:blipFill>
        <p:spPr bwMode="auto">
          <a:xfrm rot="5395515">
            <a:off x="-130969" y="3263107"/>
            <a:ext cx="34147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3" name="Rectangle 8"/>
          <p:cNvSpPr>
            <a:spLocks/>
          </p:cNvSpPr>
          <p:nvPr/>
        </p:nvSpPr>
        <p:spPr bwMode="auto">
          <a:xfrm>
            <a:off x="3478213" y="4244975"/>
            <a:ext cx="5041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200">
                <a:solidFill>
                  <a:schemeClr val="tx1"/>
                </a:solidFill>
                <a:latin typeface="Century Gothic" charset="0"/>
                <a:ea typeface="ＭＳ Ｐゴシック" charset="0"/>
                <a:cs typeface="ＭＳ Ｐゴシック" charset="0"/>
                <a:sym typeface="Georgia Bold" charset="0"/>
              </a:rPr>
              <a:t>Flight Attendant</a:t>
            </a:r>
            <a:endParaRPr lang="en-US" sz="3200">
              <a:solidFill>
                <a:schemeClr val="tx1"/>
              </a:solidFill>
              <a:latin typeface="Century Gothic" charset="0"/>
              <a:ea typeface="ＭＳ Ｐゴシック" charset="0"/>
              <a:cs typeface="ＭＳ Ｐゴシック" charset="0"/>
            </a:endParaRPr>
          </a:p>
          <a:p>
            <a:r>
              <a:rPr lang="en-US" sz="3200">
                <a:solidFill>
                  <a:srgbClr val="3366FF"/>
                </a:solidFill>
                <a:latin typeface="Century Gothic" charset="0"/>
                <a:ea typeface="ＭＳ Ｐゴシック" charset="0"/>
                <a:cs typeface="ＭＳ Ｐゴシック" charset="0"/>
              </a:rPr>
              <a:t>She helps people stay safe on the plane</a:t>
            </a:r>
          </a:p>
        </p:txBody>
      </p:sp>
      <p:sp>
        <p:nvSpPr>
          <p:cNvPr id="48134" name="AutoShape 9"/>
          <p:cNvSpPr>
            <a:spLocks/>
          </p:cNvSpPr>
          <p:nvPr/>
        </p:nvSpPr>
        <p:spPr bwMode="auto">
          <a:xfrm flipH="1">
            <a:off x="2616200" y="5146675"/>
            <a:ext cx="1371600" cy="762000"/>
          </a:xfrm>
          <a:prstGeom prst="rightArrow">
            <a:avLst>
              <a:gd name="adj1" fmla="val 18454"/>
              <a:gd name="adj2" fmla="val 69858"/>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grpSp>
        <p:nvGrpSpPr>
          <p:cNvPr id="48135" name="Group 12"/>
          <p:cNvGrpSpPr>
            <a:grpSpLocks/>
          </p:cNvGrpSpPr>
          <p:nvPr/>
        </p:nvGrpSpPr>
        <p:grpSpPr bwMode="auto">
          <a:xfrm>
            <a:off x="8604250" y="6054725"/>
            <a:ext cx="2781300" cy="2971800"/>
            <a:chOff x="0" y="0"/>
            <a:chExt cx="1752" cy="1872"/>
          </a:xfrm>
        </p:grpSpPr>
        <p:pic>
          <p:nvPicPr>
            <p:cNvPr id="48139" name="Picture 10"/>
            <p:cNvPicPr>
              <a:picLocks noChangeAspect="1" noChangeArrowheads="1"/>
            </p:cNvPicPr>
            <p:nvPr/>
          </p:nvPicPr>
          <p:blipFill>
            <a:blip r:embed="rId3">
              <a:extLst>
                <a:ext uri="{28A0092B-C50C-407E-A947-70E740481C1C}">
                  <a14:useLocalDpi xmlns:a14="http://schemas.microsoft.com/office/drawing/2010/main" val="0"/>
                </a:ext>
              </a:extLst>
            </a:blip>
            <a:srcRect l="5026" t="28871" r="66322" b="49838"/>
            <a:stretch>
              <a:fillRect/>
            </a:stretch>
          </p:blipFill>
          <p:spPr bwMode="auto">
            <a:xfrm rot="5400000">
              <a:off x="48" y="96"/>
              <a:ext cx="1648"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40"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52"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8136" name="Rectangle 13"/>
          <p:cNvSpPr>
            <a:spLocks/>
          </p:cNvSpPr>
          <p:nvPr/>
        </p:nvSpPr>
        <p:spPr bwMode="auto">
          <a:xfrm>
            <a:off x="3335338" y="6708775"/>
            <a:ext cx="5041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200">
                <a:solidFill>
                  <a:schemeClr val="tx1"/>
                </a:solidFill>
                <a:latin typeface="Century Gothic" charset="0"/>
                <a:ea typeface="ＭＳ Ｐゴシック" charset="0"/>
                <a:cs typeface="ＭＳ Ｐゴシック" charset="0"/>
                <a:sym typeface="Georgia Bold" charset="0"/>
              </a:rPr>
              <a:t>Marcella</a:t>
            </a:r>
          </a:p>
          <a:p>
            <a:r>
              <a:rPr lang="en-US" sz="3200">
                <a:solidFill>
                  <a:srgbClr val="3366FF"/>
                </a:solidFill>
                <a:latin typeface="Century Gothic" charset="0"/>
                <a:ea typeface="ＭＳ Ｐゴシック" charset="0"/>
                <a:cs typeface="ＭＳ Ｐゴシック" charset="0"/>
              </a:rPr>
              <a:t>The girl in the story visiting her Grandma</a:t>
            </a:r>
          </a:p>
        </p:txBody>
      </p:sp>
      <p:sp>
        <p:nvSpPr>
          <p:cNvPr id="48137" name="AutoShape 14"/>
          <p:cNvSpPr>
            <a:spLocks/>
          </p:cNvSpPr>
          <p:nvPr/>
        </p:nvSpPr>
        <p:spPr bwMode="auto">
          <a:xfrm>
            <a:off x="7112000" y="6861175"/>
            <a:ext cx="1270000" cy="469900"/>
          </a:xfrm>
          <a:prstGeom prst="rightArrow">
            <a:avLst>
              <a:gd name="adj1" fmla="val 32000"/>
              <a:gd name="adj2" fmla="val 118919"/>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sp>
        <p:nvSpPr>
          <p:cNvPr id="48138" name="Rectangle 15"/>
          <p:cNvSpPr>
            <a:spLocks/>
          </p:cNvSpPr>
          <p:nvPr/>
        </p:nvSpPr>
        <p:spPr bwMode="auto">
          <a:xfrm>
            <a:off x="0" y="555625"/>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b="1">
                <a:solidFill>
                  <a:srgbClr val="FF6600"/>
                </a:solidFill>
                <a:latin typeface="Century Gothic" charset="0"/>
                <a:cs typeface="Georgia" charset="0"/>
              </a:rPr>
              <a:t>New Words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4"/>
          <p:cNvGrpSpPr>
            <a:grpSpLocks/>
          </p:cNvGrpSpPr>
          <p:nvPr/>
        </p:nvGrpSpPr>
        <p:grpSpPr bwMode="auto">
          <a:xfrm>
            <a:off x="1533525" y="2319338"/>
            <a:ext cx="3873500" cy="5118100"/>
            <a:chOff x="0" y="0"/>
            <a:chExt cx="2440" cy="3224"/>
          </a:xfrm>
        </p:grpSpPr>
        <p:pic>
          <p:nvPicPr>
            <p:cNvPr id="50180" name="Picture 2"/>
            <p:cNvPicPr>
              <a:picLocks noChangeArrowheads="1"/>
            </p:cNvPicPr>
            <p:nvPr/>
          </p:nvPicPr>
          <p:blipFill>
            <a:blip r:embed="rId3">
              <a:extLst>
                <a:ext uri="{28A0092B-C50C-407E-A947-70E740481C1C}">
                  <a14:useLocalDpi xmlns:a14="http://schemas.microsoft.com/office/drawing/2010/main" val="0"/>
                </a:ext>
              </a:extLst>
            </a:blip>
            <a:srcRect l="29294" t="5553" r="38899" b="76866"/>
            <a:stretch>
              <a:fillRect/>
            </a:stretch>
          </p:blipFill>
          <p:spPr bwMode="auto">
            <a:xfrm rot="5400000">
              <a:off x="-284" y="428"/>
              <a:ext cx="2999" cy="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018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40" cy="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50178" name="Rectangle 5"/>
          <p:cNvSpPr>
            <a:spLocks/>
          </p:cNvSpPr>
          <p:nvPr/>
        </p:nvSpPr>
        <p:spPr bwMode="auto">
          <a:xfrm>
            <a:off x="5676900" y="3436938"/>
            <a:ext cx="66833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a:solidFill>
                  <a:schemeClr val="tx1"/>
                </a:solidFill>
                <a:latin typeface="Century Gothic" charset="0"/>
                <a:ea typeface="ＭＳ Ｐゴシック" charset="0"/>
                <a:cs typeface="ＭＳ Ｐゴシック" charset="0"/>
                <a:sym typeface="Helvetica Light" charset="0"/>
              </a:rPr>
              <a:t>Raggedy Ann and Andy</a:t>
            </a:r>
          </a:p>
        </p:txBody>
      </p:sp>
      <p:sp>
        <p:nvSpPr>
          <p:cNvPr id="50179" name="Rectangle 6"/>
          <p:cNvSpPr>
            <a:spLocks/>
          </p:cNvSpPr>
          <p:nvPr/>
        </p:nvSpPr>
        <p:spPr bwMode="auto">
          <a:xfrm>
            <a:off x="6502400" y="4341813"/>
            <a:ext cx="48863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a:solidFill>
                  <a:schemeClr val="tx1"/>
                </a:solidFill>
                <a:latin typeface="Century Gothic" charset="0"/>
                <a:ea typeface="ＭＳ Ｐゴシック" charset="0"/>
                <a:cs typeface="ＭＳ Ｐゴシック" charset="0"/>
                <a:sym typeface="Helvetica Light" charset="0"/>
              </a:rPr>
              <a:t>Visiting Grandma!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1705</TotalTime>
  <Pages>0</Pages>
  <Words>2252</Words>
  <Characters>0</Characters>
  <Application>Microsoft Macintosh PowerPoint</Application>
  <PresentationFormat>Custom</PresentationFormat>
  <Lines>0</Lines>
  <Paragraphs>258</Paragraphs>
  <Slides>59</Slides>
  <Notes>59</Notes>
  <HiddenSlides>0</HiddenSlides>
  <MMClips>0</MMClips>
  <ScaleCrop>false</ScaleCrop>
  <HeadingPairs>
    <vt:vector size="4" baseType="variant">
      <vt:variant>
        <vt:lpstr>Theme</vt:lpstr>
      </vt:variant>
      <vt:variant>
        <vt:i4>31</vt:i4>
      </vt:variant>
      <vt:variant>
        <vt:lpstr>Slide Titles</vt:lpstr>
      </vt:variant>
      <vt:variant>
        <vt:i4>59</vt:i4>
      </vt:variant>
    </vt:vector>
  </HeadingPairs>
  <TitlesOfParts>
    <vt:vector size="90" baseType="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130</cp:revision>
  <dcterms:modified xsi:type="dcterms:W3CDTF">2016-04-06T00:41:41Z</dcterms:modified>
</cp:coreProperties>
</file>