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0"/>
  </p:notesMasterIdLst>
  <p:sldIdLst>
    <p:sldId id="256" r:id="rId32"/>
    <p:sldId id="263" r:id="rId33"/>
    <p:sldId id="295" r:id="rId34"/>
    <p:sldId id="258" r:id="rId35"/>
    <p:sldId id="304" r:id="rId36"/>
    <p:sldId id="345" r:id="rId37"/>
    <p:sldId id="346" r:id="rId38"/>
    <p:sldId id="347" r:id="rId39"/>
    <p:sldId id="265" r:id="rId40"/>
    <p:sldId id="392" r:id="rId41"/>
    <p:sldId id="420" r:id="rId42"/>
    <p:sldId id="421" r:id="rId43"/>
    <p:sldId id="445"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 id="471" r:id="rId57"/>
    <p:sldId id="447" r:id="rId58"/>
    <p:sldId id="448" r:id="rId59"/>
    <p:sldId id="449" r:id="rId60"/>
    <p:sldId id="450" r:id="rId61"/>
    <p:sldId id="451" r:id="rId62"/>
    <p:sldId id="472" r:id="rId63"/>
    <p:sldId id="452" r:id="rId64"/>
    <p:sldId id="453" r:id="rId65"/>
    <p:sldId id="454" r:id="rId66"/>
    <p:sldId id="455" r:id="rId67"/>
    <p:sldId id="456" r:id="rId68"/>
    <p:sldId id="457" r:id="rId69"/>
    <p:sldId id="302" r:id="rId70"/>
    <p:sldId id="293" r:id="rId71"/>
    <p:sldId id="289" r:id="rId72"/>
    <p:sldId id="335" r:id="rId73"/>
    <p:sldId id="383" r:id="rId74"/>
    <p:sldId id="338" r:id="rId75"/>
    <p:sldId id="341" r:id="rId76"/>
    <p:sldId id="336" r:id="rId77"/>
    <p:sldId id="343" r:id="rId78"/>
    <p:sldId id="344" r:id="rId79"/>
    <p:sldId id="473" r:id="rId80"/>
    <p:sldId id="474" r:id="rId81"/>
    <p:sldId id="348" r:id="rId82"/>
    <p:sldId id="349" r:id="rId83"/>
    <p:sldId id="414" r:id="rId84"/>
    <p:sldId id="292" r:id="rId85"/>
    <p:sldId id="288" r:id="rId86"/>
    <p:sldId id="279" r:id="rId87"/>
    <p:sldId id="419" r:id="rId88"/>
    <p:sldId id="415" r:id="rId89"/>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C32"/>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3" d="100"/>
          <a:sy n="63" d="100"/>
        </p:scale>
        <p:origin x="-1560" y="-8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www.eslgamesworld.com/Revision/Level1/play.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400" dirty="0" smtClean="0">
                <a:latin typeface="Lucida Grande" charset="0"/>
                <a:cs typeface="Lucida Grande" charset="0"/>
                <a:sym typeface="Lucida Grande" charset="0"/>
              </a:rPr>
              <a:t>You can ask the students where they think they are going today.</a:t>
            </a:r>
          </a:p>
          <a:p>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r>
              <a:rPr lang="en-US" sz="1400" dirty="0" smtClean="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Point out key words from the safari, like the types of animals that are in the picture.</a:t>
            </a:r>
            <a:endParaRPr lang="en-US" sz="2200" dirty="0">
              <a:latin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Talk about how far Africa is from China, talk about the different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of the flags.  You can even see how long of a plane ride it is from China to Africa!</a:t>
            </a:r>
            <a:endParaRPr lang="en-US" sz="2200" dirty="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Ask the students if they would like to go dogsledding or not. Have them circle yes or no.</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Have the students tell you why they do or do not want to go dogsledding.  Some reasons might be that it is too cold or that they are afraid.</a:t>
            </a:r>
            <a:endParaRPr lang="en-US" sz="2200" dirty="0">
              <a:latin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These are all of the letters we did from lessons 1-5!</a:t>
            </a:r>
            <a:endParaRPr lang="en-US" sz="2200" dirty="0">
              <a:latin typeface="Lucida Grande"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Share your screen with the students and have them play this interactive game with you using </a:t>
            </a:r>
            <a:r>
              <a:rPr lang="en-US" sz="2200" dirty="0" err="1" smtClean="0">
                <a:latin typeface="Lucida Grande" charset="0"/>
                <a:cs typeface="Lucida Grande" charset="0"/>
                <a:sym typeface="Lucida Grande" charset="0"/>
              </a:rPr>
              <a:t>pictoral</a:t>
            </a:r>
            <a:r>
              <a:rPr lang="en-US" sz="2200" dirty="0" smtClean="0">
                <a:latin typeface="Lucida Grande" charset="0"/>
                <a:cs typeface="Lucida Grande" charset="0"/>
                <a:sym typeface="Lucida Grande" charset="0"/>
              </a:rPr>
              <a:t> induction in order to complete sentences in the present tense.  Be sure to try the game out yourself before the lesson!  To make this more fun, write in the students names above the images ! Please find the link below.</a:t>
            </a:r>
          </a:p>
          <a:p>
            <a:r>
              <a:rPr lang="en-US" sz="2200" u="sng" dirty="0" smtClean="0">
                <a:latin typeface="Lucida Grande" charset="0"/>
                <a:cs typeface="Lucida Grande" charset="0"/>
                <a:sym typeface="Lucida Grande" charset="0"/>
                <a:hlinkClick r:id="rId3"/>
              </a:rPr>
              <a:t>http://www.eslgamesworld.com/Revision/Level1/play.html</a:t>
            </a:r>
            <a:endParaRPr lang="en-US" sz="2200" u="sng"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moment to talk about any new words or content that arose in the game, write down any key words on the whiteboard to further students understanding. </a:t>
            </a:r>
            <a:endParaRPr lang="en-US" sz="2200" dirty="0">
              <a:latin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LionRoar</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 for bears.  See if they have ever seen a bear in a zoo before, ask them to tell you what it looked like, where it lived etc.. </a:t>
            </a:r>
            <a:endParaRPr lang="en-US" sz="2200" dirty="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You can ask the students where they think they are going today.</a:t>
            </a:r>
          </a:p>
          <a:p>
            <a:pPr>
              <a:defRPr/>
            </a:pPr>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30.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jpeg"/><Relationship Id="rId17" Type="http://schemas.openxmlformats.org/officeDocument/2006/relationships/image" Target="../media/image26.jpeg"/><Relationship Id="rId18" Type="http://schemas.openxmlformats.org/officeDocument/2006/relationships/image" Target="../media/image27.jpeg"/><Relationship Id="rId19" Type="http://schemas.openxmlformats.org/officeDocument/2006/relationships/image" Target="../media/image28.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9.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4" cstate="screen">
            <a:lum bright="70000" contrast="-70000"/>
            <a:extLst>
              <a:ext uri="{28A0092B-C50C-407E-A947-70E740481C1C}">
                <a14:useLocalDpi xmlns:a14="http://schemas.microsoft.com/office/drawing/2010/main"/>
              </a:ext>
            </a:extLst>
          </a:blip>
          <a:srcRect/>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5" cstate="screen">
            <a:lum bright="70000" contrast="-70000"/>
            <a:extLst>
              <a:ext uri="{28A0092B-C50C-407E-A947-70E740481C1C}">
                <a14:useLocalDpi xmlns:a14="http://schemas.microsoft.com/office/drawing/2010/main"/>
              </a:ext>
            </a:extLst>
          </a:blip>
          <a:srcRect/>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6" cstate="screen">
              <a:lum bright="70000" contrast="-70000"/>
              <a:extLst>
                <a:ext uri="{28A0092B-C50C-407E-A947-70E740481C1C}">
                  <a14:useLocalDpi xmlns:a14="http://schemas.microsoft.com/office/drawing/2010/main"/>
                </a:ext>
              </a:extLst>
            </a:blip>
            <a:srcRect/>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7" cstate="screen">
              <a:lum bright="70000" contrast="-70000"/>
              <a:extLst>
                <a:ext uri="{28A0092B-C50C-407E-A947-70E740481C1C}">
                  <a14:useLocalDpi xmlns:a14="http://schemas.microsoft.com/office/drawing/2010/main"/>
                </a:ext>
              </a:extLst>
            </a:blip>
            <a:srcRect/>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8" cstate="screen">
              <a:lum bright="70000" contrast="-70000"/>
              <a:extLst>
                <a:ext uri="{28A0092B-C50C-407E-A947-70E740481C1C}">
                  <a14:useLocalDpi xmlns:a14="http://schemas.microsoft.com/office/drawing/2010/main"/>
                </a:ext>
              </a:extLst>
            </a:blip>
            <a:srcRect/>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9" cstate="screen">
              <a:lum bright="70000" contrast="-70000"/>
              <a:extLst>
                <a:ext uri="{28A0092B-C50C-407E-A947-70E740481C1C}">
                  <a14:useLocalDpi xmlns:a14="http://schemas.microsoft.com/office/drawing/2010/main"/>
                </a:ext>
              </a:extLst>
            </a:blip>
            <a:srcRect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3.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52.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pn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3.png"/><Relationship Id="rId5" Type="http://schemas.openxmlformats.org/officeDocument/2006/relationships/image" Target="../media/image41.png"/><Relationship Id="rId6"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4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3.png"/><Relationship Id="rId5" Type="http://schemas.openxmlformats.org/officeDocument/2006/relationships/image" Target="../media/image41.png"/><Relationship Id="rId6"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5.png"/><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53.png"/><Relationship Id="rId6" Type="http://schemas.openxmlformats.org/officeDocument/2006/relationships/image" Target="../media/image41.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5.png"/><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3.png"/><Relationship Id="rId5" Type="http://schemas.openxmlformats.org/officeDocument/2006/relationships/image" Target="../media/image41.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4.png"/><Relationship Id="rId5" Type="http://schemas.openxmlformats.org/officeDocument/2006/relationships/image" Target="../media/image83.png"/><Relationship Id="rId6" Type="http://schemas.openxmlformats.org/officeDocument/2006/relationships/image" Target="../media/image41.png"/><Relationship Id="rId7" Type="http://schemas.openxmlformats.org/officeDocument/2006/relationships/image" Target="../media/image106.png"/><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4.png"/><Relationship Id="rId5" Type="http://schemas.openxmlformats.org/officeDocument/2006/relationships/image" Target="../media/image83.png"/><Relationship Id="rId6" Type="http://schemas.openxmlformats.org/officeDocument/2006/relationships/image" Target="../media/image41.png"/><Relationship Id="rId7" Type="http://schemas.openxmlformats.org/officeDocument/2006/relationships/image" Target="../media/image94.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87.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37.png"/><Relationship Id="rId8" Type="http://schemas.openxmlformats.org/officeDocument/2006/relationships/image" Target="../media/image40.png"/><Relationship Id="rId1" Type="http://schemas.openxmlformats.org/officeDocument/2006/relationships/slideLayout" Target="../slideLayouts/slideLayout3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1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54.jpe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9.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57500" y="927100"/>
            <a:ext cx="7277100" cy="7886700"/>
          </a:xfrm>
          <a:prstGeom prst="rect">
            <a:avLst/>
          </a:prstGeom>
        </p:spPr>
      </p:pic>
      <p:pic>
        <p:nvPicPr>
          <p:cNvPr id="5" name="Picture 4"/>
          <p:cNvPicPr>
            <a:picLocks noChangeAspect="1"/>
          </p:cNvPicPr>
          <p:nvPr/>
        </p:nvPicPr>
        <p:blipFill>
          <a:blip r:embed="rId3"/>
          <a:stretch>
            <a:fillRect/>
          </a:stretch>
        </p:blipFill>
        <p:spPr>
          <a:xfrm>
            <a:off x="2857500" y="927100"/>
            <a:ext cx="7277100" cy="7886700"/>
          </a:xfrm>
          <a:prstGeom prst="rect">
            <a:avLst/>
          </a:prstGeom>
        </p:spPr>
      </p:pic>
      <p:pic>
        <p:nvPicPr>
          <p:cNvPr id="6" name="Picture 5"/>
          <p:cNvPicPr>
            <a:picLocks noChangeAspect="1"/>
          </p:cNvPicPr>
          <p:nvPr/>
        </p:nvPicPr>
        <p:blipFill>
          <a:blip r:embed="rId3"/>
          <a:stretch>
            <a:fillRect/>
          </a:stretch>
        </p:blipFill>
        <p:spPr>
          <a:xfrm>
            <a:off x="2857500" y="927100"/>
            <a:ext cx="7277100" cy="7886700"/>
          </a:xfrm>
          <a:prstGeom prst="rect">
            <a:avLst/>
          </a:prstGeom>
        </p:spPr>
      </p:pic>
      <p:pic>
        <p:nvPicPr>
          <p:cNvPr id="7" name="Picture 6" descr="sdgas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8064" y="2716560"/>
            <a:ext cx="6081141" cy="6590556"/>
          </a:xfrm>
          <a:prstGeom prst="rect">
            <a:avLst/>
          </a:prstGeom>
        </p:spPr>
      </p:pic>
      <p:sp>
        <p:nvSpPr>
          <p:cNvPr id="10"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FF0000"/>
                </a:solidFill>
                <a:latin typeface="Century Gothic" charset="0"/>
                <a:ea typeface="ヒラギノ角ゴ Pro W6" charset="0"/>
                <a:cs typeface="ヒラギノ角ゴ Pro W6" charset="0"/>
                <a:sym typeface="ヒラギノ角ゴ Pro W6" charset="0"/>
              </a:rPr>
              <a:t>We are going underground!</a:t>
            </a:r>
            <a:endParaRPr lang="en-US" sz="6400" b="1" dirty="0">
              <a:solidFill>
                <a:srgbClr val="FF0000"/>
              </a:solidFill>
              <a:latin typeface="Century Gothic" charset="0"/>
              <a:ea typeface="ヒラギノ角ゴ Pro W6" charset="0"/>
              <a:cs typeface="ヒラギノ角ゴ Pro W6" charset="0"/>
              <a:sym typeface="ヒラギノ角ゴ Pro W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772344"/>
            <a:ext cx="7366000" cy="76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6727502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3808" y="1348408"/>
            <a:ext cx="6937958" cy="696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Rounded Rectangle 1"/>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Phones</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Holes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Black</a:t>
            </a:r>
          </a:p>
        </p:txBody>
      </p:sp>
      <p:sp>
        <p:nvSpPr>
          <p:cNvPr id="9" name="Rounded Rectangle 8"/>
          <p:cNvSpPr/>
          <p:nvPr/>
        </p:nvSpPr>
        <p:spPr bwMode="auto">
          <a:xfrm>
            <a:off x="3982120" y="7685112"/>
            <a:ext cx="1584176" cy="50405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1148846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3808" y="1348408"/>
            <a:ext cx="6937958" cy="696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Holes</a:t>
            </a:r>
          </a:p>
        </p:txBody>
      </p:sp>
    </p:spTree>
    <p:extLst>
      <p:ext uri="{BB962C8B-B14F-4D97-AF65-F5344CB8AC3E}">
        <p14:creationId xmlns:p14="http://schemas.microsoft.com/office/powerpoint/2010/main" val="789706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3968" y="1060376"/>
            <a:ext cx="7772400" cy="783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63800" y="961198"/>
            <a:ext cx="8064500" cy="811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67"/>
          <a:stretch/>
        </p:blipFill>
        <p:spPr bwMode="auto">
          <a:xfrm>
            <a:off x="1245816" y="1613442"/>
            <a:ext cx="6809113" cy="677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Ants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Birds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Spiders</a:t>
            </a:r>
          </a:p>
        </p:txBody>
      </p:sp>
      <p:sp>
        <p:nvSpPr>
          <p:cNvPr id="8" name="Rounded Rectangle 7"/>
          <p:cNvSpPr/>
          <p:nvPr/>
        </p:nvSpPr>
        <p:spPr bwMode="auto">
          <a:xfrm>
            <a:off x="3582915" y="7181056"/>
            <a:ext cx="1800200" cy="720080"/>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67"/>
          <a:stretch/>
        </p:blipFill>
        <p:spPr bwMode="auto">
          <a:xfrm>
            <a:off x="1245816" y="1613442"/>
            <a:ext cx="6809113" cy="677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 name="Rounded Rectangle 6"/>
          <p:cNvSpPr/>
          <p:nvPr/>
        </p:nvSpPr>
        <p:spPr bwMode="auto">
          <a:xfrm>
            <a:off x="8734648" y="142041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Ants</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6025" y="1029857"/>
            <a:ext cx="8016875" cy="799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45816" y="1746278"/>
            <a:ext cx="6768752" cy="666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Dog</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Rabbit</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Mouse</a:t>
            </a:r>
          </a:p>
        </p:txBody>
      </p:sp>
      <p:sp>
        <p:nvSpPr>
          <p:cNvPr id="8" name="Rounded Rectangle 7"/>
          <p:cNvSpPr/>
          <p:nvPr/>
        </p:nvSpPr>
        <p:spPr bwMode="auto">
          <a:xfrm>
            <a:off x="3118024" y="7253064"/>
            <a:ext cx="259228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7864" y="2788568"/>
            <a:ext cx="9616403" cy="574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45816" y="1746278"/>
            <a:ext cx="6768752" cy="666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Rounded Rectangle 8"/>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Mouse</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53" b="1995"/>
          <a:stretch/>
        </p:blipFill>
        <p:spPr bwMode="auto">
          <a:xfrm>
            <a:off x="2216150" y="823886"/>
            <a:ext cx="8547100" cy="85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556"/>
          <a:stretch/>
        </p:blipFill>
        <p:spPr bwMode="auto">
          <a:xfrm>
            <a:off x="1101800" y="1492424"/>
            <a:ext cx="6798882" cy="691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Rabbits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Frogs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Fish</a:t>
            </a:r>
          </a:p>
        </p:txBody>
      </p:sp>
      <p:sp>
        <p:nvSpPr>
          <p:cNvPr id="8" name="Rounded Rectangle 7"/>
          <p:cNvSpPr/>
          <p:nvPr/>
        </p:nvSpPr>
        <p:spPr bwMode="auto">
          <a:xfrm>
            <a:off x="3118024" y="7253064"/>
            <a:ext cx="259228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556"/>
          <a:stretch/>
        </p:blipFill>
        <p:spPr bwMode="auto">
          <a:xfrm>
            <a:off x="1101800" y="1492424"/>
            <a:ext cx="6798882" cy="691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 name="Rounded Rectangle 6"/>
          <p:cNvSpPr/>
          <p:nvPr/>
        </p:nvSpPr>
        <p:spPr bwMode="auto">
          <a:xfrm>
            <a:off x="8734648" y="142041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Rabbits</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698"/>
          <a:stretch/>
        </p:blipFill>
        <p:spPr bwMode="auto">
          <a:xfrm>
            <a:off x="2395538" y="584200"/>
            <a:ext cx="8208962" cy="834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07"/>
          <a:stretch/>
        </p:blipFill>
        <p:spPr bwMode="auto">
          <a:xfrm>
            <a:off x="1409699" y="1492424"/>
            <a:ext cx="6964909" cy="692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3118024" y="7253064"/>
            <a:ext cx="331236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
        <p:nvSpPr>
          <p:cNvPr id="6" name="Rounded Rectangle 5"/>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Bear</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Prairie Dogs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Cat</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07"/>
          <a:stretch/>
        </p:blipFill>
        <p:spPr bwMode="auto">
          <a:xfrm>
            <a:off x="1409699" y="1492424"/>
            <a:ext cx="6964909" cy="692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Rounded Rectangle 8"/>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Prairie Dogs</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2100" y="1235828"/>
            <a:ext cx="7327900" cy="742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1839" y="1492424"/>
            <a:ext cx="6734837" cy="7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Pig</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Monkey</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Crab</a:t>
            </a:r>
          </a:p>
        </p:txBody>
      </p:sp>
      <p:sp>
        <p:nvSpPr>
          <p:cNvPr id="8" name="Rounded Rectangle 7"/>
          <p:cNvSpPr/>
          <p:nvPr/>
        </p:nvSpPr>
        <p:spPr bwMode="auto">
          <a:xfrm>
            <a:off x="3406056"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1839" y="1492424"/>
            <a:ext cx="6734837" cy="7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Rounded Rectangle 8"/>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Crab</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Adverbs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Sounds of the letter ‘DD’</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New Winter words</a:t>
            </a: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76400" y="5343089"/>
            <a:ext cx="2953792" cy="381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0232" y="5380856"/>
            <a:ext cx="6729828" cy="387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92350" y="583585"/>
            <a:ext cx="8401050" cy="847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7824" y="1276400"/>
            <a:ext cx="7056000" cy="707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Rounded Rectangle 5"/>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Chickens</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Cows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Worms</a:t>
            </a:r>
          </a:p>
        </p:txBody>
      </p:sp>
      <p:sp>
        <p:nvSpPr>
          <p:cNvPr id="9" name="Rounded Rectangle 8"/>
          <p:cNvSpPr/>
          <p:nvPr/>
        </p:nvSpPr>
        <p:spPr bwMode="auto">
          <a:xfrm>
            <a:off x="3406056"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7824" y="1276400"/>
            <a:ext cx="7056000" cy="707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 name="Rounded Rectangle 7"/>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Worms</a:t>
            </a:r>
          </a:p>
        </p:txBody>
      </p:sp>
    </p:spTree>
    <p:extLst>
      <p:ext uri="{BB962C8B-B14F-4D97-AF65-F5344CB8AC3E}">
        <p14:creationId xmlns:p14="http://schemas.microsoft.com/office/powerpoint/2010/main" val="3795899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33" b="2767"/>
          <a:stretch/>
        </p:blipFill>
        <p:spPr bwMode="auto">
          <a:xfrm>
            <a:off x="2413000" y="720900"/>
            <a:ext cx="8166100" cy="817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1" b="1879"/>
          <a:stretch/>
        </p:blipFill>
        <p:spPr bwMode="auto">
          <a:xfrm>
            <a:off x="813768" y="1420416"/>
            <a:ext cx="6984282" cy="70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Ants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Bees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Bats</a:t>
            </a:r>
          </a:p>
        </p:txBody>
      </p:sp>
      <p:sp>
        <p:nvSpPr>
          <p:cNvPr id="8" name="Rounded Rectangle 7"/>
          <p:cNvSpPr/>
          <p:nvPr/>
        </p:nvSpPr>
        <p:spPr bwMode="auto">
          <a:xfrm>
            <a:off x="2757984"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1" b="1879"/>
          <a:stretch/>
        </p:blipFill>
        <p:spPr bwMode="auto">
          <a:xfrm>
            <a:off x="813768" y="1420416"/>
            <a:ext cx="6984282" cy="70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 name="Rounded Rectangle 7"/>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Bees</a:t>
            </a:r>
          </a:p>
        </p:txBody>
      </p:sp>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92400" y="1167171"/>
            <a:ext cx="7620000" cy="7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5900" y="1009650"/>
            <a:ext cx="7480300" cy="772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2863" y="825500"/>
            <a:ext cx="7831137" cy="808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Word walls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dirty="0" smtClean="0">
                <a:latin typeface="Century Gothic" charset="0"/>
                <a:cs typeface="Georgia" charset="0"/>
              </a:rPr>
              <a:t>Safari in Africa</a:t>
            </a:r>
            <a:endParaRPr lang="en-US" sz="5400" b="1" dirty="0">
              <a:latin typeface="Century Gothic" charset="0"/>
              <a:cs typeface="Georgia" charset="0"/>
            </a:endParaRPr>
          </a:p>
        </p:txBody>
      </p:sp>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829"/>
          <a:stretch/>
        </p:blipFill>
        <p:spPr bwMode="auto">
          <a:xfrm>
            <a:off x="1544615" y="4804792"/>
            <a:ext cx="9902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848" y="2644552"/>
            <a:ext cx="56149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82520" y="2644552"/>
            <a:ext cx="3888432" cy="281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8384" y="5020816"/>
            <a:ext cx="122396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Africa</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H="1">
            <a:off x="6970366" y="5205413"/>
            <a:ext cx="2718147" cy="1429890"/>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dirty="0" smtClean="0">
                <a:latin typeface="Century Gothic" charset="0"/>
                <a:cs typeface="Georgia" charset="0"/>
              </a:rPr>
              <a:t>Do you want to play with lions</a:t>
            </a:r>
            <a:endParaRPr lang="en-US" sz="4400" dirty="0">
              <a:latin typeface="Century Gothic" charset="0"/>
              <a:cs typeface="Georgia" charset="0"/>
            </a:endParaRPr>
          </a:p>
        </p:txBody>
      </p:sp>
      <p:pic>
        <p:nvPicPr>
          <p:cNvPr id="2" name="Picture 1" descr="18230-NRMPZ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776" y="5164832"/>
            <a:ext cx="3168869" cy="2016224"/>
          </a:xfrm>
          <a:prstGeom prst="round2DiagRect">
            <a:avLst/>
          </a:prstGeom>
        </p:spPr>
      </p:pic>
      <p:pic>
        <p:nvPicPr>
          <p:cNvPr id="5" name="Picture 4" descr="18230-NRMPZ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22680" y="5164832"/>
            <a:ext cx="3152266" cy="2016224"/>
          </a:xfrm>
          <a:prstGeom prst="round2DiagRect">
            <a:avLst/>
          </a:prstGeom>
        </p:spPr>
      </p:pic>
      <p:pic>
        <p:nvPicPr>
          <p:cNvPr id="7"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4168" y="4156720"/>
            <a:ext cx="416877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Talk</a:t>
            </a:r>
          </a:p>
        </p:txBody>
      </p:sp>
      <p:sp>
        <p:nvSpPr>
          <p:cNvPr id="8"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I (want / do not want) to play with lions because</a:t>
            </a:r>
          </a:p>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_________________________________________</a:t>
            </a: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_________________________________________</a:t>
            </a: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  _________________________________________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a:t>
            </a:r>
            <a:r>
              <a:rPr lang="en-CA" sz="4000" dirty="0" smtClean="0">
                <a:solidFill>
                  <a:srgbClr val="005A7C"/>
                </a:solidFill>
                <a:latin typeface="Century Gothic" charset="0"/>
                <a:cs typeface="Century Gothic" charset="0"/>
                <a:sym typeface="Century Gothic" charset="0"/>
              </a:rPr>
              <a:t> _________________________________________</a:t>
            </a: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New Safari words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Review: Double Consonant</a:t>
            </a:r>
            <a:endParaRPr lang="en-US" sz="6000" b="1" dirty="0">
              <a:latin typeface="Century Gothic" charset="0"/>
              <a:cs typeface="Georgia"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2213" y="2870200"/>
            <a:ext cx="29860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14913" y="2870200"/>
            <a:ext cx="297338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24913" y="2870200"/>
            <a:ext cx="29860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79395" y="6016625"/>
            <a:ext cx="28702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90032" y="6015038"/>
            <a:ext cx="28067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40515-O2F2I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4688" y="3076600"/>
            <a:ext cx="2119040" cy="2220883"/>
          </a:xfrm>
          <a:prstGeom prst="round2SameRect">
            <a:avLst/>
          </a:prstGeom>
        </p:spPr>
      </p:pic>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smtClean="0">
                <a:latin typeface="Century Gothic" charset="0"/>
                <a:cs typeface="Georgia" charset="0"/>
              </a:rPr>
              <a:t>Review</a:t>
            </a:r>
            <a:endParaRPr lang="en-US" sz="6000" b="1" dirty="0">
              <a:latin typeface="Century Gothic" charset="0"/>
              <a:cs typeface="Georgia" charset="0"/>
            </a:endParaRPr>
          </a:p>
        </p:txBody>
      </p:sp>
      <p:pic>
        <p:nvPicPr>
          <p:cNvPr id="3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1840" y="3200400"/>
            <a:ext cx="24145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0312" y="3070225"/>
            <a:ext cx="15621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3"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137064">
            <a:off x="7872181" y="6264192"/>
            <a:ext cx="96043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5689" y="5942013"/>
            <a:ext cx="20828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 name="Rounded Rectangle 7"/>
          <p:cNvSpPr>
            <a:spLocks noChangeArrowheads="1"/>
          </p:cNvSpPr>
          <p:nvPr/>
        </p:nvSpPr>
        <p:spPr bwMode="auto">
          <a:xfrm>
            <a:off x="1101800"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smtClean="0">
                <a:solidFill>
                  <a:srgbClr val="4597A0"/>
                </a:solidFill>
                <a:latin typeface="Century Gothic" charset="0"/>
                <a:ea typeface="ＭＳ Ｐゴシック" charset="0"/>
                <a:cs typeface="ＭＳ Ｐゴシック" charset="0"/>
                <a:sym typeface="Stone Sans ITC TT-Semi" charset="0"/>
              </a:rPr>
              <a:t>__</a:t>
            </a:r>
            <a:r>
              <a:rPr lang="en-CA" sz="4400" dirty="0" err="1" smtClean="0">
                <a:solidFill>
                  <a:srgbClr val="4597A0"/>
                </a:solidFill>
                <a:latin typeface="Century Gothic" charset="0"/>
                <a:ea typeface="ＭＳ Ｐゴシック" charset="0"/>
                <a:cs typeface="ＭＳ Ｐゴシック" charset="0"/>
                <a:sym typeface="Stone Sans ITC TT-Semi" charset="0"/>
              </a:rPr>
              <a:t>tt</a:t>
            </a:r>
            <a:r>
              <a:rPr lang="en-CA" sz="4400" dirty="0" smtClean="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7" name="Rounded Rectangle 7"/>
          <p:cNvSpPr>
            <a:spLocks noChangeArrowheads="1"/>
          </p:cNvSpPr>
          <p:nvPr/>
        </p:nvSpPr>
        <p:spPr bwMode="auto">
          <a:xfrm>
            <a:off x="4918224"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smtClean="0">
                <a:solidFill>
                  <a:srgbClr val="4597A0"/>
                </a:solidFill>
                <a:latin typeface="Century Gothic" charset="0"/>
                <a:ea typeface="ＭＳ Ｐゴシック" charset="0"/>
                <a:cs typeface="ＭＳ Ｐゴシック" charset="0"/>
                <a:sym typeface="Stone Sans ITC TT-Semi" charset="0"/>
              </a:rPr>
              <a:t>__</a:t>
            </a:r>
            <a:r>
              <a:rPr lang="en-CA" sz="4400" dirty="0" err="1" smtClean="0">
                <a:solidFill>
                  <a:srgbClr val="4597A0"/>
                </a:solidFill>
                <a:latin typeface="Century Gothic" charset="0"/>
                <a:ea typeface="ＭＳ Ｐゴシック" charset="0"/>
                <a:cs typeface="ＭＳ Ｐゴシック" charset="0"/>
                <a:sym typeface="Stone Sans ITC TT-Semi" charset="0"/>
              </a:rPr>
              <a:t>pp</a:t>
            </a:r>
            <a:r>
              <a:rPr lang="en-CA" sz="4400" dirty="0" smtClean="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8" name="Rounded Rectangle 7"/>
          <p:cNvSpPr>
            <a:spLocks noChangeArrowheads="1"/>
          </p:cNvSpPr>
          <p:nvPr/>
        </p:nvSpPr>
        <p:spPr bwMode="auto">
          <a:xfrm>
            <a:off x="8590632"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smtClean="0">
                <a:solidFill>
                  <a:srgbClr val="4597A0"/>
                </a:solidFill>
                <a:latin typeface="Century Gothic" charset="0"/>
                <a:ea typeface="ＭＳ Ｐゴシック" charset="0"/>
                <a:cs typeface="ＭＳ Ｐゴシック" charset="0"/>
                <a:sym typeface="Stone Sans ITC TT-Semi" charset="0"/>
              </a:rPr>
              <a:t>__</a:t>
            </a:r>
            <a:r>
              <a:rPr lang="en-CA" sz="4400" dirty="0" err="1" smtClean="0">
                <a:solidFill>
                  <a:srgbClr val="4597A0"/>
                </a:solidFill>
                <a:latin typeface="Century Gothic" charset="0"/>
                <a:ea typeface="ＭＳ Ｐゴシック" charset="0"/>
                <a:cs typeface="ＭＳ Ｐゴシック" charset="0"/>
                <a:sym typeface="Stone Sans ITC TT-Semi" charset="0"/>
              </a:rPr>
              <a:t>nn</a:t>
            </a:r>
            <a:r>
              <a:rPr lang="en-CA" sz="4400" dirty="0" smtClean="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9" name="Rounded Rectangle 7"/>
          <p:cNvSpPr>
            <a:spLocks noChangeArrowheads="1"/>
          </p:cNvSpPr>
          <p:nvPr/>
        </p:nvSpPr>
        <p:spPr bwMode="auto">
          <a:xfrm>
            <a:off x="2974008" y="8117160"/>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smtClean="0">
                <a:solidFill>
                  <a:srgbClr val="4597A0"/>
                </a:solidFill>
                <a:latin typeface="Century Gothic" charset="0"/>
                <a:ea typeface="ＭＳ Ｐゴシック" charset="0"/>
                <a:cs typeface="ＭＳ Ｐゴシック" charset="0"/>
                <a:sym typeface="Stone Sans ITC TT-Semi" charset="0"/>
              </a:rPr>
              <a:t>__mm__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40" name="Rounded Rectangle 7"/>
          <p:cNvSpPr>
            <a:spLocks noChangeArrowheads="1"/>
          </p:cNvSpPr>
          <p:nvPr/>
        </p:nvSpPr>
        <p:spPr bwMode="auto">
          <a:xfrm>
            <a:off x="6790432" y="8117160"/>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smtClean="0">
                <a:solidFill>
                  <a:srgbClr val="4597A0"/>
                </a:solidFill>
                <a:latin typeface="Century Gothic" charset="0"/>
                <a:ea typeface="ＭＳ Ｐゴシック" charset="0"/>
                <a:cs typeface="ＭＳ Ｐゴシック" charset="0"/>
                <a:sym typeface="Stone Sans ITC TT-Semi" charset="0"/>
              </a:rPr>
              <a:t>__</a:t>
            </a:r>
            <a:r>
              <a:rPr lang="en-CA" sz="4400" dirty="0" err="1" smtClean="0">
                <a:solidFill>
                  <a:srgbClr val="4597A0"/>
                </a:solidFill>
                <a:latin typeface="Century Gothic" charset="0"/>
                <a:ea typeface="ＭＳ Ｐゴシック" charset="0"/>
                <a:cs typeface="ＭＳ Ｐゴシック" charset="0"/>
                <a:sym typeface="Stone Sans ITC TT-Semi" charset="0"/>
              </a:rPr>
              <a:t>dd</a:t>
            </a:r>
            <a:r>
              <a:rPr lang="en-CA" sz="4400" dirty="0" smtClean="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smtClean="0">
                <a:solidFill>
                  <a:srgbClr val="005A7C"/>
                </a:solidFill>
                <a:latin typeface="Century Gothic" charset="0"/>
                <a:cs typeface="Century Gothic" charset="0"/>
                <a:sym typeface="Century Gothic" charset="0"/>
              </a:rPr>
              <a:t>’</a:t>
            </a:r>
            <a:endParaRPr lang="en-US" sz="3000" dirty="0">
              <a:solidFill>
                <a:srgbClr val="005A7C"/>
              </a:solidFill>
              <a:latin typeface="Century Gothic" charset="0"/>
              <a:cs typeface="Century Gothic" charset="0"/>
              <a:sym typeface="Century Gothic" charset="0"/>
            </a:endParaRPr>
          </a:p>
        </p:txBody>
      </p:sp>
      <p:pic>
        <p:nvPicPr>
          <p:cNvPr id="105475"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Review Game</a:t>
            </a:r>
            <a:endParaRPr lang="en-US" sz="6000" b="1" dirty="0">
              <a:latin typeface="Century Gothic" charset="0"/>
              <a:cs typeface="Georgia"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7864" y="2428528"/>
            <a:ext cx="9585283" cy="686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90580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a:t>
            </a:r>
            <a:r>
              <a:rPr lang="en-US" sz="6000" b="1">
                <a:latin typeface="Century Gothic" charset="0"/>
                <a:cs typeface="Georgia" charset="0"/>
              </a:rPr>
              <a:t>I </a:t>
            </a:r>
            <a:r>
              <a:rPr lang="en-US" sz="6000" b="1" smtClean="0">
                <a:latin typeface="Century Gothic" charset="0"/>
                <a:cs typeface="Georgia" charset="0"/>
              </a:rPr>
              <a:t>review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Sounds of the letters ‘TT’, ‘PP’, ‘NN’, ‘MM’, and ‘DD’</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New Safari words</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Review Game</a:t>
            </a:r>
            <a:endParaRPr lang="en-US" sz="6000" b="1" dirty="0">
              <a:latin typeface="Century Gothic" charset="0"/>
              <a:cs typeface="Georgia"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4088" y="2644552"/>
            <a:ext cx="6120680" cy="438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300639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92213" y="3436640"/>
            <a:ext cx="29860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14913" y="3436640"/>
            <a:ext cx="297338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24913" y="3436640"/>
            <a:ext cx="29860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79395" y="6583065"/>
            <a:ext cx="28702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190032" y="6581478"/>
            <a:ext cx="28067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Word Walls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65896" y="4703012"/>
            <a:ext cx="4025076" cy="38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New Safari Words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93888" y="4228728"/>
            <a:ext cx="416877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23" name="Rectangle 20"/>
          <p:cNvSpPr>
            <a:spLocks/>
          </p:cNvSpPr>
          <p:nvPr/>
        </p:nvSpPr>
        <p:spPr bwMode="auto">
          <a:xfrm>
            <a:off x="3982120" y="7719367"/>
            <a:ext cx="988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safari</a:t>
            </a:r>
          </a:p>
        </p:txBody>
      </p:sp>
      <p:sp>
        <p:nvSpPr>
          <p:cNvPr id="24" name="Rectangle 21"/>
          <p:cNvSpPr>
            <a:spLocks/>
          </p:cNvSpPr>
          <p:nvPr/>
        </p:nvSpPr>
        <p:spPr bwMode="auto">
          <a:xfrm>
            <a:off x="8230592" y="4804792"/>
            <a:ext cx="1208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worms</a:t>
            </a:r>
          </a:p>
        </p:txBody>
      </p:sp>
      <p:sp>
        <p:nvSpPr>
          <p:cNvPr id="25" name="Rectangle 22"/>
          <p:cNvSpPr>
            <a:spLocks/>
          </p:cNvSpPr>
          <p:nvPr/>
        </p:nvSpPr>
        <p:spPr bwMode="auto">
          <a:xfrm>
            <a:off x="8446616" y="7624117"/>
            <a:ext cx="8898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crab</a:t>
            </a:r>
          </a:p>
        </p:txBody>
      </p:sp>
      <p:sp>
        <p:nvSpPr>
          <p:cNvPr id="26" name="Rectangle 23"/>
          <p:cNvSpPr>
            <a:spLocks/>
          </p:cNvSpPr>
          <p:nvPr/>
        </p:nvSpPr>
        <p:spPr bwMode="auto">
          <a:xfrm>
            <a:off x="3334048" y="4817417"/>
            <a:ext cx="2269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prairie dogs</a:t>
            </a:r>
          </a:p>
        </p:txBody>
      </p:sp>
      <p:pic>
        <p:nvPicPr>
          <p:cNvPr id="27"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57500" y="5816600"/>
            <a:ext cx="33274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 name="Picture 2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024" y="2792413"/>
            <a:ext cx="28829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 name="Picture 2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10512" y="3076600"/>
            <a:ext cx="279876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0" name="Picture 2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14568" y="5778500"/>
            <a:ext cx="23272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‘What’s in a hole’ </a:t>
            </a:r>
            <a:r>
              <a:rPr lang="en-US" sz="3000" dirty="0">
                <a:solidFill>
                  <a:srgbClr val="005A7C"/>
                </a:solidFill>
                <a:latin typeface="Century Gothic" charset="0"/>
                <a:cs typeface="Century Gothic" charset="0"/>
                <a:sym typeface="Century Gothic" charset="0"/>
              </a:rPr>
              <a:t>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46" y="1204392"/>
            <a:ext cx="13058562" cy="734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20335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7" name="Rectangle 1"/>
          <p:cNvSpPr>
            <a:spLocks/>
          </p:cNvSpPr>
          <p:nvPr/>
        </p:nvSpPr>
        <p:spPr bwMode="auto">
          <a:xfrm>
            <a:off x="1651000" y="2540000"/>
            <a:ext cx="5556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run like a _________________.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eat like a _________________.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sleep like a________________.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swim like a 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play like a 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walk like a_________________.</a:t>
            </a:r>
          </a:p>
        </p:txBody>
      </p:sp>
      <p:sp>
        <p:nvSpPr>
          <p:cNvPr id="8" name="Rectangle 2"/>
          <p:cNvSpPr>
            <a:spLocks/>
          </p:cNvSpPr>
          <p:nvPr/>
        </p:nvSpPr>
        <p:spPr bwMode="auto">
          <a:xfrm>
            <a:off x="4267200" y="762000"/>
            <a:ext cx="39163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7200" u="sng">
                <a:solidFill>
                  <a:srgbClr val="005A7C"/>
                </a:solidFill>
                <a:latin typeface="Century Gothic" charset="0"/>
                <a:ea typeface="ＭＳ Ｐゴシック" charset="0"/>
                <a:cs typeface="Century Gothic" charset="0"/>
                <a:sym typeface="Century Gothic" charset="0"/>
              </a:rPr>
              <a:t>Like a.....</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8413" y="2616200"/>
            <a:ext cx="44323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8100" y="4392613"/>
            <a:ext cx="25146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94288" y="4654550"/>
            <a:ext cx="18669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12200" y="4300736"/>
            <a:ext cx="21844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A lion roars to talk to other lions</a:t>
            </a:r>
          </a:p>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Lions roar to tell others to stay away.</a:t>
            </a:r>
            <a:endParaRPr lang="en-CA" sz="4000" dirty="0">
              <a:solidFill>
                <a:srgbClr val="005A7C"/>
              </a:solidFill>
              <a:latin typeface="Century Gothic" charset="0"/>
              <a:cs typeface="Century Gothic" charset="0"/>
              <a:sym typeface="Century Gothic" charset="0"/>
            </a:endParaRP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9832" y="5884912"/>
            <a:ext cx="3155121" cy="29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94688" y="5812904"/>
            <a:ext cx="2376264" cy="30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46216" y="5884912"/>
            <a:ext cx="3528392" cy="282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1981</TotalTime>
  <Pages>0</Pages>
  <Words>1264</Words>
  <Characters>0</Characters>
  <Application>Microsoft Macintosh PowerPoint</Application>
  <PresentationFormat>Custom</PresentationFormat>
  <Lines>0</Lines>
  <Paragraphs>197</Paragraphs>
  <Slides>58</Slides>
  <Notes>58</Notes>
  <HiddenSlides>0</HiddenSlides>
  <MMClips>0</MMClips>
  <ScaleCrop>false</ScaleCrop>
  <HeadingPairs>
    <vt:vector size="4" baseType="variant">
      <vt:variant>
        <vt:lpstr>Theme</vt:lpstr>
      </vt:variant>
      <vt:variant>
        <vt:i4>31</vt:i4>
      </vt:variant>
      <vt:variant>
        <vt:lpstr>Slide Titles</vt:lpstr>
      </vt:variant>
      <vt:variant>
        <vt:i4>58</vt:i4>
      </vt:variant>
    </vt:vector>
  </HeadingPairs>
  <TitlesOfParts>
    <vt:vector size="89" baseType="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203</cp:revision>
  <dcterms:modified xsi:type="dcterms:W3CDTF">2016-04-07T20:36:21Z</dcterms:modified>
</cp:coreProperties>
</file>