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76"/>
  </p:notesMasterIdLst>
  <p:sldIdLst>
    <p:sldId id="256" r:id="rId32"/>
    <p:sldId id="263" r:id="rId33"/>
    <p:sldId id="295" r:id="rId34"/>
    <p:sldId id="258" r:id="rId35"/>
    <p:sldId id="304" r:id="rId36"/>
    <p:sldId id="345" r:id="rId37"/>
    <p:sldId id="346" r:id="rId38"/>
    <p:sldId id="347" r:id="rId39"/>
    <p:sldId id="293" r:id="rId40"/>
    <p:sldId id="335" r:id="rId41"/>
    <p:sldId id="392" r:id="rId42"/>
    <p:sldId id="474" r:id="rId43"/>
    <p:sldId id="475" r:id="rId44"/>
    <p:sldId id="476" r:id="rId45"/>
    <p:sldId id="421" r:id="rId46"/>
    <p:sldId id="478" r:id="rId47"/>
    <p:sldId id="479" r:id="rId48"/>
    <p:sldId id="480" r:id="rId49"/>
    <p:sldId id="481" r:id="rId50"/>
    <p:sldId id="484" r:id="rId51"/>
    <p:sldId id="485" r:id="rId52"/>
    <p:sldId id="486" r:id="rId53"/>
    <p:sldId id="489" r:id="rId54"/>
    <p:sldId id="490" r:id="rId55"/>
    <p:sldId id="383" r:id="rId56"/>
    <p:sldId id="491" r:id="rId57"/>
    <p:sldId id="492" r:id="rId58"/>
    <p:sldId id="493" r:id="rId59"/>
    <p:sldId id="494" r:id="rId60"/>
    <p:sldId id="495" r:id="rId61"/>
    <p:sldId id="498" r:id="rId62"/>
    <p:sldId id="499" r:id="rId63"/>
    <p:sldId id="500" r:id="rId64"/>
    <p:sldId id="501" r:id="rId65"/>
    <p:sldId id="497" r:id="rId66"/>
    <p:sldId id="502" r:id="rId67"/>
    <p:sldId id="341" r:id="rId68"/>
    <p:sldId id="503" r:id="rId69"/>
    <p:sldId id="288" r:id="rId70"/>
    <p:sldId id="279" r:id="rId71"/>
    <p:sldId id="477" r:id="rId72"/>
    <p:sldId id="445" r:id="rId73"/>
    <p:sldId id="504" r:id="rId74"/>
    <p:sldId id="505" r:id="rId75"/>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4BCF"/>
    <a:srgbClr val="FF0080"/>
    <a:srgbClr val="007072"/>
    <a:srgbClr val="00702D"/>
    <a:srgbClr val="2A295E"/>
    <a:srgbClr val="E4DC32"/>
    <a:srgbClr val="FFF467"/>
    <a:srgbClr val="CF4C82"/>
    <a:srgbClr val="D02175"/>
    <a:srgbClr val="FEFF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94590"/>
  </p:normalViewPr>
  <p:slideViewPr>
    <p:cSldViewPr>
      <p:cViewPr>
        <p:scale>
          <a:sx n="63" d="100"/>
          <a:sy n="63" d="100"/>
        </p:scale>
        <p:origin x="632" y="152"/>
      </p:cViewPr>
      <p:guideLst>
        <p:guide orient="horz" pos="3027"/>
        <p:guide pos="4096"/>
      </p:guideLst>
    </p:cSldViewPr>
  </p:slideViewPr>
  <p:outlineViewPr>
    <p:cViewPr>
      <p:scale>
        <a:sx n="33" d="100"/>
        <a:sy n="33" d="100"/>
      </p:scale>
      <p:origin x="0" y="0"/>
    </p:cViewPr>
  </p:outlineViewPr>
  <p:notesTextViewPr>
    <p:cViewPr>
      <p:scale>
        <a:sx n="1" d="1"/>
        <a:sy n="1" d="1"/>
      </p:scale>
      <p:origin x="0" y="-29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80" Type="http://schemas.openxmlformats.org/officeDocument/2006/relationships/tableStyles" Target="tableStyles.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026233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Talk about how far Africa is from China, talk about the different </a:t>
            </a:r>
            <a:r>
              <a:rPr lang="en-US" sz="2200" dirty="0" err="1" smtClean="0">
                <a:latin typeface="Lucida Grande" charset="0"/>
                <a:cs typeface="Lucida Grande" charset="0"/>
                <a:sym typeface="Lucida Grande" charset="0"/>
              </a:rPr>
              <a:t>colours</a:t>
            </a:r>
            <a:r>
              <a:rPr lang="en-US" sz="2200" dirty="0" smtClean="0">
                <a:latin typeface="Lucida Grande" charset="0"/>
                <a:cs typeface="Lucida Grande" charset="0"/>
                <a:sym typeface="Lucida Grande" charset="0"/>
              </a:rPr>
              <a:t> of the flags.  You can even see how long of a plane ride it is from China to Africa!</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6759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400" dirty="0" smtClean="0">
                <a:latin typeface="Lucida Grande" charset="0"/>
                <a:cs typeface="Lucida Grande" charset="0"/>
                <a:sym typeface="Lucida Grande" charset="0"/>
              </a:rPr>
              <a:t>You can ask the students where they think they are going today.</a:t>
            </a:r>
          </a:p>
          <a:p>
            <a:r>
              <a:rPr lang="en-US" sz="1400" dirty="0" smtClean="0">
                <a:latin typeface="Lucida Grande" charset="0"/>
                <a:cs typeface="Lucida Grande" charset="0"/>
                <a:sym typeface="Lucida Grande" charset="0"/>
              </a:rPr>
              <a:t>Play the movie clip called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 today?</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r>
              <a:rPr lang="en-US" sz="1400" dirty="0" smtClean="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00855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400" dirty="0" smtClean="0">
                <a:latin typeface="Lucida Grande" charset="0"/>
                <a:cs typeface="Lucida Grande" charset="0"/>
                <a:sym typeface="Lucida Grande" charset="0"/>
              </a:rPr>
              <a:t>You can ask the students where they think they are going today.</a:t>
            </a:r>
          </a:p>
          <a:p>
            <a:r>
              <a:rPr lang="en-US" sz="1400" dirty="0" smtClean="0">
                <a:latin typeface="Lucida Grande" charset="0"/>
                <a:cs typeface="Lucida Grande" charset="0"/>
                <a:sym typeface="Lucida Grande" charset="0"/>
              </a:rPr>
              <a:t>Play the movie clip called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 today?</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r>
              <a:rPr lang="en-US" sz="1400" dirty="0" smtClean="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41154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9810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400" dirty="0" smtClean="0">
                <a:latin typeface="Lucida Grande" charset="0"/>
                <a:cs typeface="Lucida Grande" charset="0"/>
                <a:sym typeface="Lucida Grande" charset="0"/>
              </a:rPr>
              <a:t>You can ask the students where they think they are going today.</a:t>
            </a:r>
          </a:p>
          <a:p>
            <a:r>
              <a:rPr lang="en-US" sz="1400" dirty="0" smtClean="0">
                <a:latin typeface="Lucida Grande" charset="0"/>
                <a:cs typeface="Lucida Grande" charset="0"/>
                <a:sym typeface="Lucida Grande" charset="0"/>
              </a:rPr>
              <a:t>Play the movie clip called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 today?</a:t>
            </a:r>
            <a:r>
              <a:rPr lang="ja-JP" altLang="en-US" sz="1400" dirty="0" smtClean="0">
                <a:latin typeface="Arial"/>
                <a:cs typeface="Lucida Grande" charset="0"/>
                <a:sym typeface="Lucida Grande" charset="0"/>
              </a:rPr>
              <a:t>”</a:t>
            </a:r>
            <a:endParaRPr lang="en-US" sz="1400" dirty="0" smtClean="0">
              <a:latin typeface="Lucida Grande" charset="0"/>
              <a:cs typeface="Lucida Grande" charset="0"/>
              <a:sym typeface="Lucida Grande" charset="0"/>
            </a:endParaRPr>
          </a:p>
          <a:p>
            <a:r>
              <a:rPr lang="en-US" sz="1400" dirty="0" smtClean="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5818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79792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914627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252770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83193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4611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extLst>
      <p:ext uri="{BB962C8B-B14F-4D97-AF65-F5344CB8AC3E}">
        <p14:creationId xmlns:p14="http://schemas.microsoft.com/office/powerpoint/2010/main" val="1467836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39970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591407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236643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622935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197799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185245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893727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376372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5938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07595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extLst>
      <p:ext uri="{BB962C8B-B14F-4D97-AF65-F5344CB8AC3E}">
        <p14:creationId xmlns:p14="http://schemas.microsoft.com/office/powerpoint/2010/main" val="1790360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386401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254957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844120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863111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69113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762124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426454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extLst>
      <p:ext uri="{BB962C8B-B14F-4D97-AF65-F5344CB8AC3E}">
        <p14:creationId xmlns:p14="http://schemas.microsoft.com/office/powerpoint/2010/main" val="2059972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232870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8903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48212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extLst>
      <p:ext uri="{BB962C8B-B14F-4D97-AF65-F5344CB8AC3E}">
        <p14:creationId xmlns:p14="http://schemas.microsoft.com/office/powerpoint/2010/main" val="1046091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216146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387143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270513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extLst>
      <p:ext uri="{BB962C8B-B14F-4D97-AF65-F5344CB8AC3E}">
        <p14:creationId xmlns:p14="http://schemas.microsoft.com/office/powerpoint/2010/main" val="1152006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the learning goals for the day.</a:t>
            </a:r>
            <a:endParaRPr lang="en-US" sz="1200" dirty="0">
              <a:latin typeface="Lucida Grande" charset="0"/>
              <a:cs typeface="Lucida Grande" charset="0"/>
              <a:sym typeface="Lucida Grande" charset="0"/>
            </a:endParaRPr>
          </a:p>
        </p:txBody>
      </p:sp>
    </p:spTree>
    <p:extLst>
      <p:ext uri="{BB962C8B-B14F-4D97-AF65-F5344CB8AC3E}">
        <p14:creationId xmlns:p14="http://schemas.microsoft.com/office/powerpoint/2010/main" val="71453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altLang="ja-JP" sz="2200" dirty="0" err="1" smtClean="0">
                <a:latin typeface="Lucida Grande" charset="0"/>
                <a:cs typeface="Lucida Grande" charset="0"/>
                <a:sym typeface="Lucida Grande" charset="0"/>
              </a:rPr>
              <a:t>monkeysound</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t>
            </a:r>
            <a:r>
              <a:rPr lang="en-US" sz="2200" dirty="0" smtClean="0">
                <a:latin typeface="Lucida Grande" charset="0"/>
                <a:cs typeface="Lucida Grande" charset="0"/>
                <a:sym typeface="Lucida Grande" charset="0"/>
              </a:rPr>
              <a:t>and play it for the students.  It is a blank image so that the students can only hear the </a:t>
            </a:r>
            <a:r>
              <a:rPr lang="en-US" sz="2200" dirty="0" err="1" smtClean="0">
                <a:latin typeface="Lucida Grande" charset="0"/>
                <a:cs typeface="Lucida Grande" charset="0"/>
                <a:sym typeface="Lucida Grande" charset="0"/>
              </a:rPr>
              <a:t>lmonkey</a:t>
            </a:r>
            <a:r>
              <a:rPr lang="en-US" sz="2200" dirty="0" smtClean="0">
                <a:latin typeface="Lucida Grande" charset="0"/>
                <a:cs typeface="Lucida Grande" charset="0"/>
                <a:sym typeface="Lucida Grande" charset="0"/>
              </a:rPr>
              <a:t> and </a:t>
            </a:r>
            <a:r>
              <a:rPr lang="en-US" sz="2200" dirty="0" smtClean="0">
                <a:latin typeface="Lucida Grande" charset="0"/>
                <a:cs typeface="Lucida Grande" charset="0"/>
                <a:sym typeface="Lucida Grande" charset="0"/>
              </a:rPr>
              <a:t>not see it.  Have the students guess before showing them the next slide.</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53302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smtClean="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138165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out the description for </a:t>
            </a:r>
            <a:r>
              <a:rPr lang="en-US" sz="2200" dirty="0" smtClean="0">
                <a:latin typeface="Lucida Grande" charset="0"/>
                <a:cs typeface="Lucida Grande" charset="0"/>
                <a:sym typeface="Lucida Grande" charset="0"/>
              </a:rPr>
              <a:t>monkeys.  </a:t>
            </a:r>
            <a:r>
              <a:rPr lang="en-US" sz="2200" dirty="0" smtClean="0">
                <a:latin typeface="Lucida Grande" charset="0"/>
                <a:cs typeface="Lucida Grande" charset="0"/>
                <a:sym typeface="Lucida Grande" charset="0"/>
              </a:rPr>
              <a:t>See if they have ever seen </a:t>
            </a:r>
            <a:r>
              <a:rPr lang="en-US" sz="2200" dirty="0" smtClean="0">
                <a:latin typeface="Lucida Grande" charset="0"/>
                <a:cs typeface="Lucida Grande" charset="0"/>
                <a:sym typeface="Lucida Grande" charset="0"/>
              </a:rPr>
              <a:t>a</a:t>
            </a:r>
            <a:r>
              <a:rPr lang="en-US" sz="2200" baseline="0" dirty="0" smtClean="0">
                <a:latin typeface="Lucida Grande" charset="0"/>
                <a:cs typeface="Lucida Grande" charset="0"/>
                <a:sym typeface="Lucida Grande" charset="0"/>
              </a:rPr>
              <a:t> monkey</a:t>
            </a:r>
            <a:r>
              <a:rPr lang="en-US" sz="2200" dirty="0" smtClean="0">
                <a:latin typeface="Lucida Grande" charset="0"/>
                <a:cs typeface="Lucida Grande" charset="0"/>
                <a:sym typeface="Lucida Grande" charset="0"/>
              </a:rPr>
              <a:t> </a:t>
            </a:r>
            <a:r>
              <a:rPr lang="en-US" sz="2200" dirty="0" smtClean="0">
                <a:latin typeface="Lucida Grande" charset="0"/>
                <a:cs typeface="Lucida Grande" charset="0"/>
                <a:sym typeface="Lucida Grande" charset="0"/>
              </a:rPr>
              <a:t>in a zoo before, ask them to tell you what it looked like, where it lived etc.. </a:t>
            </a:r>
            <a:r>
              <a:rPr lang="en-US" sz="2200" dirty="0" smtClean="0">
                <a:latin typeface="Lucida Grande" charset="0"/>
                <a:cs typeface="Lucida Grande" charset="0"/>
                <a:sym typeface="Lucida Grande" charset="0"/>
              </a:rPr>
              <a:t>Play the video clip ‘</a:t>
            </a:r>
            <a:r>
              <a:rPr lang="en-US" sz="2200" dirty="0" err="1" smtClean="0">
                <a:latin typeface="Lucida Grande" charset="0"/>
                <a:cs typeface="Lucida Grande" charset="0"/>
                <a:sym typeface="Lucida Grande" charset="0"/>
              </a:rPr>
              <a:t>MoneyVideo</a:t>
            </a:r>
            <a:r>
              <a:rPr lang="en-US" sz="2200" dirty="0" smtClean="0">
                <a:latin typeface="Lucida Grande" charset="0"/>
                <a:cs typeface="Lucida Grande" charset="0"/>
                <a:sym typeface="Lucida Grande" charset="0"/>
              </a:rPr>
              <a:t>’ for the students.</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75543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and have the students guess where they are going today.</a:t>
            </a:r>
            <a:endParaRPr lang="en-US" sz="2200" dirty="0">
              <a:latin typeface="Lucida Grande" charset="0"/>
              <a:cs typeface="Lucida Grande" charset="0"/>
              <a:sym typeface="Lucida Grande" charset="0"/>
            </a:endParaRPr>
          </a:p>
        </p:txBody>
      </p:sp>
    </p:spTree>
    <p:extLst>
      <p:ext uri="{BB962C8B-B14F-4D97-AF65-F5344CB8AC3E}">
        <p14:creationId xmlns:p14="http://schemas.microsoft.com/office/powerpoint/2010/main" val="61114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3.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iming>
    <p:tnLst>
      <p:par>
        <p:cT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gbg.png"/>
          <p:cNvPicPr>
            <a:picLocks noChangeAspect="1"/>
          </p:cNvPicPr>
          <p:nvPr userDrawn="1"/>
        </p:nvPicPr>
        <p:blipFill rotWithShape="1">
          <a:blip r:embed="rId13">
            <a:extLst>
              <a:ext uri="{28A0092B-C50C-407E-A947-70E740481C1C}">
                <a14:useLocalDpi xmlns:a14="http://schemas.microsoft.com/office/drawing/2010/main" val="0"/>
              </a:ext>
            </a:extLst>
          </a:blip>
          <a:srcRect b="2941"/>
          <a:stretch/>
        </p:blipFill>
        <p:spPr>
          <a:xfrm>
            <a:off x="0" y="0"/>
            <a:ext cx="13004800" cy="9753600"/>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iming>
    <p:tnLst>
      <p:par>
        <p:cT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4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4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3.png"/><Relationship Id="rId1" Type="http://schemas.openxmlformats.org/officeDocument/2006/relationships/slideLayout" Target="../slideLayouts/slideLayout4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4.png"/><Relationship Id="rId1" Type="http://schemas.openxmlformats.org/officeDocument/2006/relationships/slideLayout" Target="../slideLayouts/slideLayout4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4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tiff"/><Relationship Id="rId5" Type="http://schemas.openxmlformats.org/officeDocument/2006/relationships/image" Target="../media/image34.tiff"/><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7.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68.png"/><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3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7.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68.png"/><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6.png"/><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1.png"/><Relationship Id="rId6" Type="http://schemas.openxmlformats.org/officeDocument/2006/relationships/image" Target="../media/image78.png"/><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6.png"/><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6.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3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7.png"/><Relationship Id="rId5" Type="http://schemas.openxmlformats.org/officeDocument/2006/relationships/image" Target="../media/image79.png"/><Relationship Id="rId1" Type="http://schemas.openxmlformats.org/officeDocument/2006/relationships/slideLayout" Target="../slideLayouts/slideLayout3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2.png"/><Relationship Id="rId5" Type="http://schemas.openxmlformats.org/officeDocument/2006/relationships/image" Target="../media/image77.png"/><Relationship Id="rId1" Type="http://schemas.openxmlformats.org/officeDocument/2006/relationships/slideLayout" Target="../slideLayouts/slideLayout3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7.png"/><Relationship Id="rId5" Type="http://schemas.openxmlformats.org/officeDocument/2006/relationships/image" Target="../media/image36.png"/><Relationship Id="rId6" Type="http://schemas.openxmlformats.org/officeDocument/2006/relationships/image" Target="../media/image77.png"/><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70.png"/><Relationship Id="rId6" Type="http://schemas.openxmlformats.org/officeDocument/2006/relationships/image" Target="../media/image84.png"/><Relationship Id="rId7" Type="http://schemas.openxmlformats.org/officeDocument/2006/relationships/image" Target="../media/image74.png"/><Relationship Id="rId8" Type="http://schemas.openxmlformats.org/officeDocument/2006/relationships/image" Target="../media/image81.png"/><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31.png"/><Relationship Id="rId8" Type="http://schemas.openxmlformats.org/officeDocument/2006/relationships/image" Target="../media/image35.png"/><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5.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89.png"/><Relationship Id="rId1" Type="http://schemas.openxmlformats.org/officeDocument/2006/relationships/slideLayout" Target="../slideLayouts/slideLayout2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image" Target="../media/image90.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2.tiff"/><Relationship Id="rId4" Type="http://schemas.openxmlformats.org/officeDocument/2006/relationships/image" Target="../media/image93.tiff"/><Relationship Id="rId5" Type="http://schemas.openxmlformats.org/officeDocument/2006/relationships/image" Target="../media/image94.tiff"/><Relationship Id="rId6" Type="http://schemas.openxmlformats.org/officeDocument/2006/relationships/image" Target="../media/image95.tiff"/><Relationship Id="rId7" Type="http://schemas.openxmlformats.org/officeDocument/2006/relationships/image" Target="../media/image96.tiff"/><Relationship Id="rId8" Type="http://schemas.openxmlformats.org/officeDocument/2006/relationships/image" Target="../media/image97.tiff"/><Relationship Id="rId9" Type="http://schemas.openxmlformats.org/officeDocument/2006/relationships/image" Target="../media/image50.tiff"/><Relationship Id="rId10" Type="http://schemas.openxmlformats.org/officeDocument/2006/relationships/image" Target="../media/image98.tiff"/><Relationship Id="rId11" Type="http://schemas.openxmlformats.org/officeDocument/2006/relationships/image" Target="../media/image99.tiff"/><Relationship Id="rId1" Type="http://schemas.openxmlformats.org/officeDocument/2006/relationships/slideLayout" Target="../slideLayouts/slideLayout4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100.tiff"/></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46.png"/><Relationship Id="rId6" Type="http://schemas.openxmlformats.org/officeDocument/2006/relationships/image" Target="../media/image36.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47.jpeg"/><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tiff"/><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50.tiff"/><Relationship Id="rId6" Type="http://schemas.openxmlformats.org/officeDocument/2006/relationships/image" Target="../media/image51.tiff"/><Relationship Id="rId7" Type="http://schemas.openxmlformats.org/officeDocument/2006/relationships/image" Target="../media/image52.tiff"/><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26336" y="3220616"/>
            <a:ext cx="1223963"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smtClean="0">
                <a:latin typeface="Century Gothic" charset="0"/>
                <a:cs typeface="Georgia" charset="0"/>
              </a:rPr>
              <a:t>Germany</a:t>
            </a:r>
            <a:r>
              <a:rPr lang="en-US" sz="6000" b="1" dirty="0" smtClean="0">
                <a:latin typeface="Century Gothic" charset="0"/>
                <a:cs typeface="Georgia" charset="0"/>
              </a:rPr>
              <a:t>!</a:t>
            </a:r>
            <a:endParaRPr lang="en-US" sz="6000" b="1" dirty="0">
              <a:latin typeface="Century Gothic" charset="0"/>
              <a:cs typeface="Georgia" charset="0"/>
            </a:endParaRPr>
          </a:p>
        </p:txBody>
      </p:sp>
      <p:cxnSp>
        <p:nvCxnSpPr>
          <p:cNvPr id="43" name="Straight Arrow Connector 42"/>
          <p:cNvCxnSpPr>
            <a:stCxn id="68613" idx="2"/>
            <a:endCxn id="68614" idx="2"/>
          </p:cNvCxnSpPr>
          <p:nvPr/>
        </p:nvCxnSpPr>
        <p:spPr bwMode="auto">
          <a:xfrm flipH="1" flipV="1">
            <a:off x="6538318" y="4835103"/>
            <a:ext cx="3150195" cy="370310"/>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pic>
        <p:nvPicPr>
          <p:cNvPr id="10" name="droppedImage.png"/>
          <p:cNvPicPr/>
          <p:nvPr/>
        </p:nvPicPr>
        <p:blipFill>
          <a:blip r:embed="rId6">
            <a:extLst/>
          </a:blip>
          <a:stretch>
            <a:fillRect/>
          </a:stretch>
        </p:blipFill>
        <p:spPr>
          <a:xfrm flipH="1">
            <a:off x="813768" y="7397080"/>
            <a:ext cx="2125538" cy="1828800"/>
          </a:xfrm>
          <a:prstGeom prst="rect">
            <a:avLst/>
          </a:prstGeom>
          <a:ln w="12700">
            <a:miter lim="400000"/>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roppedImage.png"/>
          <p:cNvPicPr/>
          <p:nvPr/>
        </p:nvPicPr>
        <p:blipFill>
          <a:blip r:embed="rId3">
            <a:extLst/>
          </a:blip>
          <a:stretch>
            <a:fillRect/>
          </a:stretch>
        </p:blipFill>
        <p:spPr>
          <a:xfrm>
            <a:off x="-2322" y="0"/>
            <a:ext cx="13007122" cy="9753600"/>
          </a:xfrm>
          <a:prstGeom prst="rect">
            <a:avLst/>
          </a:prstGeom>
          <a:ln w="12700">
            <a:miter lim="400000"/>
          </a:ln>
        </p:spPr>
      </p:pic>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10" name="Rectangle 6"/>
          <p:cNvSpPr>
            <a:spLocks/>
          </p:cNvSpPr>
          <p:nvPr/>
        </p:nvSpPr>
        <p:spPr bwMode="auto">
          <a:xfrm>
            <a:off x="0" y="628328"/>
            <a:ext cx="13004800" cy="1924472"/>
          </a:xfrm>
          <a:prstGeom prst="rect">
            <a:avLst/>
          </a:prstGeom>
          <a:solidFill>
            <a:schemeClr val="accent6">
              <a:lumMod val="75000"/>
              <a:alpha val="77000"/>
            </a:schemeClr>
          </a:solidFill>
          <a:ln>
            <a:noFill/>
          </a:ln>
          <a:extLst/>
        </p:spPr>
        <p:txBody>
          <a:bodyPr lIns="0" tIns="0" rIns="0" bIns="0" anchor="ctr"/>
          <a:lstStyle/>
          <a:p>
            <a:r>
              <a:rPr lang="en-US" sz="4400" b="1" dirty="0">
                <a:solidFill>
                  <a:schemeClr val="bg1"/>
                </a:solidFill>
                <a:latin typeface="Century Gothic" charset="0"/>
                <a:ea typeface="ヒラギノ角ゴ Pro W6" charset="0"/>
                <a:cs typeface="ヒラギノ角ゴ Pro W6" charset="0"/>
                <a:sym typeface="ヒラギノ角ゴ Pro W6" charset="0"/>
              </a:rPr>
              <a:t>We are going to Berlin, Germany </a:t>
            </a:r>
          </a:p>
          <a:p>
            <a:r>
              <a:rPr lang="en-US" sz="4400" b="1" dirty="0">
                <a:solidFill>
                  <a:schemeClr val="bg1"/>
                </a:solidFill>
                <a:latin typeface="Century Gothic" charset="0"/>
                <a:ea typeface="ヒラギノ角ゴ Pro W6" charset="0"/>
                <a:cs typeface="ヒラギノ角ゴ Pro W6" charset="0"/>
                <a:sym typeface="ヒラギノ角ゴ Pro W6" charset="0"/>
              </a:rPr>
              <a:t>to see one of the biggest zoos in the world!</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roppedImage.png"/>
          <p:cNvPicPr/>
          <p:nvPr/>
        </p:nvPicPr>
        <p:blipFill>
          <a:blip r:embed="rId3">
            <a:extLst/>
          </a:blip>
          <a:stretch>
            <a:fillRect/>
          </a:stretch>
        </p:blipFill>
        <p:spPr>
          <a:xfrm>
            <a:off x="-2322" y="0"/>
            <a:ext cx="13007122" cy="9753600"/>
          </a:xfrm>
          <a:prstGeom prst="rect">
            <a:avLst/>
          </a:prstGeom>
          <a:ln w="12700">
            <a:miter lim="400000"/>
          </a:ln>
        </p:spPr>
      </p:pic>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2" name="Rounded Rectangle 1"/>
          <p:cNvSpPr/>
          <p:nvPr/>
        </p:nvSpPr>
        <p:spPr bwMode="auto">
          <a:xfrm>
            <a:off x="381720" y="556320"/>
            <a:ext cx="6624736" cy="3024336"/>
          </a:xfrm>
          <a:prstGeom prst="roundRect">
            <a:avLst/>
          </a:prstGeom>
          <a:solidFill>
            <a:schemeClr val="accent6">
              <a:lumMod val="75000"/>
              <a:alpha val="86000"/>
            </a:schemeClr>
          </a:solidFill>
          <a:ln>
            <a:noFill/>
          </a:ln>
          <a:effectLst/>
          <a:extLst/>
        </p:spPr>
        <p:txBody>
          <a:bodyPr vert="horz" wrap="square" lIns="91440" tIns="45720" rIns="91440" bIns="45720" numCol="1" rtlCol="0" anchor="ctr" anchorCtr="0" compatLnSpc="1">
            <a:prstTxWarp prst="textNoShape">
              <a:avLst/>
            </a:prstTxWarp>
          </a:bodyPr>
          <a:lstStyle/>
          <a:p>
            <a:pPr algn="l"/>
            <a:r>
              <a:rPr lang="en-US" dirty="0">
                <a:solidFill>
                  <a:schemeClr val="bg1"/>
                </a:solidFill>
                <a:latin typeface="Century Gothic" charset="0"/>
                <a:ea typeface="ヒラギノ角ゴ Pro W6" charset="0"/>
                <a:cs typeface="ヒラギノ角ゴ Pro W6" charset="0"/>
                <a:sym typeface="ヒラギノ角ゴ Pro W6" charset="0"/>
              </a:rPr>
              <a:t>The Berlin Zoo has over 1500 different types of species </a:t>
            </a:r>
            <a:r>
              <a:rPr lang="en-US" dirty="0" smtClean="0">
                <a:solidFill>
                  <a:schemeClr val="bg1"/>
                </a:solidFill>
                <a:latin typeface="Century Gothic" charset="0"/>
                <a:ea typeface="ヒラギノ角ゴ Pro W6" charset="0"/>
                <a:cs typeface="ヒラギノ角ゴ Pro W6" charset="0"/>
                <a:sym typeface="ヒラギノ角ゴ Pro W6" charset="0"/>
              </a:rPr>
              <a:t>and over </a:t>
            </a:r>
            <a:r>
              <a:rPr lang="en-US" dirty="0">
                <a:solidFill>
                  <a:schemeClr val="bg1"/>
                </a:solidFill>
                <a:latin typeface="Century Gothic" charset="0"/>
                <a:ea typeface="ヒラギノ角ゴ Pro W6" charset="0"/>
                <a:cs typeface="ヒラギノ角ゴ Pro W6" charset="0"/>
                <a:sym typeface="ヒラギノ角ゴ Pro W6" charset="0"/>
              </a:rPr>
              <a:t>17 000 animals at the zoo!</a:t>
            </a:r>
          </a:p>
        </p:txBody>
      </p:sp>
    </p:spTree>
    <p:extLst>
      <p:ext uri="{BB962C8B-B14F-4D97-AF65-F5344CB8AC3E}">
        <p14:creationId xmlns:p14="http://schemas.microsoft.com/office/powerpoint/2010/main" val="309892041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1833"/>
          <a:stretch/>
        </p:blipFill>
        <p:spPr>
          <a:xfrm>
            <a:off x="0" y="-18751"/>
            <a:ext cx="13004800" cy="9772352"/>
          </a:xfrm>
          <a:prstGeom prst="rect">
            <a:avLst/>
          </a:prstGeom>
        </p:spPr>
      </p:pic>
      <p:sp>
        <p:nvSpPr>
          <p:cNvPr id="10" name="Rectangle 6"/>
          <p:cNvSpPr>
            <a:spLocks/>
          </p:cNvSpPr>
          <p:nvPr/>
        </p:nvSpPr>
        <p:spPr bwMode="auto">
          <a:xfrm>
            <a:off x="0" y="0"/>
            <a:ext cx="13004800" cy="1564432"/>
          </a:xfrm>
          <a:prstGeom prst="rect">
            <a:avLst/>
          </a:prstGeom>
          <a:solidFill>
            <a:srgbClr val="00702D">
              <a:alpha val="90000"/>
            </a:srgbClr>
          </a:solidFill>
          <a:ln>
            <a:noFill/>
          </a:ln>
          <a:extLst/>
        </p:spPr>
        <p:txBody>
          <a:bodyPr lIns="0" tIns="0" rIns="0" bIns="0" anchor="ctr"/>
          <a:lstStyle/>
          <a:p>
            <a:r>
              <a:rPr lang="en-US" sz="4800" b="1" dirty="0" smtClean="0">
                <a:solidFill>
                  <a:schemeClr val="bg1"/>
                </a:solidFill>
                <a:latin typeface="Century Gothic" charset="0"/>
                <a:ea typeface="ヒラギノ角ゴ Pro W6" charset="0"/>
                <a:cs typeface="ヒラギノ角ゴ Pro W6" charset="0"/>
                <a:sym typeface="ヒラギノ角ゴ Pro W6" charset="0"/>
              </a:rPr>
              <a:t>This is a map of the Berlin Zoo</a:t>
            </a:r>
            <a:endParaRPr lang="en-US" sz="4800" b="1" dirty="0">
              <a:solidFill>
                <a:schemeClr val="bg1"/>
              </a:solidFill>
              <a:latin typeface="Century Gothic" charset="0"/>
              <a:ea typeface="ヒラギノ角ゴ Pro W6" charset="0"/>
              <a:cs typeface="ヒラギノ角ゴ Pro W6" charset="0"/>
              <a:sym typeface="ヒラギノ角ゴ Pro W6" charset="0"/>
            </a:endParaRPr>
          </a:p>
        </p:txBody>
      </p:sp>
      <p:sp>
        <p:nvSpPr>
          <p:cNvPr id="11" name="Rounded Rectangle 10"/>
          <p:cNvSpPr/>
          <p:nvPr/>
        </p:nvSpPr>
        <p:spPr bwMode="auto">
          <a:xfrm>
            <a:off x="8950672" y="7613104"/>
            <a:ext cx="3850038" cy="1921992"/>
          </a:xfrm>
          <a:prstGeom prst="roundRect">
            <a:avLst/>
          </a:prstGeom>
          <a:solidFill>
            <a:srgbClr val="007072">
              <a:alpha val="93000"/>
            </a:srgbClr>
          </a:solidFill>
          <a:ln>
            <a:noFill/>
          </a:ln>
          <a:effectLst/>
          <a:extLst/>
        </p:spPr>
        <p:txBody>
          <a:bodyPr vert="horz" wrap="square" lIns="91440" tIns="45720" rIns="91440" bIns="45720" numCol="1" rtlCol="0" anchor="ctr" anchorCtr="0" compatLnSpc="1">
            <a:prstTxWarp prst="textNoShape">
              <a:avLst/>
            </a:prstTxWarp>
          </a:bodyPr>
          <a:lstStyle/>
          <a:p>
            <a:r>
              <a:rPr lang="en-US" dirty="0" smtClean="0">
                <a:solidFill>
                  <a:schemeClr val="bg1"/>
                </a:solidFill>
                <a:latin typeface="Century Gothic" charset="0"/>
                <a:ea typeface="ヒラギノ角ゴ Pro W6" charset="0"/>
                <a:cs typeface="ヒラギノ角ゴ Pro W6" charset="0"/>
                <a:sym typeface="ヒラギノ角ゴ Pro W6" charset="0"/>
              </a:rPr>
              <a:t>Look at all the animals!</a:t>
            </a:r>
            <a:endParaRPr lang="en-US" dirty="0">
              <a:solidFill>
                <a:schemeClr val="bg1"/>
              </a:solidFill>
              <a:latin typeface="Century Gothic" charset="0"/>
              <a:ea typeface="ヒラギノ角ゴ Pro W6" charset="0"/>
              <a:cs typeface="ヒラギノ角ゴ Pro W6" charset="0"/>
              <a:sym typeface="ヒラギノ角ゴ Pro W6" charset="0"/>
            </a:endParaRPr>
          </a:p>
        </p:txBody>
      </p:sp>
    </p:spTree>
    <p:extLst>
      <p:ext uri="{BB962C8B-B14F-4D97-AF65-F5344CB8AC3E}">
        <p14:creationId xmlns:p14="http://schemas.microsoft.com/office/powerpoint/2010/main" val="138763317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droppedImage.png"/>
          <p:cNvPicPr/>
          <p:nvPr/>
        </p:nvPicPr>
        <p:blipFill>
          <a:blip r:embed="rId3">
            <a:extLst/>
          </a:blip>
          <a:stretch>
            <a:fillRect/>
          </a:stretch>
        </p:blipFill>
        <p:spPr>
          <a:xfrm>
            <a:off x="-2322" y="0"/>
            <a:ext cx="13007122" cy="9753600"/>
          </a:xfrm>
          <a:prstGeom prst="rect">
            <a:avLst/>
          </a:prstGeom>
          <a:ln w="12700">
            <a:miter lim="400000"/>
          </a:ln>
        </p:spPr>
      </p:pic>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3" name="Oval Callout 2"/>
          <p:cNvSpPr/>
          <p:nvPr/>
        </p:nvSpPr>
        <p:spPr bwMode="auto">
          <a:xfrm>
            <a:off x="5782320" y="412304"/>
            <a:ext cx="5112568" cy="3096344"/>
          </a:xfrm>
          <a:prstGeom prst="wedgeEllipseCallout">
            <a:avLst>
              <a:gd name="adj1" fmla="val -41699"/>
              <a:gd name="adj2" fmla="val 62500"/>
            </a:avLst>
          </a:prstGeom>
          <a:solidFill>
            <a:srgbClr val="D02175">
              <a:alpha val="91000"/>
            </a:srgbClr>
          </a:solidFill>
          <a:ln>
            <a:noFill/>
          </a:ln>
          <a:effectLst/>
          <a:extLst/>
        </p:spPr>
        <p:txBody>
          <a:bodyPr vert="horz" wrap="square" lIns="91440" tIns="45720" rIns="91440" bIns="45720" numCol="1" rtlCol="0" anchor="ctr" anchorCtr="0" compatLnSpc="1">
            <a:prstTxWarp prst="textNoShape">
              <a:avLst/>
            </a:prstTxWarp>
          </a:bodyPr>
          <a:lstStyle/>
          <a:p>
            <a:pPr algn="l"/>
            <a:r>
              <a:rPr lang="en-US" dirty="0" smtClean="0">
                <a:solidFill>
                  <a:schemeClr val="bg1"/>
                </a:solidFill>
                <a:latin typeface="Century Gothic" charset="0"/>
                <a:ea typeface="ヒラギノ角ゴ Pro W6" charset="0"/>
                <a:cs typeface="ヒラギノ角ゴ Pro W6" charset="0"/>
                <a:sym typeface="ヒラギノ角ゴ Pro W6" charset="0"/>
              </a:rPr>
              <a:t>What animal do you want to see at the zoo?</a:t>
            </a:r>
            <a:endParaRPr lang="en-US" dirty="0">
              <a:solidFill>
                <a:schemeClr val="bg1"/>
              </a:solidFill>
              <a:latin typeface="Century Gothic" charset="0"/>
              <a:ea typeface="ヒラギノ角ゴ Pro W6" charset="0"/>
              <a:cs typeface="ヒラギノ角ゴ Pro W6" charset="0"/>
              <a:sym typeface="ヒラギノ角ゴ Pro W6" charset="0"/>
            </a:endParaRPr>
          </a:p>
        </p:txBody>
      </p:sp>
      <p:sp>
        <p:nvSpPr>
          <p:cNvPr id="7" name="Rounded Rectangle 6"/>
          <p:cNvSpPr/>
          <p:nvPr/>
        </p:nvSpPr>
        <p:spPr bwMode="auto">
          <a:xfrm>
            <a:off x="5926336" y="6316960"/>
            <a:ext cx="6624736" cy="3024336"/>
          </a:xfrm>
          <a:prstGeom prst="roundRect">
            <a:avLst/>
          </a:prstGeom>
          <a:solidFill>
            <a:schemeClr val="bg1">
              <a:lumMod val="95000"/>
              <a:alpha val="99000"/>
            </a:schemeClr>
          </a:solidFill>
          <a:ln>
            <a:noFill/>
          </a:ln>
          <a:effectLst/>
          <a:extLst/>
        </p:spPr>
        <p:txBody>
          <a:bodyPr vert="horz" wrap="square" lIns="91440" tIns="45720" rIns="91440" bIns="45720" numCol="1" rtlCol="0" anchor="ctr" anchorCtr="0" compatLnSpc="1">
            <a:prstTxWarp prst="textNoShape">
              <a:avLst/>
            </a:prstTxWarp>
          </a:bodyPr>
          <a:lstStyle/>
          <a:p>
            <a:pPr algn="l"/>
            <a:r>
              <a:rPr lang="en-US" dirty="0" smtClean="0">
                <a:solidFill>
                  <a:srgbClr val="000090"/>
                </a:solidFill>
                <a:latin typeface="Century Gothic" charset="0"/>
                <a:ea typeface="ヒラギノ角ゴ Pro W6" charset="0"/>
                <a:cs typeface="ヒラギノ角ゴ Pro W6" charset="0"/>
                <a:sym typeface="ヒラギノ角ゴ Pro W6" charset="0"/>
              </a:rPr>
              <a:t>At the zoo, I want to see a ____________ because ____________________________________________________</a:t>
            </a:r>
            <a:endParaRPr lang="en-US" dirty="0">
              <a:solidFill>
                <a:srgbClr val="000090"/>
              </a:solidFill>
              <a:latin typeface="Century Gothic" charset="0"/>
              <a:ea typeface="ヒラギノ角ゴ Pro W6" charset="0"/>
              <a:cs typeface="ヒラギノ角ゴ Pro W6" charset="0"/>
              <a:sym typeface="ヒラギノ角ゴ Pro W6" charset="0"/>
            </a:endParaRPr>
          </a:p>
        </p:txBody>
      </p:sp>
    </p:spTree>
    <p:extLst>
      <p:ext uri="{BB962C8B-B14F-4D97-AF65-F5344CB8AC3E}">
        <p14:creationId xmlns:p14="http://schemas.microsoft.com/office/powerpoint/2010/main" val="373319424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13"/>
          <p:cNvSpPr/>
          <p:nvPr/>
        </p:nvSpPr>
        <p:spPr>
          <a:xfrm>
            <a:off x="1245816" y="3580656"/>
            <a:ext cx="4619829" cy="32427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ts val="6200"/>
              </a:lnSpc>
              <a:defRPr sz="1800"/>
            </a:pPr>
            <a:r>
              <a:rPr sz="3600" dirty="0">
                <a:latin typeface="Century Gothic"/>
                <a:ea typeface="Helvetica Neue Light"/>
                <a:cs typeface="Century Gothic"/>
                <a:sym typeface="Helvetica Neue Light"/>
              </a:rPr>
              <a:t>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a:t>
            </a:r>
          </a:p>
          <a:p>
            <a:pPr lvl="0">
              <a:lnSpc>
                <a:spcPts val="6200"/>
              </a:lnSpc>
              <a:defRPr sz="1800"/>
            </a:pPr>
            <a:endParaRPr sz="3600" dirty="0">
              <a:latin typeface="Century Gothic"/>
              <a:ea typeface="Helvetica Neue Light"/>
              <a:cs typeface="Century Gothic"/>
              <a:sym typeface="Helvetica Neue Light"/>
            </a:endParaRPr>
          </a:p>
          <a:p>
            <a:pPr lvl="0">
              <a:lnSpc>
                <a:spcPts val="6200"/>
              </a:lnSpc>
              <a:defRPr sz="1800"/>
            </a:pPr>
            <a:r>
              <a:rPr sz="3600" dirty="0">
                <a:latin typeface="Century Gothic"/>
                <a:ea typeface="Helvetica Neue Light"/>
                <a:cs typeface="Century Gothic"/>
                <a:sym typeface="Helvetica Neue Light"/>
              </a:rPr>
              <a:t>Will, will, will, will, will, </a:t>
            </a:r>
          </a:p>
          <a:p>
            <a:pPr lvl="0">
              <a:lnSpc>
                <a:spcPts val="6200"/>
              </a:lnSpc>
              <a:defRPr sz="1800"/>
            </a:pPr>
            <a:r>
              <a:rPr sz="3600" dirty="0">
                <a:latin typeface="Century Gothic"/>
                <a:ea typeface="Helvetica Neue Light"/>
                <a:cs typeface="Century Gothic"/>
                <a:sym typeface="Helvetica Neue Light"/>
              </a:rPr>
              <a:t>will you marry me?</a:t>
            </a:r>
          </a:p>
        </p:txBody>
      </p:sp>
      <p:sp>
        <p:nvSpPr>
          <p:cNvPr id="11" name="Shape 314"/>
          <p:cNvSpPr/>
          <p:nvPr/>
        </p:nvSpPr>
        <p:spPr>
          <a:xfrm>
            <a:off x="1245816" y="1060376"/>
            <a:ext cx="7771458"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12" name="droppedImage.png"/>
          <p:cNvPicPr/>
          <p:nvPr/>
        </p:nvPicPr>
        <p:blipFill>
          <a:blip r:embed="rId3">
            <a:extLst/>
          </a:blip>
          <a:stretch>
            <a:fillRect/>
          </a:stretch>
        </p:blipFill>
        <p:spPr>
          <a:xfrm>
            <a:off x="8158584" y="3580656"/>
            <a:ext cx="3495388" cy="3240360"/>
          </a:xfrm>
          <a:prstGeom prst="rect">
            <a:avLst/>
          </a:prstGeom>
          <a:ln w="12700">
            <a:miter lim="400000"/>
          </a:ln>
        </p:spPr>
      </p:pic>
      <p:pic>
        <p:nvPicPr>
          <p:cNvPr id="13" name="droppedImage.png"/>
          <p:cNvPicPr/>
          <p:nvPr/>
        </p:nvPicPr>
        <p:blipFill>
          <a:blip r:embed="rId4">
            <a:extLst/>
          </a:blip>
          <a:stretch>
            <a:fillRect/>
          </a:stretch>
        </p:blipFill>
        <p:spPr>
          <a:xfrm>
            <a:off x="9886776" y="700336"/>
            <a:ext cx="2304256" cy="1594297"/>
          </a:xfrm>
          <a:prstGeom prst="rect">
            <a:avLst/>
          </a:prstGeom>
          <a:ln w="12700">
            <a:miter lim="400000"/>
          </a:ln>
        </p:spPr>
      </p:pic>
    </p:spTree>
    <p:extLst>
      <p:ext uri="{BB962C8B-B14F-4D97-AF65-F5344CB8AC3E}">
        <p14:creationId xmlns:p14="http://schemas.microsoft.com/office/powerpoint/2010/main" val="114884671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sp>
        <p:nvSpPr>
          <p:cNvPr id="5" name="Shape 318"/>
          <p:cNvSpPr/>
          <p:nvPr/>
        </p:nvSpPr>
        <p:spPr>
          <a:xfrm>
            <a:off x="1245816" y="3436640"/>
            <a:ext cx="8555026" cy="4211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150000"/>
              </a:lnSpc>
              <a:defRPr sz="1800"/>
            </a:pPr>
            <a:r>
              <a:rPr sz="3600" dirty="0">
                <a:latin typeface="Century Gothic"/>
                <a:ea typeface="Helvetica Neue Light"/>
                <a:cs typeface="Century Gothic"/>
                <a:sym typeface="Helvetica Neue Light"/>
              </a:rPr>
              <a:t>Miss. Peacock, 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a:t>
            </a:r>
            <a:r>
              <a:rPr sz="3600" dirty="0" smtClean="0">
                <a:latin typeface="Century Gothic"/>
                <a:ea typeface="Helvetica Neue Light"/>
                <a:cs typeface="Century Gothic"/>
                <a:sym typeface="Helvetica Neue Light"/>
              </a:rPr>
              <a:t>?</a:t>
            </a:r>
            <a:endParaRPr sz="3600" dirty="0">
              <a:latin typeface="Century Gothic"/>
              <a:ea typeface="Helvetica Neue Light"/>
              <a:cs typeface="Century Gothic"/>
              <a:sym typeface="Helvetica Neue Light"/>
            </a:endParaRPr>
          </a:p>
          <a:p>
            <a:pPr lvl="0" algn="l">
              <a:lnSpc>
                <a:spcPct val="150000"/>
              </a:lnSpc>
              <a:defRPr sz="1800"/>
            </a:pPr>
            <a:r>
              <a:rPr sz="3600" dirty="0">
                <a:latin typeface="Century Gothic"/>
                <a:ea typeface="Helvetica Neue Light"/>
                <a:cs typeface="Century Gothic"/>
                <a:sym typeface="Helvetica Neue Light"/>
              </a:rPr>
              <a:t>I’m an elegant peacock. </a:t>
            </a:r>
          </a:p>
          <a:p>
            <a:pPr lvl="0" algn="l">
              <a:lnSpc>
                <a:spcPct val="150000"/>
              </a:lnSpc>
              <a:defRPr sz="1800"/>
            </a:pPr>
            <a:r>
              <a:rPr sz="3600" dirty="0">
                <a:latin typeface="Century Gothic"/>
                <a:ea typeface="Helvetica Neue Light"/>
                <a:cs typeface="Century Gothic"/>
                <a:sym typeface="Helvetica Neue Light"/>
              </a:rPr>
              <a:t>Look at my tail, the most beautiful tail</a:t>
            </a:r>
            <a:r>
              <a:rPr sz="3600" dirty="0" smtClean="0">
                <a:latin typeface="Century Gothic"/>
                <a:ea typeface="Helvetica Neue Light"/>
                <a:cs typeface="Century Gothic"/>
                <a:sym typeface="Helvetica Neue Light"/>
              </a:rPr>
              <a:t>.</a:t>
            </a:r>
            <a:endParaRPr sz="3600" dirty="0">
              <a:latin typeface="Century Gothic"/>
              <a:ea typeface="Helvetica Neue Light"/>
              <a:cs typeface="Century Gothic"/>
              <a:sym typeface="Helvetica Neue Light"/>
            </a:endParaRPr>
          </a:p>
          <a:p>
            <a:pPr lvl="0" algn="l">
              <a:lnSpc>
                <a:spcPct val="150000"/>
              </a:lnSpc>
              <a:defRPr sz="1800"/>
            </a:pPr>
            <a:r>
              <a:rPr sz="3600" dirty="0">
                <a:latin typeface="Century Gothic"/>
                <a:ea typeface="Helvetica Neue Light"/>
                <a:cs typeface="Century Gothic"/>
                <a:sym typeface="Helvetica Neue Light"/>
              </a:rPr>
              <a:t>Live happily with me. La la la la la. </a:t>
            </a:r>
          </a:p>
          <a:p>
            <a:pPr lvl="0" algn="l">
              <a:lnSpc>
                <a:spcPct val="150000"/>
              </a:lnSpc>
              <a:defRPr sz="1800"/>
            </a:pPr>
            <a:r>
              <a:rPr sz="3600" dirty="0">
                <a:latin typeface="Century Gothic"/>
                <a:ea typeface="Helvetica Neue Light"/>
                <a:cs typeface="Century Gothic"/>
                <a:sym typeface="Helvetica Neue Light"/>
              </a:rPr>
              <a:t>I’m in love with you! </a:t>
            </a:r>
          </a:p>
        </p:txBody>
      </p:sp>
      <p:pic>
        <p:nvPicPr>
          <p:cNvPr id="6" name="droppedImage.png"/>
          <p:cNvPicPr/>
          <p:nvPr/>
        </p:nvPicPr>
        <p:blipFill>
          <a:blip r:embed="rId4">
            <a:extLst/>
          </a:blip>
          <a:stretch>
            <a:fillRect/>
          </a:stretch>
        </p:blipFill>
        <p:spPr>
          <a:xfrm>
            <a:off x="8950672" y="6244952"/>
            <a:ext cx="3643412" cy="3067013"/>
          </a:xfrm>
          <a:prstGeom prst="rect">
            <a:avLst/>
          </a:prstGeom>
          <a:ln w="12700">
            <a:miter lim="400000"/>
          </a:ln>
        </p:spPr>
      </p:pic>
    </p:spTree>
    <p:extLst>
      <p:ext uri="{BB962C8B-B14F-4D97-AF65-F5344CB8AC3E}">
        <p14:creationId xmlns:p14="http://schemas.microsoft.com/office/powerpoint/2010/main" val="309311617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pic>
        <p:nvPicPr>
          <p:cNvPr id="5" name="droppedImage.png"/>
          <p:cNvPicPr/>
          <p:nvPr/>
        </p:nvPicPr>
        <p:blipFill>
          <a:blip r:embed="rId4">
            <a:extLst/>
          </a:blip>
          <a:stretch>
            <a:fillRect/>
          </a:stretch>
        </p:blipFill>
        <p:spPr>
          <a:xfrm>
            <a:off x="9094688" y="5596880"/>
            <a:ext cx="3564348" cy="3860305"/>
          </a:xfrm>
          <a:prstGeom prst="rect">
            <a:avLst/>
          </a:prstGeom>
          <a:ln w="12700">
            <a:miter lim="400000"/>
          </a:ln>
        </p:spPr>
      </p:pic>
      <p:sp>
        <p:nvSpPr>
          <p:cNvPr id="6" name="Shape 322"/>
          <p:cNvSpPr/>
          <p:nvPr/>
        </p:nvSpPr>
        <p:spPr>
          <a:xfrm>
            <a:off x="1245816" y="3436640"/>
            <a:ext cx="8115678" cy="4211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150000"/>
              </a:lnSpc>
              <a:defRPr sz="1800"/>
            </a:pPr>
            <a:r>
              <a:rPr sz="3600" dirty="0">
                <a:latin typeface="Century Gothic"/>
                <a:ea typeface="Helvetica Neue Light"/>
                <a:cs typeface="Century Gothic"/>
                <a:sym typeface="Helvetica Neue Light"/>
              </a:rPr>
              <a:t>Miss. Deer, 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 </a:t>
            </a:r>
          </a:p>
          <a:p>
            <a:pPr lvl="0" algn="l">
              <a:lnSpc>
                <a:spcPct val="150000"/>
              </a:lnSpc>
              <a:defRPr sz="1800"/>
            </a:pPr>
            <a:r>
              <a:rPr sz="3600" dirty="0">
                <a:latin typeface="Century Gothic"/>
                <a:ea typeface="Helvetica Neue Light"/>
                <a:cs typeface="Century Gothic"/>
                <a:sym typeface="Helvetica Neue Light"/>
              </a:rPr>
              <a:t>I’m a handsome deer. </a:t>
            </a:r>
          </a:p>
          <a:p>
            <a:pPr lvl="0" algn="l">
              <a:lnSpc>
                <a:spcPct val="150000"/>
              </a:lnSpc>
              <a:defRPr sz="1800"/>
            </a:pPr>
            <a:r>
              <a:rPr sz="3600" dirty="0">
                <a:latin typeface="Century Gothic"/>
                <a:ea typeface="Helvetica Neue Light"/>
                <a:cs typeface="Century Gothic"/>
                <a:sym typeface="Helvetica Neue Light"/>
              </a:rPr>
              <a:t>Look at my horns, the biggest horns</a:t>
            </a:r>
            <a:r>
              <a:rPr sz="3600" dirty="0" smtClean="0">
                <a:latin typeface="Century Gothic"/>
                <a:ea typeface="Helvetica Neue Light"/>
                <a:cs typeface="Century Gothic"/>
                <a:sym typeface="Helvetica Neue Light"/>
              </a:rPr>
              <a:t>.</a:t>
            </a:r>
            <a:endParaRPr sz="3600" dirty="0">
              <a:latin typeface="Century Gothic"/>
              <a:ea typeface="Helvetica Neue Light"/>
              <a:cs typeface="Century Gothic"/>
              <a:sym typeface="Helvetica Neue Light"/>
            </a:endParaRPr>
          </a:p>
          <a:p>
            <a:pPr lvl="0" algn="l">
              <a:lnSpc>
                <a:spcPct val="150000"/>
              </a:lnSpc>
              <a:defRPr sz="1800"/>
            </a:pPr>
            <a:r>
              <a:rPr sz="3600" dirty="0">
                <a:latin typeface="Century Gothic"/>
                <a:ea typeface="Helvetica Neue Light"/>
                <a:cs typeface="Century Gothic"/>
                <a:sym typeface="Helvetica Neue Light"/>
              </a:rPr>
              <a:t>I will make you smile. La la la la la. </a:t>
            </a:r>
          </a:p>
          <a:p>
            <a:pPr lvl="0" algn="l">
              <a:lnSpc>
                <a:spcPct val="150000"/>
              </a:lnSpc>
              <a:defRPr sz="1800"/>
            </a:pPr>
            <a:r>
              <a:rPr sz="3600" dirty="0">
                <a:latin typeface="Century Gothic"/>
                <a:ea typeface="Helvetica Neue Light"/>
                <a:cs typeface="Century Gothic"/>
                <a:sym typeface="Helvetica Neue Light"/>
              </a:rPr>
              <a:t>Oh, my love! </a:t>
            </a:r>
          </a:p>
        </p:txBody>
      </p:sp>
    </p:spTree>
    <p:extLst>
      <p:ext uri="{BB962C8B-B14F-4D97-AF65-F5344CB8AC3E}">
        <p14:creationId xmlns:p14="http://schemas.microsoft.com/office/powerpoint/2010/main" val="309311617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pic>
        <p:nvPicPr>
          <p:cNvPr id="5" name="droppedImage.png"/>
          <p:cNvPicPr/>
          <p:nvPr/>
        </p:nvPicPr>
        <p:blipFill>
          <a:blip r:embed="rId4">
            <a:extLst/>
          </a:blip>
          <a:stretch>
            <a:fillRect/>
          </a:stretch>
        </p:blipFill>
        <p:spPr>
          <a:xfrm>
            <a:off x="9119670" y="6100936"/>
            <a:ext cx="3619231" cy="3284117"/>
          </a:xfrm>
          <a:prstGeom prst="rect">
            <a:avLst/>
          </a:prstGeom>
          <a:ln w="12700">
            <a:miter lim="400000"/>
          </a:ln>
        </p:spPr>
      </p:pic>
      <p:sp>
        <p:nvSpPr>
          <p:cNvPr id="6" name="Shape 326"/>
          <p:cNvSpPr/>
          <p:nvPr/>
        </p:nvSpPr>
        <p:spPr>
          <a:xfrm>
            <a:off x="1245816" y="3436640"/>
            <a:ext cx="8580273" cy="4211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lnSpc>
                <a:spcPct val="150000"/>
              </a:lnSpc>
              <a:defRPr sz="1800"/>
            </a:pPr>
            <a:r>
              <a:rPr sz="3600" dirty="0">
                <a:latin typeface="Century Gothic"/>
                <a:ea typeface="Helvetica Neue Light"/>
                <a:cs typeface="Century Gothic"/>
                <a:sym typeface="Helvetica Neue Light"/>
              </a:rPr>
              <a:t>Miss. Lioness, will you ma</a:t>
            </a:r>
            <a:r>
              <a:rPr sz="3600" dirty="0">
                <a:solidFill>
                  <a:srgbClr val="E32400"/>
                </a:solidFill>
                <a:latin typeface="Century Gothic"/>
                <a:ea typeface="Helvetica Neue Light"/>
                <a:cs typeface="Century Gothic"/>
                <a:sym typeface="Helvetica Neue Light"/>
              </a:rPr>
              <a:t>rr</a:t>
            </a:r>
            <a:r>
              <a:rPr sz="3600" dirty="0">
                <a:latin typeface="Century Gothic"/>
                <a:ea typeface="Helvetica Neue Light"/>
                <a:cs typeface="Century Gothic"/>
                <a:sym typeface="Helvetica Neue Light"/>
              </a:rPr>
              <a:t>y me? </a:t>
            </a:r>
          </a:p>
          <a:p>
            <a:pPr lvl="0" algn="l">
              <a:lnSpc>
                <a:spcPct val="150000"/>
              </a:lnSpc>
              <a:defRPr sz="1800"/>
            </a:pPr>
            <a:r>
              <a:rPr sz="3600" dirty="0">
                <a:latin typeface="Century Gothic"/>
                <a:ea typeface="Helvetica Neue Light"/>
                <a:cs typeface="Century Gothic"/>
                <a:sym typeface="Helvetica Neue Light"/>
              </a:rPr>
              <a:t>I’m a strong lion. </a:t>
            </a:r>
          </a:p>
          <a:p>
            <a:pPr lvl="0" algn="l">
              <a:lnSpc>
                <a:spcPct val="150000"/>
              </a:lnSpc>
              <a:defRPr sz="1800"/>
            </a:pPr>
            <a:r>
              <a:rPr sz="3600" dirty="0">
                <a:latin typeface="Century Gothic"/>
                <a:ea typeface="Helvetica Neue Light"/>
                <a:cs typeface="Century Gothic"/>
                <a:sym typeface="Helvetica Neue Light"/>
              </a:rPr>
              <a:t>Look at my mane, the greatest mane</a:t>
            </a:r>
            <a:r>
              <a:rPr sz="3600" dirty="0" smtClean="0">
                <a:latin typeface="Century Gothic"/>
                <a:ea typeface="Helvetica Neue Light"/>
                <a:cs typeface="Century Gothic"/>
                <a:sym typeface="Helvetica Neue Light"/>
              </a:rPr>
              <a:t>.</a:t>
            </a:r>
            <a:endParaRPr sz="3600" dirty="0">
              <a:latin typeface="Century Gothic"/>
              <a:ea typeface="Helvetica Neue Light"/>
              <a:cs typeface="Century Gothic"/>
              <a:sym typeface="Helvetica Neue Light"/>
            </a:endParaRPr>
          </a:p>
          <a:p>
            <a:pPr lvl="0" algn="l">
              <a:lnSpc>
                <a:spcPct val="150000"/>
              </a:lnSpc>
              <a:defRPr sz="1800"/>
            </a:pPr>
            <a:r>
              <a:rPr sz="3600" dirty="0">
                <a:latin typeface="Century Gothic"/>
                <a:ea typeface="Helvetica Neue Light"/>
                <a:cs typeface="Century Gothic"/>
                <a:sym typeface="Helvetica Neue Light"/>
              </a:rPr>
              <a:t>I will protect you. La la la la la. </a:t>
            </a:r>
          </a:p>
          <a:p>
            <a:pPr lvl="0" algn="l">
              <a:lnSpc>
                <a:spcPct val="150000"/>
              </a:lnSpc>
              <a:defRPr sz="1800"/>
            </a:pPr>
            <a:r>
              <a:rPr sz="3600" dirty="0">
                <a:latin typeface="Century Gothic"/>
                <a:ea typeface="Helvetica Neue Light"/>
                <a:cs typeface="Century Gothic"/>
                <a:sym typeface="Helvetica Neue Light"/>
              </a:rPr>
              <a:t>Yes, yes, yes! </a:t>
            </a:r>
          </a:p>
        </p:txBody>
      </p:sp>
    </p:spTree>
    <p:extLst>
      <p:ext uri="{BB962C8B-B14F-4D97-AF65-F5344CB8AC3E}">
        <p14:creationId xmlns:p14="http://schemas.microsoft.com/office/powerpoint/2010/main" val="309311617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14"/>
          <p:cNvSpPr/>
          <p:nvPr/>
        </p:nvSpPr>
        <p:spPr>
          <a:xfrm>
            <a:off x="1245816" y="1060376"/>
            <a:ext cx="7771458"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584200">
              <a:defRPr sz="1800"/>
            </a:pPr>
            <a:r>
              <a:rPr sz="4800" b="1" dirty="0">
                <a:latin typeface="Century Gothic"/>
                <a:ea typeface="Bodoni SvtyTwo ITC TT-Book"/>
                <a:cs typeface="Century Gothic"/>
                <a:sym typeface="Bodoni SvtyTwo ITC TT-Book"/>
              </a:rPr>
              <a:t>Song: Will You Ma</a:t>
            </a:r>
            <a:r>
              <a:rPr sz="4800" b="1" dirty="0">
                <a:solidFill>
                  <a:srgbClr val="E32400"/>
                </a:solidFill>
                <a:latin typeface="Century Gothic"/>
                <a:ea typeface="Bodoni SvtyTwo ITC TT-Book"/>
                <a:cs typeface="Century Gothic"/>
                <a:sym typeface="Bodoni SvtyTwo ITC TT-Book"/>
              </a:rPr>
              <a:t>rr</a:t>
            </a:r>
            <a:r>
              <a:rPr sz="4800" b="1" dirty="0">
                <a:latin typeface="Century Gothic"/>
                <a:ea typeface="Bodoni SvtyTwo ITC TT-Book"/>
                <a:cs typeface="Century Gothic"/>
                <a:sym typeface="Bodoni SvtyTwo ITC TT-Book"/>
              </a:rPr>
              <a:t>y Me ?</a:t>
            </a:r>
          </a:p>
        </p:txBody>
      </p:sp>
      <p:pic>
        <p:nvPicPr>
          <p:cNvPr id="4" name="droppedImage.png"/>
          <p:cNvPicPr/>
          <p:nvPr/>
        </p:nvPicPr>
        <p:blipFill>
          <a:blip r:embed="rId3">
            <a:extLst/>
          </a:blip>
          <a:stretch>
            <a:fillRect/>
          </a:stretch>
        </p:blipFill>
        <p:spPr>
          <a:xfrm>
            <a:off x="9886776" y="700336"/>
            <a:ext cx="2304256" cy="1594297"/>
          </a:xfrm>
          <a:prstGeom prst="rect">
            <a:avLst/>
          </a:prstGeom>
          <a:ln w="12700">
            <a:miter lim="400000"/>
          </a:ln>
        </p:spPr>
      </p:pic>
      <p:sp>
        <p:nvSpPr>
          <p:cNvPr id="5" name="Shape 330"/>
          <p:cNvSpPr/>
          <p:nvPr/>
        </p:nvSpPr>
        <p:spPr>
          <a:xfrm>
            <a:off x="3982120" y="3580656"/>
            <a:ext cx="5133116" cy="2257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nSpc>
                <a:spcPct val="150000"/>
              </a:lnSpc>
              <a:defRPr sz="1800"/>
            </a:pPr>
            <a:r>
              <a:rPr sz="4800" dirty="0">
                <a:solidFill>
                  <a:srgbClr val="606099"/>
                </a:solidFill>
                <a:latin typeface="Century Gothic"/>
                <a:ea typeface="Helvetica Neue Light"/>
                <a:cs typeface="Century Gothic"/>
                <a:sym typeface="Helvetica Neue Light"/>
              </a:rPr>
              <a:t>Congratulations</a:t>
            </a:r>
            <a:r>
              <a:rPr sz="4800" dirty="0" smtClean="0">
                <a:solidFill>
                  <a:srgbClr val="606099"/>
                </a:solidFill>
                <a:latin typeface="Century Gothic"/>
                <a:ea typeface="Helvetica Neue Light"/>
                <a:cs typeface="Century Gothic"/>
                <a:sym typeface="Helvetica Neue Light"/>
              </a:rPr>
              <a:t>! </a:t>
            </a:r>
            <a:endParaRPr sz="4800" dirty="0">
              <a:solidFill>
                <a:srgbClr val="606099"/>
              </a:solidFill>
              <a:latin typeface="Century Gothic"/>
              <a:ea typeface="Helvetica Neue Light"/>
              <a:cs typeface="Century Gothic"/>
              <a:sym typeface="Helvetica Neue Light"/>
            </a:endParaRPr>
          </a:p>
          <a:p>
            <a:pPr lvl="0">
              <a:lnSpc>
                <a:spcPct val="150000"/>
              </a:lnSpc>
              <a:defRPr sz="1800"/>
            </a:pPr>
            <a:r>
              <a:rPr sz="4800" dirty="0">
                <a:solidFill>
                  <a:srgbClr val="606099"/>
                </a:solidFill>
                <a:latin typeface="Century Gothic"/>
                <a:ea typeface="Helvetica Neue Light"/>
                <a:cs typeface="Century Gothic"/>
                <a:sym typeface="Helvetica Neue Light"/>
              </a:rPr>
              <a:t>Happy wedding!</a:t>
            </a:r>
          </a:p>
        </p:txBody>
      </p:sp>
      <p:pic>
        <p:nvPicPr>
          <p:cNvPr id="6" name="droppedImage.png"/>
          <p:cNvPicPr/>
          <p:nvPr/>
        </p:nvPicPr>
        <p:blipFill>
          <a:blip r:embed="rId4">
            <a:extLst/>
          </a:blip>
          <a:stretch>
            <a:fillRect/>
          </a:stretch>
        </p:blipFill>
        <p:spPr>
          <a:xfrm>
            <a:off x="10102800" y="3868688"/>
            <a:ext cx="2383454" cy="2235200"/>
          </a:xfrm>
          <a:prstGeom prst="rect">
            <a:avLst/>
          </a:prstGeom>
          <a:ln w="12700">
            <a:miter lim="400000"/>
          </a:ln>
        </p:spPr>
      </p:pic>
      <p:pic>
        <p:nvPicPr>
          <p:cNvPr id="7" name="droppedImage.png"/>
          <p:cNvPicPr/>
          <p:nvPr/>
        </p:nvPicPr>
        <p:blipFill>
          <a:blip r:embed="rId5">
            <a:extLst/>
          </a:blip>
          <a:stretch>
            <a:fillRect/>
          </a:stretch>
        </p:blipFill>
        <p:spPr>
          <a:xfrm>
            <a:off x="1029792" y="3868688"/>
            <a:ext cx="2463800" cy="2082800"/>
          </a:xfrm>
          <a:prstGeom prst="rect">
            <a:avLst/>
          </a:prstGeom>
          <a:ln w="12700">
            <a:miter lim="400000"/>
          </a:ln>
        </p:spPr>
      </p:pic>
    </p:spTree>
    <p:extLst>
      <p:ext uri="{BB962C8B-B14F-4D97-AF65-F5344CB8AC3E}">
        <p14:creationId xmlns:p14="http://schemas.microsoft.com/office/powerpoint/2010/main" val="30931161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873177" y="3868688"/>
            <a:ext cx="5661375" cy="3528392"/>
          </a:xfrm>
          <a:prstGeom prst="rect">
            <a:avLst/>
          </a:prstGeom>
        </p:spPr>
      </p:pic>
      <p:pic>
        <p:nvPicPr>
          <p:cNvPr id="4" name="Picture 3"/>
          <p:cNvPicPr>
            <a:picLocks noChangeAspect="1"/>
          </p:cNvPicPr>
          <p:nvPr/>
        </p:nvPicPr>
        <p:blipFill>
          <a:blip r:embed="rId5"/>
          <a:stretch>
            <a:fillRect/>
          </a:stretch>
        </p:blipFill>
        <p:spPr>
          <a:xfrm>
            <a:off x="6862440" y="3868688"/>
            <a:ext cx="5337512" cy="3551872"/>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Sounds of the letters ‘</a:t>
            </a:r>
            <a:r>
              <a:rPr lang="en-CA" sz="3000" dirty="0" err="1" smtClean="0">
                <a:solidFill>
                  <a:srgbClr val="005A7C"/>
                </a:solidFill>
                <a:latin typeface="Century Gothic" charset="0"/>
                <a:cs typeface="Century Gothic" charset="0"/>
                <a:sym typeface="Century Gothic" charset="0"/>
              </a:rPr>
              <a:t>rr</a:t>
            </a:r>
            <a:r>
              <a:rPr lang="en-CA" sz="3000" dirty="0" smtClean="0">
                <a:solidFill>
                  <a:srgbClr val="005A7C"/>
                </a:solidFill>
                <a:latin typeface="Century Gothic" charset="0"/>
                <a:cs typeface="Century Gothic" charset="0"/>
                <a:sym typeface="Century Gothic" charset="0"/>
              </a:rPr>
              <a:t>’</a:t>
            </a:r>
            <a:endParaRPr lang="en-CA" sz="3000" dirty="0" smtClean="0">
              <a:solidFill>
                <a:srgbClr val="005A7C"/>
              </a:solidFill>
              <a:latin typeface="Century Gothic" charset="0"/>
              <a:cs typeface="Century Gothic" charset="0"/>
              <a:sym typeface="Century Gothic" charset="0"/>
            </a:endParaRPr>
          </a:p>
          <a:p>
            <a:pPr marL="863600" indent="-647700" algn="l">
              <a:spcBef>
                <a:spcPts val="2000"/>
              </a:spcBef>
              <a:buSzPct val="77000"/>
            </a:pP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131773361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Today’s Letters!</a:t>
            </a:r>
            <a:endParaRPr lang="en-US" sz="6000" b="1" dirty="0">
              <a:latin typeface="Century Gothic" charset="0"/>
              <a:cs typeface="Georgia" charset="0"/>
            </a:endParaRPr>
          </a:p>
        </p:txBody>
      </p:sp>
      <p:pic>
        <p:nvPicPr>
          <p:cNvPr id="5" name="droppedImage.png"/>
          <p:cNvPicPr/>
          <p:nvPr/>
        </p:nvPicPr>
        <p:blipFill>
          <a:blip r:embed="rId4">
            <a:extLst/>
          </a:blip>
          <a:stretch>
            <a:fillRect/>
          </a:stretch>
        </p:blipFill>
        <p:spPr>
          <a:xfrm>
            <a:off x="3822700" y="3223105"/>
            <a:ext cx="5359401" cy="5196995"/>
          </a:xfrm>
          <a:prstGeom prst="rect">
            <a:avLst/>
          </a:prstGeom>
          <a:ln w="12700">
            <a:miter lim="400000"/>
          </a:ln>
        </p:spPr>
      </p:pic>
    </p:spTree>
    <p:extLst>
      <p:ext uri="{BB962C8B-B14F-4D97-AF65-F5344CB8AC3E}">
        <p14:creationId xmlns:p14="http://schemas.microsoft.com/office/powerpoint/2010/main" val="418974455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‘RR’</a:t>
            </a:r>
            <a:endParaRPr lang="en-US" sz="6000" b="1" dirty="0">
              <a:latin typeface="Century Gothic" charset="0"/>
              <a:cs typeface="Georgia" charset="0"/>
            </a:endParaRPr>
          </a:p>
        </p:txBody>
      </p:sp>
      <p:sp>
        <p:nvSpPr>
          <p:cNvPr id="21" name="Rounded Rectangle 14"/>
          <p:cNvSpPr>
            <a:spLocks noChangeArrowheads="1"/>
          </p:cNvSpPr>
          <p:nvPr/>
        </p:nvSpPr>
        <p:spPr bwMode="auto">
          <a:xfrm>
            <a:off x="8518624" y="4012704"/>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dirty="0" smtClean="0">
                <a:solidFill>
                  <a:srgbClr val="6B4BCF"/>
                </a:solidFill>
                <a:latin typeface="Century Gothic" charset="0"/>
                <a:ea typeface="ＭＳ Ｐゴシック" charset="0"/>
                <a:cs typeface="ＭＳ Ｐゴシック" charset="0"/>
                <a:sym typeface="Stone Sans ITC TT-Semi" charset="0"/>
              </a:rPr>
              <a:t>Ca</a:t>
            </a:r>
            <a:r>
              <a:rPr lang="en-CA" sz="4000" b="1" dirty="0" smtClean="0">
                <a:solidFill>
                  <a:srgbClr val="FF0080"/>
                </a:solidFill>
                <a:latin typeface="Century Gothic" charset="0"/>
                <a:ea typeface="ＭＳ Ｐゴシック" charset="0"/>
                <a:cs typeface="ＭＳ Ｐゴシック" charset="0"/>
                <a:sym typeface="Stone Sans ITC TT-Semi" charset="0"/>
              </a:rPr>
              <a:t>rr</a:t>
            </a:r>
            <a:r>
              <a:rPr lang="en-CA" sz="4000" b="1" dirty="0" smtClean="0">
                <a:solidFill>
                  <a:srgbClr val="6B4BCF"/>
                </a:solidFill>
                <a:latin typeface="Century Gothic" charset="0"/>
                <a:ea typeface="ＭＳ Ｐゴシック" charset="0"/>
                <a:cs typeface="ＭＳ Ｐゴシック" charset="0"/>
                <a:sym typeface="Stone Sans ITC TT-Semi" charset="0"/>
              </a:rPr>
              <a:t>ot</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sp>
        <p:nvSpPr>
          <p:cNvPr id="22" name="Rounded Rectangle 15"/>
          <p:cNvSpPr>
            <a:spLocks noChangeArrowheads="1"/>
          </p:cNvSpPr>
          <p:nvPr/>
        </p:nvSpPr>
        <p:spPr bwMode="auto">
          <a:xfrm>
            <a:off x="8518624" y="6100936"/>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smtClean="0">
                <a:solidFill>
                  <a:srgbClr val="6B4BCF"/>
                </a:solidFill>
                <a:latin typeface="Century Gothic" charset="0"/>
                <a:ea typeface="ＭＳ Ｐゴシック" charset="0"/>
                <a:cs typeface="ＭＳ Ｐゴシック" charset="0"/>
                <a:sym typeface="Stone Sans ITC TT-Semi" charset="0"/>
              </a:rPr>
              <a:t>A</a:t>
            </a:r>
            <a:r>
              <a:rPr lang="en-US" sz="4000" b="1" dirty="0" smtClean="0">
                <a:solidFill>
                  <a:srgbClr val="FF0080"/>
                </a:solidFill>
                <a:latin typeface="Century Gothic" charset="0"/>
                <a:ea typeface="ＭＳ Ｐゴシック" charset="0"/>
                <a:cs typeface="ＭＳ Ｐゴシック" charset="0"/>
                <a:sym typeface="Stone Sans ITC TT-Semi" charset="0"/>
              </a:rPr>
              <a:t>rr</a:t>
            </a:r>
            <a:r>
              <a:rPr lang="en-US" sz="4000" b="1" dirty="0" smtClean="0">
                <a:solidFill>
                  <a:srgbClr val="6B4BCF"/>
                </a:solidFill>
                <a:latin typeface="Century Gothic" charset="0"/>
                <a:ea typeface="ＭＳ Ｐゴシック" charset="0"/>
                <a:cs typeface="ＭＳ Ｐゴシック" charset="0"/>
                <a:sym typeface="Stone Sans ITC TT-Semi" charset="0"/>
              </a:rPr>
              <a:t>ow</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sp>
        <p:nvSpPr>
          <p:cNvPr id="23" name="Rounded Rectangle 16"/>
          <p:cNvSpPr>
            <a:spLocks noChangeArrowheads="1"/>
          </p:cNvSpPr>
          <p:nvPr/>
        </p:nvSpPr>
        <p:spPr bwMode="auto">
          <a:xfrm>
            <a:off x="8518624" y="8189168"/>
            <a:ext cx="3600897"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smtClean="0">
                <a:solidFill>
                  <a:srgbClr val="6B4BCF"/>
                </a:solidFill>
                <a:latin typeface="Century Gothic" charset="0"/>
                <a:ea typeface="ＭＳ Ｐゴシック" charset="0"/>
                <a:cs typeface="ＭＳ Ｐゴシック" charset="0"/>
                <a:sym typeface="Stone Sans ITC TT-Semi" charset="0"/>
              </a:rPr>
              <a:t>Strawbe</a:t>
            </a:r>
            <a:r>
              <a:rPr lang="en-US" sz="4000" b="1" dirty="0" smtClean="0">
                <a:solidFill>
                  <a:srgbClr val="FF0080"/>
                </a:solidFill>
                <a:latin typeface="Century Gothic" charset="0"/>
                <a:ea typeface="ＭＳ Ｐゴシック" charset="0"/>
                <a:cs typeface="ＭＳ Ｐゴシック" charset="0"/>
                <a:sym typeface="Stone Sans ITC TT-Semi" charset="0"/>
              </a:rPr>
              <a:t>rr</a:t>
            </a:r>
            <a:r>
              <a:rPr lang="en-US" sz="4000" b="1" dirty="0" smtClean="0">
                <a:solidFill>
                  <a:srgbClr val="6B4BCF"/>
                </a:solidFill>
                <a:latin typeface="Century Gothic" charset="0"/>
                <a:ea typeface="ＭＳ Ｐゴシック" charset="0"/>
                <a:cs typeface="ＭＳ Ｐゴシック" charset="0"/>
                <a:sym typeface="Stone Sans ITC TT-Semi" charset="0"/>
              </a:rPr>
              <a:t>y</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pic>
        <p:nvPicPr>
          <p:cNvPr id="24" name="droppedImage.png"/>
          <p:cNvPicPr/>
          <p:nvPr/>
        </p:nvPicPr>
        <p:blipFill>
          <a:blip r:embed="rId4">
            <a:extLst/>
          </a:blip>
          <a:stretch>
            <a:fillRect/>
          </a:stretch>
        </p:blipFill>
        <p:spPr>
          <a:xfrm>
            <a:off x="1893888" y="3508648"/>
            <a:ext cx="1636316" cy="1638025"/>
          </a:xfrm>
          <a:prstGeom prst="rect">
            <a:avLst/>
          </a:prstGeom>
          <a:ln w="12700">
            <a:miter lim="400000"/>
          </a:ln>
        </p:spPr>
      </p:pic>
      <p:pic>
        <p:nvPicPr>
          <p:cNvPr id="25" name="droppedImage.png"/>
          <p:cNvPicPr/>
          <p:nvPr/>
        </p:nvPicPr>
        <p:blipFill>
          <a:blip r:embed="rId5">
            <a:extLst/>
          </a:blip>
          <a:stretch>
            <a:fillRect/>
          </a:stretch>
        </p:blipFill>
        <p:spPr>
          <a:xfrm>
            <a:off x="1677864" y="5740896"/>
            <a:ext cx="1867535" cy="1649656"/>
          </a:xfrm>
          <a:prstGeom prst="rect">
            <a:avLst/>
          </a:prstGeom>
          <a:ln w="12700">
            <a:miter lim="400000"/>
          </a:ln>
        </p:spPr>
      </p:pic>
      <p:pic>
        <p:nvPicPr>
          <p:cNvPr id="26" name="droppedImage.png"/>
          <p:cNvPicPr/>
          <p:nvPr/>
        </p:nvPicPr>
        <p:blipFill>
          <a:blip r:embed="rId6">
            <a:extLst/>
          </a:blip>
          <a:stretch>
            <a:fillRect/>
          </a:stretch>
        </p:blipFill>
        <p:spPr>
          <a:xfrm>
            <a:off x="1101800" y="7901136"/>
            <a:ext cx="2614549" cy="1339957"/>
          </a:xfrm>
          <a:prstGeom prst="rect">
            <a:avLst/>
          </a:prstGeom>
          <a:ln w="12700">
            <a:miter lim="400000"/>
          </a:ln>
        </p:spPr>
      </p:pic>
      <p:sp>
        <p:nvSpPr>
          <p:cNvPr id="2" name="Oval 1"/>
          <p:cNvSpPr/>
          <p:nvPr/>
        </p:nvSpPr>
        <p:spPr bwMode="auto">
          <a:xfrm>
            <a:off x="3982120"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27" name="Oval 26"/>
          <p:cNvSpPr/>
          <p:nvPr/>
        </p:nvSpPr>
        <p:spPr bwMode="auto">
          <a:xfrm>
            <a:off x="3982120"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28" name="Oval 27"/>
          <p:cNvSpPr/>
          <p:nvPr/>
        </p:nvSpPr>
        <p:spPr bwMode="auto">
          <a:xfrm>
            <a:off x="3982120"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29" name="Oval 28"/>
          <p:cNvSpPr/>
          <p:nvPr/>
        </p:nvSpPr>
        <p:spPr bwMode="auto">
          <a:xfrm>
            <a:off x="7870552"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30" name="Oval 29"/>
          <p:cNvSpPr/>
          <p:nvPr/>
        </p:nvSpPr>
        <p:spPr bwMode="auto">
          <a:xfrm>
            <a:off x="7870552"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31" name="Oval 30"/>
          <p:cNvSpPr/>
          <p:nvPr/>
        </p:nvSpPr>
        <p:spPr bwMode="auto">
          <a:xfrm>
            <a:off x="7870552"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32" name="Shape 330"/>
          <p:cNvSpPr/>
          <p:nvPr/>
        </p:nvSpPr>
        <p:spPr>
          <a:xfrm>
            <a:off x="1605856" y="2356520"/>
            <a:ext cx="9361040" cy="97462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nSpc>
                <a:spcPct val="150000"/>
              </a:lnSpc>
              <a:defRPr sz="1800"/>
            </a:pPr>
            <a:r>
              <a:rPr lang="en-CA" sz="4000" dirty="0" smtClean="0">
                <a:solidFill>
                  <a:srgbClr val="606099"/>
                </a:solidFill>
                <a:latin typeface="Century Gothic"/>
                <a:ea typeface="Helvetica Neue Light"/>
                <a:cs typeface="Century Gothic"/>
                <a:sym typeface="Helvetica Neue Light"/>
              </a:rPr>
              <a:t>Match the picture with the word</a:t>
            </a:r>
            <a:endParaRPr sz="4000" dirty="0">
              <a:solidFill>
                <a:srgbClr val="606099"/>
              </a:solidFill>
              <a:latin typeface="Century Gothic"/>
              <a:ea typeface="Helvetica Neue Light"/>
              <a:cs typeface="Century Gothic"/>
              <a:sym typeface="Helvetica Neue Light"/>
            </a:endParaRPr>
          </a:p>
        </p:txBody>
      </p:sp>
    </p:spTree>
    <p:extLst>
      <p:ext uri="{BB962C8B-B14F-4D97-AF65-F5344CB8AC3E}">
        <p14:creationId xmlns:p14="http://schemas.microsoft.com/office/powerpoint/2010/main" val="42276756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‘RR’</a:t>
            </a:r>
            <a:endParaRPr lang="en-US" sz="6000" b="1" dirty="0">
              <a:latin typeface="Century Gothic" charset="0"/>
              <a:cs typeface="Georgia" charset="0"/>
            </a:endParaRPr>
          </a:p>
        </p:txBody>
      </p:sp>
      <p:sp>
        <p:nvSpPr>
          <p:cNvPr id="21" name="Rounded Rectangle 14"/>
          <p:cNvSpPr>
            <a:spLocks noChangeArrowheads="1"/>
          </p:cNvSpPr>
          <p:nvPr/>
        </p:nvSpPr>
        <p:spPr bwMode="auto">
          <a:xfrm>
            <a:off x="8518624" y="4012704"/>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b="1" dirty="0" smtClean="0">
                <a:solidFill>
                  <a:srgbClr val="6B4BCF"/>
                </a:solidFill>
                <a:latin typeface="Century Gothic" charset="0"/>
                <a:ea typeface="ＭＳ Ｐゴシック" charset="0"/>
                <a:cs typeface="ＭＳ Ｐゴシック" charset="0"/>
                <a:sym typeface="Stone Sans ITC TT-Semi" charset="0"/>
              </a:rPr>
              <a:t>Mi</a:t>
            </a:r>
            <a:r>
              <a:rPr lang="en-CA" sz="4000" b="1" dirty="0" smtClean="0">
                <a:solidFill>
                  <a:srgbClr val="FF0080"/>
                </a:solidFill>
                <a:latin typeface="Century Gothic" charset="0"/>
                <a:ea typeface="ＭＳ Ｐゴシック" charset="0"/>
                <a:cs typeface="ＭＳ Ｐゴシック" charset="0"/>
                <a:sym typeface="Stone Sans ITC TT-Semi" charset="0"/>
              </a:rPr>
              <a:t>rr</a:t>
            </a:r>
            <a:r>
              <a:rPr lang="en-CA" sz="4000" b="1" dirty="0" smtClean="0">
                <a:solidFill>
                  <a:srgbClr val="6B4BCF"/>
                </a:solidFill>
                <a:latin typeface="Century Gothic" charset="0"/>
                <a:ea typeface="ＭＳ Ｐゴシック" charset="0"/>
                <a:cs typeface="ＭＳ Ｐゴシック" charset="0"/>
                <a:sym typeface="Stone Sans ITC TT-Semi" charset="0"/>
              </a:rPr>
              <a:t>or</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sp>
        <p:nvSpPr>
          <p:cNvPr id="22" name="Rounded Rectangle 15"/>
          <p:cNvSpPr>
            <a:spLocks noChangeArrowheads="1"/>
          </p:cNvSpPr>
          <p:nvPr/>
        </p:nvSpPr>
        <p:spPr bwMode="auto">
          <a:xfrm>
            <a:off x="8518624" y="6100936"/>
            <a:ext cx="3600896"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smtClean="0">
                <a:solidFill>
                  <a:srgbClr val="6B4BCF"/>
                </a:solidFill>
                <a:latin typeface="Century Gothic" charset="0"/>
                <a:ea typeface="ＭＳ Ｐゴシック" charset="0"/>
                <a:cs typeface="ＭＳ Ｐゴシック" charset="0"/>
                <a:sym typeface="Stone Sans ITC TT-Semi" charset="0"/>
              </a:rPr>
              <a:t>Wo</a:t>
            </a:r>
            <a:r>
              <a:rPr lang="en-US" sz="4000" b="1" dirty="0" smtClean="0">
                <a:solidFill>
                  <a:srgbClr val="FF0080"/>
                </a:solidFill>
                <a:latin typeface="Century Gothic" charset="0"/>
                <a:ea typeface="ＭＳ Ｐゴシック" charset="0"/>
                <a:cs typeface="ＭＳ Ｐゴシック" charset="0"/>
                <a:sym typeface="Stone Sans ITC TT-Semi" charset="0"/>
              </a:rPr>
              <a:t>rr</a:t>
            </a:r>
            <a:r>
              <a:rPr lang="en-US" sz="4000" b="1" dirty="0" smtClean="0">
                <a:solidFill>
                  <a:srgbClr val="6B4BCF"/>
                </a:solidFill>
                <a:latin typeface="Century Gothic" charset="0"/>
                <a:ea typeface="ＭＳ Ｐゴシック" charset="0"/>
                <a:cs typeface="ＭＳ Ｐゴシック" charset="0"/>
                <a:sym typeface="Stone Sans ITC TT-Semi" charset="0"/>
              </a:rPr>
              <a:t>y</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sp>
        <p:nvSpPr>
          <p:cNvPr id="23" name="Rounded Rectangle 16"/>
          <p:cNvSpPr>
            <a:spLocks noChangeArrowheads="1"/>
          </p:cNvSpPr>
          <p:nvPr/>
        </p:nvSpPr>
        <p:spPr bwMode="auto">
          <a:xfrm>
            <a:off x="8518624" y="8189168"/>
            <a:ext cx="3600897"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b="1" dirty="0" smtClean="0">
                <a:solidFill>
                  <a:srgbClr val="6B4BCF"/>
                </a:solidFill>
                <a:latin typeface="Century Gothic" charset="0"/>
                <a:ea typeface="ＭＳ Ｐゴシック" charset="0"/>
                <a:cs typeface="ＭＳ Ｐゴシック" charset="0"/>
                <a:sym typeface="Stone Sans ITC TT-Semi" charset="0"/>
              </a:rPr>
              <a:t>Bluebe</a:t>
            </a:r>
            <a:r>
              <a:rPr lang="en-US" sz="4000" b="1" dirty="0" smtClean="0">
                <a:solidFill>
                  <a:srgbClr val="FF0080"/>
                </a:solidFill>
                <a:latin typeface="Century Gothic" charset="0"/>
                <a:ea typeface="ＭＳ Ｐゴシック" charset="0"/>
                <a:cs typeface="ＭＳ Ｐゴシック" charset="0"/>
                <a:sym typeface="Stone Sans ITC TT-Semi" charset="0"/>
              </a:rPr>
              <a:t>rr</a:t>
            </a:r>
            <a:r>
              <a:rPr lang="en-US" sz="4000" b="1" dirty="0" smtClean="0">
                <a:solidFill>
                  <a:srgbClr val="6B4BCF"/>
                </a:solidFill>
                <a:latin typeface="Century Gothic" charset="0"/>
                <a:ea typeface="ＭＳ Ｐゴシック" charset="0"/>
                <a:cs typeface="ＭＳ Ｐゴシック" charset="0"/>
                <a:sym typeface="Stone Sans ITC TT-Semi" charset="0"/>
              </a:rPr>
              <a:t>y</a:t>
            </a:r>
            <a:endParaRPr lang="en-US" sz="4000" b="1" dirty="0">
              <a:solidFill>
                <a:srgbClr val="6B4BCF"/>
              </a:solidFill>
              <a:latin typeface="Century Gothic" charset="0"/>
              <a:ea typeface="ＭＳ Ｐゴシック" charset="0"/>
              <a:cs typeface="ＭＳ Ｐゴシック" charset="0"/>
              <a:sym typeface="Stone Sans ITC TT-Semi" charset="0"/>
            </a:endParaRPr>
          </a:p>
        </p:txBody>
      </p:sp>
      <p:sp>
        <p:nvSpPr>
          <p:cNvPr id="2" name="Oval 1"/>
          <p:cNvSpPr/>
          <p:nvPr/>
        </p:nvSpPr>
        <p:spPr bwMode="auto">
          <a:xfrm>
            <a:off x="3982120"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27" name="Oval 26"/>
          <p:cNvSpPr/>
          <p:nvPr/>
        </p:nvSpPr>
        <p:spPr bwMode="auto">
          <a:xfrm>
            <a:off x="3982120"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28" name="Oval 27"/>
          <p:cNvSpPr/>
          <p:nvPr/>
        </p:nvSpPr>
        <p:spPr bwMode="auto">
          <a:xfrm>
            <a:off x="3982120"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29" name="Oval 28"/>
          <p:cNvSpPr/>
          <p:nvPr/>
        </p:nvSpPr>
        <p:spPr bwMode="auto">
          <a:xfrm>
            <a:off x="7870552" y="4228728"/>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30" name="Oval 29"/>
          <p:cNvSpPr/>
          <p:nvPr/>
        </p:nvSpPr>
        <p:spPr bwMode="auto">
          <a:xfrm>
            <a:off x="7870552" y="6316960"/>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31" name="Oval 30"/>
          <p:cNvSpPr/>
          <p:nvPr/>
        </p:nvSpPr>
        <p:spPr bwMode="auto">
          <a:xfrm>
            <a:off x="7870552" y="8405192"/>
            <a:ext cx="432048" cy="432048"/>
          </a:xfrm>
          <a:prstGeom prst="ellipse">
            <a:avLst/>
          </a:prstGeom>
          <a:solidFill>
            <a:srgbClr val="FFFF00"/>
          </a:solidFill>
          <a:ln w="28575" cmpd="sng">
            <a:solidFill>
              <a:srgbClr val="6B4BCF"/>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endParaRPr>
          </a:p>
        </p:txBody>
      </p:sp>
      <p:sp>
        <p:nvSpPr>
          <p:cNvPr id="32" name="Shape 330"/>
          <p:cNvSpPr/>
          <p:nvPr/>
        </p:nvSpPr>
        <p:spPr>
          <a:xfrm>
            <a:off x="1605856" y="2356520"/>
            <a:ext cx="9361040" cy="97462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0">
              <a:lnSpc>
                <a:spcPct val="150000"/>
              </a:lnSpc>
              <a:defRPr sz="1800"/>
            </a:pPr>
            <a:r>
              <a:rPr lang="en-CA" sz="4000" dirty="0" smtClean="0">
                <a:solidFill>
                  <a:srgbClr val="606099"/>
                </a:solidFill>
                <a:latin typeface="Century Gothic"/>
                <a:ea typeface="Helvetica Neue Light"/>
                <a:cs typeface="Century Gothic"/>
                <a:sym typeface="Helvetica Neue Light"/>
              </a:rPr>
              <a:t>Match the picture with the word</a:t>
            </a:r>
            <a:endParaRPr sz="4000" dirty="0">
              <a:solidFill>
                <a:srgbClr val="606099"/>
              </a:solidFill>
              <a:latin typeface="Century Gothic"/>
              <a:ea typeface="Helvetica Neue Light"/>
              <a:cs typeface="Century Gothic"/>
              <a:sym typeface="Helvetica Neue Light"/>
            </a:endParaRPr>
          </a:p>
        </p:txBody>
      </p:sp>
      <p:pic>
        <p:nvPicPr>
          <p:cNvPr id="3" name="Picture 2"/>
          <p:cNvPicPr>
            <a:picLocks noChangeAspect="1"/>
          </p:cNvPicPr>
          <p:nvPr/>
        </p:nvPicPr>
        <p:blipFill rotWithShape="1">
          <a:blip r:embed="rId4"/>
          <a:srcRect l="51278" t="50958" r="24441" b="27317"/>
          <a:stretch/>
        </p:blipFill>
        <p:spPr>
          <a:xfrm>
            <a:off x="1605856" y="5740896"/>
            <a:ext cx="1930400" cy="1727200"/>
          </a:xfrm>
          <a:prstGeom prst="rect">
            <a:avLst/>
          </a:prstGeom>
        </p:spPr>
      </p:pic>
      <p:pic>
        <p:nvPicPr>
          <p:cNvPr id="4" name="Picture 3"/>
          <p:cNvPicPr>
            <a:picLocks noChangeAspect="1"/>
          </p:cNvPicPr>
          <p:nvPr/>
        </p:nvPicPr>
        <p:blipFill rotWithShape="1">
          <a:blip r:embed="rId5"/>
          <a:srcRect l="65655" t="34984" r="5271" b="35943"/>
          <a:stretch/>
        </p:blipFill>
        <p:spPr>
          <a:xfrm>
            <a:off x="1605856" y="3436640"/>
            <a:ext cx="1951360" cy="1951360"/>
          </a:xfrm>
          <a:prstGeom prst="rect">
            <a:avLst/>
          </a:prstGeom>
        </p:spPr>
      </p:pic>
      <p:pic>
        <p:nvPicPr>
          <p:cNvPr id="6" name="Picture 5"/>
          <p:cNvPicPr>
            <a:picLocks noChangeAspect="1"/>
          </p:cNvPicPr>
          <p:nvPr/>
        </p:nvPicPr>
        <p:blipFill rotWithShape="1">
          <a:blip r:embed="rId6"/>
          <a:srcRect l="9105" t="8465" r="47444" b="55113"/>
          <a:stretch/>
        </p:blipFill>
        <p:spPr>
          <a:xfrm>
            <a:off x="1533848" y="7613104"/>
            <a:ext cx="2088232" cy="1750430"/>
          </a:xfrm>
          <a:prstGeom prst="rect">
            <a:avLst/>
          </a:prstGeom>
        </p:spPr>
      </p:pic>
    </p:spTree>
    <p:extLst>
      <p:ext uri="{BB962C8B-B14F-4D97-AF65-F5344CB8AC3E}">
        <p14:creationId xmlns:p14="http://schemas.microsoft.com/office/powerpoint/2010/main" val="257398659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The sounds of the letters ‘RR’</a:t>
            </a: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156485071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Transition Words</a:t>
            </a:r>
            <a:endParaRPr lang="en-US" sz="6000" b="1" dirty="0">
              <a:latin typeface="Century Gothic" charset="0"/>
              <a:cs typeface="Georgia" charset="0"/>
            </a:endParaRPr>
          </a:p>
        </p:txBody>
      </p:sp>
      <p:sp>
        <p:nvSpPr>
          <p:cNvPr id="70658" name="Rectangle 2"/>
          <p:cNvSpPr>
            <a:spLocks/>
          </p:cNvSpPr>
          <p:nvPr/>
        </p:nvSpPr>
        <p:spPr bwMode="auto">
          <a:xfrm>
            <a:off x="1245816" y="2789238"/>
            <a:ext cx="10585176"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dirty="0" smtClean="0">
                <a:latin typeface="Century Gothic" charset="0"/>
                <a:cs typeface="Georgia" charset="0"/>
              </a:rPr>
              <a:t>Transition words help bring two sentences</a:t>
            </a:r>
            <a:r>
              <a:rPr lang="en-US" sz="4400" dirty="0">
                <a:latin typeface="Century Gothic" charset="0"/>
                <a:cs typeface="Georgia" charset="0"/>
              </a:rPr>
              <a:t> </a:t>
            </a:r>
            <a:r>
              <a:rPr lang="en-US" sz="4400" dirty="0" smtClean="0">
                <a:latin typeface="Century Gothic" charset="0"/>
                <a:cs typeface="Georgia" charset="0"/>
              </a:rPr>
              <a:t>or words together</a:t>
            </a:r>
          </a:p>
        </p:txBody>
      </p:sp>
      <p:pic>
        <p:nvPicPr>
          <p:cNvPr id="8" name="droppedImage.png"/>
          <p:cNvPicPr/>
          <p:nvPr/>
        </p:nvPicPr>
        <p:blipFill>
          <a:blip r:embed="rId4">
            <a:extLst/>
          </a:blip>
          <a:stretch>
            <a:fillRect/>
          </a:stretch>
        </p:blipFill>
        <p:spPr>
          <a:xfrm>
            <a:off x="8432800" y="4867132"/>
            <a:ext cx="3378201" cy="3781568"/>
          </a:xfrm>
          <a:prstGeom prst="roundRect">
            <a:avLst/>
          </a:prstGeom>
          <a:ln w="12700">
            <a:miter lim="400000"/>
          </a:ln>
        </p:spPr>
      </p:pic>
      <p:sp>
        <p:nvSpPr>
          <p:cNvPr id="9" name="Rounded Rectangle 14"/>
          <p:cNvSpPr>
            <a:spLocks noChangeArrowheads="1"/>
          </p:cNvSpPr>
          <p:nvPr/>
        </p:nvSpPr>
        <p:spPr bwMode="auto">
          <a:xfrm>
            <a:off x="1533848" y="4742632"/>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FF0080"/>
                </a:solidFill>
                <a:latin typeface="Century Gothic" charset="0"/>
                <a:ea typeface="ＭＳ Ｐゴシック" charset="0"/>
                <a:cs typeface="ＭＳ Ｐゴシック" charset="0"/>
                <a:sym typeface="Stone Sans ITC TT-Semi" charset="0"/>
              </a:rPr>
              <a:t>AND</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0" name="Rounded Rectangle 15"/>
          <p:cNvSpPr>
            <a:spLocks noChangeArrowheads="1"/>
          </p:cNvSpPr>
          <p:nvPr/>
        </p:nvSpPr>
        <p:spPr bwMode="auto">
          <a:xfrm>
            <a:off x="1533848" y="689302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smtClean="0">
                <a:solidFill>
                  <a:srgbClr val="FF0080"/>
                </a:solidFill>
                <a:latin typeface="Century Gothic" charset="0"/>
                <a:ea typeface="ＭＳ Ｐゴシック" charset="0"/>
                <a:cs typeface="ＭＳ Ｐゴシック" charset="0"/>
                <a:sym typeface="Stone Sans ITC TT-Semi" charset="0"/>
              </a:rPr>
              <a:t>BECAUSE</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2" name="Rounded Rectangle 15"/>
          <p:cNvSpPr>
            <a:spLocks noChangeArrowheads="1"/>
          </p:cNvSpPr>
          <p:nvPr/>
        </p:nvSpPr>
        <p:spPr bwMode="auto">
          <a:xfrm>
            <a:off x="4486176" y="473278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smtClean="0">
                <a:solidFill>
                  <a:srgbClr val="FF0080"/>
                </a:solidFill>
                <a:latin typeface="Century Gothic" charset="0"/>
                <a:ea typeface="ＭＳ Ｐゴシック" charset="0"/>
                <a:cs typeface="ＭＳ Ｐゴシック" charset="0"/>
                <a:sym typeface="Stone Sans ITC TT-Semi" charset="0"/>
              </a:rPr>
              <a:t>OR</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3" name="Rounded Rectangle 14"/>
          <p:cNvSpPr>
            <a:spLocks noChangeArrowheads="1"/>
          </p:cNvSpPr>
          <p:nvPr/>
        </p:nvSpPr>
        <p:spPr bwMode="auto">
          <a:xfrm>
            <a:off x="1533848" y="581290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FF0080"/>
                </a:solidFill>
                <a:latin typeface="Century Gothic" charset="0"/>
                <a:ea typeface="ＭＳ Ｐゴシック" charset="0"/>
                <a:cs typeface="ＭＳ Ｐゴシック" charset="0"/>
                <a:sym typeface="Stone Sans ITC TT-Semi" charset="0"/>
              </a:rPr>
              <a:t>BUT</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4" name="Rounded Rectangle 15"/>
          <p:cNvSpPr>
            <a:spLocks noChangeArrowheads="1"/>
          </p:cNvSpPr>
          <p:nvPr/>
        </p:nvSpPr>
        <p:spPr bwMode="auto">
          <a:xfrm>
            <a:off x="4486176" y="5803056"/>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smtClean="0">
                <a:solidFill>
                  <a:srgbClr val="FF0080"/>
                </a:solidFill>
                <a:latin typeface="Century Gothic" charset="0"/>
                <a:ea typeface="ＭＳ Ｐゴシック" charset="0"/>
                <a:cs typeface="ＭＳ Ｐゴシック" charset="0"/>
                <a:sym typeface="Stone Sans ITC TT-Semi" charset="0"/>
              </a:rPr>
              <a:t>THEN</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7106376" y="5236840"/>
            <a:ext cx="5431335" cy="4032448"/>
          </a:xfrm>
          <a:prstGeom prst="rect">
            <a:avLst/>
          </a:prstGeom>
        </p:spPr>
      </p:pic>
      <p:sp>
        <p:nvSpPr>
          <p:cNvPr id="9" name="Rectangle 10"/>
          <p:cNvSpPr>
            <a:spLocks noChangeArrowheads="1"/>
          </p:cNvSpPr>
          <p:nvPr/>
        </p:nvSpPr>
        <p:spPr bwMode="auto">
          <a:xfrm>
            <a:off x="1245816" y="2788568"/>
            <a:ext cx="5760640" cy="2880320"/>
          </a:xfrm>
          <a:prstGeom prst="rect">
            <a:avLst/>
          </a:prstGeom>
          <a:noFill/>
          <a:ln>
            <a:noFill/>
          </a:ln>
          <a:extLst/>
        </p:spPr>
        <p:txBody>
          <a:bodyPr anchor="ctr"/>
          <a:lstStyle/>
          <a:p>
            <a:r>
              <a:rPr lang="en-US" dirty="0" smtClean="0">
                <a:solidFill>
                  <a:schemeClr val="tx1"/>
                </a:solidFill>
                <a:latin typeface="Century Gothic"/>
                <a:cs typeface="Century Gothic"/>
              </a:rPr>
              <a:t>This is Mike.</a:t>
            </a:r>
          </a:p>
          <a:p>
            <a:r>
              <a:rPr lang="en-US" dirty="0" smtClean="0">
                <a:solidFill>
                  <a:schemeClr val="tx1"/>
                </a:solidFill>
                <a:latin typeface="Century Gothic"/>
                <a:cs typeface="Century Gothic"/>
              </a:rPr>
              <a:t>Should he take the arrow </a:t>
            </a:r>
            <a:r>
              <a:rPr lang="en-US" b="1" dirty="0" smtClean="0">
                <a:solidFill>
                  <a:srgbClr val="FF0080"/>
                </a:solidFill>
                <a:latin typeface="Century Gothic"/>
                <a:cs typeface="Century Gothic"/>
              </a:rPr>
              <a:t>or</a:t>
            </a:r>
            <a:r>
              <a:rPr lang="en-US" dirty="0" smtClean="0">
                <a:solidFill>
                  <a:srgbClr val="FF0080"/>
                </a:solidFill>
                <a:latin typeface="Century Gothic"/>
                <a:cs typeface="Century Gothic"/>
              </a:rPr>
              <a:t> </a:t>
            </a:r>
            <a:r>
              <a:rPr lang="en-US" dirty="0" smtClean="0">
                <a:solidFill>
                  <a:schemeClr val="tx1"/>
                </a:solidFill>
                <a:latin typeface="Century Gothic"/>
                <a:cs typeface="Century Gothic"/>
              </a:rPr>
              <a:t>the strawberry?</a:t>
            </a:r>
          </a:p>
        </p:txBody>
      </p:sp>
      <p:pic>
        <p:nvPicPr>
          <p:cNvPr id="12" name="droppedImage.png"/>
          <p:cNvPicPr/>
          <p:nvPr/>
        </p:nvPicPr>
        <p:blipFill>
          <a:blip r:embed="rId5">
            <a:extLst/>
          </a:blip>
          <a:stretch>
            <a:fillRect/>
          </a:stretch>
        </p:blipFill>
        <p:spPr>
          <a:xfrm>
            <a:off x="1893888" y="5308848"/>
            <a:ext cx="1104300" cy="1105452"/>
          </a:xfrm>
          <a:prstGeom prst="rect">
            <a:avLst/>
          </a:prstGeom>
          <a:ln w="12700">
            <a:miter lim="400000"/>
          </a:ln>
        </p:spPr>
      </p:pic>
      <p:pic>
        <p:nvPicPr>
          <p:cNvPr id="13" name="droppedImage.png"/>
          <p:cNvPicPr/>
          <p:nvPr/>
        </p:nvPicPr>
        <p:blipFill>
          <a:blip r:embed="rId6">
            <a:extLst/>
          </a:blip>
          <a:stretch>
            <a:fillRect/>
          </a:stretch>
        </p:blipFill>
        <p:spPr>
          <a:xfrm>
            <a:off x="4414167" y="5452864"/>
            <a:ext cx="1141257" cy="1008112"/>
          </a:xfrm>
          <a:prstGeom prst="rect">
            <a:avLst/>
          </a:prstGeom>
          <a:ln w="12700">
            <a:miter lim="400000"/>
          </a:ln>
        </p:spPr>
      </p:pic>
    </p:spTree>
    <p:extLst>
      <p:ext uri="{BB962C8B-B14F-4D97-AF65-F5344CB8AC3E}">
        <p14:creationId xmlns:p14="http://schemas.microsoft.com/office/powerpoint/2010/main" val="35209283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7106376" y="5236840"/>
            <a:ext cx="5431335" cy="4032448"/>
          </a:xfrm>
          <a:prstGeom prst="rect">
            <a:avLst/>
          </a:prstGeom>
        </p:spPr>
      </p:pic>
      <p:sp>
        <p:nvSpPr>
          <p:cNvPr id="9" name="Rectangle 10"/>
          <p:cNvSpPr>
            <a:spLocks noChangeArrowheads="1"/>
          </p:cNvSpPr>
          <p:nvPr/>
        </p:nvSpPr>
        <p:spPr bwMode="auto">
          <a:xfrm>
            <a:off x="1245816" y="2788568"/>
            <a:ext cx="5760640" cy="2880320"/>
          </a:xfrm>
          <a:prstGeom prst="rect">
            <a:avLst/>
          </a:prstGeom>
          <a:noFill/>
          <a:ln>
            <a:noFill/>
          </a:ln>
          <a:extLst/>
        </p:spPr>
        <p:txBody>
          <a:bodyPr anchor="ctr"/>
          <a:lstStyle/>
          <a:p>
            <a:r>
              <a:rPr lang="en-US" dirty="0" smtClean="0">
                <a:solidFill>
                  <a:schemeClr val="tx1"/>
                </a:solidFill>
                <a:latin typeface="Century Gothic"/>
                <a:cs typeface="Century Gothic"/>
              </a:rPr>
              <a:t>This is Mike.</a:t>
            </a:r>
          </a:p>
          <a:p>
            <a:r>
              <a:rPr lang="en-US" dirty="0" smtClean="0">
                <a:solidFill>
                  <a:schemeClr val="tx1"/>
                </a:solidFill>
                <a:latin typeface="Century Gothic"/>
                <a:cs typeface="Century Gothic"/>
              </a:rPr>
              <a:t>He is holding an arrow </a:t>
            </a:r>
            <a:r>
              <a:rPr lang="en-US" b="1" dirty="0" smtClean="0">
                <a:solidFill>
                  <a:srgbClr val="FF0080"/>
                </a:solidFill>
                <a:latin typeface="Century Gothic"/>
                <a:cs typeface="Century Gothic"/>
              </a:rPr>
              <a:t>and</a:t>
            </a:r>
            <a:r>
              <a:rPr lang="en-US" dirty="0" smtClean="0">
                <a:solidFill>
                  <a:srgbClr val="FF0080"/>
                </a:solidFill>
                <a:latin typeface="Century Gothic"/>
                <a:cs typeface="Century Gothic"/>
              </a:rPr>
              <a:t> </a:t>
            </a:r>
            <a:r>
              <a:rPr lang="en-US" dirty="0" smtClean="0">
                <a:solidFill>
                  <a:schemeClr val="tx1"/>
                </a:solidFill>
                <a:latin typeface="Century Gothic"/>
                <a:cs typeface="Century Gothic"/>
              </a:rPr>
              <a:t>a strawberry</a:t>
            </a:r>
          </a:p>
        </p:txBody>
      </p:sp>
      <p:pic>
        <p:nvPicPr>
          <p:cNvPr id="10" name="droppedImage.png"/>
          <p:cNvPicPr/>
          <p:nvPr/>
        </p:nvPicPr>
        <p:blipFill>
          <a:blip r:embed="rId5">
            <a:extLst/>
          </a:blip>
          <a:stretch>
            <a:fillRect/>
          </a:stretch>
        </p:blipFill>
        <p:spPr>
          <a:xfrm>
            <a:off x="6790432" y="6244952"/>
            <a:ext cx="1104300" cy="1105452"/>
          </a:xfrm>
          <a:prstGeom prst="rect">
            <a:avLst/>
          </a:prstGeom>
          <a:ln w="12700">
            <a:miter lim="400000"/>
          </a:ln>
        </p:spPr>
      </p:pic>
      <p:pic>
        <p:nvPicPr>
          <p:cNvPr id="11" name="droppedImage.png"/>
          <p:cNvPicPr/>
          <p:nvPr/>
        </p:nvPicPr>
        <p:blipFill>
          <a:blip r:embed="rId6">
            <a:extLst/>
          </a:blip>
          <a:stretch>
            <a:fillRect/>
          </a:stretch>
        </p:blipFill>
        <p:spPr>
          <a:xfrm>
            <a:off x="7150472" y="6388968"/>
            <a:ext cx="1141257" cy="1008112"/>
          </a:xfrm>
          <a:prstGeom prst="rect">
            <a:avLst/>
          </a:prstGeom>
          <a:ln w="12700">
            <a:miter lim="400000"/>
          </a:ln>
        </p:spPr>
      </p:pic>
    </p:spTree>
    <p:extLst>
      <p:ext uri="{BB962C8B-B14F-4D97-AF65-F5344CB8AC3E}">
        <p14:creationId xmlns:p14="http://schemas.microsoft.com/office/powerpoint/2010/main" val="59229454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7106376" y="5236840"/>
            <a:ext cx="5431335" cy="4032448"/>
          </a:xfrm>
          <a:prstGeom prst="rect">
            <a:avLst/>
          </a:prstGeom>
        </p:spPr>
      </p:pic>
      <p:sp>
        <p:nvSpPr>
          <p:cNvPr id="9" name="Rectangle 10"/>
          <p:cNvSpPr>
            <a:spLocks noChangeArrowheads="1"/>
          </p:cNvSpPr>
          <p:nvPr/>
        </p:nvSpPr>
        <p:spPr bwMode="auto">
          <a:xfrm>
            <a:off x="1245816" y="2788568"/>
            <a:ext cx="5760640" cy="2880320"/>
          </a:xfrm>
          <a:prstGeom prst="rect">
            <a:avLst/>
          </a:prstGeom>
          <a:noFill/>
          <a:ln>
            <a:noFill/>
          </a:ln>
          <a:extLst/>
        </p:spPr>
        <p:txBody>
          <a:bodyPr anchor="ctr"/>
          <a:lstStyle/>
          <a:p>
            <a:r>
              <a:rPr lang="en-US" dirty="0" smtClean="0">
                <a:solidFill>
                  <a:schemeClr val="tx1"/>
                </a:solidFill>
                <a:latin typeface="Century Gothic"/>
                <a:cs typeface="Century Gothic"/>
              </a:rPr>
              <a:t>Mike likes strawberries </a:t>
            </a:r>
            <a:r>
              <a:rPr lang="en-US" b="1" dirty="0" smtClean="0">
                <a:solidFill>
                  <a:srgbClr val="FF0080"/>
                </a:solidFill>
                <a:latin typeface="Century Gothic"/>
                <a:cs typeface="Century Gothic"/>
              </a:rPr>
              <a:t>but</a:t>
            </a:r>
            <a:r>
              <a:rPr lang="en-US" dirty="0" smtClean="0">
                <a:solidFill>
                  <a:srgbClr val="FF0080"/>
                </a:solidFill>
                <a:latin typeface="Century Gothic"/>
                <a:cs typeface="Century Gothic"/>
              </a:rPr>
              <a:t> </a:t>
            </a:r>
            <a:r>
              <a:rPr lang="en-US" dirty="0" smtClean="0">
                <a:solidFill>
                  <a:schemeClr val="tx1"/>
                </a:solidFill>
                <a:latin typeface="Century Gothic"/>
                <a:cs typeface="Century Gothic"/>
              </a:rPr>
              <a:t>he also likes blueberries.</a:t>
            </a:r>
          </a:p>
        </p:txBody>
      </p:sp>
      <p:pic>
        <p:nvPicPr>
          <p:cNvPr id="11" name="droppedImage.png"/>
          <p:cNvPicPr/>
          <p:nvPr/>
        </p:nvPicPr>
        <p:blipFill>
          <a:blip r:embed="rId5">
            <a:extLst/>
          </a:blip>
          <a:stretch>
            <a:fillRect/>
          </a:stretch>
        </p:blipFill>
        <p:spPr>
          <a:xfrm>
            <a:off x="7150472" y="6388968"/>
            <a:ext cx="1141257" cy="1008112"/>
          </a:xfrm>
          <a:prstGeom prst="rect">
            <a:avLst/>
          </a:prstGeom>
          <a:ln w="12700">
            <a:miter lim="400000"/>
          </a:ln>
        </p:spPr>
      </p:pic>
      <p:pic>
        <p:nvPicPr>
          <p:cNvPr id="7" name="droppedImage.png"/>
          <p:cNvPicPr/>
          <p:nvPr/>
        </p:nvPicPr>
        <p:blipFill>
          <a:blip r:embed="rId6">
            <a:extLst/>
          </a:blip>
          <a:stretch>
            <a:fillRect/>
          </a:stretch>
        </p:blipFill>
        <p:spPr>
          <a:xfrm>
            <a:off x="6718424" y="6244952"/>
            <a:ext cx="1168401" cy="1087389"/>
          </a:xfrm>
          <a:prstGeom prst="rect">
            <a:avLst/>
          </a:prstGeom>
          <a:ln w="12700">
            <a:miter lim="400000"/>
          </a:ln>
        </p:spPr>
      </p:pic>
    </p:spTree>
    <p:extLst>
      <p:ext uri="{BB962C8B-B14F-4D97-AF65-F5344CB8AC3E}">
        <p14:creationId xmlns:p14="http://schemas.microsoft.com/office/powerpoint/2010/main" val="224513404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Transition Words</a:t>
            </a:r>
            <a:endParaRPr lang="en-US" sz="6000" b="1" dirty="0">
              <a:latin typeface="Century Gothic" charset="0"/>
              <a:cs typeface="Georgia" charset="0"/>
            </a:endParaRPr>
          </a:p>
        </p:txBody>
      </p:sp>
      <p:sp>
        <p:nvSpPr>
          <p:cNvPr id="70658" name="Rectangle 2"/>
          <p:cNvSpPr>
            <a:spLocks/>
          </p:cNvSpPr>
          <p:nvPr/>
        </p:nvSpPr>
        <p:spPr bwMode="auto">
          <a:xfrm>
            <a:off x="1245816" y="2789238"/>
            <a:ext cx="10585176"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dirty="0" smtClean="0">
                <a:latin typeface="Century Gothic" charset="0"/>
                <a:cs typeface="Georgia" charset="0"/>
              </a:rPr>
              <a:t>Transition words help us tell the order of things.</a:t>
            </a:r>
          </a:p>
        </p:txBody>
      </p:sp>
      <p:pic>
        <p:nvPicPr>
          <p:cNvPr id="8" name="droppedImage.png"/>
          <p:cNvPicPr/>
          <p:nvPr/>
        </p:nvPicPr>
        <p:blipFill>
          <a:blip r:embed="rId4">
            <a:extLst/>
          </a:blip>
          <a:stretch>
            <a:fillRect/>
          </a:stretch>
        </p:blipFill>
        <p:spPr>
          <a:xfrm>
            <a:off x="8432800" y="4867132"/>
            <a:ext cx="3378201" cy="3781568"/>
          </a:xfrm>
          <a:prstGeom prst="roundRect">
            <a:avLst/>
          </a:prstGeom>
          <a:ln w="12700">
            <a:miter lim="400000"/>
          </a:ln>
        </p:spPr>
      </p:pic>
      <p:sp>
        <p:nvSpPr>
          <p:cNvPr id="9" name="Rounded Rectangle 14"/>
          <p:cNvSpPr>
            <a:spLocks noChangeArrowheads="1"/>
          </p:cNvSpPr>
          <p:nvPr/>
        </p:nvSpPr>
        <p:spPr bwMode="auto">
          <a:xfrm>
            <a:off x="1533848" y="4742632"/>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FF0080"/>
                </a:solidFill>
                <a:latin typeface="Century Gothic" charset="0"/>
                <a:ea typeface="ＭＳ Ｐゴシック" charset="0"/>
                <a:cs typeface="ＭＳ Ｐゴシック" charset="0"/>
                <a:sym typeface="Stone Sans ITC TT-Semi" charset="0"/>
              </a:rPr>
              <a:t>FIRST</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0" name="Rounded Rectangle 15"/>
          <p:cNvSpPr>
            <a:spLocks noChangeArrowheads="1"/>
          </p:cNvSpPr>
          <p:nvPr/>
        </p:nvSpPr>
        <p:spPr bwMode="auto">
          <a:xfrm>
            <a:off x="1533848" y="689302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smtClean="0">
                <a:solidFill>
                  <a:srgbClr val="FF0080"/>
                </a:solidFill>
                <a:latin typeface="Century Gothic" charset="0"/>
                <a:ea typeface="ＭＳ Ｐゴシック" charset="0"/>
                <a:cs typeface="ＭＳ Ｐゴシック" charset="0"/>
                <a:sym typeface="Stone Sans ITC TT-Semi" charset="0"/>
              </a:rPr>
              <a:t>LAST</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2" name="Rounded Rectangle 15"/>
          <p:cNvSpPr>
            <a:spLocks noChangeArrowheads="1"/>
          </p:cNvSpPr>
          <p:nvPr/>
        </p:nvSpPr>
        <p:spPr bwMode="auto">
          <a:xfrm>
            <a:off x="4486176" y="473278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smtClean="0">
                <a:solidFill>
                  <a:srgbClr val="FF0080"/>
                </a:solidFill>
                <a:latin typeface="Century Gothic" charset="0"/>
                <a:ea typeface="ＭＳ Ｐゴシック" charset="0"/>
                <a:cs typeface="ＭＳ Ｐゴシック" charset="0"/>
                <a:sym typeface="Stone Sans ITC TT-Semi" charset="0"/>
              </a:rPr>
              <a:t>SECOND</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3" name="Rounded Rectangle 14"/>
          <p:cNvSpPr>
            <a:spLocks noChangeArrowheads="1"/>
          </p:cNvSpPr>
          <p:nvPr/>
        </p:nvSpPr>
        <p:spPr bwMode="auto">
          <a:xfrm>
            <a:off x="1533848" y="5812904"/>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000" dirty="0" smtClean="0">
                <a:solidFill>
                  <a:srgbClr val="FF0080"/>
                </a:solidFill>
                <a:latin typeface="Century Gothic" charset="0"/>
                <a:ea typeface="ＭＳ Ｐゴシック" charset="0"/>
                <a:cs typeface="ＭＳ Ｐゴシック" charset="0"/>
                <a:sym typeface="Stone Sans ITC TT-Semi" charset="0"/>
              </a:rPr>
              <a:t>THIRD</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
        <p:nvSpPr>
          <p:cNvPr id="14" name="Rounded Rectangle 15"/>
          <p:cNvSpPr>
            <a:spLocks noChangeArrowheads="1"/>
          </p:cNvSpPr>
          <p:nvPr/>
        </p:nvSpPr>
        <p:spPr bwMode="auto">
          <a:xfrm>
            <a:off x="4486176" y="5803056"/>
            <a:ext cx="2736304" cy="863600"/>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US" sz="4000" dirty="0" smtClean="0">
                <a:solidFill>
                  <a:srgbClr val="FF0080"/>
                </a:solidFill>
                <a:latin typeface="Century Gothic" charset="0"/>
                <a:ea typeface="ＭＳ Ｐゴシック" charset="0"/>
                <a:cs typeface="ＭＳ Ｐゴシック" charset="0"/>
                <a:sym typeface="Stone Sans ITC TT-Semi" charset="0"/>
              </a:rPr>
              <a:t>FINALLY</a:t>
            </a:r>
            <a:endParaRPr lang="en-US" sz="4000" dirty="0">
              <a:solidFill>
                <a:srgbClr val="FF0080"/>
              </a:solidFill>
              <a:latin typeface="Century Gothic" charset="0"/>
              <a:ea typeface="ＭＳ Ｐゴシック" charset="0"/>
              <a:cs typeface="ＭＳ Ｐゴシック" charset="0"/>
              <a:sym typeface="Stone Sans ITC TT-Semi" charset="0"/>
            </a:endParaRPr>
          </a:p>
        </p:txBody>
      </p:sp>
    </p:spTree>
    <p:extLst>
      <p:ext uri="{BB962C8B-B14F-4D97-AF65-F5344CB8AC3E}">
        <p14:creationId xmlns:p14="http://schemas.microsoft.com/office/powerpoint/2010/main" val="4958365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Sound of the letters ‘</a:t>
            </a:r>
            <a:r>
              <a:rPr lang="en-US" sz="3000" dirty="0" err="1" smtClean="0">
                <a:solidFill>
                  <a:srgbClr val="005A7C"/>
                </a:solidFill>
                <a:latin typeface="Century Gothic" charset="0"/>
                <a:cs typeface="Century Gothic" charset="0"/>
                <a:sym typeface="Century Gothic" charset="0"/>
              </a:rPr>
              <a:t>gg</a:t>
            </a:r>
            <a:r>
              <a:rPr lang="en-US" sz="3000" dirty="0" smtClean="0">
                <a:solidFill>
                  <a:srgbClr val="005A7C"/>
                </a:solidFill>
                <a:latin typeface="Century Gothic" charset="0"/>
                <a:cs typeface="Century Gothic" charset="0"/>
                <a:sym typeface="Century Gothic" charset="0"/>
              </a:rPr>
              <a:t>’ and ‘</a:t>
            </a:r>
            <a:r>
              <a:rPr lang="en-US" sz="3000" dirty="0" err="1" smtClean="0">
                <a:solidFill>
                  <a:srgbClr val="005A7C"/>
                </a:solidFill>
                <a:latin typeface="Century Gothic" charset="0"/>
                <a:cs typeface="Century Gothic" charset="0"/>
                <a:sym typeface="Century Gothic" charset="0"/>
              </a:rPr>
              <a:t>ff</a:t>
            </a:r>
            <a:r>
              <a:rPr lang="en-US" sz="3000" dirty="0" smtClean="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Answering questions using question marks (??)</a:t>
            </a:r>
            <a:endParaRPr lang="en-US" sz="3000" dirty="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smtClean="0">
                <a:solidFill>
                  <a:schemeClr val="tx1"/>
                </a:solidFill>
                <a:latin typeface="Century Gothic"/>
                <a:cs typeface="Century Gothic"/>
              </a:rPr>
              <a:t>Mike has to choose what to eat. There is so much food he likes!</a:t>
            </a:r>
          </a:p>
        </p:txBody>
      </p:sp>
      <p:pic>
        <p:nvPicPr>
          <p:cNvPr id="8" name="droppedImage.png"/>
          <p:cNvPicPr/>
          <p:nvPr/>
        </p:nvPicPr>
        <p:blipFill>
          <a:blip r:embed="rId5">
            <a:extLst/>
          </a:blip>
          <a:stretch>
            <a:fillRect/>
          </a:stretch>
        </p:blipFill>
        <p:spPr>
          <a:xfrm>
            <a:off x="6413087" y="6448648"/>
            <a:ext cx="1168401" cy="1087389"/>
          </a:xfrm>
          <a:prstGeom prst="rect">
            <a:avLst/>
          </a:prstGeom>
          <a:ln w="12700">
            <a:miter lim="400000"/>
          </a:ln>
        </p:spPr>
      </p:pic>
      <p:pic>
        <p:nvPicPr>
          <p:cNvPr id="10" name="droppedImage.png"/>
          <p:cNvPicPr/>
          <p:nvPr/>
        </p:nvPicPr>
        <p:blipFill>
          <a:blip r:embed="rId6">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7">
            <a:extLst/>
          </a:blip>
          <a:stretch>
            <a:fillRect/>
          </a:stretch>
        </p:blipFill>
        <p:spPr>
          <a:xfrm>
            <a:off x="10414000" y="6100936"/>
            <a:ext cx="1491068" cy="812800"/>
          </a:xfrm>
          <a:prstGeom prst="rect">
            <a:avLst/>
          </a:prstGeom>
          <a:ln w="12700">
            <a:miter lim="400000"/>
          </a:ln>
        </p:spPr>
      </p:pic>
      <p:pic>
        <p:nvPicPr>
          <p:cNvPr id="13" name="droppedImage.png"/>
          <p:cNvPicPr/>
          <p:nvPr/>
        </p:nvPicPr>
        <p:blipFill>
          <a:blip r:embed="rId8">
            <a:extLst/>
          </a:blip>
          <a:stretch>
            <a:fillRect/>
          </a:stretch>
        </p:blipFill>
        <p:spPr>
          <a:xfrm>
            <a:off x="7899400" y="6139036"/>
            <a:ext cx="1701800" cy="1701800"/>
          </a:xfrm>
          <a:prstGeom prst="rect">
            <a:avLst/>
          </a:prstGeom>
          <a:ln w="12700">
            <a:miter lim="400000"/>
          </a:ln>
        </p:spPr>
      </p:pic>
    </p:spTree>
    <p:extLst>
      <p:ext uri="{BB962C8B-B14F-4D97-AF65-F5344CB8AC3E}">
        <p14:creationId xmlns:p14="http://schemas.microsoft.com/office/powerpoint/2010/main" val="161464470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smtClean="0">
                <a:solidFill>
                  <a:srgbClr val="FF0080"/>
                </a:solidFill>
                <a:latin typeface="Century Gothic"/>
                <a:cs typeface="Century Gothic"/>
              </a:rPr>
              <a:t>First</a:t>
            </a:r>
            <a:r>
              <a:rPr lang="en-US" dirty="0" smtClean="0">
                <a:solidFill>
                  <a:schemeClr val="tx1"/>
                </a:solidFill>
                <a:latin typeface="Century Gothic"/>
                <a:cs typeface="Century Gothic"/>
              </a:rPr>
              <a:t> Mike eats the blueberries.</a:t>
            </a:r>
          </a:p>
        </p:txBody>
      </p:sp>
      <p:pic>
        <p:nvPicPr>
          <p:cNvPr id="8" name="droppedImage.png"/>
          <p:cNvPicPr/>
          <p:nvPr/>
        </p:nvPicPr>
        <p:blipFill>
          <a:blip r:embed="rId5">
            <a:extLst/>
          </a:blip>
          <a:stretch>
            <a:fillRect/>
          </a:stretch>
        </p:blipFill>
        <p:spPr>
          <a:xfrm>
            <a:off x="669752" y="4804792"/>
            <a:ext cx="1168401" cy="1087389"/>
          </a:xfrm>
          <a:prstGeom prst="rect">
            <a:avLst/>
          </a:prstGeom>
          <a:ln w="12700">
            <a:miter lim="400000"/>
          </a:ln>
        </p:spPr>
      </p:pic>
      <p:pic>
        <p:nvPicPr>
          <p:cNvPr id="10" name="droppedImage.png"/>
          <p:cNvPicPr/>
          <p:nvPr/>
        </p:nvPicPr>
        <p:blipFill>
          <a:blip r:embed="rId6">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7">
            <a:extLst/>
          </a:blip>
          <a:stretch>
            <a:fillRect/>
          </a:stretch>
        </p:blipFill>
        <p:spPr>
          <a:xfrm>
            <a:off x="10414000" y="6100936"/>
            <a:ext cx="1491068" cy="812800"/>
          </a:xfrm>
          <a:prstGeom prst="rect">
            <a:avLst/>
          </a:prstGeom>
          <a:ln w="12700">
            <a:miter lim="400000"/>
          </a:ln>
        </p:spPr>
      </p:pic>
      <p:pic>
        <p:nvPicPr>
          <p:cNvPr id="13" name="droppedImage.png"/>
          <p:cNvPicPr/>
          <p:nvPr/>
        </p:nvPicPr>
        <p:blipFill>
          <a:blip r:embed="rId8">
            <a:extLst/>
          </a:blip>
          <a:stretch>
            <a:fillRect/>
          </a:stretch>
        </p:blipFill>
        <p:spPr>
          <a:xfrm>
            <a:off x="7899400" y="6139036"/>
            <a:ext cx="1701800" cy="1701800"/>
          </a:xfrm>
          <a:prstGeom prst="rect">
            <a:avLst/>
          </a:prstGeom>
          <a:ln w="12700">
            <a:miter lim="400000"/>
          </a:ln>
        </p:spPr>
      </p:pic>
    </p:spTree>
    <p:extLst>
      <p:ext uri="{BB962C8B-B14F-4D97-AF65-F5344CB8AC3E}">
        <p14:creationId xmlns:p14="http://schemas.microsoft.com/office/powerpoint/2010/main" val="175618053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smtClean="0">
                <a:solidFill>
                  <a:srgbClr val="FF0080"/>
                </a:solidFill>
                <a:latin typeface="Century Gothic"/>
                <a:cs typeface="Century Gothic"/>
              </a:rPr>
              <a:t>Second</a:t>
            </a:r>
            <a:r>
              <a:rPr lang="en-US" dirty="0" smtClean="0">
                <a:solidFill>
                  <a:schemeClr val="tx1"/>
                </a:solidFill>
                <a:latin typeface="Century Gothic"/>
                <a:cs typeface="Century Gothic"/>
              </a:rPr>
              <a:t> Mike eats the cupcakes.</a:t>
            </a:r>
          </a:p>
        </p:txBody>
      </p:sp>
      <p:pic>
        <p:nvPicPr>
          <p:cNvPr id="10" name="droppedImage.png"/>
          <p:cNvPicPr/>
          <p:nvPr/>
        </p:nvPicPr>
        <p:blipFill>
          <a:blip r:embed="rId5">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6">
            <a:extLst/>
          </a:blip>
          <a:stretch>
            <a:fillRect/>
          </a:stretch>
        </p:blipFill>
        <p:spPr>
          <a:xfrm>
            <a:off x="10414000" y="6100936"/>
            <a:ext cx="1491068" cy="812800"/>
          </a:xfrm>
          <a:prstGeom prst="rect">
            <a:avLst/>
          </a:prstGeom>
          <a:ln w="12700">
            <a:miter lim="400000"/>
          </a:ln>
        </p:spPr>
      </p:pic>
      <p:pic>
        <p:nvPicPr>
          <p:cNvPr id="13" name="droppedImage.png"/>
          <p:cNvPicPr/>
          <p:nvPr/>
        </p:nvPicPr>
        <p:blipFill>
          <a:blip r:embed="rId7">
            <a:extLst/>
          </a:blip>
          <a:stretch>
            <a:fillRect/>
          </a:stretch>
        </p:blipFill>
        <p:spPr>
          <a:xfrm>
            <a:off x="309712" y="4084712"/>
            <a:ext cx="1701800" cy="1701800"/>
          </a:xfrm>
          <a:prstGeom prst="rect">
            <a:avLst/>
          </a:prstGeom>
          <a:ln w="12700">
            <a:miter lim="400000"/>
          </a:ln>
        </p:spPr>
      </p:pic>
    </p:spTree>
    <p:extLst>
      <p:ext uri="{BB962C8B-B14F-4D97-AF65-F5344CB8AC3E}">
        <p14:creationId xmlns:p14="http://schemas.microsoft.com/office/powerpoint/2010/main" val="256855128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a:off x="885776" y="3652664"/>
            <a:ext cx="5431335" cy="4032448"/>
          </a:xfrm>
          <a:prstGeom prst="rect">
            <a:avLst/>
          </a:prstGeom>
        </p:spPr>
      </p:pic>
      <p:sp>
        <p:nvSpPr>
          <p:cNvPr id="9" name="Rectangle 10"/>
          <p:cNvSpPr>
            <a:spLocks noChangeArrowheads="1"/>
          </p:cNvSpPr>
          <p:nvPr/>
        </p:nvSpPr>
        <p:spPr bwMode="auto">
          <a:xfrm>
            <a:off x="6430392" y="3330724"/>
            <a:ext cx="5760640" cy="2880320"/>
          </a:xfrm>
          <a:prstGeom prst="rect">
            <a:avLst/>
          </a:prstGeom>
          <a:noFill/>
          <a:ln>
            <a:noFill/>
          </a:ln>
          <a:extLst/>
        </p:spPr>
        <p:txBody>
          <a:bodyPr anchor="ctr"/>
          <a:lstStyle/>
          <a:p>
            <a:r>
              <a:rPr lang="en-US" dirty="0" smtClean="0">
                <a:solidFill>
                  <a:srgbClr val="FF0080"/>
                </a:solidFill>
                <a:latin typeface="Century Gothic"/>
                <a:cs typeface="Century Gothic"/>
              </a:rPr>
              <a:t>Finally</a:t>
            </a:r>
            <a:r>
              <a:rPr lang="en-US" dirty="0" smtClean="0">
                <a:solidFill>
                  <a:schemeClr val="tx1"/>
                </a:solidFill>
                <a:latin typeface="Century Gothic"/>
                <a:cs typeface="Century Gothic"/>
              </a:rPr>
              <a:t> Mike eats the pizza!</a:t>
            </a:r>
          </a:p>
        </p:txBody>
      </p:sp>
      <p:pic>
        <p:nvPicPr>
          <p:cNvPr id="10" name="droppedImage.png"/>
          <p:cNvPicPr/>
          <p:nvPr/>
        </p:nvPicPr>
        <p:blipFill>
          <a:blip r:embed="rId5">
            <a:extLst/>
          </a:blip>
          <a:stretch>
            <a:fillRect/>
          </a:stretch>
        </p:blipFill>
        <p:spPr>
          <a:xfrm>
            <a:off x="9918700" y="6883315"/>
            <a:ext cx="1866901" cy="944822"/>
          </a:xfrm>
          <a:prstGeom prst="rect">
            <a:avLst/>
          </a:prstGeom>
          <a:ln w="12700">
            <a:miter lim="400000"/>
          </a:ln>
        </p:spPr>
      </p:pic>
      <p:pic>
        <p:nvPicPr>
          <p:cNvPr id="12" name="droppedImage.png"/>
          <p:cNvPicPr/>
          <p:nvPr/>
        </p:nvPicPr>
        <p:blipFill>
          <a:blip r:embed="rId6">
            <a:extLst/>
          </a:blip>
          <a:stretch>
            <a:fillRect/>
          </a:stretch>
        </p:blipFill>
        <p:spPr>
          <a:xfrm>
            <a:off x="597744" y="4876800"/>
            <a:ext cx="1491068" cy="812800"/>
          </a:xfrm>
          <a:prstGeom prst="rect">
            <a:avLst/>
          </a:prstGeom>
          <a:ln w="12700">
            <a:miter lim="400000"/>
          </a:ln>
        </p:spPr>
      </p:pic>
    </p:spTree>
    <p:extLst>
      <p:ext uri="{BB962C8B-B14F-4D97-AF65-F5344CB8AC3E}">
        <p14:creationId xmlns:p14="http://schemas.microsoft.com/office/powerpoint/2010/main" val="79440544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pic>
        <p:nvPicPr>
          <p:cNvPr id="4" name="Picture 3" descr="monster.png"/>
          <p:cNvPicPr>
            <a:picLocks noChangeAspect="1"/>
          </p:cNvPicPr>
          <p:nvPr/>
        </p:nvPicPr>
        <p:blipFill rotWithShape="1">
          <a:blip r:embed="rId4">
            <a:extLst>
              <a:ext uri="{28A0092B-C50C-407E-A947-70E740481C1C}">
                <a14:useLocalDpi xmlns:a14="http://schemas.microsoft.com/office/drawing/2010/main" val="0"/>
              </a:ext>
            </a:extLst>
          </a:blip>
          <a:srcRect l="27926" t="20917" r="25377" b="34216"/>
          <a:stretch/>
        </p:blipFill>
        <p:spPr>
          <a:xfrm rot="900000">
            <a:off x="7006456" y="3652664"/>
            <a:ext cx="5431335" cy="4032448"/>
          </a:xfrm>
          <a:prstGeom prst="rect">
            <a:avLst/>
          </a:prstGeom>
        </p:spPr>
      </p:pic>
      <p:sp>
        <p:nvSpPr>
          <p:cNvPr id="9" name="Rectangle 10"/>
          <p:cNvSpPr>
            <a:spLocks noChangeArrowheads="1"/>
          </p:cNvSpPr>
          <p:nvPr/>
        </p:nvSpPr>
        <p:spPr bwMode="auto">
          <a:xfrm>
            <a:off x="1069876" y="3330724"/>
            <a:ext cx="5760640" cy="2880320"/>
          </a:xfrm>
          <a:prstGeom prst="rect">
            <a:avLst/>
          </a:prstGeom>
          <a:noFill/>
          <a:ln>
            <a:noFill/>
          </a:ln>
          <a:extLst/>
        </p:spPr>
        <p:txBody>
          <a:bodyPr anchor="ctr"/>
          <a:lstStyle/>
          <a:p>
            <a:r>
              <a:rPr lang="en-US" dirty="0" smtClean="0">
                <a:solidFill>
                  <a:schemeClr val="tx1"/>
                </a:solidFill>
                <a:latin typeface="Century Gothic"/>
                <a:cs typeface="Century Gothic"/>
              </a:rPr>
              <a:t>Mike is feeling very full </a:t>
            </a:r>
            <a:r>
              <a:rPr lang="en-US" dirty="0" smtClean="0">
                <a:solidFill>
                  <a:srgbClr val="FF0080"/>
                </a:solidFill>
                <a:latin typeface="Century Gothic"/>
                <a:cs typeface="Century Gothic"/>
              </a:rPr>
              <a:t>and</a:t>
            </a:r>
            <a:r>
              <a:rPr lang="en-US" dirty="0" smtClean="0">
                <a:solidFill>
                  <a:schemeClr val="tx1"/>
                </a:solidFill>
                <a:latin typeface="Century Gothic"/>
                <a:cs typeface="Century Gothic"/>
              </a:rPr>
              <a:t> cannot finish the pizza!</a:t>
            </a:r>
          </a:p>
        </p:txBody>
      </p:sp>
      <p:pic>
        <p:nvPicPr>
          <p:cNvPr id="10" name="droppedImage.png"/>
          <p:cNvPicPr/>
          <p:nvPr/>
        </p:nvPicPr>
        <p:blipFill>
          <a:blip r:embed="rId5">
            <a:extLst/>
          </a:blip>
          <a:stretch>
            <a:fillRect/>
          </a:stretch>
        </p:blipFill>
        <p:spPr>
          <a:xfrm>
            <a:off x="2974008" y="6883315"/>
            <a:ext cx="1866901" cy="944822"/>
          </a:xfrm>
          <a:prstGeom prst="rect">
            <a:avLst/>
          </a:prstGeom>
          <a:ln w="12700">
            <a:miter lim="400000"/>
          </a:ln>
        </p:spPr>
      </p:pic>
    </p:spTree>
    <p:extLst>
      <p:ext uri="{BB962C8B-B14F-4D97-AF65-F5344CB8AC3E}">
        <p14:creationId xmlns:p14="http://schemas.microsoft.com/office/powerpoint/2010/main" val="423270227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Practice</a:t>
            </a:r>
            <a:endParaRPr lang="en-US" sz="6000" b="1" dirty="0">
              <a:latin typeface="Century Gothic" charset="0"/>
              <a:cs typeface="Georgia" charset="0"/>
            </a:endParaRPr>
          </a:p>
        </p:txBody>
      </p:sp>
      <p:sp>
        <p:nvSpPr>
          <p:cNvPr id="12" name="Rectangle 2"/>
          <p:cNvSpPr>
            <a:spLocks/>
          </p:cNvSpPr>
          <p:nvPr/>
        </p:nvSpPr>
        <p:spPr bwMode="auto">
          <a:xfrm>
            <a:off x="1245816" y="2789238"/>
            <a:ext cx="10585176"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dirty="0" smtClean="0">
                <a:latin typeface="Century Gothic" charset="0"/>
                <a:cs typeface="Georgia" charset="0"/>
              </a:rPr>
              <a:t>Using new transition words let’s tell Mike how to put butter on bread!</a:t>
            </a:r>
          </a:p>
        </p:txBody>
      </p:sp>
      <p:pic>
        <p:nvPicPr>
          <p:cNvPr id="13" name="droppedImage.png"/>
          <p:cNvPicPr/>
          <p:nvPr/>
        </p:nvPicPr>
        <p:blipFill>
          <a:blip r:embed="rId4">
            <a:extLst/>
          </a:blip>
          <a:stretch>
            <a:fillRect/>
          </a:stretch>
        </p:blipFill>
        <p:spPr>
          <a:xfrm>
            <a:off x="6223000" y="5293464"/>
            <a:ext cx="5651501" cy="3152037"/>
          </a:xfrm>
          <a:prstGeom prst="rect">
            <a:avLst/>
          </a:prstGeom>
          <a:ln w="12700">
            <a:miter lim="400000"/>
          </a:ln>
        </p:spPr>
      </p:pic>
      <p:pic>
        <p:nvPicPr>
          <p:cNvPr id="15" name="Picture 14" descr="monster.png"/>
          <p:cNvPicPr>
            <a:picLocks noChangeAspect="1"/>
          </p:cNvPicPr>
          <p:nvPr/>
        </p:nvPicPr>
        <p:blipFill rotWithShape="1">
          <a:blip r:embed="rId5">
            <a:extLst>
              <a:ext uri="{28A0092B-C50C-407E-A947-70E740481C1C}">
                <a14:useLocalDpi xmlns:a14="http://schemas.microsoft.com/office/drawing/2010/main" val="0"/>
              </a:ext>
            </a:extLst>
          </a:blip>
          <a:srcRect l="27926" t="20917" r="25377" b="34216"/>
          <a:stretch/>
        </p:blipFill>
        <p:spPr>
          <a:xfrm>
            <a:off x="1677864" y="5380856"/>
            <a:ext cx="4104456" cy="3047318"/>
          </a:xfrm>
          <a:prstGeom prst="rect">
            <a:avLst/>
          </a:prstGeom>
        </p:spPr>
      </p:pic>
    </p:spTree>
    <p:extLst>
      <p:ext uri="{BB962C8B-B14F-4D97-AF65-F5344CB8AC3E}">
        <p14:creationId xmlns:p14="http://schemas.microsoft.com/office/powerpoint/2010/main" val="251968194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Practice</a:t>
            </a:r>
            <a:endParaRPr lang="en-US" sz="6000" b="1" dirty="0">
              <a:latin typeface="Century Gothic" charset="0"/>
              <a:cs typeface="Georgia" charset="0"/>
            </a:endParaRPr>
          </a:p>
        </p:txBody>
      </p:sp>
      <p:pic>
        <p:nvPicPr>
          <p:cNvPr id="6" name="droppedImage.png"/>
          <p:cNvPicPr/>
          <p:nvPr/>
        </p:nvPicPr>
        <p:blipFill>
          <a:blip r:embed="rId4">
            <a:extLst/>
          </a:blip>
          <a:stretch>
            <a:fillRect/>
          </a:stretch>
        </p:blipFill>
        <p:spPr>
          <a:xfrm>
            <a:off x="1087966" y="6532984"/>
            <a:ext cx="3318934" cy="2489201"/>
          </a:xfrm>
          <a:prstGeom prst="rect">
            <a:avLst/>
          </a:prstGeom>
          <a:ln w="12700">
            <a:miter lim="400000"/>
          </a:ln>
        </p:spPr>
      </p:pic>
      <p:pic>
        <p:nvPicPr>
          <p:cNvPr id="7" name="droppedImage.png"/>
          <p:cNvPicPr/>
          <p:nvPr/>
        </p:nvPicPr>
        <p:blipFill>
          <a:blip r:embed="rId5">
            <a:extLst/>
          </a:blip>
          <a:stretch>
            <a:fillRect/>
          </a:stretch>
        </p:blipFill>
        <p:spPr>
          <a:xfrm>
            <a:off x="8504463" y="6532984"/>
            <a:ext cx="3395437" cy="2501901"/>
          </a:xfrm>
          <a:prstGeom prst="rect">
            <a:avLst/>
          </a:prstGeom>
          <a:ln w="12700">
            <a:miter lim="400000"/>
          </a:ln>
        </p:spPr>
      </p:pic>
      <p:pic>
        <p:nvPicPr>
          <p:cNvPr id="8" name="droppedImage.png"/>
          <p:cNvPicPr/>
          <p:nvPr/>
        </p:nvPicPr>
        <p:blipFill>
          <a:blip r:embed="rId6">
            <a:extLst/>
          </a:blip>
          <a:stretch>
            <a:fillRect/>
          </a:stretch>
        </p:blipFill>
        <p:spPr>
          <a:xfrm>
            <a:off x="5270500" y="6474055"/>
            <a:ext cx="2463800" cy="2611630"/>
          </a:xfrm>
          <a:prstGeom prst="rect">
            <a:avLst/>
          </a:prstGeom>
          <a:ln w="12700">
            <a:miter lim="400000"/>
          </a:ln>
        </p:spPr>
      </p:pic>
      <p:sp>
        <p:nvSpPr>
          <p:cNvPr id="9" name="Rectangle 3"/>
          <p:cNvSpPr>
            <a:spLocks/>
          </p:cNvSpPr>
          <p:nvPr/>
        </p:nvSpPr>
        <p:spPr bwMode="auto">
          <a:xfrm>
            <a:off x="1245816" y="3076575"/>
            <a:ext cx="1123315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First ___________________________________</a:t>
            </a: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Second _______________________________</a:t>
            </a:r>
          </a:p>
          <a:p>
            <a:pPr marL="279400" indent="-63500" algn="l">
              <a:spcBef>
                <a:spcPts val="2000"/>
              </a:spcBef>
              <a:buSzPct val="77000"/>
              <a:tabLst>
                <a:tab pos="4213225" algn="l"/>
              </a:tabLst>
            </a:pPr>
            <a:r>
              <a:rPr lang="en-CA" sz="4000" dirty="0" smtClean="0">
                <a:solidFill>
                  <a:srgbClr val="005A7C"/>
                </a:solidFill>
                <a:latin typeface="Century Gothic" charset="0"/>
                <a:cs typeface="Century Gothic" charset="0"/>
                <a:sym typeface="Century Gothic" charset="0"/>
              </a:rPr>
              <a:t>Third __________________________________</a:t>
            </a:r>
            <a:endParaRPr lang="en-CA" sz="4000" dirty="0">
              <a:solidFill>
                <a:srgbClr val="005A7C"/>
              </a:solidFill>
              <a:latin typeface="Century Gothic" charset="0"/>
              <a:cs typeface="Century Gothic" charset="0"/>
              <a:sym typeface="Century Gothic" charset="0"/>
            </a:endParaRPr>
          </a:p>
        </p:txBody>
      </p:sp>
    </p:spTree>
    <p:extLst>
      <p:ext uri="{BB962C8B-B14F-4D97-AF65-F5344CB8AC3E}">
        <p14:creationId xmlns:p14="http://schemas.microsoft.com/office/powerpoint/2010/main" val="3939536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Transition Words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monster.png"/>
          <p:cNvPicPr>
            <a:picLocks noChangeAspect="1"/>
          </p:cNvPicPr>
          <p:nvPr/>
        </p:nvPicPr>
        <p:blipFill rotWithShape="1">
          <a:blip r:embed="rId6">
            <a:extLst>
              <a:ext uri="{28A0092B-C50C-407E-A947-70E740481C1C}">
                <a14:useLocalDpi xmlns:a14="http://schemas.microsoft.com/office/drawing/2010/main" val="0"/>
              </a:ext>
            </a:extLst>
          </a:blip>
          <a:srcRect l="27926" t="20917" r="25377" b="34216"/>
          <a:stretch/>
        </p:blipFill>
        <p:spPr>
          <a:xfrm>
            <a:off x="8158584" y="5812904"/>
            <a:ext cx="4104456" cy="3047318"/>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23" name="Rectangle 20"/>
          <p:cNvSpPr>
            <a:spLocks/>
          </p:cNvSpPr>
          <p:nvPr/>
        </p:nvSpPr>
        <p:spPr bwMode="auto">
          <a:xfrm>
            <a:off x="3838364" y="7719367"/>
            <a:ext cx="12759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Worry</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4" name="Rectangle 21"/>
          <p:cNvSpPr>
            <a:spLocks/>
          </p:cNvSpPr>
          <p:nvPr/>
        </p:nvSpPr>
        <p:spPr bwMode="auto">
          <a:xfrm>
            <a:off x="8257517" y="4804792"/>
            <a:ext cx="129843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Butter</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5" name="Rectangle 22"/>
          <p:cNvSpPr>
            <a:spLocks/>
          </p:cNvSpPr>
          <p:nvPr/>
        </p:nvSpPr>
        <p:spPr bwMode="auto">
          <a:xfrm>
            <a:off x="7900889" y="7757120"/>
            <a:ext cx="19813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Cupcake</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26" name="Rectangle 23"/>
          <p:cNvSpPr>
            <a:spLocks/>
          </p:cNvSpPr>
          <p:nvPr/>
        </p:nvSpPr>
        <p:spPr bwMode="auto">
          <a:xfrm>
            <a:off x="3816553" y="4804792"/>
            <a:ext cx="13048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smtClean="0">
                <a:solidFill>
                  <a:srgbClr val="005A7C"/>
                </a:solidFill>
                <a:latin typeface="Century Gothic" charset="0"/>
                <a:ea typeface="ＭＳ Ｐゴシック" charset="0"/>
                <a:cs typeface="Century Gothic" charset="0"/>
                <a:sym typeface="Century Gothic" charset="0"/>
              </a:rPr>
              <a:t>Arrow</a:t>
            </a:r>
            <a:endParaRPr lang="en-US" sz="3000" dirty="0">
              <a:solidFill>
                <a:srgbClr val="005A7C"/>
              </a:solidFill>
              <a:latin typeface="Century Gothic" charset="0"/>
              <a:ea typeface="ＭＳ Ｐゴシック" charset="0"/>
              <a:cs typeface="Century Gothic" charset="0"/>
              <a:sym typeface="Century Gothic" charset="0"/>
            </a:endParaRPr>
          </a:p>
        </p:txBody>
      </p:sp>
      <p:sp>
        <p:nvSpPr>
          <p:cNvPr id="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What did I learn today?</a:t>
            </a:r>
          </a:p>
        </p:txBody>
      </p:sp>
      <p:pic>
        <p:nvPicPr>
          <p:cNvPr id="9" name="droppedImage.png"/>
          <p:cNvPicPr/>
          <p:nvPr/>
        </p:nvPicPr>
        <p:blipFill>
          <a:blip r:embed="rId5">
            <a:extLst/>
          </a:blip>
          <a:stretch>
            <a:fillRect/>
          </a:stretch>
        </p:blipFill>
        <p:spPr>
          <a:xfrm>
            <a:off x="3816553" y="2940399"/>
            <a:ext cx="1636316" cy="1638025"/>
          </a:xfrm>
          <a:prstGeom prst="rect">
            <a:avLst/>
          </a:prstGeom>
          <a:ln w="12700">
            <a:miter lim="400000"/>
          </a:ln>
        </p:spPr>
      </p:pic>
      <p:pic>
        <p:nvPicPr>
          <p:cNvPr id="10" name="droppedImage.png"/>
          <p:cNvPicPr/>
          <p:nvPr/>
        </p:nvPicPr>
        <p:blipFill>
          <a:blip r:embed="rId6">
            <a:extLst/>
          </a:blip>
          <a:stretch>
            <a:fillRect/>
          </a:stretch>
        </p:blipFill>
        <p:spPr>
          <a:xfrm>
            <a:off x="8014568" y="2944735"/>
            <a:ext cx="2042741" cy="1810090"/>
          </a:xfrm>
          <a:prstGeom prst="rect">
            <a:avLst/>
          </a:prstGeom>
          <a:ln w="12700">
            <a:miter lim="400000"/>
          </a:ln>
        </p:spPr>
      </p:pic>
      <p:pic>
        <p:nvPicPr>
          <p:cNvPr id="11" name="Picture 10"/>
          <p:cNvPicPr>
            <a:picLocks noChangeAspect="1"/>
          </p:cNvPicPr>
          <p:nvPr/>
        </p:nvPicPr>
        <p:blipFill rotWithShape="1">
          <a:blip r:embed="rId7"/>
          <a:srcRect l="65655" t="34984" r="5271" b="35943"/>
          <a:stretch/>
        </p:blipFill>
        <p:spPr>
          <a:xfrm>
            <a:off x="3789541" y="5863207"/>
            <a:ext cx="1663328" cy="1663328"/>
          </a:xfrm>
          <a:prstGeom prst="rect">
            <a:avLst/>
          </a:prstGeom>
        </p:spPr>
      </p:pic>
      <p:pic>
        <p:nvPicPr>
          <p:cNvPr id="12" name="droppedImage.png"/>
          <p:cNvPicPr/>
          <p:nvPr/>
        </p:nvPicPr>
        <p:blipFill>
          <a:blip r:embed="rId8">
            <a:extLst/>
          </a:blip>
          <a:stretch>
            <a:fillRect/>
          </a:stretch>
        </p:blipFill>
        <p:spPr>
          <a:xfrm>
            <a:off x="8185038" y="5752727"/>
            <a:ext cx="1701800" cy="1701800"/>
          </a:xfrm>
          <a:prstGeom prst="rect">
            <a:avLst/>
          </a:prstGeom>
          <a:ln w="12700">
            <a:miter lim="400000"/>
          </a:ln>
        </p:spPr>
      </p:pic>
    </p:spTree>
    <p:extLst>
      <p:ext uri="{BB962C8B-B14F-4D97-AF65-F5344CB8AC3E}">
        <p14:creationId xmlns:p14="http://schemas.microsoft.com/office/powerpoint/2010/main" val="23268099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a:t>
            </a:r>
            <a:r>
              <a:rPr lang="en-US" sz="3000" dirty="0" smtClean="0">
                <a:solidFill>
                  <a:srgbClr val="005A7C"/>
                </a:solidFill>
                <a:latin typeface="Century Gothic" charset="0"/>
                <a:cs typeface="Century Gothic" charset="0"/>
                <a:sym typeface="Century Gothic" charset="0"/>
              </a:rPr>
              <a:t>‘Will You Marry Me’ song</a:t>
            </a: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pic>
        <p:nvPicPr>
          <p:cNvPr id="6" name="droppedImage.png"/>
          <p:cNvPicPr/>
          <p:nvPr/>
        </p:nvPicPr>
        <p:blipFill>
          <a:blip r:embed="rId6">
            <a:extLst/>
          </a:blip>
          <a:stretch>
            <a:fillRect/>
          </a:stretch>
        </p:blipFill>
        <p:spPr>
          <a:xfrm>
            <a:off x="1955800" y="6284584"/>
            <a:ext cx="9385301" cy="1868816"/>
          </a:xfrm>
          <a:prstGeom prst="rect">
            <a:avLst/>
          </a:prstGeom>
          <a:ln w="12700">
            <a:miter lim="400000"/>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3" name="Picture 2"/>
          <p:cNvPicPr>
            <a:picLocks noChangeAspect="1"/>
          </p:cNvPicPr>
          <p:nvPr/>
        </p:nvPicPr>
        <p:blipFill>
          <a:blip r:embed="rId3"/>
          <a:stretch>
            <a:fillRect/>
          </a:stretch>
        </p:blipFill>
        <p:spPr>
          <a:xfrm>
            <a:off x="2873266" y="196280"/>
            <a:ext cx="7245568" cy="9392403"/>
          </a:xfrm>
          <a:prstGeom prst="rect">
            <a:avLst/>
          </a:prstGeom>
        </p:spPr>
      </p:pic>
    </p:spTree>
    <p:extLst>
      <p:ext uri="{BB962C8B-B14F-4D97-AF65-F5344CB8AC3E}">
        <p14:creationId xmlns:p14="http://schemas.microsoft.com/office/powerpoint/2010/main" val="367323709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roppedImage.png"/>
          <p:cNvPicPr/>
          <p:nvPr/>
        </p:nvPicPr>
        <p:blipFill>
          <a:blip r:embed="rId3">
            <a:extLst/>
          </a:blip>
          <a:stretch>
            <a:fillRect/>
          </a:stretch>
        </p:blipFill>
        <p:spPr>
          <a:xfrm>
            <a:off x="2829992" y="4233"/>
            <a:ext cx="7312024" cy="9749367"/>
          </a:xfrm>
          <a:prstGeom prst="rect">
            <a:avLst/>
          </a:prstGeom>
          <a:ln w="12700">
            <a:miter lim="400000"/>
          </a:ln>
        </p:spPr>
      </p:pic>
    </p:spTree>
    <p:extLst>
      <p:ext uri="{BB962C8B-B14F-4D97-AF65-F5344CB8AC3E}">
        <p14:creationId xmlns:p14="http://schemas.microsoft.com/office/powerpoint/2010/main" val="78970635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89500" y="3613150"/>
            <a:ext cx="3225800" cy="2527300"/>
          </a:xfrm>
          <a:prstGeom prst="rect">
            <a:avLst/>
          </a:prstGeom>
        </p:spPr>
      </p:pic>
      <p:pic>
        <p:nvPicPr>
          <p:cNvPr id="3" name="Picture 2"/>
          <p:cNvPicPr>
            <a:picLocks noChangeAspect="1"/>
          </p:cNvPicPr>
          <p:nvPr/>
        </p:nvPicPr>
        <p:blipFill>
          <a:blip r:embed="rId4"/>
          <a:stretch>
            <a:fillRect/>
          </a:stretch>
        </p:blipFill>
        <p:spPr>
          <a:xfrm>
            <a:off x="1029792" y="772344"/>
            <a:ext cx="3505200" cy="2324100"/>
          </a:xfrm>
          <a:prstGeom prst="rect">
            <a:avLst/>
          </a:prstGeom>
        </p:spPr>
      </p:pic>
      <p:pic>
        <p:nvPicPr>
          <p:cNvPr id="4" name="Picture 3"/>
          <p:cNvPicPr>
            <a:picLocks noChangeAspect="1"/>
          </p:cNvPicPr>
          <p:nvPr/>
        </p:nvPicPr>
        <p:blipFill>
          <a:blip r:embed="rId5"/>
          <a:stretch>
            <a:fillRect/>
          </a:stretch>
        </p:blipFill>
        <p:spPr>
          <a:xfrm>
            <a:off x="8518624" y="6604992"/>
            <a:ext cx="3289300" cy="2463800"/>
          </a:xfrm>
          <a:prstGeom prst="rect">
            <a:avLst/>
          </a:prstGeom>
        </p:spPr>
      </p:pic>
      <p:pic>
        <p:nvPicPr>
          <p:cNvPr id="5" name="Picture 4"/>
          <p:cNvPicPr>
            <a:picLocks noChangeAspect="1"/>
          </p:cNvPicPr>
          <p:nvPr/>
        </p:nvPicPr>
        <p:blipFill>
          <a:blip r:embed="rId6"/>
          <a:stretch>
            <a:fillRect/>
          </a:stretch>
        </p:blipFill>
        <p:spPr>
          <a:xfrm>
            <a:off x="1111072" y="6604992"/>
            <a:ext cx="3492500" cy="2324100"/>
          </a:xfrm>
          <a:prstGeom prst="rect">
            <a:avLst/>
          </a:prstGeom>
        </p:spPr>
      </p:pic>
      <p:pic>
        <p:nvPicPr>
          <p:cNvPr id="7" name="Picture 6"/>
          <p:cNvPicPr>
            <a:picLocks noChangeAspect="1"/>
          </p:cNvPicPr>
          <p:nvPr/>
        </p:nvPicPr>
        <p:blipFill>
          <a:blip r:embed="rId7"/>
          <a:stretch>
            <a:fillRect/>
          </a:stretch>
        </p:blipFill>
        <p:spPr>
          <a:xfrm>
            <a:off x="8950424" y="3448050"/>
            <a:ext cx="2857500" cy="2857500"/>
          </a:xfrm>
          <a:prstGeom prst="rect">
            <a:avLst/>
          </a:prstGeom>
        </p:spPr>
      </p:pic>
      <p:pic>
        <p:nvPicPr>
          <p:cNvPr id="8" name="Picture 7"/>
          <p:cNvPicPr>
            <a:picLocks noChangeAspect="1"/>
          </p:cNvPicPr>
          <p:nvPr/>
        </p:nvPicPr>
        <p:blipFill>
          <a:blip r:embed="rId8"/>
          <a:stretch>
            <a:fillRect/>
          </a:stretch>
        </p:blipFill>
        <p:spPr>
          <a:xfrm>
            <a:off x="1072416" y="3486150"/>
            <a:ext cx="2921000" cy="2781300"/>
          </a:xfrm>
          <a:prstGeom prst="rect">
            <a:avLst/>
          </a:prstGeom>
        </p:spPr>
      </p:pic>
      <p:pic>
        <p:nvPicPr>
          <p:cNvPr id="9" name="Picture 8"/>
          <p:cNvPicPr>
            <a:picLocks noChangeAspect="1"/>
          </p:cNvPicPr>
          <p:nvPr/>
        </p:nvPicPr>
        <p:blipFill>
          <a:blip r:embed="rId9"/>
          <a:stretch>
            <a:fillRect/>
          </a:stretch>
        </p:blipFill>
        <p:spPr>
          <a:xfrm>
            <a:off x="4826000" y="772344"/>
            <a:ext cx="3352800" cy="2425700"/>
          </a:xfrm>
          <a:prstGeom prst="rect">
            <a:avLst/>
          </a:prstGeom>
        </p:spPr>
      </p:pic>
      <p:pic>
        <p:nvPicPr>
          <p:cNvPr id="10" name="Picture 9"/>
          <p:cNvPicPr>
            <a:picLocks noChangeAspect="1"/>
          </p:cNvPicPr>
          <p:nvPr/>
        </p:nvPicPr>
        <p:blipFill>
          <a:blip r:embed="rId10"/>
          <a:stretch>
            <a:fillRect/>
          </a:stretch>
        </p:blipFill>
        <p:spPr>
          <a:xfrm>
            <a:off x="4743450" y="6604992"/>
            <a:ext cx="3517900" cy="2311400"/>
          </a:xfrm>
          <a:prstGeom prst="rect">
            <a:avLst/>
          </a:prstGeom>
        </p:spPr>
      </p:pic>
      <p:pic>
        <p:nvPicPr>
          <p:cNvPr id="11" name="Picture 10"/>
          <p:cNvPicPr>
            <a:picLocks noChangeAspect="1"/>
          </p:cNvPicPr>
          <p:nvPr/>
        </p:nvPicPr>
        <p:blipFill>
          <a:blip r:embed="rId11"/>
          <a:stretch>
            <a:fillRect/>
          </a:stretch>
        </p:blipFill>
        <p:spPr>
          <a:xfrm>
            <a:off x="8518624" y="772344"/>
            <a:ext cx="3340100" cy="2425700"/>
          </a:xfrm>
          <a:prstGeom prst="rect">
            <a:avLst/>
          </a:prstGeom>
        </p:spPr>
      </p:pic>
    </p:spTree>
    <p:extLst>
      <p:ext uri="{BB962C8B-B14F-4D97-AF65-F5344CB8AC3E}">
        <p14:creationId xmlns:p14="http://schemas.microsoft.com/office/powerpoint/2010/main" val="39361695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6400" y="304800"/>
            <a:ext cx="12192000" cy="9144000"/>
          </a:xfrm>
          <a:prstGeom prst="rect">
            <a:avLst/>
          </a:prstGeom>
        </p:spPr>
      </p:pic>
    </p:spTree>
    <p:extLst>
      <p:ext uri="{BB962C8B-B14F-4D97-AF65-F5344CB8AC3E}">
        <p14:creationId xmlns:p14="http://schemas.microsoft.com/office/powerpoint/2010/main" val="208903207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I </a:t>
            </a:r>
            <a:r>
              <a:rPr lang="en-US" sz="6000" b="1" dirty="0" smtClean="0">
                <a:latin typeface="Century Gothic" charset="0"/>
                <a:cs typeface="Georgia" charset="0"/>
              </a:rPr>
              <a:t>learn today</a:t>
            </a:r>
            <a:r>
              <a:rPr lang="en-US" sz="6000" b="1" dirty="0">
                <a:latin typeface="Century Gothic" charset="0"/>
                <a:cs typeface="Georgia" charset="0"/>
              </a:rPr>
              <a:t>?</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The sound of the letters ‘RR’</a:t>
            </a: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Transition words (And, But, Then, Because)</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8" name="droppedImage.png"/>
          <p:cNvPicPr/>
          <p:nvPr/>
        </p:nvPicPr>
        <p:blipFill>
          <a:blip r:embed="rId5">
            <a:extLst/>
          </a:blip>
          <a:stretch>
            <a:fillRect/>
          </a:stretch>
        </p:blipFill>
        <p:spPr>
          <a:xfrm>
            <a:off x="1389832" y="4635500"/>
            <a:ext cx="2159000" cy="2159000"/>
          </a:xfrm>
          <a:prstGeom prst="rect">
            <a:avLst/>
          </a:prstGeom>
          <a:ln w="12700">
            <a:miter lim="400000"/>
          </a:ln>
        </p:spPr>
      </p:pic>
      <p:pic>
        <p:nvPicPr>
          <p:cNvPr id="9" name="droppedImage.png"/>
          <p:cNvPicPr/>
          <p:nvPr/>
        </p:nvPicPr>
        <p:blipFill>
          <a:blip r:embed="rId6">
            <a:extLst/>
          </a:blip>
          <a:stretch>
            <a:fillRect/>
          </a:stretch>
        </p:blipFill>
        <p:spPr>
          <a:xfrm>
            <a:off x="4793432" y="4632452"/>
            <a:ext cx="2844800" cy="2162049"/>
          </a:xfrm>
          <a:prstGeom prst="rect">
            <a:avLst/>
          </a:prstGeom>
          <a:ln w="12700">
            <a:miter lim="400000"/>
          </a:ln>
        </p:spPr>
      </p:pic>
      <p:pic>
        <p:nvPicPr>
          <p:cNvPr id="2" name="Picture 1"/>
          <p:cNvPicPr>
            <a:picLocks noChangeAspect="1"/>
          </p:cNvPicPr>
          <p:nvPr/>
        </p:nvPicPr>
        <p:blipFill>
          <a:blip r:embed="rId7"/>
          <a:stretch>
            <a:fillRect/>
          </a:stretch>
        </p:blipFill>
        <p:spPr>
          <a:xfrm>
            <a:off x="8590631" y="4632452"/>
            <a:ext cx="2988381" cy="2162048"/>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180975" algn="l">
              <a:spcBef>
                <a:spcPts val="2000"/>
              </a:spcBef>
              <a:buSzPct val="77000"/>
            </a:pPr>
            <a:r>
              <a:rPr lang="en-CA" sz="4000" dirty="0" smtClean="0">
                <a:solidFill>
                  <a:srgbClr val="005A7C"/>
                </a:solidFill>
                <a:latin typeface="Century Gothic" charset="0"/>
                <a:cs typeface="Century Gothic" charset="0"/>
                <a:sym typeface="Century Gothic" charset="0"/>
              </a:rPr>
              <a:t>It </a:t>
            </a:r>
            <a:r>
              <a:rPr lang="en-CA" sz="4000" dirty="0" smtClean="0">
                <a:solidFill>
                  <a:srgbClr val="005A7C"/>
                </a:solidFill>
                <a:latin typeface="Century Gothic" charset="0"/>
                <a:cs typeface="Century Gothic" charset="0"/>
                <a:sym typeface="Century Gothic" charset="0"/>
              </a:rPr>
              <a:t>is a monkey!</a:t>
            </a:r>
          </a:p>
          <a:p>
            <a:pPr marL="180975" algn="l">
              <a:spcBef>
                <a:spcPts val="2000"/>
              </a:spcBef>
              <a:buSzPct val="77000"/>
            </a:pPr>
            <a:r>
              <a:rPr lang="en-CA" sz="4000" dirty="0" smtClean="0">
                <a:solidFill>
                  <a:srgbClr val="005A7C"/>
                </a:solidFill>
                <a:latin typeface="Century Gothic" charset="0"/>
                <a:cs typeface="Century Gothic" charset="0"/>
                <a:sym typeface="Century Gothic" charset="0"/>
              </a:rPr>
              <a:t>Monkeys make noises to talk to each other!</a:t>
            </a:r>
          </a:p>
          <a:p>
            <a:pPr marL="180975" algn="l">
              <a:spcBef>
                <a:spcPts val="2000"/>
              </a:spcBef>
              <a:buSzPct val="77000"/>
            </a:pPr>
            <a:r>
              <a:rPr lang="en-CA" sz="4000" dirty="0" smtClean="0">
                <a:solidFill>
                  <a:srgbClr val="005A7C"/>
                </a:solidFill>
                <a:latin typeface="Century Gothic" charset="0"/>
                <a:cs typeface="Century Gothic" charset="0"/>
                <a:sym typeface="Century Gothic" charset="0"/>
              </a:rPr>
              <a:t>There are many d</a:t>
            </a:r>
            <a:r>
              <a:rPr lang="en-CA" sz="4000" dirty="0" smtClean="0">
                <a:solidFill>
                  <a:srgbClr val="005A7C"/>
                </a:solidFill>
                <a:latin typeface="Century Gothic" charset="0"/>
                <a:cs typeface="Century Gothic" charset="0"/>
                <a:sym typeface="Century Gothic" charset="0"/>
              </a:rPr>
              <a:t>ifferent types of monkeys!</a:t>
            </a:r>
            <a:endParaRPr lang="en-CA" sz="4000" dirty="0" smtClean="0">
              <a:solidFill>
                <a:srgbClr val="005A7C"/>
              </a:solidFill>
              <a:latin typeface="Century Gothic" charset="0"/>
              <a:cs typeface="Century Gothic" charset="0"/>
              <a:sym typeface="Century Gothic" charset="0"/>
            </a:endParaRP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pic>
        <p:nvPicPr>
          <p:cNvPr id="2" name="Picture 1"/>
          <p:cNvPicPr>
            <a:picLocks noChangeAspect="1"/>
          </p:cNvPicPr>
          <p:nvPr/>
        </p:nvPicPr>
        <p:blipFill>
          <a:blip r:embed="rId5"/>
          <a:stretch>
            <a:fillRect/>
          </a:stretch>
        </p:blipFill>
        <p:spPr>
          <a:xfrm>
            <a:off x="8374608" y="6248358"/>
            <a:ext cx="3405520" cy="2463842"/>
          </a:xfrm>
          <a:prstGeom prst="rect">
            <a:avLst/>
          </a:prstGeom>
        </p:spPr>
      </p:pic>
      <p:pic>
        <p:nvPicPr>
          <p:cNvPr id="3" name="Picture 2"/>
          <p:cNvPicPr>
            <a:picLocks noChangeAspect="1"/>
          </p:cNvPicPr>
          <p:nvPr/>
        </p:nvPicPr>
        <p:blipFill>
          <a:blip r:embed="rId6"/>
          <a:stretch>
            <a:fillRect/>
          </a:stretch>
        </p:blipFill>
        <p:spPr>
          <a:xfrm>
            <a:off x="1030288" y="6048884"/>
            <a:ext cx="3331931" cy="2463842"/>
          </a:xfrm>
          <a:prstGeom prst="rect">
            <a:avLst/>
          </a:prstGeom>
        </p:spPr>
      </p:pic>
      <p:pic>
        <p:nvPicPr>
          <p:cNvPr id="4" name="Picture 3"/>
          <p:cNvPicPr>
            <a:picLocks noChangeAspect="1"/>
          </p:cNvPicPr>
          <p:nvPr/>
        </p:nvPicPr>
        <p:blipFill>
          <a:blip r:embed="rId7"/>
          <a:stretch>
            <a:fillRect/>
          </a:stretch>
        </p:blipFill>
        <p:spPr>
          <a:xfrm>
            <a:off x="4701654" y="6447831"/>
            <a:ext cx="3355454" cy="2064895"/>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2381</TotalTime>
  <Pages>0</Pages>
  <Words>1234</Words>
  <Characters>0</Characters>
  <Application>Microsoft Macintosh PowerPoint</Application>
  <PresentationFormat>Custom</PresentationFormat>
  <Lines>0</Lines>
  <Paragraphs>156</Paragraphs>
  <Slides>44</Slides>
  <Notes>44</Notes>
  <HiddenSlides>0</HiddenSlides>
  <MMClips>0</MMClips>
  <ScaleCrop>false</ScaleCrop>
  <HeadingPairs>
    <vt:vector size="6" baseType="variant">
      <vt:variant>
        <vt:lpstr>Fonts Used</vt:lpstr>
      </vt:variant>
      <vt:variant>
        <vt:i4>22</vt:i4>
      </vt:variant>
      <vt:variant>
        <vt:lpstr>Theme</vt:lpstr>
      </vt:variant>
      <vt:variant>
        <vt:i4>31</vt:i4>
      </vt:variant>
      <vt:variant>
        <vt:lpstr>Slide Titles</vt:lpstr>
      </vt:variant>
      <vt:variant>
        <vt:i4>44</vt:i4>
      </vt:variant>
    </vt:vector>
  </HeadingPairs>
  <TitlesOfParts>
    <vt:vector size="97" baseType="lpstr">
      <vt:lpstr>Al Bayan</vt:lpstr>
      <vt:lpstr>Bodoni SvtyTwo ITC TT-Book</vt:lpstr>
      <vt:lpstr>Century Gothic</vt:lpstr>
      <vt:lpstr>Chalkboard</vt:lpstr>
      <vt:lpstr>Georgia</vt:lpstr>
      <vt:lpstr>Georgia Italic</vt:lpstr>
      <vt:lpstr>Gill Sans</vt:lpstr>
      <vt:lpstr>Helvetica Neue Light</vt:lpstr>
      <vt:lpstr>Kaiti SC Regular</vt:lpstr>
      <vt:lpstr>Lucida Grande</vt:lpstr>
      <vt:lpstr>Marker Felt</vt:lpstr>
      <vt:lpstr>ＭＳ Ｐゴシック</vt:lpstr>
      <vt:lpstr>Party LET</vt:lpstr>
      <vt:lpstr>PingFang SC Regular</vt:lpstr>
      <vt:lpstr>Savoye LET Plain:1.0</vt:lpstr>
      <vt:lpstr>Songti SC Light</vt:lpstr>
      <vt:lpstr>Songti SC Regular</vt:lpstr>
      <vt:lpstr>Stone Sans ITC TT-Semi</vt:lpstr>
      <vt:lpstr>System Font Regular</vt:lpstr>
      <vt:lpstr>Times</vt:lpstr>
      <vt:lpstr>ヒラギノ角ゴ Pro W6</vt:lpstr>
      <vt:lpstr>Arial</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Vanessa Bielecki</cp:lastModifiedBy>
  <cp:revision>233</cp:revision>
  <dcterms:modified xsi:type="dcterms:W3CDTF">2016-04-26T22:10:18Z</dcterms:modified>
</cp:coreProperties>
</file>