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12" r:id="rId4"/>
    <p:sldId id="291" r:id="rId5"/>
    <p:sldId id="282" r:id="rId6"/>
    <p:sldId id="283" r:id="rId7"/>
    <p:sldId id="294" r:id="rId8"/>
    <p:sldId id="295" r:id="rId9"/>
    <p:sldId id="310" r:id="rId10"/>
    <p:sldId id="287" r:id="rId11"/>
    <p:sldId id="288" r:id="rId12"/>
    <p:sldId id="289" r:id="rId13"/>
    <p:sldId id="306" r:id="rId14"/>
    <p:sldId id="307" r:id="rId15"/>
    <p:sldId id="308" r:id="rId16"/>
    <p:sldId id="309" r:id="rId17"/>
    <p:sldId id="305" r:id="rId18"/>
    <p:sldId id="314" r:id="rId19"/>
    <p:sldId id="304" r:id="rId20"/>
    <p:sldId id="315" r:id="rId21"/>
    <p:sldId id="316" r:id="rId22"/>
    <p:sldId id="313" r:id="rId23"/>
    <p:sldId id="296" r:id="rId24"/>
    <p:sldId id="297" r:id="rId25"/>
    <p:sldId id="298" r:id="rId26"/>
    <p:sldId id="299" r:id="rId27"/>
    <p:sldId id="321" r:id="rId28"/>
    <p:sldId id="326" r:id="rId29"/>
    <p:sldId id="327" r:id="rId30"/>
    <p:sldId id="328" r:id="rId31"/>
    <p:sldId id="32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6C4"/>
    <a:srgbClr val="FF5029"/>
    <a:srgbClr val="96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20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C779-DCEC-AF4F-B178-3814557A25F5}" type="datetimeFigureOut">
              <a:rPr lang="en-US" smtClean="0"/>
              <a:t>16-04-11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1A126-56D7-8B48-901A-25B0674AE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have the students read the poem.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2CDE-44F5-4C03-9140-26913D904C2E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Have the students read the goals if they can. I find that underlining sentences and asking students to read one sentence at a time works well.</a:t>
            </a:r>
            <a:endParaRPr lang="en-US" dirty="0">
              <a:solidFill>
                <a:srgbClr val="000000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ide2.pn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" y="0"/>
            <a:ext cx="9143999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39B2-C89C-3C42-AA53-C6C80E6C3CFF}" type="datetimeFigureOut">
              <a:rPr lang="en-US" smtClean="0"/>
              <a:pPr/>
              <a:t>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0E3D-90EC-5A48-9D5C-98E8A7D51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25.jpe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p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075" y="2523443"/>
            <a:ext cx="3798478" cy="106402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Holiday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0075" y="3393923"/>
            <a:ext cx="4303925" cy="65027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Lesson 1, Unit 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0" y="2023563"/>
            <a:ext cx="6858000" cy="42418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Verb is an action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shopify.com/s/files/1/0214/0790/products/PPF-7214S-angle_zoom_grande.jpg?v=13712045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136" y="3526136"/>
            <a:ext cx="3331864" cy="33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4831" y="2801203"/>
            <a:ext cx="5962059" cy="3248376"/>
          </a:xfrm>
          <a:prstGeom prst="roundRect">
            <a:avLst>
              <a:gd name="adj" fmla="val 4060"/>
            </a:avLst>
          </a:prstGeom>
          <a:noFill/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speak to others about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 we say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en-US" sz="2800" dirty="0" smtClean="0">
                <a:solidFill>
                  <a:srgbClr val="0000FF"/>
                </a:solidFill>
              </a:rPr>
              <a:t>give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five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dollars.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speak in the past we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say…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Yesterday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gave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five dollars.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831" y="1497759"/>
            <a:ext cx="401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PRESENT=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31" y="2020979"/>
            <a:ext cx="4026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BEFORE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3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Simple </a:t>
            </a:r>
            <a:r>
              <a:rPr lang="en-US" sz="4400" b="1" dirty="0" smtClean="0">
                <a:solidFill>
                  <a:srgbClr val="960090"/>
                </a:solidFill>
                <a:latin typeface="Century Gothic" charset="0"/>
                <a:cs typeface="Georgia" charset="0"/>
              </a:rPr>
              <a:t>Past </a:t>
            </a:r>
            <a:r>
              <a:rPr lang="en-US" sz="4400" b="1" dirty="0" smtClean="0">
                <a:solidFill>
                  <a:srgbClr val="008000"/>
                </a:solidFill>
                <a:latin typeface="Century Gothic" charset="0"/>
                <a:cs typeface="Georgia" charset="0"/>
              </a:rPr>
              <a:t>Irregular</a:t>
            </a: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6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Begin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Began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Become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Became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Drink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Came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Drank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Dig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Forget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Dug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Forgot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Fall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Fell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Give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Grow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Gave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Got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3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Ride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Know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Rode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Knew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Rise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Rose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Ring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Run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Rang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Ran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Sing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Sang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Shine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Sink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Shone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Sank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20884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Sit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94897" y="31333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Sat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20884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Swim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20884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Throw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94897" y="40226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Swam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4897" y="4870025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Threw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9778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Wake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93791" y="5733507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Woke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21990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Win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21990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tx2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Write</a:t>
            </a:r>
            <a:endParaRPr lang="en-US" sz="32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96003" y="1422400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Won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96003" y="2269818"/>
            <a:ext cx="1955031" cy="7369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3366FF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Wrote</a:t>
            </a:r>
            <a:endParaRPr lang="en-US" sz="32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Examples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2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Run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Give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Sing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R_______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4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Win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Wake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Eat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A______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Rise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Forget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Drink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R____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F______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76" y="1638300"/>
            <a:ext cx="6289082" cy="441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entury Gothic"/>
                <a:cs typeface="Century Gothic"/>
              </a:rPr>
              <a:t>What’s going on?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875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Shine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Blow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Write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S____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B______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W______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00709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709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0709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</a:t>
            </a:r>
            <a:endParaRPr lang="en-US" sz="40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46638" y="1608931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6638" y="31932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46638" y="4704556"/>
            <a:ext cx="3744913" cy="1223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3366FF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D______</a:t>
            </a:r>
            <a:endParaRPr lang="en-US" sz="4000" b="1" dirty="0">
              <a:solidFill>
                <a:srgbClr val="3366FF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Fill in the past verbs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Simple Past Irregular Verbs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0" y="5989000"/>
            <a:ext cx="9144000" cy="869000"/>
          </a:xfrm>
          <a:prstGeom prst="rect">
            <a:avLst/>
          </a:prstGeom>
          <a:solidFill>
            <a:srgbClr val="64B6C4"/>
          </a:solidFill>
          <a:ln>
            <a:noFill/>
          </a:ln>
          <a:extLst/>
        </p:spPr>
        <p:txBody>
          <a:bodyPr lIns="0" tIns="0" rIns="0" bIns="0" anchor="t"/>
          <a:lstStyle/>
          <a:p>
            <a:pPr algn="ctr"/>
            <a:r>
              <a:rPr lang="en-US" sz="4400" b="1" dirty="0">
                <a:solidFill>
                  <a:srgbClr val="F2F2F2"/>
                </a:solidFill>
                <a:latin typeface="Century Gothic" charset="0"/>
                <a:ea typeface="ヒラギノ角ゴ Pro W6" charset="0"/>
                <a:cs typeface="ヒラギノ角ゴ Pro W6" charset="0"/>
                <a:sym typeface="ヒラギノ角ゴ Pro W6" charset="0"/>
              </a:rPr>
              <a:t>Today’s Story</a:t>
            </a:r>
          </a:p>
        </p:txBody>
      </p:sp>
    </p:spTree>
    <p:extLst>
      <p:ext uri="{BB962C8B-B14F-4D97-AF65-F5344CB8AC3E}">
        <p14:creationId xmlns:p14="http://schemas.microsoft.com/office/powerpoint/2010/main" val="142387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6-03-28 at 4.23.29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928" r="-72928"/>
          <a:stretch>
            <a:fillRect/>
          </a:stretch>
        </p:blipFill>
        <p:spPr>
          <a:xfrm>
            <a:off x="-2716153" y="0"/>
            <a:ext cx="14576305" cy="6858000"/>
          </a:xfrm>
        </p:spPr>
      </p:pic>
    </p:spTree>
    <p:extLst>
      <p:ext uri="{BB962C8B-B14F-4D97-AF65-F5344CB8AC3E}">
        <p14:creationId xmlns:p14="http://schemas.microsoft.com/office/powerpoint/2010/main" val="37990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8 at 4.23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75" y="0"/>
            <a:ext cx="5670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8 at 4.23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28" y="0"/>
            <a:ext cx="5625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" b="13159"/>
          <a:stretch/>
        </p:blipFill>
        <p:spPr>
          <a:xfrm>
            <a:off x="0" y="0"/>
            <a:ext cx="917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Consonant Sound KN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3148-O3IIJL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23" y="4090018"/>
            <a:ext cx="1932418" cy="194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716" y="4077616"/>
            <a:ext cx="1939529" cy="19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Simple Past Irregular Verbs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892969" y="3014345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chemeClr val="accent6">
                <a:lumMod val="75000"/>
              </a:schemeClr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Come – Came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92969" y="4217338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008000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Get – Got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92969" y="5441528"/>
            <a:ext cx="3159070" cy="920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mpd="sng">
            <a:solidFill>
              <a:srgbClr val="222268"/>
            </a:solidFill>
            <a:prstDash val="sysDash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  <a:sym typeface="Stone Sans ITC TT-Semi" charset="0"/>
              </a:rPr>
              <a:t>Draw – Drew</a:t>
            </a:r>
            <a:endParaRPr lang="en-US" sz="28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  <a:sym typeface="Stone Sans ITC TT-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76" y="1638300"/>
            <a:ext cx="6289082" cy="44180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253366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entury Gothic"/>
                <a:cs typeface="Century Gothic"/>
              </a:rPr>
              <a:t>What’s going on?</a:t>
            </a:r>
            <a:endParaRPr lang="en-US" sz="4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79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734904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How to read for meaning and make connections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250"/>
              </a:spcBef>
              <a:buSzPct val="77000"/>
            </a:pPr>
            <a:r>
              <a:rPr lang="en-US" sz="4200" b="1" dirty="0" smtClean="0">
                <a:solidFill>
                  <a:srgbClr val="604A7B"/>
                </a:solidFill>
                <a:latin typeface="Century Gothic" charset="0"/>
                <a:cs typeface="Georgia" charset="0"/>
              </a:rPr>
              <a:t>Final Thoughts</a:t>
            </a:r>
            <a:endParaRPr lang="en-US" sz="4200" b="1" dirty="0">
              <a:solidFill>
                <a:srgbClr val="604A7B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765434" y="1654866"/>
            <a:ext cx="7946092" cy="46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Do you have any questions?</a:t>
            </a: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Do you understand KN sound?</a:t>
            </a: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Can you study the past irregular verbs until the next class?</a:t>
            </a:r>
          </a:p>
          <a:p>
            <a:pPr marL="607197" indent="-455398">
              <a:spcBef>
                <a:spcPts val="1406"/>
              </a:spcBef>
              <a:buSzPct val="77000"/>
            </a:pPr>
            <a:endParaRPr lang="en-CA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b="1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Homework:</a:t>
            </a:r>
          </a:p>
          <a:p>
            <a:pPr marL="450850" indent="-298450">
              <a:spcBef>
                <a:spcPts val="1406"/>
              </a:spcBef>
              <a:buSzPct val="77000"/>
              <a:buFont typeface="Arial"/>
              <a:buChar char="•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Study the verbs</a:t>
            </a:r>
          </a:p>
          <a:p>
            <a:pPr marL="495300" indent="-342900">
              <a:spcBef>
                <a:spcPts val="1406"/>
              </a:spcBef>
              <a:buSzPct val="77000"/>
              <a:buFont typeface="Arial"/>
              <a:buChar char="•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Write 5 to 7 sentences about your Chinese New Year day using past irregular verbs.</a:t>
            </a:r>
          </a:p>
          <a:p>
            <a:pPr marL="184150" indent="-31750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		 (Example: I </a:t>
            </a:r>
            <a:r>
              <a:rPr lang="en-CA" sz="2100" b="1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ate</a:t>
            </a:r>
            <a:r>
              <a:rPr lang="en-CA" sz="2100" dirty="0" smtClean="0">
                <a:solidFill>
                  <a:srgbClr val="604A7B"/>
                </a:solidFill>
                <a:latin typeface="Century Gothic" charset="0"/>
                <a:cs typeface="Century Gothic" charset="0"/>
                <a:sym typeface="Century Gothic" charset="0"/>
              </a:rPr>
              <a:t> a moon cake on my Chinese New Year.)</a:t>
            </a:r>
            <a:endParaRPr lang="en-CA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rgbClr val="604A7B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568" y="638474"/>
            <a:ext cx="2779831" cy="12263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78"/>
          <a:stretch/>
        </p:blipFill>
        <p:spPr>
          <a:xfrm>
            <a:off x="464548" y="4387594"/>
            <a:ext cx="2463800" cy="2124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192" y="4387594"/>
            <a:ext cx="2836107" cy="212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299" y="4387594"/>
            <a:ext cx="3044161" cy="1992940"/>
          </a:xfrm>
          <a:prstGeom prst="rect">
            <a:avLst/>
          </a:prstGeom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5"/>
              </a:buBlip>
            </a:pPr>
            <a:r>
              <a:rPr lang="en-US" sz="4400" b="1" dirty="0">
                <a:solidFill>
                  <a:srgbClr val="3366FF"/>
                </a:solidFill>
                <a:latin typeface="Century Gothic" charset="0"/>
                <a:cs typeface="Georgia" charset="0"/>
              </a:rPr>
              <a:t>What will I </a:t>
            </a: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learn today</a:t>
            </a:r>
            <a:r>
              <a:rPr lang="en-US" sz="4400" b="1" dirty="0">
                <a:solidFill>
                  <a:srgbClr val="3366FF"/>
                </a:solidFill>
                <a:latin typeface="Century Gothic" charset="0"/>
                <a:cs typeface="Georgia" charset="0"/>
              </a:rPr>
              <a:t>?</a:t>
            </a:r>
          </a:p>
        </p:txBody>
      </p:sp>
      <p:pic>
        <p:nvPicPr>
          <p:cNvPr id="12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7" y="2113891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2698491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Admin\Desktop\checkmar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" y="3279105"/>
            <a:ext cx="378609" cy="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6465" y="1936577"/>
            <a:ext cx="76861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The consonant sound KN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Simple past irregular verbs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/>
                <a:cs typeface="Century Gothic"/>
              </a:rPr>
              <a:t>How to read for meaning and make connections</a:t>
            </a:r>
          </a:p>
        </p:txBody>
      </p:sp>
    </p:spTree>
    <p:extLst>
      <p:ext uri="{BB962C8B-B14F-4D97-AF65-F5344CB8AC3E}">
        <p14:creationId xmlns:p14="http://schemas.microsoft.com/office/powerpoint/2010/main" val="201255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vie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0" y="4458314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rgbClr val="FFFF00"/>
                </a:solidFill>
                <a:latin typeface="Century Gothic" charset="0"/>
                <a:cs typeface="Georgia" charset="0"/>
              </a:rPr>
              <a:t>KN</a:t>
            </a:r>
            <a:endParaRPr lang="en-US" sz="8000" b="1" dirty="0">
              <a:solidFill>
                <a:srgbClr val="FFFF00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" name="Picture 1" descr="43148-O3IIJ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23" y="1585919"/>
            <a:ext cx="1954953" cy="1972106"/>
          </a:xfrm>
          <a:prstGeom prst="rect">
            <a:avLst/>
          </a:prstGeom>
        </p:spPr>
      </p:pic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nee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23" y="4044787"/>
            <a:ext cx="1994603" cy="1994603"/>
          </a:xfrm>
          <a:prstGeom prst="rect">
            <a:avLst/>
          </a:prstGeom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nife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9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not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napsack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9" y="1585918"/>
            <a:ext cx="2255715" cy="2197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6" y="3783883"/>
            <a:ext cx="2314328" cy="23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/>
          </p:cNvSpPr>
          <p:nvPr/>
        </p:nvSpPr>
        <p:spPr bwMode="auto">
          <a:xfrm>
            <a:off x="416073" y="393700"/>
            <a:ext cx="857336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77000"/>
              <a:buFontTx/>
              <a:buBlip>
                <a:blip r:embed="rId2"/>
              </a:buBlip>
            </a:pPr>
            <a:r>
              <a:rPr lang="en-US" sz="44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‘KN’ words</a:t>
            </a:r>
            <a:endParaRPr lang="en-US" sz="44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3124582" y="2085274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nock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3124582" y="4530879"/>
            <a:ext cx="60194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3200"/>
              </a:spcBef>
              <a:buSzPct val="77000"/>
            </a:pPr>
            <a:r>
              <a:rPr lang="en-US" sz="8000" b="1" dirty="0" smtClean="0">
                <a:solidFill>
                  <a:schemeClr val="bg1">
                    <a:lumMod val="65000"/>
                  </a:schemeClr>
                </a:solidFill>
                <a:latin typeface="Century Gothic" charset="0"/>
                <a:cs typeface="Georgia" charset="0"/>
              </a:rPr>
              <a:t>k</a:t>
            </a:r>
            <a:r>
              <a:rPr lang="en-US" sz="8000" b="1" dirty="0" smtClean="0">
                <a:solidFill>
                  <a:srgbClr val="3366FF"/>
                </a:solidFill>
                <a:latin typeface="Century Gothic" charset="0"/>
                <a:cs typeface="Georgia" charset="0"/>
              </a:rPr>
              <a:t>now</a:t>
            </a:r>
            <a:endParaRPr lang="en-US" sz="8000" b="1" dirty="0">
              <a:solidFill>
                <a:srgbClr val="3366FF"/>
              </a:solidFill>
              <a:latin typeface="Century Gothic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3" y="3749198"/>
            <a:ext cx="2207240" cy="2183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58" y="1617932"/>
            <a:ext cx="2217008" cy="1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54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Century Gothic"/>
              <a:cs typeface="Century Gothic"/>
            </a:endParaRPr>
          </a:p>
        </p:txBody>
      </p:sp>
      <p:sp>
        <p:nvSpPr>
          <p:cNvPr id="126977" name="Rectangle 2"/>
          <p:cNvSpPr>
            <a:spLocks/>
          </p:cNvSpPr>
          <p:nvPr/>
        </p:nvSpPr>
        <p:spPr bwMode="auto">
          <a:xfrm>
            <a:off x="892969" y="638473"/>
            <a:ext cx="8251031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40" indent="-285740">
              <a:spcBef>
                <a:spcPts val="2250"/>
              </a:spcBef>
              <a:buSzPct val="77000"/>
              <a:buBlip>
                <a:blip r:embed="rId3"/>
              </a:buBlip>
            </a:pPr>
            <a:r>
              <a:rPr lang="en-US" sz="4200" b="1" dirty="0">
                <a:solidFill>
                  <a:schemeClr val="bg1"/>
                </a:solidFill>
                <a:latin typeface="Century Gothic" charset="0"/>
                <a:cs typeface="Georgia" charset="0"/>
              </a:rPr>
              <a:t>What did I just learn?</a:t>
            </a:r>
          </a:p>
        </p:txBody>
      </p:sp>
      <p:sp>
        <p:nvSpPr>
          <p:cNvPr id="126978" name="Rectangle 3"/>
          <p:cNvSpPr>
            <a:spLocks/>
          </p:cNvSpPr>
          <p:nvPr/>
        </p:nvSpPr>
        <p:spPr bwMode="auto">
          <a:xfrm>
            <a:off x="1230065" y="1404193"/>
            <a:ext cx="6141393" cy="34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07197" indent="-455398">
              <a:spcBef>
                <a:spcPts val="1406"/>
              </a:spcBef>
              <a:buSzPct val="77000"/>
              <a:buBlip>
                <a:blip r:embed="rId4"/>
              </a:buBlip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  <a:buSzPct val="77000"/>
            </a:pPr>
            <a:r>
              <a:rPr lang="en-CA" sz="2100" dirty="0" smtClean="0">
                <a:solidFill>
                  <a:schemeClr val="bg1"/>
                </a:solidFill>
                <a:latin typeface="Century Gothic" charset="0"/>
                <a:cs typeface="Century Gothic" charset="0"/>
                <a:sym typeface="Century Gothic" charset="0"/>
              </a:rPr>
              <a:t>KN Words &amp; Sound</a:t>
            </a:r>
            <a:endParaRPr lang="en-CA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  <a:p>
            <a:pPr marL="607197" indent="-455398">
              <a:spcBef>
                <a:spcPts val="1406"/>
              </a:spcBef>
            </a:pPr>
            <a:endParaRPr lang="en-US" sz="2100" dirty="0">
              <a:solidFill>
                <a:schemeClr val="bg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pic>
        <p:nvPicPr>
          <p:cNvPr id="126979" name="Picture 9" descr="C:\Users\Admin\Desktop\checkmar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75" y="1912070"/>
            <a:ext cx="350490" cy="3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148" y="3429000"/>
            <a:ext cx="3098602" cy="30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501</Words>
  <Application>Microsoft Macintosh PowerPoint</Application>
  <PresentationFormat>On-screen Show (4:3)</PresentationFormat>
  <Paragraphs>155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Holiday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Rosedale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Joseph Park</dc:creator>
  <cp:lastModifiedBy>Joseph Park</cp:lastModifiedBy>
  <cp:revision>81</cp:revision>
  <dcterms:created xsi:type="dcterms:W3CDTF">2016-03-28T23:51:50Z</dcterms:created>
  <dcterms:modified xsi:type="dcterms:W3CDTF">2016-04-11T21:07:39Z</dcterms:modified>
</cp:coreProperties>
</file>