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9" r:id="rId3"/>
    <p:sldId id="312" r:id="rId4"/>
    <p:sldId id="291" r:id="rId5"/>
    <p:sldId id="282" r:id="rId6"/>
    <p:sldId id="283" r:id="rId7"/>
    <p:sldId id="294" r:id="rId8"/>
    <p:sldId id="295" r:id="rId9"/>
    <p:sldId id="284" r:id="rId10"/>
    <p:sldId id="285" r:id="rId11"/>
    <p:sldId id="310" r:id="rId12"/>
    <p:sldId id="287" r:id="rId13"/>
    <p:sldId id="288" r:id="rId14"/>
    <p:sldId id="289" r:id="rId15"/>
    <p:sldId id="306" r:id="rId16"/>
    <p:sldId id="307" r:id="rId17"/>
    <p:sldId id="308" r:id="rId18"/>
    <p:sldId id="309" r:id="rId19"/>
    <p:sldId id="305" r:id="rId20"/>
    <p:sldId id="314" r:id="rId21"/>
    <p:sldId id="304" r:id="rId22"/>
    <p:sldId id="315" r:id="rId23"/>
    <p:sldId id="316" r:id="rId24"/>
    <p:sldId id="290" r:id="rId25"/>
    <p:sldId id="313" r:id="rId26"/>
    <p:sldId id="296" r:id="rId27"/>
    <p:sldId id="297" r:id="rId28"/>
    <p:sldId id="298" r:id="rId29"/>
    <p:sldId id="299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6" r:id="rId38"/>
    <p:sldId id="327" r:id="rId39"/>
    <p:sldId id="328" r:id="rId40"/>
    <p:sldId id="329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B6C4"/>
    <a:srgbClr val="FF5029"/>
    <a:srgbClr val="96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640" y="-1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0C779-DCEC-AF4F-B178-3814557A25F5}" type="datetimeFigureOut">
              <a:rPr lang="en-US" smtClean="0"/>
              <a:t>16-04-11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1A126-56D7-8B48-901A-25B0674AE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4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System Font Regular" charset="0"/>
                <a:cs typeface="System Font Regular" charset="0"/>
                <a:sym typeface="System Font Regular" charset="0"/>
              </a:rPr>
              <a:t>Have the students read the goals if they can. I find that underlining sentences and asking students to read one sentence at a time works well.</a:t>
            </a:r>
            <a:endParaRPr lang="en-US" dirty="0">
              <a:solidFill>
                <a:srgbClr val="000000"/>
              </a:solidFill>
              <a:latin typeface="System Font Regular" charset="0"/>
              <a:cs typeface="System Font Regular" charset="0"/>
              <a:sym typeface="System Font Regular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System Font Regular" charset="0"/>
                <a:cs typeface="System Font Regular" charset="0"/>
                <a:sym typeface="System Font Regular" charset="0"/>
              </a:rPr>
              <a:t>Have the students read the goals if they can. I find that underlining sentences and asking students to read one sentence at a time works well.</a:t>
            </a:r>
            <a:endParaRPr lang="en-US" dirty="0">
              <a:solidFill>
                <a:srgbClr val="000000"/>
              </a:solidFill>
              <a:latin typeface="System Font Regular" charset="0"/>
              <a:cs typeface="System Font Regular" charset="0"/>
              <a:sym typeface="System Font Regular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Please</a:t>
            </a:r>
            <a:r>
              <a:rPr lang="en-US" baseline="0" dirty="0" smtClean="0"/>
              <a:t> have the students read the poem.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12CDE-44F5-4C03-9140-26913D904C2E}" type="slidenum">
              <a:rPr lang="en-CA" smtClean="0"/>
              <a:pPr/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the vocabulary</a:t>
            </a:r>
            <a:r>
              <a:rPr lang="en-US" baseline="0" dirty="0" smtClean="0"/>
              <a:t> above.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12CDE-44F5-4C03-9140-26913D904C2E}" type="slidenum">
              <a:rPr lang="en-CA" smtClean="0"/>
              <a:pPr/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System Font Regular" charset="0"/>
                <a:cs typeface="System Font Regular" charset="0"/>
                <a:sym typeface="System Font Regular" charset="0"/>
              </a:rPr>
              <a:t>Have the students read the goals if they can. I find that underlining sentences and asking students to read one sentence at a time works well.</a:t>
            </a:r>
            <a:endParaRPr lang="en-US" dirty="0">
              <a:solidFill>
                <a:srgbClr val="000000"/>
              </a:solidFill>
              <a:latin typeface="System Font Regular" charset="0"/>
              <a:cs typeface="System Font Regular" charset="0"/>
              <a:sym typeface="System Font Regular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System Font Regular" charset="0"/>
                <a:cs typeface="System Font Regular" charset="0"/>
                <a:sym typeface="System Font Regular" charset="0"/>
              </a:rPr>
              <a:t>Have the students read the goals if they can. I find that underlining sentences and asking students to read one sentence at a time works well.</a:t>
            </a:r>
            <a:endParaRPr lang="en-US" dirty="0">
              <a:solidFill>
                <a:srgbClr val="000000"/>
              </a:solidFill>
              <a:latin typeface="System Font Regular" charset="0"/>
              <a:cs typeface="System Font Regular" charset="0"/>
              <a:sym typeface="System Font Regular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System Font Regular" charset="0"/>
                <a:cs typeface="System Font Regular" charset="0"/>
                <a:sym typeface="System Font Regular" charset="0"/>
              </a:rPr>
              <a:t>Have the students read the goals if they can. I find that underlining sentences and asking students to read one sentence at a time works well.</a:t>
            </a:r>
            <a:endParaRPr lang="en-US" dirty="0">
              <a:solidFill>
                <a:srgbClr val="000000"/>
              </a:solidFill>
              <a:latin typeface="System Font Regular" charset="0"/>
              <a:cs typeface="System Font Regular" charset="0"/>
              <a:sym typeface="System Font Regular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System Font Regular" charset="0"/>
                <a:cs typeface="System Font Regular" charset="0"/>
                <a:sym typeface="System Font Regular" charset="0"/>
              </a:rPr>
              <a:t>Have the students read the goals if they can. I find that underlining sentences and asking students to read one sentence at a time works well.</a:t>
            </a:r>
            <a:endParaRPr lang="en-US" dirty="0">
              <a:solidFill>
                <a:srgbClr val="000000"/>
              </a:solidFill>
              <a:latin typeface="System Font Regular" charset="0"/>
              <a:cs typeface="System Font Regular" charset="0"/>
              <a:sym typeface="System Font Regular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39B2-C89C-3C42-AA53-C6C80E6C3CFF}" type="datetimeFigureOut">
              <a:rPr lang="en-US" smtClean="0"/>
              <a:pPr/>
              <a:t>16-04-11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0E3D-90EC-5A48-9D5C-98E8A7D51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8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39B2-C89C-3C42-AA53-C6C80E6C3CFF}" type="datetimeFigureOut">
              <a:rPr lang="en-US" smtClean="0"/>
              <a:pPr/>
              <a:t>16-04-11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0E3D-90EC-5A48-9D5C-98E8A7D51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8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39B2-C89C-3C42-AA53-C6C80E6C3CFF}" type="datetimeFigureOut">
              <a:rPr lang="en-US" smtClean="0"/>
              <a:pPr/>
              <a:t>16-04-11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0E3D-90EC-5A48-9D5C-98E8A7D51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1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39B2-C89C-3C42-AA53-C6C80E6C3CFF}" type="datetimeFigureOut">
              <a:rPr lang="en-US" smtClean="0"/>
              <a:pPr/>
              <a:t>16-04-11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0E3D-90EC-5A48-9D5C-98E8A7D51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7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39B2-C89C-3C42-AA53-C6C80E6C3CFF}" type="datetimeFigureOut">
              <a:rPr lang="en-US" smtClean="0"/>
              <a:pPr/>
              <a:t>16-04-11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0E3D-90EC-5A48-9D5C-98E8A7D51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0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39B2-C89C-3C42-AA53-C6C80E6C3CFF}" type="datetimeFigureOut">
              <a:rPr lang="en-US" smtClean="0"/>
              <a:pPr/>
              <a:t>16-04-11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0E3D-90EC-5A48-9D5C-98E8A7D51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9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39B2-C89C-3C42-AA53-C6C80E6C3CFF}" type="datetimeFigureOut">
              <a:rPr lang="en-US" smtClean="0"/>
              <a:pPr/>
              <a:t>16-04-11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0E3D-90EC-5A48-9D5C-98E8A7D51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3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39B2-C89C-3C42-AA53-C6C80E6C3CFF}" type="datetimeFigureOut">
              <a:rPr lang="en-US" smtClean="0"/>
              <a:pPr/>
              <a:t>16-04-11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0E3D-90EC-5A48-9D5C-98E8A7D51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39B2-C89C-3C42-AA53-C6C80E6C3CFF}" type="datetimeFigureOut">
              <a:rPr lang="en-US" smtClean="0"/>
              <a:pPr/>
              <a:t>16-04-11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0E3D-90EC-5A48-9D5C-98E8A7D51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7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39B2-C89C-3C42-AA53-C6C80E6C3CFF}" type="datetimeFigureOut">
              <a:rPr lang="en-US" smtClean="0"/>
              <a:pPr/>
              <a:t>16-04-11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0E3D-90EC-5A48-9D5C-98E8A7D51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3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39B2-C89C-3C42-AA53-C6C80E6C3CFF}" type="datetimeFigureOut">
              <a:rPr lang="en-US" smtClean="0"/>
              <a:pPr/>
              <a:t>16-04-11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0E3D-90EC-5A48-9D5C-98E8A7D51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2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side2.png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9144000" cy="685800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" y="0"/>
            <a:ext cx="9143999" cy="6858000"/>
          </a:xfrm>
          <a:prstGeom prst="roundRect">
            <a:avLst>
              <a:gd name="adj" fmla="val 0"/>
            </a:avLst>
          </a:prstGeom>
          <a:solidFill>
            <a:schemeClr val="bg1">
              <a:alpha val="85000"/>
            </a:schemeClr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139B2-C89C-3C42-AA53-C6C80E6C3CFF}" type="datetimeFigureOut">
              <a:rPr lang="en-US" smtClean="0"/>
              <a:pPr/>
              <a:t>16-04-11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F0E3D-90EC-5A48-9D5C-98E8A7D51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2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7.png"/><Relationship Id="rId10" Type="http://schemas.openxmlformats.org/officeDocument/2006/relationships/image" Target="../media/image15.pn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1.png"/><Relationship Id="rId5" Type="http://schemas.openxmlformats.org/officeDocument/2006/relationships/image" Target="../media/image8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1.png"/><Relationship Id="rId5" Type="http://schemas.openxmlformats.org/officeDocument/2006/relationships/image" Target="../media/image8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1.png"/><Relationship Id="rId5" Type="http://schemas.openxmlformats.org/officeDocument/2006/relationships/image" Target="../media/image8.png"/><Relationship Id="rId6" Type="http://schemas.openxmlformats.org/officeDocument/2006/relationships/image" Target="../media/image22.png"/><Relationship Id="rId7" Type="http://schemas.openxmlformats.org/officeDocument/2006/relationships/image" Target="../media/image40.jpe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1.png"/><Relationship Id="rId5" Type="http://schemas.openxmlformats.org/officeDocument/2006/relationships/image" Target="../media/image8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1.png"/><Relationship Id="rId5" Type="http://schemas.openxmlformats.org/officeDocument/2006/relationships/image" Target="../media/image8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page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0075" y="2523443"/>
            <a:ext cx="3798478" cy="106402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Holiday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0075" y="3393923"/>
            <a:ext cx="4303925" cy="65027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Lesson 1, Unit 2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04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77" y="1486470"/>
            <a:ext cx="2257510" cy="14968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987" y="3202250"/>
            <a:ext cx="1579154" cy="15791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51" y="3272498"/>
            <a:ext cx="2164539" cy="15660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677" y="3202250"/>
            <a:ext cx="1731777" cy="173177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6076" y="3215393"/>
            <a:ext cx="1308902" cy="173177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2892" y="5000197"/>
            <a:ext cx="1888039" cy="151193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193"/>
          <a:stretch/>
        </p:blipFill>
        <p:spPr>
          <a:xfrm>
            <a:off x="1543900" y="1638808"/>
            <a:ext cx="1731777" cy="1312454"/>
          </a:xfrm>
          <a:prstGeom prst="rect">
            <a:avLst/>
          </a:prstGeom>
        </p:spPr>
      </p:pic>
      <p:sp>
        <p:nvSpPr>
          <p:cNvPr id="15" name="Rectangle 2"/>
          <p:cNvSpPr>
            <a:spLocks/>
          </p:cNvSpPr>
          <p:nvPr/>
        </p:nvSpPr>
        <p:spPr bwMode="auto">
          <a:xfrm>
            <a:off x="416073" y="393700"/>
            <a:ext cx="7069559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9"/>
              </a:buBlip>
            </a:pPr>
            <a:r>
              <a:rPr lang="en-US" sz="3200" b="1" dirty="0" smtClean="0">
                <a:solidFill>
                  <a:srgbClr val="960090"/>
                </a:solidFill>
                <a:latin typeface="Century Gothic" charset="0"/>
                <a:cs typeface="Georgia" charset="0"/>
              </a:rPr>
              <a:t>Circle the pictures that contain the letters ‘KN’</a:t>
            </a:r>
            <a:endParaRPr lang="en-US" sz="3200" b="1" dirty="0">
              <a:solidFill>
                <a:srgbClr val="960090"/>
              </a:solidFill>
              <a:latin typeface="Century Gothic" charset="0"/>
              <a:cs typeface="Georgia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6833" y="5031566"/>
            <a:ext cx="1665611" cy="14993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65112" y="1299745"/>
            <a:ext cx="1721027" cy="170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4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54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Century Gothic"/>
              <a:cs typeface="Century Gothic"/>
            </a:endParaRPr>
          </a:p>
        </p:txBody>
      </p:sp>
      <p:sp>
        <p:nvSpPr>
          <p:cNvPr id="126977" name="Rectangle 2"/>
          <p:cNvSpPr>
            <a:spLocks/>
          </p:cNvSpPr>
          <p:nvPr/>
        </p:nvSpPr>
        <p:spPr bwMode="auto">
          <a:xfrm>
            <a:off x="892969" y="638473"/>
            <a:ext cx="8251031" cy="72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85740" indent="-285740">
              <a:spcBef>
                <a:spcPts val="2250"/>
              </a:spcBef>
              <a:buSzPct val="77000"/>
              <a:buBlip>
                <a:blip r:embed="rId3"/>
              </a:buBlip>
            </a:pPr>
            <a:r>
              <a:rPr lang="en-US" sz="4200" b="1" dirty="0">
                <a:solidFill>
                  <a:schemeClr val="bg1"/>
                </a:solidFill>
                <a:latin typeface="Century Gothic" charset="0"/>
                <a:cs typeface="Georgia" charset="0"/>
              </a:rPr>
              <a:t>What did I just learn?</a:t>
            </a:r>
          </a:p>
        </p:txBody>
      </p:sp>
      <p:sp>
        <p:nvSpPr>
          <p:cNvPr id="126978" name="Rectangle 3"/>
          <p:cNvSpPr>
            <a:spLocks/>
          </p:cNvSpPr>
          <p:nvPr/>
        </p:nvSpPr>
        <p:spPr bwMode="auto">
          <a:xfrm>
            <a:off x="1230065" y="1404193"/>
            <a:ext cx="6141393" cy="345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607197" indent="-455398">
              <a:spcBef>
                <a:spcPts val="1406"/>
              </a:spcBef>
              <a:buSzPct val="77000"/>
              <a:buBlip>
                <a:blip r:embed="rId4"/>
              </a:buBlip>
            </a:pPr>
            <a:endParaRPr lang="en-US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  <a:p>
            <a:pPr marL="607197" indent="-455398">
              <a:spcBef>
                <a:spcPts val="1406"/>
              </a:spcBef>
              <a:buSzPct val="77000"/>
            </a:pPr>
            <a:r>
              <a:rPr lang="en-CA" sz="2100" dirty="0" smtClean="0">
                <a:solidFill>
                  <a:schemeClr val="bg1"/>
                </a:solidFill>
                <a:latin typeface="Century Gothic" charset="0"/>
                <a:cs typeface="Century Gothic" charset="0"/>
                <a:sym typeface="Century Gothic" charset="0"/>
              </a:rPr>
              <a:t>KN Words &amp; Sound</a:t>
            </a:r>
            <a:endParaRPr lang="en-CA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  <a:p>
            <a:pPr marL="607197" indent="-455398">
              <a:spcBef>
                <a:spcPts val="1406"/>
              </a:spcBef>
            </a:pPr>
            <a:endParaRPr lang="en-US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  <a:p>
            <a:pPr marL="607197" indent="-455398">
              <a:spcBef>
                <a:spcPts val="1406"/>
              </a:spcBef>
            </a:pPr>
            <a:endParaRPr lang="en-US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</p:txBody>
      </p:sp>
      <p:pic>
        <p:nvPicPr>
          <p:cNvPr id="126979" name="Picture 9" descr="C:\Users\Admin\Desktop\checkmark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575" y="1912070"/>
            <a:ext cx="350490" cy="35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8148" y="3429000"/>
            <a:ext cx="3098602" cy="309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57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30" y="2023563"/>
            <a:ext cx="6858000" cy="4241800"/>
          </a:xfrm>
          <a:prstGeom prst="rect">
            <a:avLst/>
          </a:prstGeom>
        </p:spPr>
      </p:pic>
      <p:sp>
        <p:nvSpPr>
          <p:cNvPr id="6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3"/>
              </a:buBlip>
            </a:pP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Verb is an action</a:t>
            </a:r>
            <a:endParaRPr lang="en-US" sz="44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73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dn.shopify.com/s/files/1/0214/0790/products/PPF-7214S-angle_zoom_grande.jpg?v=137120459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2136" y="3526136"/>
            <a:ext cx="3331864" cy="333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04831" y="2801203"/>
            <a:ext cx="5962059" cy="3248376"/>
          </a:xfrm>
          <a:prstGeom prst="roundRect">
            <a:avLst>
              <a:gd name="adj" fmla="val 4060"/>
            </a:avLst>
          </a:prstGeom>
          <a:noFill/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When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speak to others about </a:t>
            </a: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 we say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 </a:t>
            </a:r>
            <a:r>
              <a:rPr lang="en-US" sz="2800" dirty="0" smtClean="0">
                <a:solidFill>
                  <a:srgbClr val="0000FF"/>
                </a:solidFill>
              </a:rPr>
              <a:t>give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five dollars.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When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speak in the past we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say…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Yesterday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I</a:t>
            </a:r>
            <a:r>
              <a:rPr lang="en-US" sz="2800" dirty="0">
                <a:solidFill>
                  <a:srgbClr val="3366FF"/>
                </a:solidFill>
              </a:rPr>
              <a:t> </a:t>
            </a:r>
            <a:r>
              <a:rPr lang="en-US" sz="2800" b="1" dirty="0" smtClean="0">
                <a:solidFill>
                  <a:srgbClr val="3366FF"/>
                </a:solidFill>
              </a:rPr>
              <a:t>gave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five dollars.</a:t>
            </a:r>
          </a:p>
        </p:txBody>
      </p:sp>
      <p:sp>
        <p:nvSpPr>
          <p:cNvPr id="6" name="Rectangle 5"/>
          <p:cNvSpPr/>
          <p:nvPr/>
        </p:nvSpPr>
        <p:spPr>
          <a:xfrm>
            <a:off x="704831" y="1497759"/>
            <a:ext cx="40124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PRESENT=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NOW</a:t>
            </a:r>
          </a:p>
        </p:txBody>
      </p:sp>
      <p:sp>
        <p:nvSpPr>
          <p:cNvPr id="7" name="Rectangle 6"/>
          <p:cNvSpPr/>
          <p:nvPr/>
        </p:nvSpPr>
        <p:spPr>
          <a:xfrm>
            <a:off x="704831" y="2020979"/>
            <a:ext cx="4026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PAST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 BEFORE</a:t>
            </a:r>
          </a:p>
        </p:txBody>
      </p:sp>
      <p:sp>
        <p:nvSpPr>
          <p:cNvPr id="8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3"/>
              </a:buBlip>
            </a:pP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Simple </a:t>
            </a:r>
            <a:r>
              <a:rPr lang="en-US" sz="4400" b="1" dirty="0" smtClean="0">
                <a:solidFill>
                  <a:srgbClr val="960090"/>
                </a:solidFill>
                <a:latin typeface="Century Gothic" charset="0"/>
                <a:cs typeface="Georgia" charset="0"/>
              </a:rPr>
              <a:t>Past </a:t>
            </a:r>
            <a:r>
              <a:rPr lang="en-US" sz="4400" b="1" dirty="0" smtClean="0">
                <a:solidFill>
                  <a:srgbClr val="008000"/>
                </a:solidFill>
                <a:latin typeface="Century Gothic" charset="0"/>
                <a:cs typeface="Georgia" charset="0"/>
              </a:rPr>
              <a:t>Irregular</a:t>
            </a: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 Verbs</a:t>
            </a:r>
            <a:endParaRPr lang="en-US" sz="44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961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521990" y="1422400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Begin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521990" y="2269818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Blow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596003" y="1422400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Began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596003" y="2269818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Blew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520884" y="3133300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Become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594897" y="3133300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Became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520884" y="4022607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Come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520884" y="4870025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Drink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594897" y="4022607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Came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594897" y="4870025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Drank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519778" y="5733507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Draw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593791" y="5733507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Drew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8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2"/>
              </a:buBlip>
            </a:pP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Examples</a:t>
            </a:r>
            <a:endParaRPr lang="en-US" sz="44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521990" y="1422400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Dig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521990" y="2269818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Forget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596003" y="1422400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Dug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596003" y="2269818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Forgot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520884" y="3133300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Fall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594897" y="3133300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Fell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520884" y="4022607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Give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520884" y="4870025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Grow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594897" y="4022607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Gave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594897" y="4870025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Grew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519778" y="5733507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Get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593791" y="5733507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Got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8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2"/>
              </a:buBlip>
            </a:pP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Examples</a:t>
            </a:r>
            <a:endParaRPr lang="en-US" sz="44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73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521990" y="1422400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Ride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521990" y="2269818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Know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596003" y="1422400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Rode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596003" y="2269818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Knew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520884" y="3133300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Rise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594897" y="3133300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Rose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520884" y="4022607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Ring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520884" y="4870025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Run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594897" y="4022607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Rang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594897" y="4870025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Ran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519778" y="5733507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Sing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593791" y="5733507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Sang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8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2"/>
              </a:buBlip>
            </a:pP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Examples</a:t>
            </a:r>
            <a:endParaRPr lang="en-US" sz="44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66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521990" y="1422400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Shine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521990" y="2269818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Sink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596003" y="1422400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Shone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596003" y="2269818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Sank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520884" y="3133300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Sit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594897" y="3133300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Sat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520884" y="4022607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Swim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520884" y="4870025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Throw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594897" y="4022607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Swam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594897" y="4870025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Threw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519778" y="5733507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Wake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593791" y="5733507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Woke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8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2"/>
              </a:buBlip>
            </a:pP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Examples</a:t>
            </a:r>
            <a:endParaRPr lang="en-US" sz="44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5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521990" y="1422400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Win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521990" y="2269818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Write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596003" y="1422400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Won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596003" y="2269818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Wrote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2"/>
              </a:buBlip>
            </a:pP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Examples</a:t>
            </a:r>
            <a:endParaRPr lang="en-US" sz="44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20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700709" y="1608931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accent6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Run</a:t>
            </a:r>
            <a:endParaRPr lang="en-US" sz="40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00709" y="31932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008000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Give</a:t>
            </a:r>
            <a:endParaRPr lang="en-US" sz="40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00709" y="47045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222268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Sing</a:t>
            </a:r>
            <a:endParaRPr lang="en-US" sz="40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846638" y="1608931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accent6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R_______</a:t>
            </a:r>
            <a:endParaRPr lang="en-US" sz="40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846638" y="31932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008000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G______</a:t>
            </a:r>
            <a:endParaRPr lang="en-US" sz="40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846638" y="47045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222268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S______</a:t>
            </a:r>
            <a:endParaRPr lang="en-US" sz="40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4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2"/>
              </a:buBlip>
            </a:pP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Fill in the past verbs</a:t>
            </a:r>
            <a:endParaRPr lang="en-US" sz="44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14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476" y="1638300"/>
            <a:ext cx="6289082" cy="44180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54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Century Gothic"/>
                <a:cs typeface="Century Gothic"/>
              </a:rPr>
              <a:t>What’s going on?</a:t>
            </a:r>
            <a:endParaRPr lang="en-US" sz="4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98758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700709" y="1608931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accent6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Win</a:t>
            </a:r>
            <a:endParaRPr lang="en-US" sz="40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00709" y="31932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008000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Wake</a:t>
            </a:r>
            <a:endParaRPr lang="en-US" sz="40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00709" y="47045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222268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Eat</a:t>
            </a:r>
            <a:endParaRPr lang="en-US" sz="40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846638" y="1608931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accent6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W____</a:t>
            </a:r>
            <a:endParaRPr lang="en-US" sz="40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846638" y="31932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008000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W______</a:t>
            </a:r>
            <a:endParaRPr lang="en-US" sz="40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846638" y="47045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222268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A______</a:t>
            </a:r>
            <a:endParaRPr lang="en-US" sz="40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4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2"/>
              </a:buBlip>
            </a:pP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Fill in the past verbs</a:t>
            </a:r>
            <a:endParaRPr lang="en-US" sz="44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16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700709" y="1608931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accent6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Rise</a:t>
            </a:r>
            <a:endParaRPr lang="en-US" sz="40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00709" y="31932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008000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Forget</a:t>
            </a:r>
            <a:endParaRPr lang="en-US" sz="40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00709" y="47045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222268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Drink</a:t>
            </a:r>
            <a:endParaRPr lang="en-US" sz="40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846638" y="1608931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accent6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R____</a:t>
            </a:r>
            <a:endParaRPr lang="en-US" sz="40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846638" y="31932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008000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F______</a:t>
            </a:r>
            <a:endParaRPr lang="en-US" sz="40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846638" y="47045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222268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D______</a:t>
            </a:r>
            <a:endParaRPr lang="en-US" sz="40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4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2"/>
              </a:buBlip>
            </a:pP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Fill in the past verbs</a:t>
            </a:r>
            <a:endParaRPr lang="en-US" sz="44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14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700709" y="1608931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accent6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Shine</a:t>
            </a:r>
            <a:endParaRPr lang="en-US" sz="40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00709" y="31932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008000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Blow</a:t>
            </a:r>
            <a:endParaRPr lang="en-US" sz="40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00709" y="47045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222268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Write</a:t>
            </a:r>
            <a:endParaRPr lang="en-US" sz="40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846638" y="1608931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accent6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S____</a:t>
            </a:r>
            <a:endParaRPr lang="en-US" sz="40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846638" y="31932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008000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B______</a:t>
            </a:r>
            <a:endParaRPr lang="en-US" sz="40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846638" y="47045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222268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W______</a:t>
            </a:r>
            <a:endParaRPr lang="en-US" sz="40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4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2"/>
              </a:buBlip>
            </a:pP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Fill in the past verbs</a:t>
            </a:r>
            <a:endParaRPr lang="en-US" sz="44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900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700709" y="1608931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accent6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Come</a:t>
            </a:r>
            <a:endParaRPr lang="en-US" sz="40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00709" y="31932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008000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Get</a:t>
            </a:r>
            <a:endParaRPr lang="en-US" sz="40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00709" y="47045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222268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Draw</a:t>
            </a:r>
            <a:endParaRPr lang="en-US" sz="40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846638" y="1608931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accent6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C____</a:t>
            </a:r>
            <a:endParaRPr lang="en-US" sz="40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846638" y="31932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008000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G______</a:t>
            </a:r>
            <a:endParaRPr lang="en-US" sz="40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846638" y="47045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222268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D______</a:t>
            </a:r>
            <a:endParaRPr lang="en-US" sz="40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4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2"/>
              </a:buBlip>
            </a:pP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Fill in the past verbs</a:t>
            </a:r>
            <a:endParaRPr lang="en-US" sz="44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90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1890" y="1213706"/>
            <a:ext cx="8327551" cy="5383010"/>
          </a:xfrm>
          <a:prstGeom prst="roundRect">
            <a:avLst>
              <a:gd name="adj" fmla="val 4060"/>
            </a:avLst>
          </a:prstGeom>
          <a:noFill/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 Sarah _________ (</a:t>
            </a:r>
            <a:r>
              <a:rPr lang="en-US" sz="2800" dirty="0" smtClean="0">
                <a:solidFill>
                  <a:srgbClr val="3366FF"/>
                </a:solidFill>
              </a:rPr>
              <a:t>ran/run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to see her friends.</a:t>
            </a:r>
          </a:p>
          <a:p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 Joey  ________ (</a:t>
            </a:r>
            <a:r>
              <a:rPr lang="en-US" sz="2800" dirty="0" smtClean="0">
                <a:solidFill>
                  <a:srgbClr val="3366FF"/>
                </a:solidFill>
              </a:rPr>
              <a:t>see/saw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an action movie last night.</a:t>
            </a:r>
          </a:p>
          <a:p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3. Mom _________ (</a:t>
            </a:r>
            <a:r>
              <a:rPr lang="en-US" sz="2800" dirty="0" smtClean="0">
                <a:solidFill>
                  <a:srgbClr val="3366FF"/>
                </a:solidFill>
              </a:rPr>
              <a:t>drank/drink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water yesterday.</a:t>
            </a:r>
          </a:p>
          <a:p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 Bobby _______ (</a:t>
            </a:r>
            <a:r>
              <a:rPr lang="en-US" sz="2800" dirty="0" smtClean="0">
                <a:solidFill>
                  <a:srgbClr val="3366FF"/>
                </a:solidFill>
              </a:rPr>
              <a:t>rode/ride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his bike to school yesterday.</a:t>
            </a:r>
          </a:p>
          <a:p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5.  I _____ (</a:t>
            </a:r>
            <a:r>
              <a:rPr lang="en-US" sz="2800" dirty="0" smtClean="0">
                <a:solidFill>
                  <a:srgbClr val="3366FF"/>
                </a:solidFill>
              </a:rPr>
              <a:t>eat/ate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chicken for lunch yesterday.</a:t>
            </a:r>
          </a:p>
          <a:p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2"/>
              </a:buBlip>
            </a:pP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Write in!</a:t>
            </a:r>
            <a:endParaRPr lang="en-US" sz="44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65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54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Century Gothic"/>
              <a:cs typeface="Century Gothic"/>
            </a:endParaRPr>
          </a:p>
        </p:txBody>
      </p:sp>
      <p:sp>
        <p:nvSpPr>
          <p:cNvPr id="126977" name="Rectangle 2"/>
          <p:cNvSpPr>
            <a:spLocks/>
          </p:cNvSpPr>
          <p:nvPr/>
        </p:nvSpPr>
        <p:spPr bwMode="auto">
          <a:xfrm>
            <a:off x="892969" y="638473"/>
            <a:ext cx="8251031" cy="72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85740" indent="-285740">
              <a:spcBef>
                <a:spcPts val="2250"/>
              </a:spcBef>
              <a:buSzPct val="77000"/>
              <a:buBlip>
                <a:blip r:embed="rId3"/>
              </a:buBlip>
            </a:pPr>
            <a:r>
              <a:rPr lang="en-US" sz="4200" b="1" dirty="0">
                <a:solidFill>
                  <a:schemeClr val="bg1"/>
                </a:solidFill>
                <a:latin typeface="Century Gothic" charset="0"/>
                <a:cs typeface="Georgia" charset="0"/>
              </a:rPr>
              <a:t>What did I just learn?</a:t>
            </a:r>
          </a:p>
        </p:txBody>
      </p:sp>
      <p:sp>
        <p:nvSpPr>
          <p:cNvPr id="126978" name="Rectangle 3"/>
          <p:cNvSpPr>
            <a:spLocks/>
          </p:cNvSpPr>
          <p:nvPr/>
        </p:nvSpPr>
        <p:spPr bwMode="auto">
          <a:xfrm>
            <a:off x="1230065" y="1404193"/>
            <a:ext cx="6141393" cy="345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607197" indent="-455398">
              <a:spcBef>
                <a:spcPts val="1406"/>
              </a:spcBef>
              <a:buSzPct val="77000"/>
              <a:buBlip>
                <a:blip r:embed="rId4"/>
              </a:buBlip>
            </a:pPr>
            <a:endParaRPr lang="en-US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  <a:p>
            <a:pPr marL="607197" indent="-455398">
              <a:spcBef>
                <a:spcPts val="1406"/>
              </a:spcBef>
              <a:buSzPct val="77000"/>
            </a:pPr>
            <a:r>
              <a:rPr lang="en-CA" sz="2100" dirty="0" smtClean="0">
                <a:solidFill>
                  <a:schemeClr val="bg1"/>
                </a:solidFill>
                <a:latin typeface="Century Gothic" charset="0"/>
                <a:cs typeface="Century Gothic" charset="0"/>
                <a:sym typeface="Century Gothic" charset="0"/>
              </a:rPr>
              <a:t>Simple Past Irregular Verbs</a:t>
            </a:r>
            <a:endParaRPr lang="en-CA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  <a:p>
            <a:pPr marL="607197" indent="-455398">
              <a:spcBef>
                <a:spcPts val="1406"/>
              </a:spcBef>
            </a:pPr>
            <a:endParaRPr lang="en-US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  <a:p>
            <a:pPr marL="607197" indent="-455398">
              <a:spcBef>
                <a:spcPts val="1406"/>
              </a:spcBef>
            </a:pPr>
            <a:endParaRPr lang="en-US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</p:txBody>
      </p:sp>
      <p:pic>
        <p:nvPicPr>
          <p:cNvPr id="126979" name="Picture 9" descr="C:\Users\Admin\Desktop\checkmark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575" y="1912070"/>
            <a:ext cx="350490" cy="35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8148" y="3429000"/>
            <a:ext cx="3098602" cy="309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97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6"/>
          <p:cNvSpPr>
            <a:spLocks/>
          </p:cNvSpPr>
          <p:nvPr/>
        </p:nvSpPr>
        <p:spPr bwMode="auto">
          <a:xfrm>
            <a:off x="0" y="5989000"/>
            <a:ext cx="9144000" cy="869000"/>
          </a:xfrm>
          <a:prstGeom prst="rect">
            <a:avLst/>
          </a:prstGeom>
          <a:solidFill>
            <a:srgbClr val="64B6C4"/>
          </a:solidFill>
          <a:ln>
            <a:noFill/>
          </a:ln>
          <a:extLst/>
        </p:spPr>
        <p:txBody>
          <a:bodyPr lIns="0" tIns="0" rIns="0" bIns="0" anchor="t"/>
          <a:lstStyle/>
          <a:p>
            <a:pPr algn="ctr"/>
            <a:r>
              <a:rPr lang="en-US" sz="4400" b="1" dirty="0">
                <a:solidFill>
                  <a:srgbClr val="F2F2F2"/>
                </a:solidFill>
                <a:latin typeface="Century Gothic" charset="0"/>
                <a:ea typeface="ヒラギノ角ゴ Pro W6" charset="0"/>
                <a:cs typeface="ヒラギノ角ゴ Pro W6" charset="0"/>
                <a:sym typeface="ヒラギノ角ゴ Pro W6" charset="0"/>
              </a:rPr>
              <a:t>Today’s Story</a:t>
            </a:r>
          </a:p>
        </p:txBody>
      </p:sp>
    </p:spTree>
    <p:extLst>
      <p:ext uri="{BB962C8B-B14F-4D97-AF65-F5344CB8AC3E}">
        <p14:creationId xmlns:p14="http://schemas.microsoft.com/office/powerpoint/2010/main" val="1423876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Shot 2016-03-28 at 4.23.29 PM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928" r="-72928"/>
          <a:stretch>
            <a:fillRect/>
          </a:stretch>
        </p:blipFill>
        <p:spPr>
          <a:xfrm>
            <a:off x="-2716153" y="0"/>
            <a:ext cx="14576305" cy="6858000"/>
          </a:xfrm>
        </p:spPr>
      </p:pic>
    </p:spTree>
    <p:extLst>
      <p:ext uri="{BB962C8B-B14F-4D97-AF65-F5344CB8AC3E}">
        <p14:creationId xmlns:p14="http://schemas.microsoft.com/office/powerpoint/2010/main" val="379907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3-28 at 4.23.4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775" y="0"/>
            <a:ext cx="5670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6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3-28 at 4.23.5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028" y="0"/>
            <a:ext cx="5625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2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476" y="1638300"/>
            <a:ext cx="6289082" cy="44180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1253366"/>
          </a:xfrm>
          <a:prstGeom prst="rect">
            <a:avLst/>
          </a:prstGeom>
          <a:solidFill>
            <a:srgbClr val="E654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Century Gothic"/>
                <a:cs typeface="Century Gothic"/>
              </a:rPr>
              <a:t>What’s going on?</a:t>
            </a:r>
            <a:endParaRPr lang="en-US" sz="4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9794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4664"/>
            <a:ext cx="8229600" cy="4525963"/>
          </a:xfrm>
        </p:spPr>
        <p:txBody>
          <a:bodyPr/>
          <a:lstStyle/>
          <a:p>
            <a:r>
              <a:rPr lang="en-US" dirty="0" smtClean="0"/>
              <a:t>Can you name any of the animals that are part of Chinese New Year?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121" y="3856827"/>
            <a:ext cx="3289300" cy="2463800"/>
          </a:xfrm>
          <a:prstGeom prst="rect">
            <a:avLst/>
          </a:prstGeom>
        </p:spPr>
      </p:pic>
      <p:sp>
        <p:nvSpPr>
          <p:cNvPr id="6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3"/>
              </a:buBlip>
            </a:pP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Connecting to the story</a:t>
            </a:r>
            <a:endParaRPr lang="en-US" sz="44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123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989348"/>
            <a:ext cx="8026400" cy="5688275"/>
          </a:xfrm>
          <a:prstGeom prst="rect">
            <a:avLst/>
          </a:prstGeom>
        </p:spPr>
      </p:pic>
      <p:sp>
        <p:nvSpPr>
          <p:cNvPr id="6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3"/>
              </a:buBlip>
            </a:pP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Can you name your animal?</a:t>
            </a:r>
            <a:endParaRPr lang="en-US" sz="44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120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199" y="1417638"/>
            <a:ext cx="5122333" cy="5122333"/>
          </a:xfrm>
          <a:prstGeom prst="rect">
            <a:avLst/>
          </a:prstGeom>
        </p:spPr>
      </p:pic>
      <p:sp>
        <p:nvSpPr>
          <p:cNvPr id="7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3"/>
              </a:buBlip>
            </a:pP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Let’s find out!</a:t>
            </a:r>
            <a:endParaRPr lang="en-US" sz="44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45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199" y="1417638"/>
            <a:ext cx="4387850" cy="4271423"/>
          </a:xfrm>
          <a:prstGeom prst="rect">
            <a:avLst/>
          </a:prstGeom>
        </p:spPr>
      </p:pic>
      <p:sp>
        <p:nvSpPr>
          <p:cNvPr id="7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3"/>
              </a:buBlip>
            </a:pP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Did you know that</a:t>
            </a:r>
            <a:endParaRPr lang="en-US" sz="44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196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53" b="13159"/>
          <a:stretch/>
        </p:blipFill>
        <p:spPr>
          <a:xfrm>
            <a:off x="0" y="0"/>
            <a:ext cx="9172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1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75867" y="378453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fireworks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15550" y="6280048"/>
            <a:ext cx="71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30978" y="4341948"/>
            <a:ext cx="1060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celebrate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300" y="1863460"/>
            <a:ext cx="4508500" cy="1803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194" y="4298227"/>
            <a:ext cx="2645833" cy="19818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694" y="1567727"/>
            <a:ext cx="2984500" cy="2730500"/>
          </a:xfrm>
          <a:prstGeom prst="rect">
            <a:avLst/>
          </a:prstGeom>
        </p:spPr>
      </p:pic>
      <p:sp>
        <p:nvSpPr>
          <p:cNvPr id="14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6"/>
              </a:buBlip>
            </a:pP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New Words from Poem</a:t>
            </a:r>
            <a:endParaRPr lang="en-US" sz="44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0455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9678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did you celebrate Chinese New Year?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925" y="1755414"/>
            <a:ext cx="4356100" cy="186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096" y="4084574"/>
            <a:ext cx="3492500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4405" y="4084574"/>
            <a:ext cx="3642224" cy="2324100"/>
          </a:xfrm>
          <a:prstGeom prst="rect">
            <a:avLst/>
          </a:prstGeom>
        </p:spPr>
      </p:pic>
      <p:sp>
        <p:nvSpPr>
          <p:cNvPr id="7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5"/>
              </a:buBlip>
            </a:pP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How did you celebrate Chinese New Year?</a:t>
            </a:r>
            <a:endParaRPr lang="en-US" sz="44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75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54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Century Gothic"/>
              <a:cs typeface="Century Gothic"/>
            </a:endParaRPr>
          </a:p>
        </p:txBody>
      </p:sp>
      <p:sp>
        <p:nvSpPr>
          <p:cNvPr id="126977" name="Rectangle 2"/>
          <p:cNvSpPr>
            <a:spLocks/>
          </p:cNvSpPr>
          <p:nvPr/>
        </p:nvSpPr>
        <p:spPr bwMode="auto">
          <a:xfrm>
            <a:off x="892969" y="638473"/>
            <a:ext cx="8251031" cy="72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85740" indent="-285740">
              <a:spcBef>
                <a:spcPts val="2250"/>
              </a:spcBef>
              <a:buSzPct val="77000"/>
              <a:buBlip>
                <a:blip r:embed="rId3"/>
              </a:buBlip>
            </a:pPr>
            <a:r>
              <a:rPr lang="en-US" sz="4200" b="1" dirty="0">
                <a:solidFill>
                  <a:schemeClr val="bg1"/>
                </a:solidFill>
                <a:latin typeface="Century Gothic" charset="0"/>
                <a:cs typeface="Georgia" charset="0"/>
              </a:rPr>
              <a:t>What did I just learn?</a:t>
            </a:r>
          </a:p>
        </p:txBody>
      </p:sp>
      <p:sp>
        <p:nvSpPr>
          <p:cNvPr id="126978" name="Rectangle 3"/>
          <p:cNvSpPr>
            <a:spLocks/>
          </p:cNvSpPr>
          <p:nvPr/>
        </p:nvSpPr>
        <p:spPr bwMode="auto">
          <a:xfrm>
            <a:off x="1230065" y="1404193"/>
            <a:ext cx="6141393" cy="345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607197" indent="-455398">
              <a:spcBef>
                <a:spcPts val="1406"/>
              </a:spcBef>
              <a:buSzPct val="77000"/>
              <a:buBlip>
                <a:blip r:embed="rId4"/>
              </a:buBlip>
            </a:pPr>
            <a:endParaRPr lang="en-US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  <a:p>
            <a:pPr marL="607197" indent="-455398">
              <a:spcBef>
                <a:spcPts val="1406"/>
              </a:spcBef>
              <a:buSzPct val="77000"/>
            </a:pPr>
            <a:r>
              <a:rPr lang="en-CA" sz="2100" dirty="0" smtClean="0">
                <a:solidFill>
                  <a:schemeClr val="bg1"/>
                </a:solidFill>
                <a:latin typeface="Century Gothic" charset="0"/>
                <a:cs typeface="Century Gothic" charset="0"/>
                <a:sym typeface="Century Gothic" charset="0"/>
              </a:rPr>
              <a:t>Consonant Sound KN</a:t>
            </a:r>
            <a:endParaRPr lang="en-CA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  <a:p>
            <a:pPr marL="607197" indent="-455398">
              <a:spcBef>
                <a:spcPts val="1406"/>
              </a:spcBef>
            </a:pPr>
            <a:endParaRPr lang="en-US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  <a:p>
            <a:pPr marL="607197" indent="-455398">
              <a:spcBef>
                <a:spcPts val="1406"/>
              </a:spcBef>
            </a:pPr>
            <a:endParaRPr lang="en-US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</p:txBody>
      </p:sp>
      <p:pic>
        <p:nvPicPr>
          <p:cNvPr id="126979" name="Picture 9" descr="C:\Users\Admin\Desktop\checkmark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575" y="1912070"/>
            <a:ext cx="350490" cy="35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8148" y="3429000"/>
            <a:ext cx="3098602" cy="309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43148-O3IIJL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323" y="4090018"/>
            <a:ext cx="1932418" cy="19493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5716" y="4077616"/>
            <a:ext cx="1939529" cy="193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3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54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Century Gothic"/>
              <a:cs typeface="Century Gothic"/>
            </a:endParaRPr>
          </a:p>
        </p:txBody>
      </p:sp>
      <p:sp>
        <p:nvSpPr>
          <p:cNvPr id="126977" name="Rectangle 2"/>
          <p:cNvSpPr>
            <a:spLocks/>
          </p:cNvSpPr>
          <p:nvPr/>
        </p:nvSpPr>
        <p:spPr bwMode="auto">
          <a:xfrm>
            <a:off x="892969" y="638473"/>
            <a:ext cx="8251031" cy="72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85740" indent="-285740">
              <a:spcBef>
                <a:spcPts val="2250"/>
              </a:spcBef>
              <a:buSzPct val="77000"/>
              <a:buBlip>
                <a:blip r:embed="rId3"/>
              </a:buBlip>
            </a:pPr>
            <a:r>
              <a:rPr lang="en-US" sz="4200" b="1" dirty="0">
                <a:solidFill>
                  <a:schemeClr val="bg1"/>
                </a:solidFill>
                <a:latin typeface="Century Gothic" charset="0"/>
                <a:cs typeface="Georgia" charset="0"/>
              </a:rPr>
              <a:t>What did I just learn?</a:t>
            </a:r>
          </a:p>
        </p:txBody>
      </p:sp>
      <p:sp>
        <p:nvSpPr>
          <p:cNvPr id="126978" name="Rectangle 3"/>
          <p:cNvSpPr>
            <a:spLocks/>
          </p:cNvSpPr>
          <p:nvPr/>
        </p:nvSpPr>
        <p:spPr bwMode="auto">
          <a:xfrm>
            <a:off x="1230065" y="1404193"/>
            <a:ext cx="6141393" cy="345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607197" indent="-455398">
              <a:spcBef>
                <a:spcPts val="1406"/>
              </a:spcBef>
              <a:buSzPct val="77000"/>
              <a:buBlip>
                <a:blip r:embed="rId4"/>
              </a:buBlip>
            </a:pPr>
            <a:endParaRPr lang="en-US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  <a:p>
            <a:pPr marL="607197" indent="-455398">
              <a:spcBef>
                <a:spcPts val="1406"/>
              </a:spcBef>
              <a:buSzPct val="77000"/>
            </a:pPr>
            <a:r>
              <a:rPr lang="en-CA" sz="2100" dirty="0" smtClean="0">
                <a:solidFill>
                  <a:schemeClr val="bg1"/>
                </a:solidFill>
                <a:latin typeface="Century Gothic" charset="0"/>
                <a:cs typeface="Century Gothic" charset="0"/>
                <a:sym typeface="Century Gothic" charset="0"/>
              </a:rPr>
              <a:t>Simple Past Irregular Verbs</a:t>
            </a:r>
            <a:endParaRPr lang="en-CA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  <a:p>
            <a:pPr marL="607197" indent="-455398">
              <a:spcBef>
                <a:spcPts val="1406"/>
              </a:spcBef>
            </a:pPr>
            <a:endParaRPr lang="en-US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  <a:p>
            <a:pPr marL="607197" indent="-455398">
              <a:spcBef>
                <a:spcPts val="1406"/>
              </a:spcBef>
            </a:pPr>
            <a:endParaRPr lang="en-US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</p:txBody>
      </p:sp>
      <p:pic>
        <p:nvPicPr>
          <p:cNvPr id="126979" name="Picture 9" descr="C:\Users\Admin\Desktop\checkmark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575" y="1912070"/>
            <a:ext cx="350490" cy="35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8148" y="3429000"/>
            <a:ext cx="3098602" cy="309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 bwMode="auto">
          <a:xfrm>
            <a:off x="892969" y="3014345"/>
            <a:ext cx="3159070" cy="9208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accent6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Come – Came</a:t>
            </a:r>
            <a:endParaRPr lang="en-US" sz="28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892969" y="4217338"/>
            <a:ext cx="3159070" cy="9208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008000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Get – Got</a:t>
            </a:r>
            <a:endParaRPr lang="en-US" sz="28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892969" y="5441528"/>
            <a:ext cx="3159070" cy="9208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222268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Draw – Drew</a:t>
            </a:r>
            <a:endParaRPr lang="en-US" sz="28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84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54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Century Gothic"/>
              <a:cs typeface="Century Gothic"/>
            </a:endParaRPr>
          </a:p>
        </p:txBody>
      </p:sp>
      <p:sp>
        <p:nvSpPr>
          <p:cNvPr id="126977" name="Rectangle 2"/>
          <p:cNvSpPr>
            <a:spLocks/>
          </p:cNvSpPr>
          <p:nvPr/>
        </p:nvSpPr>
        <p:spPr bwMode="auto">
          <a:xfrm>
            <a:off x="892969" y="638473"/>
            <a:ext cx="8251031" cy="72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85740" indent="-285740">
              <a:spcBef>
                <a:spcPts val="2250"/>
              </a:spcBef>
              <a:buSzPct val="77000"/>
              <a:buBlip>
                <a:blip r:embed="rId3"/>
              </a:buBlip>
            </a:pPr>
            <a:r>
              <a:rPr lang="en-US" sz="4200" b="1" dirty="0">
                <a:solidFill>
                  <a:schemeClr val="bg1"/>
                </a:solidFill>
                <a:latin typeface="Century Gothic" charset="0"/>
                <a:cs typeface="Georgia" charset="0"/>
              </a:rPr>
              <a:t>What did I just learn?</a:t>
            </a:r>
          </a:p>
        </p:txBody>
      </p:sp>
      <p:sp>
        <p:nvSpPr>
          <p:cNvPr id="126978" name="Rectangle 3"/>
          <p:cNvSpPr>
            <a:spLocks/>
          </p:cNvSpPr>
          <p:nvPr/>
        </p:nvSpPr>
        <p:spPr bwMode="auto">
          <a:xfrm>
            <a:off x="1230065" y="1404193"/>
            <a:ext cx="7349043" cy="345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607197" indent="-455398">
              <a:spcBef>
                <a:spcPts val="1406"/>
              </a:spcBef>
              <a:buSzPct val="77000"/>
              <a:buBlip>
                <a:blip r:embed="rId4"/>
              </a:buBlip>
            </a:pPr>
            <a:endParaRPr lang="en-US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  <a:p>
            <a:pPr marL="607197" indent="-455398">
              <a:spcBef>
                <a:spcPts val="1406"/>
              </a:spcBef>
              <a:buSzPct val="77000"/>
            </a:pPr>
            <a:r>
              <a:rPr lang="en-CA" sz="2100" dirty="0" smtClean="0">
                <a:solidFill>
                  <a:schemeClr val="bg1"/>
                </a:solidFill>
                <a:latin typeface="Century Gothic" charset="0"/>
                <a:cs typeface="Century Gothic" charset="0"/>
                <a:sym typeface="Century Gothic" charset="0"/>
              </a:rPr>
              <a:t>How to read for meaning and make connections</a:t>
            </a:r>
            <a:endParaRPr lang="en-CA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  <a:p>
            <a:pPr marL="607197" indent="-455398">
              <a:spcBef>
                <a:spcPts val="1406"/>
              </a:spcBef>
            </a:pPr>
            <a:endParaRPr lang="en-US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  <a:p>
            <a:pPr marL="607197" indent="-455398">
              <a:spcBef>
                <a:spcPts val="1406"/>
              </a:spcBef>
            </a:pPr>
            <a:endParaRPr lang="en-US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</p:txBody>
      </p:sp>
      <p:pic>
        <p:nvPicPr>
          <p:cNvPr id="126979" name="Picture 9" descr="C:\Users\Admin\Desktop\checkmark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575" y="1912070"/>
            <a:ext cx="350490" cy="35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8148" y="3429000"/>
            <a:ext cx="3098602" cy="309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84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778"/>
          <a:stretch/>
        </p:blipFill>
        <p:spPr>
          <a:xfrm>
            <a:off x="464548" y="4387594"/>
            <a:ext cx="2463800" cy="21243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192" y="4387594"/>
            <a:ext cx="2836107" cy="21243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299" y="4387594"/>
            <a:ext cx="3044161" cy="1992940"/>
          </a:xfrm>
          <a:prstGeom prst="rect">
            <a:avLst/>
          </a:prstGeom>
        </p:spPr>
      </p:pic>
      <p:sp>
        <p:nvSpPr>
          <p:cNvPr id="10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5"/>
              </a:buBlip>
            </a:pPr>
            <a:r>
              <a:rPr lang="en-US" sz="4400" b="1" dirty="0">
                <a:solidFill>
                  <a:srgbClr val="3366FF"/>
                </a:solidFill>
                <a:latin typeface="Century Gothic" charset="0"/>
                <a:cs typeface="Georgia" charset="0"/>
              </a:rPr>
              <a:t>What will I </a:t>
            </a: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learn today</a:t>
            </a:r>
            <a:r>
              <a:rPr lang="en-US" sz="4400" b="1" dirty="0">
                <a:solidFill>
                  <a:srgbClr val="3366FF"/>
                </a:solidFill>
                <a:latin typeface="Century Gothic" charset="0"/>
                <a:cs typeface="Georgia" charset="0"/>
              </a:rPr>
              <a:t>?</a:t>
            </a:r>
          </a:p>
        </p:txBody>
      </p:sp>
      <p:pic>
        <p:nvPicPr>
          <p:cNvPr id="12" name="Picture 9" descr="C:\Users\Admin\Desktop\checkmark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47" y="2113891"/>
            <a:ext cx="378609" cy="38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C:\Users\Admin\Desktop\checkmark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" y="2698491"/>
            <a:ext cx="378609" cy="38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C:\Users\Admin\Desktop\checkmark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" y="3279105"/>
            <a:ext cx="378609" cy="38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6465" y="1936577"/>
            <a:ext cx="768613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entury Gothic"/>
                <a:cs typeface="Century Gothic"/>
              </a:rPr>
              <a:t>The consonant sound KN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entury Gothic"/>
                <a:cs typeface="Century Gothic"/>
              </a:rPr>
              <a:t>Simple past irregular verbs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entury Gothic"/>
                <a:cs typeface="Century Gothic"/>
              </a:rPr>
              <a:t>How to read for meaning and make connections</a:t>
            </a:r>
          </a:p>
        </p:txBody>
      </p:sp>
    </p:spTree>
    <p:extLst>
      <p:ext uri="{BB962C8B-B14F-4D97-AF65-F5344CB8AC3E}">
        <p14:creationId xmlns:p14="http://schemas.microsoft.com/office/powerpoint/2010/main" val="201255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Century Gothic"/>
              <a:cs typeface="Century Gothic"/>
            </a:endParaRPr>
          </a:p>
        </p:txBody>
      </p:sp>
      <p:sp>
        <p:nvSpPr>
          <p:cNvPr id="126977" name="Rectangle 2"/>
          <p:cNvSpPr>
            <a:spLocks/>
          </p:cNvSpPr>
          <p:nvPr/>
        </p:nvSpPr>
        <p:spPr bwMode="auto">
          <a:xfrm>
            <a:off x="892969" y="638473"/>
            <a:ext cx="8251031" cy="72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2250"/>
              </a:spcBef>
              <a:buSzPct val="77000"/>
            </a:pPr>
            <a:r>
              <a:rPr lang="en-US" sz="4200" b="1" dirty="0" smtClean="0">
                <a:solidFill>
                  <a:srgbClr val="604A7B"/>
                </a:solidFill>
                <a:latin typeface="Century Gothic" charset="0"/>
                <a:cs typeface="Georgia" charset="0"/>
              </a:rPr>
              <a:t>Final Thoughts</a:t>
            </a:r>
            <a:endParaRPr lang="en-US" sz="4200" b="1" dirty="0">
              <a:solidFill>
                <a:srgbClr val="604A7B"/>
              </a:solidFill>
              <a:latin typeface="Century Gothic" charset="0"/>
              <a:cs typeface="Georgia" charset="0"/>
            </a:endParaRPr>
          </a:p>
        </p:txBody>
      </p:sp>
      <p:sp>
        <p:nvSpPr>
          <p:cNvPr id="126978" name="Rectangle 3"/>
          <p:cNvSpPr>
            <a:spLocks/>
          </p:cNvSpPr>
          <p:nvPr/>
        </p:nvSpPr>
        <p:spPr bwMode="auto">
          <a:xfrm>
            <a:off x="765434" y="1654866"/>
            <a:ext cx="7946092" cy="461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607197" indent="-455398">
              <a:spcBef>
                <a:spcPts val="1406"/>
              </a:spcBef>
              <a:buSzPct val="77000"/>
            </a:pPr>
            <a:r>
              <a:rPr lang="en-CA" sz="2100" dirty="0" smtClean="0">
                <a:solidFill>
                  <a:srgbClr val="604A7B"/>
                </a:solidFill>
                <a:latin typeface="Century Gothic" charset="0"/>
                <a:cs typeface="Century Gothic" charset="0"/>
                <a:sym typeface="Century Gothic" charset="0"/>
              </a:rPr>
              <a:t>Do you have any questions?</a:t>
            </a:r>
          </a:p>
          <a:p>
            <a:pPr marL="607197" indent="-455398">
              <a:spcBef>
                <a:spcPts val="1406"/>
              </a:spcBef>
              <a:buSzPct val="77000"/>
            </a:pPr>
            <a:r>
              <a:rPr lang="en-CA" sz="2100" dirty="0" smtClean="0">
                <a:solidFill>
                  <a:srgbClr val="604A7B"/>
                </a:solidFill>
                <a:latin typeface="Century Gothic" charset="0"/>
                <a:cs typeface="Century Gothic" charset="0"/>
                <a:sym typeface="Century Gothic" charset="0"/>
              </a:rPr>
              <a:t>Do you understand KN sound?</a:t>
            </a:r>
          </a:p>
          <a:p>
            <a:pPr marL="607197" indent="-455398">
              <a:spcBef>
                <a:spcPts val="1406"/>
              </a:spcBef>
              <a:buSzPct val="77000"/>
            </a:pPr>
            <a:r>
              <a:rPr lang="en-CA" sz="2100" dirty="0" smtClean="0">
                <a:solidFill>
                  <a:srgbClr val="604A7B"/>
                </a:solidFill>
                <a:latin typeface="Century Gothic" charset="0"/>
                <a:cs typeface="Century Gothic" charset="0"/>
                <a:sym typeface="Century Gothic" charset="0"/>
              </a:rPr>
              <a:t>Can you study the past irregular verbs until the next class?</a:t>
            </a:r>
          </a:p>
          <a:p>
            <a:pPr marL="607197" indent="-455398">
              <a:spcBef>
                <a:spcPts val="1406"/>
              </a:spcBef>
              <a:buSzPct val="77000"/>
            </a:pPr>
            <a:endParaRPr lang="en-CA" sz="2100" dirty="0">
              <a:solidFill>
                <a:srgbClr val="604A7B"/>
              </a:solidFill>
              <a:latin typeface="Century Gothic" charset="0"/>
              <a:cs typeface="Century Gothic" charset="0"/>
              <a:sym typeface="Century Gothic" charset="0"/>
            </a:endParaRPr>
          </a:p>
          <a:p>
            <a:pPr marL="607197" indent="-455398">
              <a:spcBef>
                <a:spcPts val="1406"/>
              </a:spcBef>
              <a:buSzPct val="77000"/>
            </a:pPr>
            <a:r>
              <a:rPr lang="en-CA" sz="2100" b="1" dirty="0" smtClean="0">
                <a:solidFill>
                  <a:srgbClr val="604A7B"/>
                </a:solidFill>
                <a:latin typeface="Century Gothic" charset="0"/>
                <a:cs typeface="Century Gothic" charset="0"/>
                <a:sym typeface="Century Gothic" charset="0"/>
              </a:rPr>
              <a:t>Homework:</a:t>
            </a:r>
          </a:p>
          <a:p>
            <a:pPr marL="450850" indent="-298450">
              <a:spcBef>
                <a:spcPts val="1406"/>
              </a:spcBef>
              <a:buSzPct val="77000"/>
              <a:buFont typeface="Arial"/>
              <a:buChar char="•"/>
            </a:pPr>
            <a:r>
              <a:rPr lang="en-CA" sz="2100" dirty="0" smtClean="0">
                <a:solidFill>
                  <a:srgbClr val="604A7B"/>
                </a:solidFill>
                <a:latin typeface="Century Gothic" charset="0"/>
                <a:cs typeface="Century Gothic" charset="0"/>
                <a:sym typeface="Century Gothic" charset="0"/>
              </a:rPr>
              <a:t>Study the verbs</a:t>
            </a:r>
          </a:p>
          <a:p>
            <a:pPr marL="495300" indent="-342900">
              <a:spcBef>
                <a:spcPts val="1406"/>
              </a:spcBef>
              <a:buSzPct val="77000"/>
              <a:buFont typeface="Arial"/>
              <a:buChar char="•"/>
            </a:pPr>
            <a:r>
              <a:rPr lang="en-CA" sz="2100" dirty="0" smtClean="0">
                <a:solidFill>
                  <a:srgbClr val="604A7B"/>
                </a:solidFill>
                <a:latin typeface="Century Gothic" charset="0"/>
                <a:cs typeface="Century Gothic" charset="0"/>
                <a:sym typeface="Century Gothic" charset="0"/>
              </a:rPr>
              <a:t>Write 5 to 7 sentences about your Chinese New Year day using past irregular verbs.</a:t>
            </a:r>
          </a:p>
          <a:p>
            <a:pPr marL="184150" indent="-31750">
              <a:spcBef>
                <a:spcPts val="1406"/>
              </a:spcBef>
              <a:buSzPct val="77000"/>
            </a:pPr>
            <a:r>
              <a:rPr lang="en-CA" sz="2100" dirty="0" smtClean="0">
                <a:solidFill>
                  <a:srgbClr val="604A7B"/>
                </a:solidFill>
                <a:latin typeface="Century Gothic" charset="0"/>
                <a:cs typeface="Century Gothic" charset="0"/>
                <a:sym typeface="Century Gothic" charset="0"/>
              </a:rPr>
              <a:t>		 (Example: I </a:t>
            </a:r>
            <a:r>
              <a:rPr lang="en-CA" sz="2100" b="1" dirty="0" smtClean="0">
                <a:solidFill>
                  <a:srgbClr val="604A7B"/>
                </a:solidFill>
                <a:latin typeface="Century Gothic" charset="0"/>
                <a:cs typeface="Century Gothic" charset="0"/>
                <a:sym typeface="Century Gothic" charset="0"/>
              </a:rPr>
              <a:t>ate</a:t>
            </a:r>
            <a:r>
              <a:rPr lang="en-CA" sz="2100" dirty="0" smtClean="0">
                <a:solidFill>
                  <a:srgbClr val="604A7B"/>
                </a:solidFill>
                <a:latin typeface="Century Gothic" charset="0"/>
                <a:cs typeface="Century Gothic" charset="0"/>
                <a:sym typeface="Century Gothic" charset="0"/>
              </a:rPr>
              <a:t> a moon cake on my Chinese New Year.)</a:t>
            </a:r>
            <a:endParaRPr lang="en-CA" sz="2100" dirty="0">
              <a:solidFill>
                <a:srgbClr val="604A7B"/>
              </a:solidFill>
              <a:latin typeface="Century Gothic" charset="0"/>
              <a:cs typeface="Century Gothic" charset="0"/>
              <a:sym typeface="Century Gothic" charset="0"/>
            </a:endParaRPr>
          </a:p>
          <a:p>
            <a:pPr marL="607197" indent="-455398">
              <a:spcBef>
                <a:spcPts val="1406"/>
              </a:spcBef>
            </a:pPr>
            <a:endParaRPr lang="en-US" sz="2100" dirty="0">
              <a:solidFill>
                <a:srgbClr val="604A7B"/>
              </a:solidFill>
              <a:latin typeface="Century Gothic" charset="0"/>
              <a:cs typeface="Century Gothic" charset="0"/>
              <a:sym typeface="Century Gothic" charset="0"/>
            </a:endParaRPr>
          </a:p>
          <a:p>
            <a:pPr marL="607197" indent="-455398">
              <a:spcBef>
                <a:spcPts val="1406"/>
              </a:spcBef>
            </a:pPr>
            <a:endParaRPr lang="en-US" sz="2100" dirty="0">
              <a:solidFill>
                <a:srgbClr val="604A7B"/>
              </a:solidFill>
              <a:latin typeface="Century Gothic" charset="0"/>
              <a:cs typeface="Century Gothic" charset="0"/>
              <a:sym typeface="Century Gothic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1568" y="638474"/>
            <a:ext cx="2779831" cy="122639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5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view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2"/>
          <p:cNvSpPr>
            <a:spLocks/>
          </p:cNvSpPr>
          <p:nvPr/>
        </p:nvSpPr>
        <p:spPr bwMode="auto">
          <a:xfrm>
            <a:off x="0" y="4458314"/>
            <a:ext cx="9144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3200"/>
              </a:spcBef>
              <a:buSzPct val="77000"/>
            </a:pPr>
            <a:r>
              <a:rPr lang="en-US" sz="8000" b="1" dirty="0" smtClean="0">
                <a:solidFill>
                  <a:srgbClr val="FFFF00"/>
                </a:solidFill>
                <a:latin typeface="Century Gothic" charset="0"/>
                <a:cs typeface="Georgia" charset="0"/>
              </a:rPr>
              <a:t>KN</a:t>
            </a:r>
            <a:endParaRPr lang="en-US" sz="8000" b="1" dirty="0">
              <a:solidFill>
                <a:srgbClr val="FFFF00"/>
              </a:solidFill>
              <a:latin typeface="Century Gothic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7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2"/>
              </a:buBlip>
            </a:pP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‘KN’ words</a:t>
            </a:r>
            <a:endParaRPr lang="en-US" sz="44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  <p:pic>
        <p:nvPicPr>
          <p:cNvPr id="2" name="Picture 1" descr="43148-O3IIJL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323" y="1585919"/>
            <a:ext cx="1954953" cy="1972106"/>
          </a:xfrm>
          <a:prstGeom prst="rect">
            <a:avLst/>
          </a:prstGeom>
        </p:spPr>
      </p:pic>
      <p:sp>
        <p:nvSpPr>
          <p:cNvPr id="18" name="Rectangle 2"/>
          <p:cNvSpPr>
            <a:spLocks/>
          </p:cNvSpPr>
          <p:nvPr/>
        </p:nvSpPr>
        <p:spPr bwMode="auto">
          <a:xfrm>
            <a:off x="3124582" y="2085274"/>
            <a:ext cx="601941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3200"/>
              </a:spcBef>
              <a:buSzPct val="77000"/>
            </a:pPr>
            <a:r>
              <a:rPr lang="en-US" sz="8000" b="1" dirty="0" smtClean="0">
                <a:solidFill>
                  <a:schemeClr val="bg1">
                    <a:lumMod val="65000"/>
                  </a:schemeClr>
                </a:solidFill>
                <a:latin typeface="Century Gothic" charset="0"/>
                <a:cs typeface="Georgia" charset="0"/>
              </a:rPr>
              <a:t>k</a:t>
            </a:r>
            <a:r>
              <a:rPr lang="en-US" sz="80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nee</a:t>
            </a:r>
            <a:endParaRPr lang="en-US" sz="80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23" y="4044787"/>
            <a:ext cx="1994603" cy="1994603"/>
          </a:xfrm>
          <a:prstGeom prst="rect">
            <a:avLst/>
          </a:prstGeom>
        </p:spPr>
      </p:pic>
      <p:sp>
        <p:nvSpPr>
          <p:cNvPr id="21" name="Rectangle 2"/>
          <p:cNvSpPr>
            <a:spLocks/>
          </p:cNvSpPr>
          <p:nvPr/>
        </p:nvSpPr>
        <p:spPr bwMode="auto">
          <a:xfrm>
            <a:off x="3124582" y="4530879"/>
            <a:ext cx="601941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3200"/>
              </a:spcBef>
              <a:buSzPct val="77000"/>
            </a:pPr>
            <a:r>
              <a:rPr lang="en-US" sz="8000" b="1" dirty="0" smtClean="0">
                <a:solidFill>
                  <a:schemeClr val="bg1">
                    <a:lumMod val="65000"/>
                  </a:schemeClr>
                </a:solidFill>
                <a:latin typeface="Century Gothic" charset="0"/>
                <a:cs typeface="Georgia" charset="0"/>
              </a:rPr>
              <a:t>k</a:t>
            </a:r>
            <a:r>
              <a:rPr lang="en-US" sz="80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nife</a:t>
            </a:r>
            <a:endParaRPr lang="en-US" sz="80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92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2"/>
              </a:buBlip>
            </a:pP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‘KN’ words</a:t>
            </a:r>
            <a:endParaRPr lang="en-US" sz="44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  <p:sp>
        <p:nvSpPr>
          <p:cNvPr id="18" name="Rectangle 2"/>
          <p:cNvSpPr>
            <a:spLocks/>
          </p:cNvSpPr>
          <p:nvPr/>
        </p:nvSpPr>
        <p:spPr bwMode="auto">
          <a:xfrm>
            <a:off x="3124582" y="2085274"/>
            <a:ext cx="601941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3200"/>
              </a:spcBef>
              <a:buSzPct val="77000"/>
            </a:pPr>
            <a:r>
              <a:rPr lang="en-US" sz="8000" b="1" dirty="0" smtClean="0">
                <a:solidFill>
                  <a:schemeClr val="bg1">
                    <a:lumMod val="65000"/>
                  </a:schemeClr>
                </a:solidFill>
                <a:latin typeface="Century Gothic" charset="0"/>
                <a:cs typeface="Georgia" charset="0"/>
              </a:rPr>
              <a:t>k</a:t>
            </a:r>
            <a:r>
              <a:rPr lang="en-US" sz="80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not</a:t>
            </a:r>
            <a:endParaRPr lang="en-US" sz="80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  <p:sp>
        <p:nvSpPr>
          <p:cNvPr id="21" name="Rectangle 2"/>
          <p:cNvSpPr>
            <a:spLocks/>
          </p:cNvSpPr>
          <p:nvPr/>
        </p:nvSpPr>
        <p:spPr bwMode="auto">
          <a:xfrm>
            <a:off x="3124582" y="4530879"/>
            <a:ext cx="601941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3200"/>
              </a:spcBef>
              <a:buSzPct val="77000"/>
            </a:pPr>
            <a:r>
              <a:rPr lang="en-US" sz="8000" b="1" dirty="0" smtClean="0">
                <a:solidFill>
                  <a:schemeClr val="bg1">
                    <a:lumMod val="65000"/>
                  </a:schemeClr>
                </a:solidFill>
                <a:latin typeface="Century Gothic" charset="0"/>
                <a:cs typeface="Georgia" charset="0"/>
              </a:rPr>
              <a:t>k</a:t>
            </a:r>
            <a:r>
              <a:rPr lang="en-US" sz="80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napsack</a:t>
            </a:r>
            <a:endParaRPr lang="en-US" sz="80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069" y="1585918"/>
            <a:ext cx="2255715" cy="21979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56" y="3783883"/>
            <a:ext cx="2314328" cy="231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27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2"/>
              </a:buBlip>
            </a:pP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‘KN’ words</a:t>
            </a:r>
            <a:endParaRPr lang="en-US" sz="44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  <p:sp>
        <p:nvSpPr>
          <p:cNvPr id="18" name="Rectangle 2"/>
          <p:cNvSpPr>
            <a:spLocks/>
          </p:cNvSpPr>
          <p:nvPr/>
        </p:nvSpPr>
        <p:spPr bwMode="auto">
          <a:xfrm>
            <a:off x="3124582" y="2085274"/>
            <a:ext cx="601941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3200"/>
              </a:spcBef>
              <a:buSzPct val="77000"/>
            </a:pPr>
            <a:r>
              <a:rPr lang="en-US" sz="8000" b="1" dirty="0" smtClean="0">
                <a:solidFill>
                  <a:schemeClr val="bg1">
                    <a:lumMod val="65000"/>
                  </a:schemeClr>
                </a:solidFill>
                <a:latin typeface="Century Gothic" charset="0"/>
                <a:cs typeface="Georgia" charset="0"/>
              </a:rPr>
              <a:t>k</a:t>
            </a:r>
            <a:r>
              <a:rPr lang="en-US" sz="80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nock</a:t>
            </a:r>
            <a:endParaRPr lang="en-US" sz="80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  <p:sp>
        <p:nvSpPr>
          <p:cNvPr id="21" name="Rectangle 2"/>
          <p:cNvSpPr>
            <a:spLocks/>
          </p:cNvSpPr>
          <p:nvPr/>
        </p:nvSpPr>
        <p:spPr bwMode="auto">
          <a:xfrm>
            <a:off x="3124582" y="4530879"/>
            <a:ext cx="601941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3200"/>
              </a:spcBef>
              <a:buSzPct val="77000"/>
            </a:pPr>
            <a:r>
              <a:rPr lang="en-US" sz="8000" b="1" dirty="0" smtClean="0">
                <a:solidFill>
                  <a:schemeClr val="bg1">
                    <a:lumMod val="65000"/>
                  </a:schemeClr>
                </a:solidFill>
                <a:latin typeface="Century Gothic" charset="0"/>
                <a:cs typeface="Georgia" charset="0"/>
              </a:rPr>
              <a:t>k</a:t>
            </a:r>
            <a:r>
              <a:rPr lang="en-US" sz="80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now</a:t>
            </a:r>
            <a:endParaRPr lang="en-US" sz="80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63" y="3749198"/>
            <a:ext cx="2207240" cy="21830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58" y="1617932"/>
            <a:ext cx="2217008" cy="1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4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97159" y="4443477"/>
            <a:ext cx="1209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entury Gothic"/>
                <a:cs typeface="Century Gothic"/>
              </a:rPr>
              <a:t>_ _ </a:t>
            </a:r>
            <a:r>
              <a:rPr lang="en-US" sz="2800" dirty="0" err="1" smtClean="0">
                <a:latin typeface="Century Gothic"/>
                <a:cs typeface="Century Gothic"/>
              </a:rPr>
              <a:t>ee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3134" y="4443477"/>
            <a:ext cx="20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entury Gothic"/>
                <a:cs typeface="Century Gothic"/>
              </a:rPr>
              <a:t>_ _ </a:t>
            </a:r>
            <a:r>
              <a:rPr lang="en-US" sz="2800" dirty="0" err="1" smtClean="0">
                <a:latin typeface="Century Gothic"/>
                <a:cs typeface="Century Gothic"/>
              </a:rPr>
              <a:t>apsack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46136" y="4443477"/>
            <a:ext cx="1390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entury Gothic"/>
                <a:cs typeface="Century Gothic"/>
              </a:rPr>
              <a:t>_ _ </a:t>
            </a:r>
            <a:r>
              <a:rPr lang="en-US" sz="2800" dirty="0" err="1" smtClean="0">
                <a:latin typeface="Century Gothic"/>
                <a:cs typeface="Century Gothic"/>
              </a:rPr>
              <a:t>ock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12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2"/>
              </a:buBlip>
            </a:pP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‘KN’ words</a:t>
            </a:r>
            <a:endParaRPr lang="en-US" sz="44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  <p:pic>
        <p:nvPicPr>
          <p:cNvPr id="11" name="Picture 10" descr="43148-O3IIJL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323" y="2414100"/>
            <a:ext cx="1954953" cy="19721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2449" y="2129149"/>
            <a:ext cx="2314328" cy="23143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8508" y="2447781"/>
            <a:ext cx="2217008" cy="1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33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659</Words>
  <Application>Microsoft Macintosh PowerPoint</Application>
  <PresentationFormat>On-screen Show (4:3)</PresentationFormat>
  <Paragraphs>187</Paragraphs>
  <Slides>40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Holiday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did you celebrate Chinese New Year?</vt:lpstr>
      <vt:lpstr>PowerPoint Presentation</vt:lpstr>
      <vt:lpstr>PowerPoint Presentation</vt:lpstr>
      <vt:lpstr>PowerPoint Presentation</vt:lpstr>
      <vt:lpstr>PowerPoint Presentation</vt:lpstr>
    </vt:vector>
  </TitlesOfParts>
  <Company>Rosedale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Joseph Park</dc:creator>
  <cp:lastModifiedBy>Joseph Park</cp:lastModifiedBy>
  <cp:revision>80</cp:revision>
  <dcterms:created xsi:type="dcterms:W3CDTF">2016-03-28T23:51:50Z</dcterms:created>
  <dcterms:modified xsi:type="dcterms:W3CDTF">2016-04-11T21:04:59Z</dcterms:modified>
</cp:coreProperties>
</file>