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4"/>
  </p:notesMasterIdLst>
  <p:sldIdLst>
    <p:sldId id="256" r:id="rId2"/>
    <p:sldId id="291" r:id="rId3"/>
    <p:sldId id="312" r:id="rId4"/>
    <p:sldId id="259" r:id="rId5"/>
    <p:sldId id="313" r:id="rId6"/>
    <p:sldId id="314" r:id="rId7"/>
    <p:sldId id="317" r:id="rId8"/>
    <p:sldId id="319" r:id="rId9"/>
    <p:sldId id="320" r:id="rId10"/>
    <p:sldId id="321" r:id="rId11"/>
    <p:sldId id="318" r:id="rId12"/>
    <p:sldId id="316" r:id="rId13"/>
    <p:sldId id="322" r:id="rId14"/>
    <p:sldId id="323" r:id="rId15"/>
    <p:sldId id="324" r:id="rId16"/>
    <p:sldId id="325" r:id="rId17"/>
    <p:sldId id="330" r:id="rId18"/>
    <p:sldId id="326" r:id="rId19"/>
    <p:sldId id="327" r:id="rId20"/>
    <p:sldId id="328" r:id="rId21"/>
    <p:sldId id="329" r:id="rId22"/>
    <p:sldId id="337" r:id="rId23"/>
    <p:sldId id="338" r:id="rId24"/>
    <p:sldId id="331" r:id="rId25"/>
    <p:sldId id="332" r:id="rId26"/>
    <p:sldId id="333" r:id="rId27"/>
    <p:sldId id="334" r:id="rId28"/>
    <p:sldId id="335" r:id="rId29"/>
    <p:sldId id="336" r:id="rId30"/>
    <p:sldId id="339" r:id="rId31"/>
    <p:sldId id="281" r:id="rId32"/>
    <p:sldId id="282" r:id="rId33"/>
    <p:sldId id="283" r:id="rId34"/>
    <p:sldId id="310" r:id="rId35"/>
    <p:sldId id="308" r:id="rId36"/>
    <p:sldId id="309" r:id="rId37"/>
    <p:sldId id="285" r:id="rId38"/>
    <p:sldId id="340" r:id="rId39"/>
    <p:sldId id="287" r:id="rId40"/>
    <p:sldId id="348" r:id="rId41"/>
    <p:sldId id="347" r:id="rId42"/>
    <p:sldId id="352" r:id="rId43"/>
    <p:sldId id="370" r:id="rId44"/>
    <p:sldId id="372" r:id="rId45"/>
    <p:sldId id="373" r:id="rId46"/>
    <p:sldId id="374" r:id="rId47"/>
    <p:sldId id="375" r:id="rId48"/>
    <p:sldId id="355" r:id="rId49"/>
    <p:sldId id="357" r:id="rId50"/>
    <p:sldId id="356" r:id="rId51"/>
    <p:sldId id="358" r:id="rId52"/>
    <p:sldId id="290" r:id="rId53"/>
    <p:sldId id="361" r:id="rId54"/>
    <p:sldId id="359" r:id="rId55"/>
    <p:sldId id="362" r:id="rId56"/>
    <p:sldId id="360" r:id="rId57"/>
    <p:sldId id="363" r:id="rId58"/>
    <p:sldId id="366" r:id="rId59"/>
    <p:sldId id="367" r:id="rId60"/>
    <p:sldId id="368" r:id="rId61"/>
    <p:sldId id="369" r:id="rId62"/>
    <p:sldId id="341" r:id="rId63"/>
    <p:sldId id="343" r:id="rId64"/>
    <p:sldId id="344" r:id="rId65"/>
    <p:sldId id="345" r:id="rId66"/>
    <p:sldId id="365" r:id="rId67"/>
    <p:sldId id="346" r:id="rId68"/>
    <p:sldId id="275" r:id="rId69"/>
    <p:sldId id="306" r:id="rId70"/>
    <p:sldId id="307" r:id="rId71"/>
    <p:sldId id="376" r:id="rId72"/>
    <p:sldId id="342" r:id="rId7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E8EA"/>
    <a:srgbClr val="37B9AB"/>
    <a:srgbClr val="92E8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590"/>
  </p:normalViewPr>
  <p:slideViewPr>
    <p:cSldViewPr snapToGrid="0" snapToObjects="1">
      <p:cViewPr>
        <p:scale>
          <a:sx n="68" d="100"/>
          <a:sy n="68" d="100"/>
        </p:scale>
        <p:origin x="-1120" y="-10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notesMaster" Target="notesMasters/notesMaster1.xml"/><Relationship Id="rId75" Type="http://schemas.openxmlformats.org/officeDocument/2006/relationships/printerSettings" Target="printerSettings/printerSettings1.bin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3DF3AA-D6BA-4D63-9B05-21D9E20CD2F6}" type="datetimeFigureOut">
              <a:rPr lang="en-CA" smtClean="0"/>
              <a:pPr/>
              <a:t>16-04-12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A12CDE-44F5-4C03-9140-26913D904C2E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2273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the students</a:t>
            </a:r>
            <a:r>
              <a:rPr lang="en-US" baseline="0" dirty="0" smtClean="0"/>
              <a:t> to describe what is happening in the picture?  What do they see?  Describe what the women are wearing?  What </a:t>
            </a:r>
            <a:r>
              <a:rPr lang="en-US" baseline="0" dirty="0" err="1" smtClean="0"/>
              <a:t>colour</a:t>
            </a:r>
            <a:r>
              <a:rPr lang="en-US" baseline="0" dirty="0" smtClean="0"/>
              <a:t> are the flowers?  What season do they think it takes place?  What is the name of Chinese festival where a photo like this would be taken?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8592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See is they can pronounce the words on their own.  You may discuss</a:t>
            </a:r>
            <a:r>
              <a:rPr lang="en-US" baseline="0" dirty="0" smtClean="0"/>
              <a:t> some of the images with them, especially “clam” and “clover”.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9895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See is they can pronounce the words on their own.  You may discuss</a:t>
            </a:r>
            <a:r>
              <a:rPr lang="en-US" baseline="0" dirty="0" smtClean="0"/>
              <a:t> some of the images with them, especially “clam” and “clover”.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95822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See is they can pronounce the words on their own.  You may discuss</a:t>
            </a:r>
            <a:r>
              <a:rPr lang="en-US" baseline="0" dirty="0" smtClean="0"/>
              <a:t> some of the images with them, especially “clam” and “clover”.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1139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the stylus</a:t>
            </a:r>
            <a:r>
              <a:rPr lang="en-US" baseline="0" dirty="0" smtClean="0"/>
              <a:t> to circle the words.  If you have multiple students, be sure to have them use different </a:t>
            </a:r>
            <a:r>
              <a:rPr lang="en-US" baseline="0" dirty="0" err="1" smtClean="0"/>
              <a:t>colours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0292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 sure to review these terms with them.  Depending</a:t>
            </a:r>
            <a:r>
              <a:rPr lang="en-US" baseline="0" dirty="0" smtClean="0"/>
              <a:t> on your students, you may want to ask them to MIME/PANTOMIME the actions along with you.  Focus on the past terms for EAT, SLEEP and WRITE.  This is a review from the last lesson.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85767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 sure to review these terms with them.  Depending</a:t>
            </a:r>
            <a:r>
              <a:rPr lang="en-US" baseline="0" dirty="0" smtClean="0"/>
              <a:t> on your students, you may want to ask them to MIME/PANTOMIME the actions along with you.  Focus on the past terms for EAT, SLEEP and WRITE.  This is a review from the last lesson.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27490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 sure to review these terms with them.  Depending</a:t>
            </a:r>
            <a:r>
              <a:rPr lang="en-US" baseline="0" dirty="0" smtClean="0"/>
              <a:t> on your students, you may want to ask them to MIME/PANTOMIME the actions along with you.  Focus on the past terms for EAT, SLEEP and WRITE.  This is a review from the last lesson.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4820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 sure to review these terms with them.  Depending</a:t>
            </a:r>
            <a:r>
              <a:rPr lang="en-US" baseline="0" dirty="0" smtClean="0"/>
              <a:t> on your students, you may want to ask them to MIME/PANTOMIME the actions along with you.  Focus on the past terms for EAT, SLEEP and WRITE.  This is a review from the last lesson.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44942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 sure to review these terms with them.  Depending</a:t>
            </a:r>
            <a:r>
              <a:rPr lang="en-US" baseline="0" dirty="0" smtClean="0"/>
              <a:t> on your students, you may want to ask them to MIME/PANTOMIME the actions along with you.  Focus on the past terms for EAT, SLEEP and WRITE.  This is a review from the last lesson.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44942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 sure to review these terms with them.  Depending</a:t>
            </a:r>
            <a:r>
              <a:rPr lang="en-US" baseline="0" dirty="0" smtClean="0"/>
              <a:t> on your students, you may want to ask them to MIME/PANTOMIME the actions along with you.  Focus on the past terms for EAT, SLEEP and WRITE.  This is a review from the last lesson.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4494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the students</a:t>
            </a:r>
            <a:r>
              <a:rPr lang="en-US" baseline="0" dirty="0" smtClean="0"/>
              <a:t> to describe what is happening in the picture?  What do they see?  Describe what the women are wearing?  What </a:t>
            </a:r>
            <a:r>
              <a:rPr lang="en-US" baseline="0" dirty="0" err="1" smtClean="0"/>
              <a:t>colour</a:t>
            </a:r>
            <a:r>
              <a:rPr lang="en-US" baseline="0" dirty="0" smtClean="0"/>
              <a:t> are the flowers?  What season do they think it takes place?  What is the name of Chinese festival where a photo like this would be taken?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22279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 sure to review these terms with them.  Depending</a:t>
            </a:r>
            <a:r>
              <a:rPr lang="en-US" baseline="0" dirty="0" smtClean="0"/>
              <a:t> on your students, you may want to ask them to MIME/PANTOMIME the actions along with you.  Focus on the past terms for EAT, SLEEP and WRITE.  This is a review from the last lesson.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44942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 sure to review these terms with them.  Depending</a:t>
            </a:r>
            <a:r>
              <a:rPr lang="en-US" baseline="0" dirty="0" smtClean="0"/>
              <a:t> on your students, you may want to ask them to MIME/PANTOMIME the actions along with you.  Focus on the past terms for EAT, SLEEP and WRITE.  This is a review from the last lesson.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44942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 sure to review these terms with them.  Depending</a:t>
            </a:r>
            <a:r>
              <a:rPr lang="en-US" baseline="0" dirty="0" smtClean="0"/>
              <a:t> on your students, you may want to ask them to MIME/PANTOMIME the actions along with you.  Focus on the past terms for EAT, SLEEP and WRITE.  This is a review from the last lesson.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44942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the TEXT tool.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3739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the TEXT tool.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75986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the TEXT tool.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275006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the TEXT tool.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70177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Have students circle the appropriate word or use the TEXT tool</a:t>
            </a:r>
            <a:r>
              <a:rPr lang="en-US" baseline="0" dirty="0" smtClean="0"/>
              <a:t> to type in their answers.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23404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Have students circle the appropriate word or use the TEXT tool</a:t>
            </a:r>
            <a:r>
              <a:rPr lang="en-US" baseline="0" dirty="0" smtClean="0"/>
              <a:t> to type in their answers.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80431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Have students circle the appropriate word or use the TEXT tool</a:t>
            </a:r>
            <a:r>
              <a:rPr lang="en-US" baseline="0" dirty="0" smtClean="0"/>
              <a:t> to type in their answers.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5929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the students</a:t>
            </a:r>
            <a:r>
              <a:rPr lang="en-US" baseline="0" dirty="0" smtClean="0"/>
              <a:t> to describe what is happening in the picture?  What do they see?  Describe what the women are wearing?  What </a:t>
            </a:r>
            <a:r>
              <a:rPr lang="en-US" baseline="0" dirty="0" err="1" smtClean="0"/>
              <a:t>colour</a:t>
            </a:r>
            <a:r>
              <a:rPr lang="en-US" baseline="0" dirty="0" smtClean="0"/>
              <a:t> are the flowers?  What season do they think it takes place?  What is the name of Chinese festival where a photo like this would be taken?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2951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Have students circle the appropriate word or use the TEXT tool</a:t>
            </a:r>
            <a:r>
              <a:rPr lang="en-US" baseline="0" dirty="0" smtClean="0"/>
              <a:t> to type in their answers.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63092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Have students circle the appropriate word or use the TEXT tool</a:t>
            </a:r>
            <a:r>
              <a:rPr lang="en-US" baseline="0" dirty="0" smtClean="0"/>
              <a:t> to type in their answers.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12633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Have students circle the appropriate word or use the TEXT tool</a:t>
            </a:r>
            <a:r>
              <a:rPr lang="en-US" baseline="0" dirty="0" smtClean="0"/>
              <a:t> to type in their answers.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30438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the students</a:t>
            </a:r>
            <a:r>
              <a:rPr lang="en-US" baseline="0" dirty="0" smtClean="0"/>
              <a:t> to describe what is happening in the picture?  What do they see?  Describe what the women are wearing?  What </a:t>
            </a:r>
            <a:r>
              <a:rPr lang="en-US" baseline="0" dirty="0" err="1" smtClean="0"/>
              <a:t>colour</a:t>
            </a:r>
            <a:r>
              <a:rPr lang="en-US" baseline="0" dirty="0" smtClean="0"/>
              <a:t> are the flowers?  What season do they think it takes place?  What is the name of Chinese festival where a photo like this would be taken?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051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the students</a:t>
            </a:r>
            <a:r>
              <a:rPr lang="en-US" baseline="0" dirty="0" smtClean="0"/>
              <a:t> to describe what is happening in the picture?  What do they see?  Describe what the women are wearing?  What </a:t>
            </a:r>
            <a:r>
              <a:rPr lang="en-US" baseline="0" dirty="0" err="1" smtClean="0"/>
              <a:t>colour</a:t>
            </a:r>
            <a:r>
              <a:rPr lang="en-US" baseline="0" dirty="0" smtClean="0"/>
              <a:t> are the flowers?  What season do they think it takes place?  What is the name of Chinese festival where a photo like this would be taken?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5185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the students</a:t>
            </a:r>
            <a:r>
              <a:rPr lang="en-US" baseline="0" dirty="0" smtClean="0"/>
              <a:t> to describe what is happening in the picture?  What do they see?  Describe what the women are wearing?  What </a:t>
            </a:r>
            <a:r>
              <a:rPr lang="en-US" baseline="0" dirty="0" err="1" smtClean="0"/>
              <a:t>colour</a:t>
            </a:r>
            <a:r>
              <a:rPr lang="en-US" baseline="0" dirty="0" smtClean="0"/>
              <a:t> are the flowers?  What season do they think it takes place?  What is the name of Chinese festival where a photo like this would be taken?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2549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the students</a:t>
            </a:r>
            <a:r>
              <a:rPr lang="en-US" baseline="0" dirty="0" smtClean="0"/>
              <a:t> to describe what is happening in the picture?  What do they see?  Describe what the women are wearing?  What </a:t>
            </a:r>
            <a:r>
              <a:rPr lang="en-US" baseline="0" dirty="0" err="1" smtClean="0"/>
              <a:t>colour</a:t>
            </a:r>
            <a:r>
              <a:rPr lang="en-US" baseline="0" dirty="0" smtClean="0"/>
              <a:t> are the flowers?  What season do they think it takes place?  What is the name of Chinese festival where a photo like this would be taken?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0378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https://www.youtube.com/watch?v=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cdvDMpIUMpo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Try to get the students</a:t>
            </a:r>
            <a:r>
              <a:rPr lang="en-US" baseline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to do the actions along with the video.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5280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See is they can pronounce the words on their own.  You may discuss</a:t>
            </a:r>
            <a:r>
              <a:rPr lang="en-US" baseline="0" dirty="0" smtClean="0"/>
              <a:t> some of the images with them, especially “clam” and “clover”.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7186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39B2-C89C-3C42-AA53-C6C80E6C3CFF}" type="datetimeFigureOut">
              <a:rPr lang="en-US" smtClean="0"/>
              <a:pPr/>
              <a:t>16-04-12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F0E3D-90EC-5A48-9D5C-98E8A7D51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86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39B2-C89C-3C42-AA53-C6C80E6C3CFF}" type="datetimeFigureOut">
              <a:rPr lang="en-US" smtClean="0"/>
              <a:pPr/>
              <a:t>16-04-12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F0E3D-90EC-5A48-9D5C-98E8A7D51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80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39B2-C89C-3C42-AA53-C6C80E6C3CFF}" type="datetimeFigureOut">
              <a:rPr lang="en-US" smtClean="0"/>
              <a:pPr/>
              <a:t>16-04-12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F0E3D-90EC-5A48-9D5C-98E8A7D51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17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39B2-C89C-3C42-AA53-C6C80E6C3CFF}" type="datetimeFigureOut">
              <a:rPr lang="en-US" smtClean="0"/>
              <a:pPr/>
              <a:t>16-04-12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F0E3D-90EC-5A48-9D5C-98E8A7D51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78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39B2-C89C-3C42-AA53-C6C80E6C3CFF}" type="datetimeFigureOut">
              <a:rPr lang="en-US" smtClean="0"/>
              <a:pPr/>
              <a:t>16-04-12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F0E3D-90EC-5A48-9D5C-98E8A7D51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00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39B2-C89C-3C42-AA53-C6C80E6C3CFF}" type="datetimeFigureOut">
              <a:rPr lang="en-US" smtClean="0"/>
              <a:pPr/>
              <a:t>16-04-12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F0E3D-90EC-5A48-9D5C-98E8A7D51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092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39B2-C89C-3C42-AA53-C6C80E6C3CFF}" type="datetimeFigureOut">
              <a:rPr lang="en-US" smtClean="0"/>
              <a:pPr/>
              <a:t>16-04-12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F0E3D-90EC-5A48-9D5C-98E8A7D51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439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39B2-C89C-3C42-AA53-C6C80E6C3CFF}" type="datetimeFigureOut">
              <a:rPr lang="en-US" smtClean="0"/>
              <a:pPr/>
              <a:t>16-04-12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F0E3D-90EC-5A48-9D5C-98E8A7D51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66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39B2-C89C-3C42-AA53-C6C80E6C3CFF}" type="datetimeFigureOut">
              <a:rPr lang="en-US" smtClean="0"/>
              <a:pPr/>
              <a:t>16-04-12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F0E3D-90EC-5A48-9D5C-98E8A7D51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67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39B2-C89C-3C42-AA53-C6C80E6C3CFF}" type="datetimeFigureOut">
              <a:rPr lang="en-US" smtClean="0"/>
              <a:pPr/>
              <a:t>16-04-12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F0E3D-90EC-5A48-9D5C-98E8A7D51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231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39B2-C89C-3C42-AA53-C6C80E6C3CFF}" type="datetimeFigureOut">
              <a:rPr lang="en-US" smtClean="0"/>
              <a:pPr/>
              <a:t>16-04-12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F0E3D-90EC-5A48-9D5C-98E8A7D51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29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139B2-C89C-3C42-AA53-C6C80E6C3CFF}" type="datetimeFigureOut">
              <a:rPr lang="en-US" smtClean="0"/>
              <a:pPr/>
              <a:t>16-04-12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F0E3D-90EC-5A48-9D5C-98E8A7D516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birthday2.pn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4" b="3355"/>
          <a:stretch/>
        </p:blipFill>
        <p:spPr>
          <a:xfrm>
            <a:off x="1" y="-1"/>
            <a:ext cx="896424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20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22.tiff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Relationship Id="rId3" Type="http://schemas.openxmlformats.org/officeDocument/2006/relationships/image" Target="../media/image5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Relationship Id="rId3" Type="http://schemas.openxmlformats.org/officeDocument/2006/relationships/image" Target="../media/image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Relationship Id="rId3" Type="http://schemas.openxmlformats.org/officeDocument/2006/relationships/image" Target="../media/image5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Relationship Id="rId3" Type="http://schemas.openxmlformats.org/officeDocument/2006/relationships/image" Target="../media/image5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Relationship Id="rId3" Type="http://schemas.openxmlformats.org/officeDocument/2006/relationships/image" Target="../media/image5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Relationship Id="rId3" Type="http://schemas.openxmlformats.org/officeDocument/2006/relationships/image" Target="../media/image5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Relationship Id="rId3" Type="http://schemas.openxmlformats.org/officeDocument/2006/relationships/image" Target="../media/image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Relationship Id="rId3" Type="http://schemas.openxmlformats.org/officeDocument/2006/relationships/image" Target="../media/image5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Relationship Id="rId3" Type="http://schemas.openxmlformats.org/officeDocument/2006/relationships/image" Target="../media/image5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Relationship Id="rId3" Type="http://schemas.openxmlformats.org/officeDocument/2006/relationships/image" Target="../media/image5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Relationship Id="rId3" Type="http://schemas.openxmlformats.org/officeDocument/2006/relationships/image" Target="../media/image5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Relationship Id="rId3" Type="http://schemas.openxmlformats.org/officeDocument/2006/relationships/image" Target="../media/image5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Relationship Id="rId3" Type="http://schemas.openxmlformats.org/officeDocument/2006/relationships/image" Target="../media/image5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Relationship Id="rId3" Type="http://schemas.openxmlformats.org/officeDocument/2006/relationships/image" Target="../media/image5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Relationship Id="rId3" Type="http://schemas.openxmlformats.org/officeDocument/2006/relationships/image" Target="../media/image5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Relationship Id="rId3" Type="http://schemas.openxmlformats.org/officeDocument/2006/relationships/image" Target="../media/image5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Relationship Id="rId3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22.tiff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png"/><Relationship Id="rId12" Type="http://schemas.openxmlformats.org/officeDocument/2006/relationships/image" Target="../media/image48.png"/><Relationship Id="rId13" Type="http://schemas.openxmlformats.org/officeDocument/2006/relationships/image" Target="../media/image49.png"/><Relationship Id="rId14" Type="http://schemas.openxmlformats.org/officeDocument/2006/relationships/image" Target="../media/image50.png"/><Relationship Id="rId15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1.png"/><Relationship Id="rId10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22.tiff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6.png"/><Relationship Id="rId6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53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53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5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5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tiff"/><Relationship Id="rId6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tiff"/><Relationship Id="rId6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Relationship Id="rId3" Type="http://schemas.openxmlformats.org/officeDocument/2006/relationships/image" Target="../media/image5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4" Type="http://schemas.openxmlformats.org/officeDocument/2006/relationships/image" Target="../media/image59.tiff"/><Relationship Id="rId5" Type="http://schemas.openxmlformats.org/officeDocument/2006/relationships/image" Target="../media/image60.tiff"/><Relationship Id="rId6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4" Type="http://schemas.openxmlformats.org/officeDocument/2006/relationships/image" Target="../media/image59.tiff"/><Relationship Id="rId5" Type="http://schemas.openxmlformats.org/officeDocument/2006/relationships/image" Target="../media/image60.tiff"/><Relationship Id="rId6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4" Type="http://schemas.openxmlformats.org/officeDocument/2006/relationships/image" Target="../media/image61.tiff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4" Type="http://schemas.openxmlformats.org/officeDocument/2006/relationships/image" Target="../media/image61.tiff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4" Type="http://schemas.openxmlformats.org/officeDocument/2006/relationships/image" Target="../media/image62.tiff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4" Type="http://schemas.openxmlformats.org/officeDocument/2006/relationships/image" Target="../media/image62.tiff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4" Type="http://schemas.openxmlformats.org/officeDocument/2006/relationships/image" Target="../media/image66.tiff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tif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tif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tiff"/><Relationship Id="rId3" Type="http://schemas.openxmlformats.org/officeDocument/2006/relationships/image" Target="../media/image5.tif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0.png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61.tiff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68.tiff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13.tiff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tif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5.tif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68.tif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5.tif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tiff"/><Relationship Id="rId3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page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0075" y="2523443"/>
            <a:ext cx="3798478" cy="106402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FFFF"/>
                </a:solidFill>
              </a:rPr>
              <a:t>Holiday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0075" y="3393923"/>
            <a:ext cx="4303925" cy="650271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FFFF"/>
                </a:solidFill>
              </a:rPr>
              <a:t>Lesson 2, Unit 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840075" y="144378"/>
            <a:ext cx="4303925" cy="3251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dirty="0" smtClean="0">
                <a:solidFill>
                  <a:srgbClr val="FFFFFF"/>
                </a:solidFill>
              </a:rPr>
              <a:t>ESL B (Level 2)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049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n w="0"/>
                <a:solidFill>
                  <a:srgbClr val="37B9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How old are you ?</a:t>
            </a:r>
            <a:endParaRPr lang="en-US" dirty="0">
              <a:ln w="0"/>
              <a:solidFill>
                <a:srgbClr val="FF39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50453" y="1744005"/>
            <a:ext cx="4043094" cy="523220"/>
          </a:xfrm>
          <a:prstGeom prst="rect">
            <a:avLst/>
          </a:prstGeom>
          <a:solidFill>
            <a:srgbClr val="92E8D7">
              <a:alpha val="51000"/>
            </a:srgb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I am ______  years old !</a:t>
            </a:r>
            <a:endParaRPr lang="en-US" sz="1100" dirty="0" smtClean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3027" y="3597825"/>
            <a:ext cx="4050973" cy="2962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227" y="3116812"/>
            <a:ext cx="4876800" cy="34432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70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n w="0"/>
                <a:solidFill>
                  <a:srgbClr val="37B9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How do you celebrate </a:t>
            </a:r>
            <a:br>
              <a:rPr lang="en-US" dirty="0" smtClean="0">
                <a:ln w="0"/>
                <a:solidFill>
                  <a:srgbClr val="37B9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</a:br>
            <a:r>
              <a:rPr lang="en-US" dirty="0" smtClean="0">
                <a:ln w="0"/>
                <a:solidFill>
                  <a:srgbClr val="37B9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your Birthday?</a:t>
            </a:r>
            <a:endParaRPr lang="en-US" dirty="0">
              <a:ln w="0"/>
              <a:solidFill>
                <a:srgbClr val="FF39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2542" y="1734189"/>
            <a:ext cx="7798930" cy="2677656"/>
          </a:xfrm>
          <a:prstGeom prst="rect">
            <a:avLst/>
          </a:prstGeom>
          <a:solidFill>
            <a:srgbClr val="92E8D7">
              <a:alpha val="51000"/>
            </a:srgb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On my birthday I ___________________</a:t>
            </a:r>
          </a:p>
          <a:p>
            <a:pPr algn="ctr"/>
            <a:endParaRPr lang="en-US" sz="2800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______________________________________</a:t>
            </a:r>
          </a:p>
          <a:p>
            <a:pPr algn="ctr"/>
            <a:endParaRPr lang="en-US" sz="28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___________________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___________________</a:t>
            </a:r>
          </a:p>
          <a:p>
            <a:pPr algn="ctr"/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199" y="4530018"/>
            <a:ext cx="2169391" cy="21184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926" y="4483882"/>
            <a:ext cx="2216727" cy="2164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5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8782" y="2189861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499754" y="351256"/>
            <a:ext cx="6172200" cy="857250"/>
          </a:xfrm>
        </p:spPr>
        <p:txBody>
          <a:bodyPr/>
          <a:lstStyle/>
          <a:p>
            <a:r>
              <a:rPr lang="en-US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just learn?</a:t>
            </a:r>
            <a:endParaRPr lang="en-US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tangle 4"/>
          <p:cNvSpPr>
            <a:spLocks/>
          </p:cNvSpPr>
          <p:nvPr/>
        </p:nvSpPr>
        <p:spPr bwMode="auto">
          <a:xfrm>
            <a:off x="2038351" y="1288327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61925" indent="0">
              <a:spcBef>
                <a:spcPts val="1500"/>
              </a:spcBef>
            </a:pPr>
            <a:r>
              <a:rPr lang="en-CA" sz="2400" dirty="0" smtClean="0">
                <a:latin typeface="Arial" charset="0"/>
                <a:ea typeface="Arial" charset="0"/>
                <a:cs typeface="Arial" charset="0"/>
              </a:rPr>
              <a:t>New Birthday words</a:t>
            </a:r>
            <a:endParaRPr lang="en-US" altLang="en-US" sz="24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pPr marL="161925" indent="0">
              <a:spcBef>
                <a:spcPts val="1500"/>
              </a:spcBef>
            </a:pPr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4655" y="3645051"/>
            <a:ext cx="2409753" cy="2929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97486">
            <a:off x="5151574" y="3137130"/>
            <a:ext cx="1607534" cy="15030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737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493" y="0"/>
            <a:ext cx="533501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46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6086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592299"/>
            <a:ext cx="9144000" cy="120032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Today is August 9</a:t>
            </a:r>
            <a:r>
              <a:rPr lang="en-US" sz="2400" baseline="30000" dirty="0" smtClean="0"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and it is a special day for Nana. 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Nate is excited for Nana’s birthday.    He goes outside and gets Nana some birthday flowers!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067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0590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218226"/>
            <a:ext cx="9144000" cy="1569660"/>
          </a:xfrm>
          <a:prstGeom prst="rect">
            <a:avLst/>
          </a:prstGeom>
          <a:solidFill>
            <a:schemeClr val="bg1"/>
          </a:solidFill>
          <a:ln w="3175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Nana will love her birthday flowers!</a:t>
            </a: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‘Those are nice flowers,’ says Dad.  ’Do not forget to put them in water!’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857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0220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022093"/>
            <a:ext cx="9144000" cy="1938992"/>
          </a:xfrm>
          <a:prstGeom prst="rect">
            <a:avLst/>
          </a:prstGeom>
          <a:solidFill>
            <a:schemeClr val="bg1"/>
          </a:solidFill>
          <a:ln w="3175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Nate is too busy making a birthday card for Nana.  He does not hear his dad.  </a:t>
            </a:r>
          </a:p>
          <a:p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08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0220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022093"/>
            <a:ext cx="9144000" cy="1938992"/>
          </a:xfrm>
          <a:prstGeom prst="rect">
            <a:avLst/>
          </a:prstGeom>
          <a:solidFill>
            <a:schemeClr val="bg1"/>
          </a:solidFill>
          <a:ln w="3175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Nate forgets to put the flowers for Nana in water.</a:t>
            </a:r>
          </a:p>
          <a:p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01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9719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971936"/>
            <a:ext cx="9144000" cy="1938992"/>
          </a:xfrm>
          <a:prstGeom prst="rect">
            <a:avLst/>
          </a:prstGeom>
          <a:solidFill>
            <a:schemeClr val="bg1"/>
          </a:solidFill>
          <a:ln w="3175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Now it is time to bake a birthday cake for Nana.</a:t>
            </a: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“Mix the cake good!” says Mom. </a:t>
            </a: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2400" dirty="0">
                <a:latin typeface="Arial" charset="0"/>
                <a:ea typeface="Arial" charset="0"/>
                <a:cs typeface="Arial" charset="0"/>
              </a:rPr>
            </a:b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Oh no!  Nana’s birthday cake fell on the floor!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0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4255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425561"/>
            <a:ext cx="9144000" cy="1569660"/>
          </a:xfrm>
          <a:prstGeom prst="rect">
            <a:avLst/>
          </a:prstGeom>
          <a:solidFill>
            <a:schemeClr val="bg1"/>
          </a:solidFill>
          <a:ln w="3175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“I did not put the flowers in water and the cake is on the floor!</a:t>
            </a: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What will I give Nana for her special day?” cried Nate.</a:t>
            </a: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45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7B9AB"/>
                </a:solidFill>
              </a:rPr>
              <a:t>What do you </a:t>
            </a:r>
            <a:r>
              <a:rPr lang="en-US" dirty="0" smtClean="0">
                <a:solidFill>
                  <a:srgbClr val="FF0000"/>
                </a:solidFill>
              </a:rPr>
              <a:t>see</a:t>
            </a:r>
            <a:r>
              <a:rPr lang="en-US" dirty="0" smtClean="0">
                <a:solidFill>
                  <a:srgbClr val="37B9AB"/>
                </a:solidFill>
              </a:rPr>
              <a:t> in this picture?</a:t>
            </a:r>
            <a:endParaRPr lang="en-US" dirty="0">
              <a:solidFill>
                <a:srgbClr val="37B9AB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 b="-514"/>
          <a:stretch/>
        </p:blipFill>
        <p:spPr>
          <a:xfrm>
            <a:off x="2484000" y="1284873"/>
            <a:ext cx="4176000" cy="525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8109" y="2078180"/>
            <a:ext cx="1773382" cy="33250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078179"/>
            <a:ext cx="1773382" cy="3325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4909" y="167560"/>
            <a:ext cx="1391391" cy="5126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832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183279"/>
            <a:ext cx="9144000" cy="1938992"/>
          </a:xfrm>
          <a:prstGeom prst="rect">
            <a:avLst/>
          </a:prstGeom>
          <a:solidFill>
            <a:schemeClr val="bg1"/>
          </a:solidFill>
          <a:ln w="3175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“I am sorry Nana.  I only have a card for you.  The cake is on the floor and the flowers have no water.”</a:t>
            </a:r>
          </a:p>
          <a:p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689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832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183279"/>
            <a:ext cx="9144000" cy="1938992"/>
          </a:xfrm>
          <a:prstGeom prst="rect">
            <a:avLst/>
          </a:prstGeom>
          <a:solidFill>
            <a:schemeClr val="bg1"/>
          </a:solidFill>
          <a:ln w="3175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“It is okay Nate,” said Nana, “All I want is to spend time with you! That is the best gift for my special birthday!”</a:t>
            </a:r>
          </a:p>
          <a:p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766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ln w="0"/>
                <a:solidFill>
                  <a:srgbClr val="37B9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Let’s Talk!</a:t>
            </a:r>
            <a:endParaRPr lang="en-US" dirty="0">
              <a:ln w="0"/>
              <a:solidFill>
                <a:srgbClr val="FF39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3453" y="1299875"/>
            <a:ext cx="806334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Where is Nate going today?</a:t>
            </a:r>
            <a:endParaRPr lang="en-US" sz="32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638" y="2693503"/>
            <a:ext cx="3212975" cy="37350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942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ln w="0"/>
                <a:solidFill>
                  <a:srgbClr val="37B9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Let’s Talk!</a:t>
            </a:r>
            <a:endParaRPr lang="en-US" dirty="0">
              <a:ln w="0"/>
              <a:solidFill>
                <a:srgbClr val="FF39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1260765" y="2228129"/>
            <a:ext cx="806334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Where is Nate going today?</a:t>
            </a:r>
          </a:p>
          <a:p>
            <a:endParaRPr lang="en-US" sz="32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endParaRPr lang="en-US" sz="3200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r>
              <a:rPr lang="en-US" sz="32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Nate is going to Nana’s house</a:t>
            </a:r>
          </a:p>
          <a:p>
            <a:r>
              <a:rPr lang="en-US" sz="32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She is his Grandma!</a:t>
            </a:r>
            <a:endParaRPr lang="en-US" sz="32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824" y="1600609"/>
            <a:ext cx="3212975" cy="37350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84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ln w="0"/>
                <a:solidFill>
                  <a:srgbClr val="37B9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Let’s Talk!</a:t>
            </a:r>
            <a:endParaRPr lang="en-US" dirty="0">
              <a:ln w="0"/>
              <a:solidFill>
                <a:srgbClr val="FF39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3454" y="1840202"/>
            <a:ext cx="806334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Where did Nate get the flowers for Nana from?</a:t>
            </a:r>
            <a:endParaRPr lang="en-US" sz="32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2908" y="3095396"/>
            <a:ext cx="2208241" cy="36102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434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ln w="0"/>
                <a:solidFill>
                  <a:srgbClr val="37B9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Let’s Talk!</a:t>
            </a:r>
            <a:endParaRPr lang="en-US" dirty="0">
              <a:ln w="0"/>
              <a:solidFill>
                <a:srgbClr val="FF39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1120097" y="2585733"/>
            <a:ext cx="806334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Where did Nate get the </a:t>
            </a:r>
          </a:p>
          <a:p>
            <a:r>
              <a:rPr lang="en-US" sz="32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flowers for Nana from?</a:t>
            </a:r>
          </a:p>
          <a:p>
            <a:endParaRPr lang="en-US" sz="32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r>
              <a:rPr lang="en-US" sz="32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He got the flowers</a:t>
            </a:r>
          </a:p>
          <a:p>
            <a:r>
              <a:rPr lang="en-US" sz="32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from outside!</a:t>
            </a:r>
            <a:endParaRPr lang="en-US" sz="32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5951" y="1290162"/>
            <a:ext cx="2905213" cy="47496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47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ln w="0"/>
                <a:solidFill>
                  <a:srgbClr val="37B9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Let’s Talk!</a:t>
            </a:r>
            <a:endParaRPr lang="en-US" dirty="0">
              <a:ln w="0"/>
              <a:solidFill>
                <a:srgbClr val="FF39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3454" y="1521548"/>
            <a:ext cx="806334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special day is it for Nana?</a:t>
            </a:r>
            <a:endParaRPr lang="en-US" sz="32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545" y="2540657"/>
            <a:ext cx="2738348" cy="41926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311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ln w="0"/>
                <a:solidFill>
                  <a:srgbClr val="37B9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Let’s Talk!</a:t>
            </a:r>
            <a:endParaRPr lang="en-US" dirty="0">
              <a:ln w="0"/>
              <a:solidFill>
                <a:srgbClr val="FF39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1249336" y="2823875"/>
            <a:ext cx="806334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special day is </a:t>
            </a:r>
          </a:p>
          <a:p>
            <a:r>
              <a:rPr lang="en-US" sz="32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it for Nana?</a:t>
            </a:r>
          </a:p>
          <a:p>
            <a:endParaRPr lang="en-US" sz="32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r>
              <a:rPr lang="en-US" sz="32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It is Nana’s birthday!</a:t>
            </a:r>
            <a:endParaRPr lang="en-US" sz="32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4836" y="1521548"/>
            <a:ext cx="2738348" cy="41926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190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ln w="0"/>
                <a:solidFill>
                  <a:srgbClr val="37B9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Let’s Talk!</a:t>
            </a:r>
            <a:endParaRPr lang="en-US" dirty="0">
              <a:ln w="0"/>
              <a:solidFill>
                <a:srgbClr val="FF39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3454" y="1521548"/>
            <a:ext cx="806334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happened to the cake?</a:t>
            </a:r>
            <a:endParaRPr lang="en-US" sz="32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3624" y="2502593"/>
            <a:ext cx="3843006" cy="43554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97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ln w="0"/>
                <a:solidFill>
                  <a:srgbClr val="37B9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Let’s Talk!</a:t>
            </a:r>
            <a:endParaRPr lang="en-US" dirty="0">
              <a:ln w="0"/>
              <a:solidFill>
                <a:srgbClr val="FF39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1237842" y="2387543"/>
            <a:ext cx="806334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happened </a:t>
            </a:r>
          </a:p>
          <a:p>
            <a:r>
              <a:rPr lang="en-US" sz="32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to the cake?</a:t>
            </a:r>
          </a:p>
          <a:p>
            <a:endParaRPr lang="en-US" sz="32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r>
              <a:rPr lang="en-US" sz="32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It fell on the floor!</a:t>
            </a:r>
            <a:endParaRPr lang="en-US" sz="32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0461" y="1417638"/>
            <a:ext cx="3843006" cy="43554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71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/>
          </p:cNvSpPr>
          <p:nvPr/>
        </p:nvSpPr>
        <p:spPr bwMode="auto">
          <a:xfrm>
            <a:off x="1485900" y="1439834"/>
            <a:ext cx="6055393" cy="3221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r>
              <a:rPr lang="en-US" altLang="en-US" sz="24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Sounds of the letters </a:t>
            </a:r>
            <a:r>
              <a:rPr lang="en-US" altLang="en-US" sz="24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‘</a:t>
            </a:r>
            <a:r>
              <a:rPr lang="en-US" altLang="en-US" sz="2400" dirty="0" err="1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kn</a:t>
            </a:r>
            <a:r>
              <a:rPr lang="en-US" altLang="en-US" sz="24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’</a:t>
            </a:r>
            <a:endParaRPr lang="en-US" altLang="en-US" sz="24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endParaRPr lang="en-US" altLang="en-US" sz="2400" dirty="0" smtClean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r>
              <a:rPr lang="en-US" altLang="en-US" sz="24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New Chinese New Year words</a:t>
            </a:r>
          </a:p>
          <a:p>
            <a:endParaRPr lang="en-US" altLang="en-US" sz="24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r>
              <a:rPr lang="en-US" altLang="en-US" sz="24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Simple Past and Irregular Verbs</a:t>
            </a:r>
          </a:p>
          <a:p>
            <a:endParaRPr lang="en-US" altLang="en-US" sz="24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r>
              <a:rPr lang="en-US" altLang="en-US" sz="24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Making connections between ourselves and the world</a:t>
            </a:r>
            <a:endParaRPr lang="en-US" altLang="en-US" sz="24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1026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188" y="1621557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187" y="2323814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186" y="3026071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485900" y="305751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learn last class?</a:t>
            </a:r>
            <a:endParaRPr lang="en-US" sz="3300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654" y="4290094"/>
            <a:ext cx="3009514" cy="2277693"/>
          </a:xfrm>
          <a:prstGeom prst="rect">
            <a:avLst/>
          </a:prstGeom>
        </p:spPr>
      </p:pic>
      <p:pic>
        <p:nvPicPr>
          <p:cNvPr id="13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185" y="3825736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4909" y="16756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63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8782" y="2189861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499754" y="351256"/>
            <a:ext cx="6172200" cy="857250"/>
          </a:xfrm>
        </p:spPr>
        <p:txBody>
          <a:bodyPr/>
          <a:lstStyle/>
          <a:p>
            <a:r>
              <a:rPr lang="en-US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just learn?</a:t>
            </a:r>
            <a:endParaRPr lang="en-US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tangle 4"/>
          <p:cNvSpPr>
            <a:spLocks/>
          </p:cNvSpPr>
          <p:nvPr/>
        </p:nvSpPr>
        <p:spPr bwMode="auto">
          <a:xfrm>
            <a:off x="2038351" y="1288327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61925" indent="0">
              <a:spcBef>
                <a:spcPts val="1500"/>
              </a:spcBef>
            </a:pPr>
            <a:r>
              <a:rPr lang="en-CA" sz="2400" dirty="0" smtClean="0">
                <a:latin typeface="Arial" charset="0"/>
                <a:ea typeface="Arial" charset="0"/>
                <a:cs typeface="Arial" charset="0"/>
              </a:rPr>
              <a:t>Talking about what happened in a story in our own words </a:t>
            </a:r>
            <a:endParaRPr lang="en-US" altLang="en-US" sz="24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pPr marL="161925" indent="0">
              <a:spcBef>
                <a:spcPts val="1500"/>
              </a:spcBef>
            </a:pPr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4655" y="3645051"/>
            <a:ext cx="2409753" cy="2929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97486">
            <a:off x="5151574" y="3137130"/>
            <a:ext cx="1607534" cy="15030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5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0988" y="1912938"/>
            <a:ext cx="2755900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6055" y="1912938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498764" y="5150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 smtClean="0">
                <a:ln w="0"/>
                <a:solidFill>
                  <a:srgbClr val="37B9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Today’s letters are</a:t>
            </a:r>
            <a:r>
              <a:rPr lang="is-IS" sz="3600" dirty="0" smtClean="0">
                <a:ln w="0"/>
                <a:solidFill>
                  <a:srgbClr val="37B9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3600" dirty="0" smtClean="0">
                <a:ln w="0"/>
                <a:solidFill>
                  <a:srgbClr val="37B9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81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16073" y="197350"/>
            <a:ext cx="8327551" cy="1016356"/>
          </a:xfrm>
          <a:prstGeom prst="roundRect">
            <a:avLst>
              <a:gd name="adj" fmla="val 21678"/>
            </a:avLst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/>
            <a:r>
              <a:rPr lang="en-US" sz="3200" dirty="0" smtClean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The CLAP Song</a:t>
            </a:r>
            <a:endParaRPr lang="en-US" sz="3200" dirty="0">
              <a:solidFill>
                <a:srgbClr val="37B9AB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989" y="1213706"/>
            <a:ext cx="3619500" cy="2247900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0073" y="3702315"/>
            <a:ext cx="4621916" cy="2764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76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16073" y="197350"/>
            <a:ext cx="8327551" cy="1016356"/>
          </a:xfrm>
          <a:prstGeom prst="roundRect">
            <a:avLst>
              <a:gd name="adj" fmla="val 21678"/>
            </a:avLst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Words with the sound “CL”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382015"/>
              </p:ext>
            </p:extLst>
          </p:nvPr>
        </p:nvGraphicFramePr>
        <p:xfrm>
          <a:off x="352708" y="1344413"/>
          <a:ext cx="8264188" cy="5262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2094"/>
                <a:gridCol w="4132094"/>
              </a:tblGrid>
              <a:tr h="2350273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noFill/>
                  </a:tcPr>
                </a:tc>
              </a:tr>
              <a:tr h="39632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cl_______</a:t>
                      </a:r>
                      <a:endParaRPr lang="en-US" sz="24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cl_______</a:t>
                      </a:r>
                    </a:p>
                  </a:txBody>
                  <a:tcPr>
                    <a:noFill/>
                  </a:tcPr>
                </a:tc>
              </a:tr>
              <a:tr h="1998133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</a:tr>
              <a:tr h="39632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cl_______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cl_______</a:t>
                      </a: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4808" y="1356410"/>
            <a:ext cx="2001864" cy="215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46034" y="1356410"/>
            <a:ext cx="2139624" cy="2163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4808" y="4153426"/>
            <a:ext cx="1989203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34219" y="4153426"/>
            <a:ext cx="1963253" cy="1989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092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16073" y="197350"/>
            <a:ext cx="8327551" cy="1016356"/>
          </a:xfrm>
          <a:prstGeom prst="roundRect">
            <a:avLst>
              <a:gd name="adj" fmla="val 21678"/>
            </a:avLst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Words with the sound “CL”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7127844"/>
              </p:ext>
            </p:extLst>
          </p:nvPr>
        </p:nvGraphicFramePr>
        <p:xfrm>
          <a:off x="352708" y="1344413"/>
          <a:ext cx="8264188" cy="5262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2094"/>
                <a:gridCol w="4132094"/>
              </a:tblGrid>
              <a:tr h="2350273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noFill/>
                  </a:tcPr>
                </a:tc>
              </a:tr>
              <a:tr h="39632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clouds</a:t>
                      </a:r>
                      <a:endParaRPr lang="en-US" sz="24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clown</a:t>
                      </a:r>
                      <a:endParaRPr lang="en-US" sz="24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</a:tr>
              <a:tr h="1998133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</a:tr>
              <a:tr h="39632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clothes</a:t>
                      </a:r>
                      <a:endParaRPr lang="en-US" sz="24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clam</a:t>
                      </a:r>
                      <a:endParaRPr lang="en-US" sz="24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4808" y="1356410"/>
            <a:ext cx="2001864" cy="215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46034" y="1356410"/>
            <a:ext cx="2139624" cy="2163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4808" y="4153426"/>
            <a:ext cx="1989203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34219" y="4153426"/>
            <a:ext cx="1963253" cy="1989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43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16073" y="197350"/>
            <a:ext cx="8327551" cy="1016356"/>
          </a:xfrm>
          <a:prstGeom prst="roundRect">
            <a:avLst>
              <a:gd name="adj" fmla="val 21678"/>
            </a:avLst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/>
            <a:r>
              <a:rPr lang="en-US" sz="3200" dirty="0" smtClean="0">
                <a:solidFill>
                  <a:srgbClr val="0070C0"/>
                </a:solidFill>
              </a:rPr>
              <a:t>Words with the sound “CL”</a:t>
            </a:r>
            <a:endParaRPr lang="en-US" sz="3200" dirty="0">
              <a:solidFill>
                <a:srgbClr val="0070C0"/>
              </a:solidFill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1147531"/>
              </p:ext>
            </p:extLst>
          </p:nvPr>
        </p:nvGraphicFramePr>
        <p:xfrm>
          <a:off x="352708" y="1213706"/>
          <a:ext cx="8390916" cy="53733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5458"/>
                <a:gridCol w="4195458"/>
              </a:tblGrid>
              <a:tr h="2410027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cl_______</a:t>
                      </a:r>
                      <a:endParaRPr lang="en-US" sz="24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cl______</a:t>
                      </a:r>
                    </a:p>
                  </a:txBody>
                  <a:tcPr>
                    <a:noFill/>
                  </a:tcPr>
                </a:tc>
              </a:tr>
              <a:tr h="2048934"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cl_______</a:t>
                      </a:r>
                      <a:endParaRPr lang="en-US" sz="24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cl_______</a:t>
                      </a:r>
                      <a:endParaRPr lang="en-US" sz="24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8444" y="1461270"/>
            <a:ext cx="2078554" cy="202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2783" y="1461271"/>
            <a:ext cx="2020561" cy="202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1909" y="4096518"/>
            <a:ext cx="2005012" cy="197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8279" y="4096518"/>
            <a:ext cx="1966383" cy="197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3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16073" y="197350"/>
            <a:ext cx="8327551" cy="1016356"/>
          </a:xfrm>
          <a:prstGeom prst="roundRect">
            <a:avLst>
              <a:gd name="adj" fmla="val 21678"/>
            </a:avLst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/>
            <a:r>
              <a:rPr lang="en-US" sz="3200" dirty="0" smtClean="0">
                <a:solidFill>
                  <a:srgbClr val="0070C0"/>
                </a:solidFill>
              </a:rPr>
              <a:t>Words with the sound “CL”</a:t>
            </a:r>
            <a:endParaRPr lang="en-US" sz="3200" dirty="0">
              <a:solidFill>
                <a:srgbClr val="0070C0"/>
              </a:solidFill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1283377"/>
              </p:ext>
            </p:extLst>
          </p:nvPr>
        </p:nvGraphicFramePr>
        <p:xfrm>
          <a:off x="352708" y="1213706"/>
          <a:ext cx="8390916" cy="53733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5458"/>
                <a:gridCol w="4195458"/>
              </a:tblGrid>
              <a:tr h="2410027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clover</a:t>
                      </a:r>
                      <a:endParaRPr lang="en-US" sz="24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clock</a:t>
                      </a:r>
                    </a:p>
                  </a:txBody>
                  <a:tcPr>
                    <a:noFill/>
                  </a:tcPr>
                </a:tc>
              </a:tr>
              <a:tr h="2048934"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cliff</a:t>
                      </a:r>
                      <a:endParaRPr lang="en-US" sz="24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closet</a:t>
                      </a:r>
                      <a:endParaRPr lang="en-US" sz="24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8444" y="1461270"/>
            <a:ext cx="2078554" cy="202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2783" y="1461271"/>
            <a:ext cx="2020561" cy="202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1909" y="4096518"/>
            <a:ext cx="2005012" cy="197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8279" y="4096518"/>
            <a:ext cx="1966383" cy="197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93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16073" y="197350"/>
            <a:ext cx="8327551" cy="1016356"/>
          </a:xfrm>
          <a:prstGeom prst="roundRect">
            <a:avLst>
              <a:gd name="adj" fmla="val 21678"/>
            </a:avLst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/>
            <a:r>
              <a:rPr lang="en-US" sz="3600" dirty="0">
                <a:solidFill>
                  <a:srgbClr val="37B9AB"/>
                </a:solidFill>
              </a:rPr>
              <a:t>Circle the pictures that </a:t>
            </a:r>
            <a:r>
              <a:rPr lang="en-US" sz="3600" dirty="0" smtClean="0">
                <a:solidFill>
                  <a:srgbClr val="37B9AB"/>
                </a:solidFill>
              </a:rPr>
              <a:t>have</a:t>
            </a:r>
          </a:p>
          <a:p>
            <a:pPr marL="90488"/>
            <a:r>
              <a:rPr lang="en-US" sz="3600" dirty="0" smtClean="0">
                <a:solidFill>
                  <a:srgbClr val="37B9AB"/>
                </a:solidFill>
              </a:rPr>
              <a:t>the </a:t>
            </a:r>
            <a:r>
              <a:rPr lang="en-US" sz="3600" dirty="0">
                <a:solidFill>
                  <a:srgbClr val="37B9AB"/>
                </a:solidFill>
              </a:rPr>
              <a:t>letters</a:t>
            </a:r>
            <a:r>
              <a:rPr lang="en-US" sz="3600" dirty="0" smtClean="0">
                <a:solidFill>
                  <a:srgbClr val="37B9AB"/>
                </a:solidFill>
              </a:rPr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CL</a:t>
            </a:r>
            <a:r>
              <a:rPr lang="en-US" sz="3600" dirty="0" smtClean="0">
                <a:solidFill>
                  <a:srgbClr val="37B9AB"/>
                </a:solidFill>
              </a:rPr>
              <a:t> in them</a:t>
            </a:r>
            <a:endParaRPr lang="en-US" sz="3600" dirty="0">
              <a:solidFill>
                <a:srgbClr val="37B9AB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2708" y="1475645"/>
            <a:ext cx="1425292" cy="138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0267" y="1475646"/>
            <a:ext cx="1471556" cy="1471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00132" y="1344414"/>
            <a:ext cx="1240503" cy="1333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1740" y="1344413"/>
            <a:ext cx="1318519" cy="133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2709" y="5004355"/>
            <a:ext cx="1154358" cy="1138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47441" y="3223599"/>
            <a:ext cx="1505382" cy="151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51823" y="5004355"/>
            <a:ext cx="1502880" cy="1502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653644" y="3223599"/>
            <a:ext cx="1440490" cy="1459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15616" y="3330045"/>
            <a:ext cx="2167759" cy="130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006071" y="5004355"/>
            <a:ext cx="1947333" cy="1458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897063" y="1213706"/>
            <a:ext cx="3251200" cy="1935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653644" y="5004355"/>
            <a:ext cx="2447998" cy="184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647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8782" y="2189861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499754" y="351256"/>
            <a:ext cx="6172200" cy="857250"/>
          </a:xfrm>
        </p:spPr>
        <p:txBody>
          <a:bodyPr/>
          <a:lstStyle/>
          <a:p>
            <a:r>
              <a:rPr lang="en-US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just learn?</a:t>
            </a:r>
            <a:endParaRPr lang="en-US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tangle 4"/>
          <p:cNvSpPr>
            <a:spLocks/>
          </p:cNvSpPr>
          <p:nvPr/>
        </p:nvSpPr>
        <p:spPr bwMode="auto">
          <a:xfrm>
            <a:off x="2038351" y="1288327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61925" indent="0">
              <a:spcBef>
                <a:spcPts val="1500"/>
              </a:spcBef>
            </a:pPr>
            <a:r>
              <a:rPr lang="en-CA" sz="2400" dirty="0" smtClean="0">
                <a:latin typeface="Arial" charset="0"/>
                <a:ea typeface="Arial" charset="0"/>
                <a:cs typeface="Arial" charset="0"/>
              </a:rPr>
              <a:t>Sound of the letters ‘CL’</a:t>
            </a:r>
            <a:endParaRPr lang="en-US" altLang="en-US" sz="24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pPr marL="161925" indent="0">
              <a:spcBef>
                <a:spcPts val="1500"/>
              </a:spcBef>
            </a:pPr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4655" y="3645051"/>
            <a:ext cx="2409753" cy="2929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97486">
            <a:off x="5151574" y="3137130"/>
            <a:ext cx="1607534" cy="15030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658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49705" y="1213706"/>
            <a:ext cx="8093919" cy="5383010"/>
          </a:xfrm>
          <a:prstGeom prst="roundRect">
            <a:avLst>
              <a:gd name="adj" fmla="val 4060"/>
            </a:avLst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smtClean="0">
                <a:solidFill>
                  <a:srgbClr val="37B9AB"/>
                </a:solidFill>
              </a:rPr>
              <a:t>Review: A verb is an action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16073" y="197350"/>
            <a:ext cx="8327551" cy="1016356"/>
          </a:xfrm>
          <a:prstGeom prst="roundRect">
            <a:avLst>
              <a:gd name="adj" fmla="val 21678"/>
            </a:avLst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/>
            <a:r>
              <a:rPr lang="en-US" sz="3600" dirty="0" smtClean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Simple past verbs</a:t>
            </a:r>
            <a:endParaRPr lang="en-US" sz="3600" dirty="0">
              <a:solidFill>
                <a:srgbClr val="37B9AB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429" y="2077595"/>
            <a:ext cx="6858000" cy="4241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58836" y="3726873"/>
            <a:ext cx="581891" cy="37407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524001" y="3905211"/>
            <a:ext cx="720436" cy="37407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655126" y="3726873"/>
            <a:ext cx="720436" cy="37407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456219" y="3753379"/>
            <a:ext cx="831272" cy="37407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251949" y="5689492"/>
            <a:ext cx="720436" cy="37407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151211" y="5717201"/>
            <a:ext cx="720436" cy="37407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828801" y="5732827"/>
            <a:ext cx="942108" cy="37407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34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16073" y="197350"/>
            <a:ext cx="8327551" cy="1016356"/>
          </a:xfrm>
          <a:prstGeom prst="roundRect">
            <a:avLst>
              <a:gd name="adj" fmla="val 21678"/>
            </a:avLst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/>
            <a:r>
              <a:rPr lang="en-US" sz="3200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Today you will learn…</a:t>
            </a:r>
            <a:endParaRPr lang="en-US" sz="3200" dirty="0">
              <a:solidFill>
                <a:srgbClr val="00B0F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4"/>
          <p:cNvSpPr>
            <a:spLocks/>
          </p:cNvSpPr>
          <p:nvPr/>
        </p:nvSpPr>
        <p:spPr bwMode="auto">
          <a:xfrm>
            <a:off x="1193799" y="1353078"/>
            <a:ext cx="733726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215900" indent="0">
              <a:spcBef>
                <a:spcPts val="2000"/>
              </a:spcBef>
              <a:buSzPct val="77000"/>
            </a:pPr>
            <a:r>
              <a:rPr lang="en-US" altLang="en-US" sz="2800" dirty="0" smtClean="0">
                <a:latin typeface="+mj-lt"/>
                <a:ea typeface="Century Gothic" charset="0"/>
                <a:cs typeface="Century Gothic" charset="0"/>
                <a:sym typeface="Century Gothic" charset="0"/>
              </a:rPr>
              <a:t>Sound of the letters ‘cl’</a:t>
            </a:r>
          </a:p>
          <a:p>
            <a:pPr marL="215900" indent="0">
              <a:spcBef>
                <a:spcPts val="2000"/>
              </a:spcBef>
              <a:buSzPct val="77000"/>
            </a:pPr>
            <a:r>
              <a:rPr lang="en-US" altLang="en-US" sz="2800" dirty="0" smtClean="0">
                <a:latin typeface="+mj-lt"/>
                <a:ea typeface="Century Gothic" charset="0"/>
                <a:cs typeface="Century Gothic" charset="0"/>
                <a:sym typeface="Century Gothic" charset="0"/>
              </a:rPr>
              <a:t>More simple past irregular verbs</a:t>
            </a:r>
          </a:p>
          <a:p>
            <a:pPr marL="215900" indent="0">
              <a:spcBef>
                <a:spcPts val="2000"/>
              </a:spcBef>
              <a:buSzPct val="77000"/>
            </a:pPr>
            <a:r>
              <a:rPr lang="en-US" altLang="en-US" sz="2800" dirty="0" smtClean="0">
                <a:latin typeface="+mj-lt"/>
                <a:ea typeface="Century Gothic" charset="0"/>
                <a:cs typeface="Century Gothic" charset="0"/>
                <a:sym typeface="Century Gothic" charset="0"/>
              </a:rPr>
              <a:t>Retelling a story we have read in our own words</a:t>
            </a:r>
          </a:p>
          <a:p>
            <a:pPr marL="215900" indent="0">
              <a:spcBef>
                <a:spcPts val="2000"/>
              </a:spcBef>
              <a:buSzPct val="77000"/>
            </a:pPr>
            <a:r>
              <a:rPr lang="en-US" altLang="en-US" sz="2800" dirty="0" smtClean="0">
                <a:latin typeface="+mj-lt"/>
                <a:ea typeface="Century Gothic" charset="0"/>
                <a:cs typeface="Century Gothic" charset="0"/>
                <a:sym typeface="Century Gothic" charset="0"/>
              </a:rPr>
              <a:t>New Birthday words</a:t>
            </a:r>
          </a:p>
          <a:p>
            <a:pPr marL="215900" indent="0">
              <a:spcBef>
                <a:spcPts val="2000"/>
              </a:spcBef>
            </a:pPr>
            <a:endParaRPr lang="en-US" altLang="en-US" sz="2800" dirty="0">
              <a:latin typeface="+mj-lt"/>
              <a:ea typeface="Century Gothic" charset="0"/>
              <a:cs typeface="Century Gothic" charset="0"/>
              <a:sym typeface="Century Gothic" charset="0"/>
            </a:endParaRPr>
          </a:p>
          <a:p>
            <a:pPr marL="215900" indent="0">
              <a:spcBef>
                <a:spcPts val="2000"/>
              </a:spcBef>
            </a:pPr>
            <a:endParaRPr lang="en-US" altLang="en-US" sz="2800" dirty="0">
              <a:latin typeface="+mj-lt"/>
              <a:ea typeface="Century Gothic" charset="0"/>
              <a:cs typeface="Century Gothic" charset="0"/>
              <a:sym typeface="Century Gothic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4851" y="3985682"/>
            <a:ext cx="2015067" cy="201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3119" y="3961561"/>
            <a:ext cx="2944282" cy="203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91829" y="4303181"/>
            <a:ext cx="2339230" cy="1697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in\Desktop\checkmark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4" y="1164055"/>
            <a:ext cx="479425" cy="48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checkmark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4" y="1901151"/>
            <a:ext cx="479425" cy="48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\Desktop\checkmark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4" y="2571933"/>
            <a:ext cx="479425" cy="48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checkmark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851" y="3162079"/>
            <a:ext cx="479425" cy="51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4909" y="16756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58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49705" y="1213706"/>
            <a:ext cx="8093919" cy="5383010"/>
          </a:xfrm>
          <a:prstGeom prst="roundRect">
            <a:avLst>
              <a:gd name="adj" fmla="val 4060"/>
            </a:avLst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smtClean="0">
                <a:solidFill>
                  <a:srgbClr val="37B9AB"/>
                </a:solidFill>
              </a:rPr>
              <a:t>Review: A verb is an action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16073" y="197350"/>
            <a:ext cx="8327551" cy="1016356"/>
          </a:xfrm>
          <a:prstGeom prst="roundRect">
            <a:avLst>
              <a:gd name="adj" fmla="val 21678"/>
            </a:avLst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/>
            <a:r>
              <a:rPr lang="en-US" sz="3600" dirty="0" smtClean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Simple past verbs</a:t>
            </a:r>
            <a:endParaRPr lang="en-US" sz="3600" dirty="0">
              <a:solidFill>
                <a:srgbClr val="37B9AB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429" y="2077595"/>
            <a:ext cx="6858000" cy="4241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50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49705" y="1213706"/>
            <a:ext cx="8093919" cy="5383010"/>
          </a:xfrm>
          <a:prstGeom prst="roundRect">
            <a:avLst>
              <a:gd name="adj" fmla="val 4060"/>
            </a:avLst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smtClean="0">
                <a:solidFill>
                  <a:srgbClr val="37B9AB"/>
                </a:solidFill>
              </a:rPr>
              <a:t>Review: A verb is an action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16073" y="197350"/>
            <a:ext cx="8327551" cy="1016356"/>
          </a:xfrm>
          <a:prstGeom prst="roundRect">
            <a:avLst>
              <a:gd name="adj" fmla="val 21678"/>
            </a:avLst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/>
            <a:r>
              <a:rPr lang="en-US" sz="3600" dirty="0" smtClean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Simple past verbs</a:t>
            </a:r>
            <a:endParaRPr lang="en-US" sz="3600" dirty="0">
              <a:solidFill>
                <a:srgbClr val="37B9AB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429" y="2077595"/>
            <a:ext cx="6858000" cy="4241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49600" y="3854733"/>
            <a:ext cx="593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F0"/>
                </a:solidFill>
              </a:rPr>
              <a:t>ate</a:t>
            </a:r>
            <a:endParaRPr lang="en-US" sz="2400" b="1" dirty="0">
              <a:solidFill>
                <a:srgbClr val="00B0F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86756" y="3854732"/>
            <a:ext cx="810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F0"/>
                </a:solidFill>
              </a:rPr>
              <a:t>slept</a:t>
            </a:r>
            <a:endParaRPr lang="en-US" sz="2400" b="1" dirty="0">
              <a:solidFill>
                <a:srgbClr val="00B0F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1567" y="5857729"/>
            <a:ext cx="943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F0"/>
                </a:solidFill>
              </a:rPr>
              <a:t>wrote</a:t>
            </a:r>
            <a:endParaRPr lang="en-US" sz="2400" b="1" dirty="0">
              <a:solidFill>
                <a:srgbClr val="00B0F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2305892" y="2110862"/>
            <a:ext cx="2205537" cy="2205537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Oval 12"/>
          <p:cNvSpPr/>
          <p:nvPr/>
        </p:nvSpPr>
        <p:spPr>
          <a:xfrm>
            <a:off x="5887292" y="2110861"/>
            <a:ext cx="2205537" cy="2205537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Oval 13"/>
          <p:cNvSpPr/>
          <p:nvPr/>
        </p:nvSpPr>
        <p:spPr>
          <a:xfrm>
            <a:off x="1203123" y="4316397"/>
            <a:ext cx="2205537" cy="2205537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29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49705" y="1213706"/>
            <a:ext cx="8093919" cy="5383010"/>
          </a:xfrm>
          <a:prstGeom prst="roundRect">
            <a:avLst>
              <a:gd name="adj" fmla="val 4060"/>
            </a:avLst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2800" dirty="0" smtClean="0">
              <a:solidFill>
                <a:srgbClr val="37B9AB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16073" y="197350"/>
            <a:ext cx="8327551" cy="1016356"/>
          </a:xfrm>
          <a:prstGeom prst="roundRect">
            <a:avLst>
              <a:gd name="adj" fmla="val 21678"/>
            </a:avLst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/>
            <a:r>
              <a:rPr lang="en-US" sz="3600" dirty="0" smtClean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Simple past verbs</a:t>
            </a:r>
            <a:endParaRPr lang="en-US" sz="3600" dirty="0">
              <a:solidFill>
                <a:srgbClr val="37B9AB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28993" y="3315909"/>
            <a:ext cx="1148423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B0F0"/>
                </a:solidFill>
              </a:rPr>
              <a:t>ate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5624" y="3328342"/>
            <a:ext cx="1333418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B0F0"/>
                </a:solidFill>
              </a:rPr>
              <a:t>wrote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31008" y="3315909"/>
            <a:ext cx="1833947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B0F0"/>
                </a:solidFill>
              </a:rPr>
              <a:t>slept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1034" y="2278022"/>
            <a:ext cx="6652399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Yesterday, I </a:t>
            </a:r>
            <a:r>
              <a:rPr lang="en-US" sz="32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____</a:t>
            </a:r>
            <a:r>
              <a:rPr lang="en-US" sz="3200" dirty="0" smtClean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 my birthday cake!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71034" y="1153944"/>
            <a:ext cx="50292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Circle and write in the correct word in the past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9036" y="4266515"/>
            <a:ext cx="2704588" cy="21276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09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49705" y="1213706"/>
            <a:ext cx="8093919" cy="5383010"/>
          </a:xfrm>
          <a:prstGeom prst="roundRect">
            <a:avLst>
              <a:gd name="adj" fmla="val 4060"/>
            </a:avLst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2800" dirty="0" smtClean="0">
              <a:solidFill>
                <a:srgbClr val="37B9AB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16073" y="197350"/>
            <a:ext cx="8327551" cy="1016356"/>
          </a:xfrm>
          <a:prstGeom prst="roundRect">
            <a:avLst>
              <a:gd name="adj" fmla="val 21678"/>
            </a:avLst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/>
            <a:r>
              <a:rPr lang="en-US" sz="3600" dirty="0" smtClean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Simple past verbs</a:t>
            </a:r>
            <a:endParaRPr lang="en-US" sz="3600" dirty="0">
              <a:solidFill>
                <a:srgbClr val="37B9AB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28993" y="3315909"/>
            <a:ext cx="1148423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B0F0"/>
                </a:solidFill>
              </a:rPr>
              <a:t>ate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5624" y="3328342"/>
            <a:ext cx="1333418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B0F0"/>
                </a:solidFill>
              </a:rPr>
              <a:t>wrote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31008" y="3315909"/>
            <a:ext cx="1833947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B0F0"/>
                </a:solidFill>
              </a:rPr>
              <a:t>slept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1034" y="2278022"/>
            <a:ext cx="7233471" cy="58477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Yesterday, I </a:t>
            </a:r>
            <a:r>
              <a:rPr lang="en-US" sz="32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_ate___</a:t>
            </a:r>
            <a:r>
              <a:rPr lang="en-US" sz="3200" dirty="0" smtClean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smtClean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my birthday cake!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71034" y="1153944"/>
            <a:ext cx="50292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Circle and write in the correct word in the past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9036" y="4266515"/>
            <a:ext cx="2704588" cy="21276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750320" y="3104055"/>
            <a:ext cx="1280154" cy="1297317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6928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49705" y="1213706"/>
            <a:ext cx="8093919" cy="5383010"/>
          </a:xfrm>
          <a:prstGeom prst="roundRect">
            <a:avLst>
              <a:gd name="adj" fmla="val 4060"/>
            </a:avLst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2800" dirty="0" smtClean="0">
              <a:solidFill>
                <a:srgbClr val="37B9AB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16073" y="197350"/>
            <a:ext cx="8327551" cy="1016356"/>
          </a:xfrm>
          <a:prstGeom prst="roundRect">
            <a:avLst>
              <a:gd name="adj" fmla="val 21678"/>
            </a:avLst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/>
            <a:r>
              <a:rPr lang="en-US" sz="3600" dirty="0" smtClean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Simple past verbs</a:t>
            </a:r>
            <a:endParaRPr lang="en-US" sz="3600" dirty="0">
              <a:solidFill>
                <a:srgbClr val="37B9AB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28993" y="3315909"/>
            <a:ext cx="1148423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B0F0"/>
                </a:solidFill>
              </a:rPr>
              <a:t>ate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5624" y="3328342"/>
            <a:ext cx="1333418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B0F0"/>
                </a:solidFill>
              </a:rPr>
              <a:t>wrote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31008" y="3315909"/>
            <a:ext cx="1833947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B0F0"/>
                </a:solidFill>
              </a:rPr>
              <a:t>slept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1034" y="2278022"/>
            <a:ext cx="4793099" cy="58477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Yesterday, I </a:t>
            </a:r>
            <a:r>
              <a:rPr lang="en-US" sz="32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_____</a:t>
            </a:r>
            <a:r>
              <a:rPr lang="en-US" sz="3200" dirty="0" smtClean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a test!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71034" y="1153944"/>
            <a:ext cx="50292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Circle and write in the correct word in the past</a:t>
            </a:r>
            <a:endParaRPr 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9443" y="4401372"/>
            <a:ext cx="3214557" cy="211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453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49705" y="1213706"/>
            <a:ext cx="8093919" cy="5383010"/>
          </a:xfrm>
          <a:prstGeom prst="roundRect">
            <a:avLst>
              <a:gd name="adj" fmla="val 4060"/>
            </a:avLst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2800" dirty="0" smtClean="0">
              <a:solidFill>
                <a:srgbClr val="37B9AB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16073" y="197350"/>
            <a:ext cx="8327551" cy="1016356"/>
          </a:xfrm>
          <a:prstGeom prst="roundRect">
            <a:avLst>
              <a:gd name="adj" fmla="val 21678"/>
            </a:avLst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/>
            <a:r>
              <a:rPr lang="en-US" sz="3600" dirty="0" smtClean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Simple past verbs</a:t>
            </a:r>
            <a:endParaRPr lang="en-US" sz="3600" dirty="0">
              <a:solidFill>
                <a:srgbClr val="37B9AB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28993" y="3315909"/>
            <a:ext cx="1148423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B0F0"/>
                </a:solidFill>
              </a:rPr>
              <a:t>ate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5624" y="3328342"/>
            <a:ext cx="1333418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B0F0"/>
                </a:solidFill>
              </a:rPr>
              <a:t>wrote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31008" y="3315909"/>
            <a:ext cx="1833947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B0F0"/>
                </a:solidFill>
              </a:rPr>
              <a:t>slept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1034" y="2278022"/>
            <a:ext cx="6024806" cy="58477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Yesterday, I </a:t>
            </a:r>
            <a:r>
              <a:rPr lang="en-US" sz="32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_wrote_____</a:t>
            </a:r>
            <a:r>
              <a:rPr lang="en-US" sz="3200" dirty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 a test!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71034" y="1153944"/>
            <a:ext cx="50292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Circle and write in the correct word in the past</a:t>
            </a:r>
            <a:endParaRPr 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975624" y="3104055"/>
            <a:ext cx="1280154" cy="1297317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9443" y="4401372"/>
            <a:ext cx="3214557" cy="211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61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49705" y="1213706"/>
            <a:ext cx="8093919" cy="5383010"/>
          </a:xfrm>
          <a:prstGeom prst="roundRect">
            <a:avLst>
              <a:gd name="adj" fmla="val 4060"/>
            </a:avLst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2800" dirty="0" smtClean="0">
              <a:solidFill>
                <a:srgbClr val="37B9AB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16073" y="197350"/>
            <a:ext cx="8327551" cy="1016356"/>
          </a:xfrm>
          <a:prstGeom prst="roundRect">
            <a:avLst>
              <a:gd name="adj" fmla="val 21678"/>
            </a:avLst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/>
            <a:r>
              <a:rPr lang="en-US" sz="3600" dirty="0" smtClean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Simple past verbs</a:t>
            </a:r>
            <a:endParaRPr lang="en-US" sz="3600" dirty="0">
              <a:solidFill>
                <a:srgbClr val="37B9AB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28993" y="3315909"/>
            <a:ext cx="1148423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B0F0"/>
                </a:solidFill>
              </a:rPr>
              <a:t>ate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5624" y="3328342"/>
            <a:ext cx="1333418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B0F0"/>
                </a:solidFill>
              </a:rPr>
              <a:t>wrote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31008" y="3315909"/>
            <a:ext cx="1833947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B0F0"/>
                </a:solidFill>
              </a:rPr>
              <a:t>slept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1034" y="2278022"/>
            <a:ext cx="6222777" cy="58477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Yesterday, I </a:t>
            </a:r>
            <a:r>
              <a:rPr lang="en-US" sz="32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_______</a:t>
            </a:r>
            <a:r>
              <a:rPr lang="en-US" sz="3200" dirty="0" smtClean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until 11 am!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71034" y="1153944"/>
            <a:ext cx="50292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Circle and write in the correct word in the past</a:t>
            </a:r>
            <a:endParaRPr 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3288" y="4682322"/>
            <a:ext cx="2696329" cy="191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61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49705" y="1213706"/>
            <a:ext cx="8093919" cy="5383010"/>
          </a:xfrm>
          <a:prstGeom prst="roundRect">
            <a:avLst>
              <a:gd name="adj" fmla="val 4060"/>
            </a:avLst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2800" dirty="0" smtClean="0">
              <a:solidFill>
                <a:srgbClr val="37B9AB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16073" y="197350"/>
            <a:ext cx="8327551" cy="1016356"/>
          </a:xfrm>
          <a:prstGeom prst="roundRect">
            <a:avLst>
              <a:gd name="adj" fmla="val 21678"/>
            </a:avLst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/>
            <a:r>
              <a:rPr lang="en-US" sz="3600" dirty="0" smtClean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Simple past verbs</a:t>
            </a:r>
            <a:endParaRPr lang="en-US" sz="3600" dirty="0">
              <a:solidFill>
                <a:srgbClr val="37B9AB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28993" y="3315909"/>
            <a:ext cx="1148423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B0F0"/>
                </a:solidFill>
              </a:rPr>
              <a:t>ate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5624" y="3328342"/>
            <a:ext cx="1333418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B0F0"/>
                </a:solidFill>
              </a:rPr>
              <a:t>wrote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31008" y="3315909"/>
            <a:ext cx="1833947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B0F0"/>
                </a:solidFill>
              </a:rPr>
              <a:t>slept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1034" y="2278022"/>
            <a:ext cx="6404919" cy="58477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Yesterday, I </a:t>
            </a:r>
            <a:r>
              <a:rPr lang="en-US" sz="32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__slept__</a:t>
            </a:r>
            <a:r>
              <a:rPr lang="en-US" sz="3200" dirty="0" smtClean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until 11 am!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71034" y="1153944"/>
            <a:ext cx="50292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Circle and write in the correct word in the past</a:t>
            </a:r>
            <a:endParaRPr 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830461" y="3104055"/>
            <a:ext cx="1280154" cy="1297317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3288" y="4682322"/>
            <a:ext cx="2696329" cy="191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70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16073" y="197350"/>
            <a:ext cx="8327551" cy="1016356"/>
          </a:xfrm>
          <a:prstGeom prst="roundRect">
            <a:avLst>
              <a:gd name="adj" fmla="val 21678"/>
            </a:avLst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/>
            <a:r>
              <a:rPr lang="en-US" sz="3600" dirty="0" smtClean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Fill in the </a:t>
            </a:r>
            <a:r>
              <a:rPr lang="en-US" sz="3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past</a:t>
            </a:r>
            <a:r>
              <a:rPr lang="en-US" sz="3600" b="1" dirty="0" smtClean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dirty="0" smtClean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verbs…</a:t>
            </a:r>
            <a:endParaRPr lang="en-US" sz="3600" dirty="0">
              <a:solidFill>
                <a:srgbClr val="37B9AB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15699"/>
              </p:ext>
            </p:extLst>
          </p:nvPr>
        </p:nvGraphicFramePr>
        <p:xfrm>
          <a:off x="416073" y="3408302"/>
          <a:ext cx="8327550" cy="3054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5850"/>
                <a:gridCol w="2775850"/>
                <a:gridCol w="2775850"/>
              </a:tblGrid>
              <a:tr h="25955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02060"/>
                          </a:solidFill>
                        </a:rPr>
                        <a:t>blow  </a:t>
                      </a:r>
                      <a:r>
                        <a:rPr lang="en-US" sz="3200" b="1" dirty="0" smtClean="0">
                          <a:solidFill>
                            <a:srgbClr val="00B0F0"/>
                          </a:solidFill>
                        </a:rPr>
                        <a:t>________</a:t>
                      </a:r>
                      <a:endParaRPr lang="en-US" sz="32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02060"/>
                          </a:solidFill>
                        </a:rPr>
                        <a:t>take</a:t>
                      </a:r>
                      <a:r>
                        <a:rPr lang="en-US" sz="3200" b="1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3200" b="1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b="1" baseline="0" dirty="0" smtClean="0">
                          <a:solidFill>
                            <a:srgbClr val="00B0F0"/>
                          </a:solidFill>
                        </a:rPr>
                        <a:t>_______</a:t>
                      </a:r>
                      <a:endParaRPr lang="en-US" sz="32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02060"/>
                          </a:solidFill>
                        </a:rPr>
                        <a:t>sweep  </a:t>
                      </a:r>
                      <a:r>
                        <a:rPr lang="en-US" sz="3200" b="1" dirty="0" smtClean="0">
                          <a:solidFill>
                            <a:srgbClr val="00B0F0"/>
                          </a:solidFill>
                        </a:rPr>
                        <a:t>________</a:t>
                      </a:r>
                      <a:endParaRPr lang="en-US" sz="32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162221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259554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443" y="1061390"/>
            <a:ext cx="2606656" cy="2152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79172" y="1061389"/>
            <a:ext cx="2201352" cy="2152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9584" y="824386"/>
            <a:ext cx="2024980" cy="241069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969818" y="4935687"/>
            <a:ext cx="1593273" cy="1527385"/>
          </a:xfrm>
          <a:prstGeom prst="ellipse">
            <a:avLst/>
          </a:prstGeom>
          <a:solidFill>
            <a:srgbClr val="37B9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800554" y="4935686"/>
            <a:ext cx="1593273" cy="1527385"/>
          </a:xfrm>
          <a:prstGeom prst="ellipse">
            <a:avLst/>
          </a:prstGeom>
          <a:solidFill>
            <a:srgbClr val="37B9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631291" y="4935687"/>
            <a:ext cx="1593273" cy="1527385"/>
          </a:xfrm>
          <a:prstGeom prst="ellipse">
            <a:avLst/>
          </a:prstGeom>
          <a:solidFill>
            <a:srgbClr val="37B9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10143" y="5437768"/>
            <a:ext cx="8643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took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6971616" y="5449855"/>
            <a:ext cx="9126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blew</a:t>
            </a:r>
            <a:endParaRPr lang="en-US" sz="2800" dirty="0"/>
          </a:p>
        </p:txBody>
      </p:sp>
      <p:sp>
        <p:nvSpPr>
          <p:cNvPr id="13" name="Rectangle 12"/>
          <p:cNvSpPr/>
          <p:nvPr/>
        </p:nvSpPr>
        <p:spPr>
          <a:xfrm>
            <a:off x="4123537" y="5436336"/>
            <a:ext cx="10885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swept</a:t>
            </a:r>
            <a:endParaRPr lang="en-US" sz="28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356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16073" y="197350"/>
            <a:ext cx="8327551" cy="1016356"/>
          </a:xfrm>
          <a:prstGeom prst="roundRect">
            <a:avLst>
              <a:gd name="adj" fmla="val 21678"/>
            </a:avLst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/>
            <a:r>
              <a:rPr lang="en-US" sz="3600" dirty="0" smtClean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Fill in the </a:t>
            </a:r>
            <a:r>
              <a:rPr lang="en-US" sz="3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past</a:t>
            </a:r>
            <a:r>
              <a:rPr lang="en-US" sz="3600" b="1" dirty="0" smtClean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dirty="0" smtClean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verbs…</a:t>
            </a:r>
            <a:endParaRPr lang="en-US" sz="3600" dirty="0">
              <a:solidFill>
                <a:srgbClr val="37B9AB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229162"/>
              </p:ext>
            </p:extLst>
          </p:nvPr>
        </p:nvGraphicFramePr>
        <p:xfrm>
          <a:off x="416073" y="3408302"/>
          <a:ext cx="8327550" cy="3054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5850"/>
                <a:gridCol w="2775850"/>
                <a:gridCol w="2775850"/>
              </a:tblGrid>
              <a:tr h="25955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02060"/>
                          </a:solidFill>
                        </a:rPr>
                        <a:t>blow </a:t>
                      </a:r>
                    </a:p>
                    <a:p>
                      <a:pPr algn="ctr"/>
                      <a:r>
                        <a:rPr lang="en-US" sz="3200" b="1" dirty="0" smtClean="0">
                          <a:solidFill>
                            <a:srgbClr val="00B0F0"/>
                          </a:solidFill>
                        </a:rPr>
                        <a:t>blew</a:t>
                      </a:r>
                      <a:endParaRPr lang="en-US" sz="32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02060"/>
                          </a:solidFill>
                        </a:rPr>
                        <a:t>take</a:t>
                      </a:r>
                      <a:r>
                        <a:rPr lang="en-US" sz="3200" b="1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3200" b="1" baseline="0" dirty="0" smtClean="0">
                          <a:solidFill>
                            <a:srgbClr val="00B0F0"/>
                          </a:solidFill>
                        </a:rPr>
                        <a:t>took</a:t>
                      </a:r>
                      <a:endParaRPr lang="en-US" sz="32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02060"/>
                          </a:solidFill>
                        </a:rPr>
                        <a:t>sweep  </a:t>
                      </a:r>
                    </a:p>
                    <a:p>
                      <a:pPr algn="ctr"/>
                      <a:r>
                        <a:rPr lang="en-US" sz="3200" b="1" dirty="0" smtClean="0">
                          <a:solidFill>
                            <a:srgbClr val="00B0F0"/>
                          </a:solidFill>
                        </a:rPr>
                        <a:t>swept</a:t>
                      </a:r>
                      <a:endParaRPr lang="en-US" sz="32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162221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259554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443" y="1061390"/>
            <a:ext cx="2606656" cy="2152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79172" y="1061389"/>
            <a:ext cx="2201352" cy="2152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9584" y="824386"/>
            <a:ext cx="2024980" cy="24106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78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1869-NNTIA9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03" y="0"/>
            <a:ext cx="9165703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24445" y="218101"/>
            <a:ext cx="6286500" cy="170594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</a:t>
            </a:r>
            <a:r>
              <a:rPr lang="en-US" sz="400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day are </a:t>
            </a:r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we </a:t>
            </a:r>
          </a:p>
          <a:p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celebrating today?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4909" y="16756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16073" y="197350"/>
            <a:ext cx="8327551" cy="1016356"/>
          </a:xfrm>
          <a:prstGeom prst="roundRect">
            <a:avLst>
              <a:gd name="adj" fmla="val 21678"/>
            </a:avLst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/>
            <a:r>
              <a:rPr lang="en-US" sz="3600" dirty="0" smtClean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Fill in the </a:t>
            </a:r>
            <a:r>
              <a:rPr lang="en-US" sz="3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past</a:t>
            </a:r>
            <a:r>
              <a:rPr lang="en-US" sz="3600" b="1" dirty="0" smtClean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dirty="0" smtClean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verbs…</a:t>
            </a:r>
            <a:endParaRPr lang="en-US" sz="3600" dirty="0">
              <a:solidFill>
                <a:srgbClr val="37B9AB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547921"/>
              </p:ext>
            </p:extLst>
          </p:nvPr>
        </p:nvGraphicFramePr>
        <p:xfrm>
          <a:off x="416073" y="3408302"/>
          <a:ext cx="8327550" cy="3054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5850"/>
                <a:gridCol w="2775850"/>
                <a:gridCol w="2775850"/>
              </a:tblGrid>
              <a:tr h="25955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02060"/>
                          </a:solidFill>
                        </a:rPr>
                        <a:t>rise</a:t>
                      </a:r>
                    </a:p>
                    <a:p>
                      <a:pPr algn="ctr"/>
                      <a:r>
                        <a:rPr lang="en-US" sz="3200" b="1" dirty="0" smtClean="0">
                          <a:solidFill>
                            <a:srgbClr val="00B0F0"/>
                          </a:solidFill>
                        </a:rPr>
                        <a:t>________</a:t>
                      </a:r>
                      <a:endParaRPr lang="en-US" sz="32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02060"/>
                          </a:solidFill>
                        </a:rPr>
                        <a:t>find</a:t>
                      </a:r>
                      <a:endParaRPr lang="en-US" sz="3200" b="1" baseline="0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3200" b="1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b="1" baseline="0" dirty="0" smtClean="0">
                          <a:solidFill>
                            <a:srgbClr val="00B0F0"/>
                          </a:solidFill>
                        </a:rPr>
                        <a:t>_______</a:t>
                      </a:r>
                      <a:endParaRPr lang="en-US" sz="32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02060"/>
                          </a:solidFill>
                        </a:rPr>
                        <a:t>Throw</a:t>
                      </a:r>
                    </a:p>
                    <a:p>
                      <a:pPr algn="ctr"/>
                      <a:r>
                        <a:rPr lang="en-US" sz="3200" b="1" dirty="0" smtClean="0">
                          <a:solidFill>
                            <a:srgbClr val="00B0F0"/>
                          </a:solidFill>
                        </a:rPr>
                        <a:t>________</a:t>
                      </a:r>
                      <a:endParaRPr lang="en-US" sz="32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162221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259554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969818" y="4935687"/>
            <a:ext cx="1593273" cy="1527385"/>
          </a:xfrm>
          <a:prstGeom prst="ellipse">
            <a:avLst/>
          </a:prstGeom>
          <a:solidFill>
            <a:srgbClr val="37B9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800554" y="4935686"/>
            <a:ext cx="1593273" cy="1527385"/>
          </a:xfrm>
          <a:prstGeom prst="ellipse">
            <a:avLst/>
          </a:prstGeom>
          <a:solidFill>
            <a:srgbClr val="37B9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631291" y="4935687"/>
            <a:ext cx="1593273" cy="1527385"/>
          </a:xfrm>
          <a:prstGeom prst="ellipse">
            <a:avLst/>
          </a:prstGeom>
          <a:solidFill>
            <a:srgbClr val="37B9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29576" y="5468728"/>
            <a:ext cx="10737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threw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6971616" y="5449855"/>
            <a:ext cx="10625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found</a:t>
            </a:r>
            <a:endParaRPr lang="en-US" sz="2800" dirty="0"/>
          </a:p>
        </p:txBody>
      </p:sp>
      <p:sp>
        <p:nvSpPr>
          <p:cNvPr id="13" name="Rectangle 12"/>
          <p:cNvSpPr/>
          <p:nvPr/>
        </p:nvSpPr>
        <p:spPr>
          <a:xfrm>
            <a:off x="4123537" y="5449855"/>
            <a:ext cx="8247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rose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98" y="1014549"/>
            <a:ext cx="2592910" cy="25929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8544" y="1033521"/>
            <a:ext cx="1566213" cy="21176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0789" y="1066555"/>
            <a:ext cx="1900165" cy="205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01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16073" y="197350"/>
            <a:ext cx="8327551" cy="1016356"/>
          </a:xfrm>
          <a:prstGeom prst="roundRect">
            <a:avLst>
              <a:gd name="adj" fmla="val 21678"/>
            </a:avLst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/>
            <a:r>
              <a:rPr lang="en-US" sz="3600" dirty="0" smtClean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Fill in the </a:t>
            </a:r>
            <a:r>
              <a:rPr lang="en-US" sz="3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past</a:t>
            </a:r>
            <a:r>
              <a:rPr lang="en-US" sz="3600" b="1" dirty="0" smtClean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dirty="0" smtClean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verbs…</a:t>
            </a:r>
            <a:endParaRPr lang="en-US" sz="3600" dirty="0">
              <a:solidFill>
                <a:srgbClr val="37B9AB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97379"/>
              </p:ext>
            </p:extLst>
          </p:nvPr>
        </p:nvGraphicFramePr>
        <p:xfrm>
          <a:off x="416073" y="3408302"/>
          <a:ext cx="8327550" cy="3054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5850"/>
                <a:gridCol w="2775850"/>
                <a:gridCol w="2775850"/>
              </a:tblGrid>
              <a:tr h="25955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02060"/>
                          </a:solidFill>
                        </a:rPr>
                        <a:t>rise</a:t>
                      </a:r>
                    </a:p>
                    <a:p>
                      <a:pPr algn="ctr"/>
                      <a:r>
                        <a:rPr lang="en-US" sz="3200" b="1" dirty="0" smtClean="0">
                          <a:solidFill>
                            <a:srgbClr val="00B0F0"/>
                          </a:solidFill>
                        </a:rPr>
                        <a:t>rose</a:t>
                      </a:r>
                      <a:endParaRPr lang="en-US" sz="32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02060"/>
                          </a:solidFill>
                        </a:rPr>
                        <a:t>find</a:t>
                      </a:r>
                      <a:endParaRPr lang="en-US" sz="3200" b="1" baseline="0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3200" b="1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b="1" baseline="0" dirty="0" smtClean="0">
                          <a:solidFill>
                            <a:srgbClr val="00B0F0"/>
                          </a:solidFill>
                        </a:rPr>
                        <a:t>found</a:t>
                      </a:r>
                      <a:endParaRPr lang="en-US" sz="32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02060"/>
                          </a:solidFill>
                        </a:rPr>
                        <a:t>Throw</a:t>
                      </a:r>
                    </a:p>
                    <a:p>
                      <a:pPr algn="ctr"/>
                      <a:r>
                        <a:rPr lang="en-US" sz="3200" b="1" dirty="0" smtClean="0">
                          <a:solidFill>
                            <a:srgbClr val="00B0F0"/>
                          </a:solidFill>
                        </a:rPr>
                        <a:t>threw</a:t>
                      </a:r>
                      <a:endParaRPr lang="en-US" sz="32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162221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259554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98" y="1014549"/>
            <a:ext cx="2592910" cy="25929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8544" y="1033521"/>
            <a:ext cx="1566213" cy="21176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0789" y="1066555"/>
            <a:ext cx="1900165" cy="205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18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16073" y="197350"/>
            <a:ext cx="8327551" cy="1016356"/>
          </a:xfrm>
          <a:prstGeom prst="roundRect">
            <a:avLst>
              <a:gd name="adj" fmla="val 21678"/>
            </a:avLst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Writing Sentences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16074" y="1213706"/>
            <a:ext cx="8187600" cy="2222221"/>
          </a:xfrm>
          <a:prstGeom prst="roundRect">
            <a:avLst>
              <a:gd name="adj" fmla="val 4060"/>
            </a:avLst>
          </a:prstGeom>
          <a:solidFill>
            <a:schemeClr val="bg1">
              <a:alpha val="98000"/>
            </a:schemeClr>
          </a:solidFill>
          <a:ln w="3175" cmpd="sng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 I watched the sun _________ (</a:t>
            </a:r>
            <a:r>
              <a:rPr lang="en-US" sz="2800" dirty="0" smtClean="0">
                <a:solidFill>
                  <a:srgbClr val="00B0F0"/>
                </a:solidFill>
              </a:rPr>
              <a:t>rose/rise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).</a:t>
            </a:r>
          </a:p>
          <a:p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2. Jess  ________ (</a:t>
            </a:r>
            <a:r>
              <a:rPr lang="en-US" sz="2800" dirty="0" smtClean="0">
                <a:solidFill>
                  <a:srgbClr val="00B0F0"/>
                </a:solidFill>
              </a:rPr>
              <a:t>find/found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 her moms cell phone.</a:t>
            </a:r>
          </a:p>
          <a:p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98" y="3743894"/>
            <a:ext cx="2592910" cy="25929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9422" y="3911104"/>
            <a:ext cx="2476500" cy="2425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65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16073" y="197350"/>
            <a:ext cx="8327551" cy="1016356"/>
          </a:xfrm>
          <a:prstGeom prst="roundRect">
            <a:avLst>
              <a:gd name="adj" fmla="val 21678"/>
            </a:avLst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Writing Sentences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16074" y="1213706"/>
            <a:ext cx="8187600" cy="2222221"/>
          </a:xfrm>
          <a:prstGeom prst="roundRect">
            <a:avLst>
              <a:gd name="adj" fmla="val 4060"/>
            </a:avLst>
          </a:prstGeom>
          <a:solidFill>
            <a:schemeClr val="bg1">
              <a:alpha val="98000"/>
            </a:schemeClr>
          </a:solidFill>
          <a:ln w="3175" cmpd="sng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 I watched the sun </a:t>
            </a:r>
            <a:r>
              <a:rPr lang="en-US" sz="2800" dirty="0" smtClean="0">
                <a:solidFill>
                  <a:srgbClr val="00B0F0"/>
                </a:solidFill>
              </a:rPr>
              <a:t>rose</a:t>
            </a:r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2. Jess </a:t>
            </a:r>
            <a:r>
              <a:rPr lang="en-US" sz="2800" dirty="0" smtClean="0">
                <a:solidFill>
                  <a:srgbClr val="00B0F0"/>
                </a:solidFill>
              </a:rPr>
              <a:t>found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her moms cell phone.</a:t>
            </a:r>
          </a:p>
          <a:p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98" y="3743894"/>
            <a:ext cx="2592910" cy="25929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9422" y="3911104"/>
            <a:ext cx="2476500" cy="2425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470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16073" y="197350"/>
            <a:ext cx="8327551" cy="1016356"/>
          </a:xfrm>
          <a:prstGeom prst="roundRect">
            <a:avLst>
              <a:gd name="adj" fmla="val 21678"/>
            </a:avLst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Writing Sentences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16073" y="1213706"/>
            <a:ext cx="8159891" cy="1958985"/>
          </a:xfrm>
          <a:prstGeom prst="roundRect">
            <a:avLst>
              <a:gd name="adj" fmla="val 4060"/>
            </a:avLst>
          </a:prstGeom>
          <a:solidFill>
            <a:schemeClr val="bg1">
              <a:alpha val="98000"/>
            </a:schemeClr>
          </a:solidFill>
          <a:ln w="3175" cmpd="sng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 Suzy  _______ (</a:t>
            </a:r>
            <a:r>
              <a:rPr lang="en-US" sz="2800" dirty="0" smtClean="0">
                <a:solidFill>
                  <a:srgbClr val="00B0F0"/>
                </a:solidFill>
              </a:rPr>
              <a:t>sweep/swept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 the floor.</a:t>
            </a:r>
          </a:p>
          <a:p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4. The pitcher _______ (</a:t>
            </a:r>
            <a:r>
              <a:rPr lang="en-US" sz="2800" dirty="0" smtClean="0">
                <a:solidFill>
                  <a:srgbClr val="00B0F0"/>
                </a:solidFill>
              </a:rPr>
              <a:t>threw/throw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 the baseball.</a:t>
            </a:r>
          </a:p>
          <a:p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293" y="3692277"/>
            <a:ext cx="2024980" cy="24106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055" y="3510290"/>
            <a:ext cx="2499591" cy="24171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33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16073" y="197350"/>
            <a:ext cx="8327551" cy="1016356"/>
          </a:xfrm>
          <a:prstGeom prst="roundRect">
            <a:avLst>
              <a:gd name="adj" fmla="val 21678"/>
            </a:avLst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Writing Sentences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16073" y="1213706"/>
            <a:ext cx="8159891" cy="1958985"/>
          </a:xfrm>
          <a:prstGeom prst="roundRect">
            <a:avLst>
              <a:gd name="adj" fmla="val 4060"/>
            </a:avLst>
          </a:prstGeom>
          <a:solidFill>
            <a:schemeClr val="bg1">
              <a:alpha val="98000"/>
            </a:schemeClr>
          </a:solidFill>
          <a:ln w="3175" cmpd="sng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 Suzy </a:t>
            </a:r>
            <a:r>
              <a:rPr lang="en-US" sz="2800" dirty="0" smtClean="0">
                <a:solidFill>
                  <a:srgbClr val="00B0F0"/>
                </a:solidFill>
              </a:rPr>
              <a:t>swept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the floor.</a:t>
            </a:r>
          </a:p>
          <a:p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4. The pitcher </a:t>
            </a:r>
            <a:r>
              <a:rPr lang="en-US" sz="2800" dirty="0" smtClean="0">
                <a:solidFill>
                  <a:srgbClr val="00B0F0"/>
                </a:solidFill>
              </a:rPr>
              <a:t>threw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the baseball.</a:t>
            </a:r>
          </a:p>
          <a:p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293" y="3692277"/>
            <a:ext cx="2024980" cy="24106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055" y="3510290"/>
            <a:ext cx="2499591" cy="24171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58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16073" y="197350"/>
            <a:ext cx="8327551" cy="1016356"/>
          </a:xfrm>
          <a:prstGeom prst="roundRect">
            <a:avLst>
              <a:gd name="adj" fmla="val 21678"/>
            </a:avLst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Writing Sentences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16074" y="1213706"/>
            <a:ext cx="7952072" cy="1072294"/>
          </a:xfrm>
          <a:prstGeom prst="roundRect">
            <a:avLst>
              <a:gd name="adj" fmla="val 4060"/>
            </a:avLst>
          </a:prstGeom>
          <a:solidFill>
            <a:schemeClr val="bg1">
              <a:alpha val="98000"/>
            </a:schemeClr>
          </a:solidFill>
          <a:ln w="3175" cmpd="sng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  My brother _____ (</a:t>
            </a:r>
            <a:r>
              <a:rPr lang="en-US" sz="2800" dirty="0" smtClean="0">
                <a:solidFill>
                  <a:srgbClr val="00B0F0"/>
                </a:solidFill>
              </a:rPr>
              <a:t>take/took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  my toy.</a:t>
            </a:r>
          </a:p>
          <a:p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348" y="2812473"/>
            <a:ext cx="5715000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90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16073" y="197350"/>
            <a:ext cx="8327551" cy="1016356"/>
          </a:xfrm>
          <a:prstGeom prst="roundRect">
            <a:avLst>
              <a:gd name="adj" fmla="val 21678"/>
            </a:avLst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Writing Sentences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16074" y="1213706"/>
            <a:ext cx="7952072" cy="1072294"/>
          </a:xfrm>
          <a:prstGeom prst="roundRect">
            <a:avLst>
              <a:gd name="adj" fmla="val 4060"/>
            </a:avLst>
          </a:prstGeom>
          <a:solidFill>
            <a:schemeClr val="bg1">
              <a:alpha val="98000"/>
            </a:schemeClr>
          </a:solidFill>
          <a:ln w="3175" cmpd="sng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  My brother </a:t>
            </a:r>
            <a:r>
              <a:rPr lang="en-US" sz="2800" dirty="0" smtClean="0">
                <a:solidFill>
                  <a:srgbClr val="00B0F0"/>
                </a:solidFill>
              </a:rPr>
              <a:t>took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my toy.</a:t>
            </a:r>
          </a:p>
          <a:p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348" y="2812473"/>
            <a:ext cx="5715000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640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/>
          </p:cNvSpPr>
          <p:nvPr/>
        </p:nvSpPr>
        <p:spPr bwMode="auto">
          <a:xfrm>
            <a:off x="2096751" y="620316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endParaRPr lang="en-CA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r>
              <a:rPr lang="en-CA" altLang="en-US" sz="21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Simple and past irregular verbs</a:t>
            </a:r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1026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8779" y="1878915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485900" y="620316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</a:t>
            </a:r>
            <a:r>
              <a:rPr lang="en-US" sz="330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I </a:t>
            </a:r>
            <a:r>
              <a:rPr lang="en-US" sz="330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just learn?</a:t>
            </a:r>
            <a:endParaRPr lang="en-US" sz="3300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99859" y="3989270"/>
            <a:ext cx="2944282" cy="203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22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951" y="360219"/>
            <a:ext cx="4691049" cy="31039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118" y="3408796"/>
            <a:ext cx="4445000" cy="3060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963" y="882650"/>
            <a:ext cx="4078070" cy="55868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5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n w="0"/>
                <a:solidFill>
                  <a:srgbClr val="37B9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We are celebrating</a:t>
            </a:r>
            <a:br>
              <a:rPr lang="en-US" dirty="0" smtClean="0">
                <a:ln w="0"/>
                <a:solidFill>
                  <a:srgbClr val="37B9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</a:br>
            <a:r>
              <a:rPr lang="en-US" dirty="0" smtClean="0">
                <a:ln w="0"/>
                <a:solidFill>
                  <a:srgbClr val="37B9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Your Birthday!</a:t>
            </a:r>
            <a:endParaRPr lang="en-US" dirty="0">
              <a:ln w="0"/>
              <a:solidFill>
                <a:srgbClr val="37B9A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 descr="Illustration04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7162" y="1860894"/>
            <a:ext cx="5050572" cy="4581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4909" y="16756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35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63" y="882650"/>
            <a:ext cx="4078070" cy="55868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951" y="360219"/>
            <a:ext cx="4691049" cy="310399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452951" y="4125516"/>
            <a:ext cx="4386249" cy="85725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vert="horz" lIns="68580" tIns="34290" rIns="68580" bIns="3429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Who do you want to make a birthday card for?</a:t>
            </a:r>
            <a:endParaRPr lang="en-US" sz="3300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33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63" y="882650"/>
            <a:ext cx="4078070" cy="55868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951" y="360219"/>
            <a:ext cx="4691049" cy="310399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452951" y="4125515"/>
            <a:ext cx="4386249" cy="1485575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vert="horz" lIns="68580" tIns="34290" rIns="68580" bIns="3429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I want to make a birthday card for</a:t>
            </a:r>
          </a:p>
          <a:p>
            <a:r>
              <a:rPr lang="en-US" sz="330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_____________________</a:t>
            </a:r>
            <a:endParaRPr lang="en-US" sz="3300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70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2" y="221673"/>
            <a:ext cx="9103958" cy="64285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73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/>
          </p:cNvSpPr>
          <p:nvPr/>
        </p:nvSpPr>
        <p:spPr bwMode="auto">
          <a:xfrm>
            <a:off x="2038347" y="1171727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r>
              <a:rPr lang="en-CA" sz="2100" dirty="0">
                <a:latin typeface="Arial" charset="0"/>
                <a:ea typeface="Arial" charset="0"/>
                <a:cs typeface="Arial" charset="0"/>
              </a:rPr>
              <a:t> </a:t>
            </a:r>
            <a:endParaRPr lang="en-US" sz="21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CA" sz="2100" dirty="0" smtClean="0">
                <a:latin typeface="Arial" charset="0"/>
                <a:ea typeface="Arial" charset="0"/>
                <a:cs typeface="Arial" charset="0"/>
              </a:rPr>
              <a:t>Sounds of the letters ‘cl’</a:t>
            </a:r>
            <a:endParaRPr lang="en-CA" sz="21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8778" y="2471889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8778" y="3772052"/>
            <a:ext cx="2015067" cy="201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01668" y="3623329"/>
            <a:ext cx="2139624" cy="2163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541318" y="522902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learn today?</a:t>
            </a:r>
          </a:p>
        </p:txBody>
      </p:sp>
    </p:spTree>
    <p:extLst>
      <p:ext uri="{BB962C8B-B14F-4D97-AF65-F5344CB8AC3E}">
        <p14:creationId xmlns:p14="http://schemas.microsoft.com/office/powerpoint/2010/main" val="1722238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/>
          </p:cNvSpPr>
          <p:nvPr/>
        </p:nvSpPr>
        <p:spPr bwMode="auto">
          <a:xfrm>
            <a:off x="2096751" y="620316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endParaRPr lang="en-CA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r>
              <a:rPr lang="en-CA" altLang="en-US" sz="21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Simple and past irregular verbs</a:t>
            </a:r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1026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8779" y="1878915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1896" y="3545925"/>
            <a:ext cx="2944282" cy="203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0477" y="3352668"/>
            <a:ext cx="2476500" cy="2425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541318" y="522902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learn today?</a:t>
            </a:r>
          </a:p>
        </p:txBody>
      </p:sp>
    </p:spTree>
    <p:extLst>
      <p:ext uri="{BB962C8B-B14F-4D97-AF65-F5344CB8AC3E}">
        <p14:creationId xmlns:p14="http://schemas.microsoft.com/office/powerpoint/2010/main" val="1870412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/>
          </p:cNvSpPr>
          <p:nvPr/>
        </p:nvSpPr>
        <p:spPr bwMode="auto">
          <a:xfrm>
            <a:off x="2040076" y="1110236"/>
            <a:ext cx="5760033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r>
              <a:rPr lang="en-CA" sz="2100" dirty="0" smtClean="0">
                <a:latin typeface="Arial" charset="0"/>
                <a:ea typeface="Arial" charset="0"/>
                <a:cs typeface="Arial" charset="0"/>
              </a:rPr>
              <a:t>Retelling a story we have read in our own words</a:t>
            </a:r>
            <a:endParaRPr lang="en-US" sz="21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CA" sz="2100" dirty="0">
                <a:latin typeface="Arial" charset="0"/>
                <a:ea typeface="Arial" charset="0"/>
                <a:cs typeface="Arial" charset="0"/>
              </a:rPr>
              <a:t> </a:t>
            </a:r>
            <a:endParaRPr lang="en-US" sz="21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26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0507" y="1989825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2" y="3942963"/>
            <a:ext cx="2339230" cy="1697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424" y="3154652"/>
            <a:ext cx="2335303" cy="30019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541318" y="522902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learn today?</a:t>
            </a:r>
          </a:p>
        </p:txBody>
      </p:sp>
    </p:spTree>
    <p:extLst>
      <p:ext uri="{BB962C8B-B14F-4D97-AF65-F5344CB8AC3E}">
        <p14:creationId xmlns:p14="http://schemas.microsoft.com/office/powerpoint/2010/main" val="1164422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/>
          </p:cNvSpPr>
          <p:nvPr/>
        </p:nvSpPr>
        <p:spPr bwMode="auto">
          <a:xfrm>
            <a:off x="2040076" y="1110236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r>
              <a:rPr lang="en-CA" sz="2100" dirty="0" smtClean="0">
                <a:latin typeface="Arial" charset="0"/>
                <a:ea typeface="Arial" charset="0"/>
                <a:cs typeface="Arial" charset="0"/>
              </a:rPr>
              <a:t>New Birthday words</a:t>
            </a:r>
            <a:endParaRPr lang="en-US" sz="21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CA" sz="2100" dirty="0">
                <a:latin typeface="Arial" charset="0"/>
                <a:ea typeface="Arial" charset="0"/>
                <a:cs typeface="Arial" charset="0"/>
              </a:rPr>
              <a:t> </a:t>
            </a:r>
            <a:endParaRPr lang="en-US" sz="21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26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8779" y="2048716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541318" y="522902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learn today?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472" y="3449363"/>
            <a:ext cx="2169391" cy="21184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1708" y="3169306"/>
            <a:ext cx="2008909" cy="26785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72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1472046" y="618846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Great Job Today!!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286" y="4084065"/>
            <a:ext cx="2765714" cy="1815807"/>
          </a:xfrm>
          <a:prstGeom prst="rect">
            <a:avLst/>
          </a:prstGeom>
        </p:spPr>
      </p:pic>
      <p:sp>
        <p:nvSpPr>
          <p:cNvPr id="8" name="Rectangle 4"/>
          <p:cNvSpPr>
            <a:spLocks/>
          </p:cNvSpPr>
          <p:nvPr/>
        </p:nvSpPr>
        <p:spPr bwMode="auto">
          <a:xfrm>
            <a:off x="1966289" y="1178230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algn="ctr"/>
            <a:r>
              <a:rPr lang="en-CA" sz="2400" dirty="0">
                <a:latin typeface="Arial" charset="0"/>
                <a:ea typeface="Arial" charset="0"/>
                <a:cs typeface="Arial" charset="0"/>
              </a:rPr>
              <a:t>Do you have any questions?</a:t>
            </a:r>
          </a:p>
          <a:p>
            <a:pPr algn="ctr"/>
            <a:endParaRPr lang="en-CA" sz="24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CA" sz="2400" dirty="0">
                <a:latin typeface="Arial" charset="0"/>
                <a:ea typeface="Arial" charset="0"/>
                <a:cs typeface="Arial" charset="0"/>
              </a:rPr>
              <a:t>Do you understand the handout?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CA" sz="2400" dirty="0">
                <a:latin typeface="Arial" charset="0"/>
                <a:ea typeface="Arial" charset="0"/>
                <a:cs typeface="Arial" charset="0"/>
              </a:rPr>
              <a:t> 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036" y="3493368"/>
            <a:ext cx="2997200" cy="299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15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Writing a Summary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07836" y="2743200"/>
            <a:ext cx="6519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 summary is telling someone what happened in a story.  It is short.</a:t>
            </a:r>
            <a:endParaRPr lang="en-US" dirty="0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367" y="3751998"/>
            <a:ext cx="8686800" cy="2900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087" y="357187"/>
            <a:ext cx="8951913" cy="650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n w="0"/>
                <a:solidFill>
                  <a:srgbClr val="37B9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Birthday!</a:t>
            </a:r>
            <a:endParaRPr lang="en-US" dirty="0">
              <a:ln w="0"/>
              <a:solidFill>
                <a:srgbClr val="FF39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5308" y="3620400"/>
            <a:ext cx="2008909" cy="26785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3929" y="1734189"/>
            <a:ext cx="861614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When it is your birthday, you celebrate the day you were born!</a:t>
            </a:r>
          </a:p>
          <a:p>
            <a:pPr algn="ctr"/>
            <a:endParaRPr lang="en-US" sz="2400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400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Many people have a birthday party </a:t>
            </a:r>
          </a:p>
          <a:p>
            <a:pPr algn="ctr"/>
            <a:r>
              <a:rPr lang="en-US" sz="2400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with their friends and family to celebrate their special day!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852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1031"/>
            <a:ext cx="8229600" cy="1143000"/>
          </a:xfrm>
        </p:spPr>
        <p:txBody>
          <a:bodyPr/>
          <a:lstStyle/>
          <a:p>
            <a:r>
              <a:rPr lang="en-US" dirty="0" smtClean="0"/>
              <a:t>What happened in the </a:t>
            </a:r>
            <a:r>
              <a:rPr lang="en-US" dirty="0" smtClean="0"/>
              <a:t>story?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Writing a Summary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0115" y="3178331"/>
            <a:ext cx="2335303" cy="30019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1031"/>
            <a:ext cx="8229600" cy="1143000"/>
          </a:xfrm>
        </p:spPr>
        <p:txBody>
          <a:bodyPr/>
          <a:lstStyle/>
          <a:p>
            <a:r>
              <a:rPr lang="en-US" dirty="0" smtClean="0"/>
              <a:t>What happened in the poem?</a:t>
            </a:r>
            <a:endParaRPr lang="en-US" dirty="0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5667" y="3393647"/>
            <a:ext cx="3124200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Writing a Summary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47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17" y="374073"/>
            <a:ext cx="8583937" cy="60659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277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6" y="-208923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ln w="0"/>
                <a:solidFill>
                  <a:srgbClr val="37B9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When is your birthday?</a:t>
            </a:r>
            <a:endParaRPr lang="en-US" dirty="0">
              <a:ln w="0"/>
              <a:solidFill>
                <a:srgbClr val="FF39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5890" y="3968493"/>
            <a:ext cx="2008909" cy="26785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60082" y="934077"/>
            <a:ext cx="7423827" cy="954107"/>
          </a:xfrm>
          <a:prstGeom prst="rect">
            <a:avLst/>
          </a:prstGeom>
          <a:solidFill>
            <a:srgbClr val="92E8D7">
              <a:alpha val="51000"/>
            </a:srgb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We first say the month, </a:t>
            </a:r>
          </a:p>
          <a:p>
            <a:pPr algn="ctr"/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then the day and then the year we were born.</a:t>
            </a:r>
          </a:p>
        </p:txBody>
      </p:sp>
      <p:sp>
        <p:nvSpPr>
          <p:cNvPr id="7" name="Rectangle 6"/>
          <p:cNvSpPr/>
          <p:nvPr/>
        </p:nvSpPr>
        <p:spPr>
          <a:xfrm>
            <a:off x="1238390" y="2321888"/>
            <a:ext cx="6667210" cy="1384995"/>
          </a:xfrm>
          <a:prstGeom prst="rect">
            <a:avLst/>
          </a:prstGeom>
          <a:solidFill>
            <a:srgbClr val="92E8D7">
              <a:alpha val="51000"/>
            </a:srgb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My birthday is  </a:t>
            </a:r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month, day, year</a:t>
            </a:r>
          </a:p>
          <a:p>
            <a:pPr algn="ctr"/>
            <a:endParaRPr lang="en-US" sz="2800" b="1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Example:  My birthday is </a:t>
            </a:r>
            <a:r>
              <a:rPr lang="en-US" sz="28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June 26</a:t>
            </a:r>
            <a:r>
              <a:rPr lang="en-US" sz="2800" b="1" baseline="30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28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1997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082" y="4488038"/>
            <a:ext cx="2159000" cy="215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06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n w="0"/>
                <a:solidFill>
                  <a:srgbClr val="37B9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When is your birthday?</a:t>
            </a:r>
            <a:endParaRPr lang="en-US" dirty="0">
              <a:ln w="0"/>
              <a:solidFill>
                <a:srgbClr val="FF39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5816" y="2372219"/>
            <a:ext cx="7712368" cy="692497"/>
          </a:xfrm>
          <a:prstGeom prst="rect">
            <a:avLst/>
          </a:prstGeom>
          <a:solidFill>
            <a:srgbClr val="92E8D7">
              <a:alpha val="51000"/>
            </a:srgb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My birthday is __________________________</a:t>
            </a:r>
          </a:p>
          <a:p>
            <a:pPr algn="ctr"/>
            <a:endParaRPr lang="en-US" sz="11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56003" y="1304698"/>
            <a:ext cx="5432000" cy="692497"/>
          </a:xfrm>
          <a:prstGeom prst="rect">
            <a:avLst/>
          </a:prstGeom>
          <a:solidFill>
            <a:srgbClr val="92E8D7">
              <a:alpha val="51000"/>
            </a:srgb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My birthday is  </a:t>
            </a:r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month, day, year</a:t>
            </a:r>
            <a:endParaRPr lang="en-US" sz="2800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100" dirty="0" smtClean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3858" y="3213387"/>
            <a:ext cx="4701552" cy="364461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57200" y="3178130"/>
            <a:ext cx="3476826" cy="3713882"/>
            <a:chOff x="457200" y="3178130"/>
            <a:chExt cx="3476826" cy="371388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3178130"/>
              <a:ext cx="3476826" cy="371388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454727" y="3449782"/>
              <a:ext cx="1510146" cy="374073"/>
            </a:xfrm>
            <a:prstGeom prst="rect">
              <a:avLst/>
            </a:prstGeom>
            <a:solidFill>
              <a:srgbClr val="C7E8E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74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1512</TotalTime>
  <Words>2255</Words>
  <Application>Microsoft Macintosh PowerPoint</Application>
  <PresentationFormat>On-screen Show (4:3)</PresentationFormat>
  <Paragraphs>336</Paragraphs>
  <Slides>72</Slides>
  <Notes>32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Office Theme</vt:lpstr>
      <vt:lpstr>Holiday</vt:lpstr>
      <vt:lpstr>What do you see in this picture?</vt:lpstr>
      <vt:lpstr>PowerPoint Presentation</vt:lpstr>
      <vt:lpstr>PowerPoint Presentation</vt:lpstr>
      <vt:lpstr>PowerPoint Presentation</vt:lpstr>
      <vt:lpstr>We are celebrating Your Birthday!</vt:lpstr>
      <vt:lpstr>Birthday!</vt:lpstr>
      <vt:lpstr>When is your birthday?</vt:lpstr>
      <vt:lpstr>When is your birthday?</vt:lpstr>
      <vt:lpstr>How old are you ?</vt:lpstr>
      <vt:lpstr>How do you celebrate  your Birthday?</vt:lpstr>
      <vt:lpstr>What did I just learn?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Talk!</vt:lpstr>
      <vt:lpstr>Let’s Talk!</vt:lpstr>
      <vt:lpstr>Let’s Talk!</vt:lpstr>
      <vt:lpstr>Let’s Talk!</vt:lpstr>
      <vt:lpstr>Let’s Talk!</vt:lpstr>
      <vt:lpstr>Let’s Talk!</vt:lpstr>
      <vt:lpstr>Let’s Talk!</vt:lpstr>
      <vt:lpstr>Let’s Talk!</vt:lpstr>
      <vt:lpstr>What did I just learn?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did I just learn?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Writing a Summary</vt:lpstr>
      <vt:lpstr>PowerPoint Presentation</vt:lpstr>
      <vt:lpstr>What happened in the story?</vt:lpstr>
      <vt:lpstr>What happened in the poem?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Holiday</dc:title>
  <cp:lastModifiedBy>Joseph Park</cp:lastModifiedBy>
  <cp:revision>31</cp:revision>
  <dcterms:modified xsi:type="dcterms:W3CDTF">2016-04-13T17:03:07Z</dcterms:modified>
</cp:coreProperties>
</file>