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59" r:id="rId3"/>
    <p:sldId id="308" r:id="rId4"/>
    <p:sldId id="310" r:id="rId5"/>
    <p:sldId id="291" r:id="rId6"/>
    <p:sldId id="311" r:id="rId7"/>
    <p:sldId id="314" r:id="rId8"/>
    <p:sldId id="312" r:id="rId9"/>
    <p:sldId id="315" r:id="rId10"/>
    <p:sldId id="360" r:id="rId11"/>
    <p:sldId id="313" r:id="rId12"/>
    <p:sldId id="318" r:id="rId13"/>
    <p:sldId id="361" r:id="rId14"/>
    <p:sldId id="309" r:id="rId15"/>
    <p:sldId id="319" r:id="rId16"/>
    <p:sldId id="323" r:id="rId17"/>
    <p:sldId id="320" r:id="rId18"/>
    <p:sldId id="324" r:id="rId19"/>
    <p:sldId id="321" r:id="rId20"/>
    <p:sldId id="325" r:id="rId21"/>
    <p:sldId id="322" r:id="rId22"/>
    <p:sldId id="326" r:id="rId23"/>
    <p:sldId id="337" r:id="rId24"/>
    <p:sldId id="281" r:id="rId25"/>
    <p:sldId id="327" r:id="rId26"/>
    <p:sldId id="328" r:id="rId27"/>
    <p:sldId id="329" r:id="rId28"/>
    <p:sldId id="330" r:id="rId29"/>
    <p:sldId id="331" r:id="rId30"/>
    <p:sldId id="333" r:id="rId31"/>
    <p:sldId id="334" r:id="rId32"/>
    <p:sldId id="335" r:id="rId33"/>
    <p:sldId id="332" r:id="rId34"/>
    <p:sldId id="336" r:id="rId35"/>
    <p:sldId id="344" r:id="rId36"/>
    <p:sldId id="345" r:id="rId37"/>
    <p:sldId id="355" r:id="rId38"/>
    <p:sldId id="356" r:id="rId39"/>
    <p:sldId id="363" r:id="rId40"/>
    <p:sldId id="366" r:id="rId41"/>
    <p:sldId id="365" r:id="rId42"/>
    <p:sldId id="364" r:id="rId43"/>
    <p:sldId id="362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1A6B"/>
    <a:srgbClr val="FFFFEB"/>
    <a:srgbClr val="FF39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/>
    <p:restoredTop sz="94590"/>
  </p:normalViewPr>
  <p:slideViewPr>
    <p:cSldViewPr snapToGrid="0" snapToObjects="1">
      <p:cViewPr>
        <p:scale>
          <a:sx n="63" d="100"/>
          <a:sy n="63" d="100"/>
        </p:scale>
        <p:origin x="-1888" y="-9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DF3AA-D6BA-4D63-9B05-21D9E20CD2F6}" type="datetimeFigureOut">
              <a:rPr lang="en-CA" smtClean="0"/>
              <a:pPr/>
              <a:t>16-04-12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12CDE-44F5-4C03-9140-26913D904C2E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2273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174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7379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848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1710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2312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2312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2312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8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80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17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78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0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92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39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66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7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31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29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heartbg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2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Relationship Id="rId3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Relationship Id="rId3" Type="http://schemas.openxmlformats.org/officeDocument/2006/relationships/image" Target="../media/image2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Relationship Id="rId3" Type="http://schemas.openxmlformats.org/officeDocument/2006/relationships/image" Target="../media/image2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Relationship Id="rId3" Type="http://schemas.openxmlformats.org/officeDocument/2006/relationships/image" Target="../media/image2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Relationship Id="rId3" Type="http://schemas.openxmlformats.org/officeDocument/2006/relationships/image" Target="../media/image2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Relationship Id="rId3" Type="http://schemas.openxmlformats.org/officeDocument/2006/relationships/image" Target="../media/image2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Relationship Id="rId3" Type="http://schemas.openxmlformats.org/officeDocument/2006/relationships/image" Target="../media/image2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Relationship Id="rId3" Type="http://schemas.openxmlformats.org/officeDocument/2006/relationships/image" Target="../media/image27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Relationship Id="rId3" Type="http://schemas.openxmlformats.org/officeDocument/2006/relationships/image" Target="../media/image28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Relationship Id="rId3" Type="http://schemas.openxmlformats.org/officeDocument/2006/relationships/image" Target="../media/image28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tiff"/><Relationship Id="rId3" Type="http://schemas.openxmlformats.org/officeDocument/2006/relationships/image" Target="../media/image30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tiff"/><Relationship Id="rId3" Type="http://schemas.openxmlformats.org/officeDocument/2006/relationships/image" Target="../media/image31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tiff"/><Relationship Id="rId3" Type="http://schemas.openxmlformats.org/officeDocument/2006/relationships/image" Target="../media/image32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tiff"/><Relationship Id="rId3" Type="http://schemas.openxmlformats.org/officeDocument/2006/relationships/image" Target="../media/image33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tiff"/><Relationship Id="rId3" Type="http://schemas.openxmlformats.org/officeDocument/2006/relationships/image" Target="../media/image34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4" Type="http://schemas.openxmlformats.org/officeDocument/2006/relationships/image" Target="../media/image37.tiff"/><Relationship Id="rId5" Type="http://schemas.openxmlformats.org/officeDocument/2006/relationships/image" Target="../media/image38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tiff"/><Relationship Id="rId3" Type="http://schemas.openxmlformats.org/officeDocument/2006/relationships/image" Target="../media/image39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tiff"/><Relationship Id="rId3" Type="http://schemas.openxmlformats.org/officeDocument/2006/relationships/image" Target="../media/image40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tiff"/><Relationship Id="rId3" Type="http://schemas.openxmlformats.org/officeDocument/2006/relationships/image" Target="../media/image41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tiff"/><Relationship Id="rId3" Type="http://schemas.openxmlformats.org/officeDocument/2006/relationships/image" Target="../media/image43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4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7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47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34.tiff"/><Relationship Id="rId5" Type="http://schemas.openxmlformats.org/officeDocument/2006/relationships/image" Target="../media/image29.tiff"/><Relationship Id="rId6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page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0075" y="2523443"/>
            <a:ext cx="3798478" cy="106402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Holiday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0075" y="3393923"/>
            <a:ext cx="4303925" cy="650271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Lesson 3, Unit 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840075" y="144378"/>
            <a:ext cx="4303925" cy="3251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dirty="0" smtClean="0">
                <a:solidFill>
                  <a:srgbClr val="FFFFFF"/>
                </a:solidFill>
              </a:rPr>
              <a:t>ESL B (Level 2)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049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Valentine’s Day Chocolates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7582" y="1826618"/>
            <a:ext cx="6968836" cy="1200329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</a:rPr>
              <a:t>In the video, the boy does not like Valentine’s Day.</a:t>
            </a:r>
          </a:p>
          <a:p>
            <a:pPr algn="ctr"/>
            <a:endParaRPr lang="en-US" sz="2400" dirty="0">
              <a:solidFill>
                <a:srgbClr val="FF397E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400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</a:rPr>
              <a:t>What is he doing with his chocolates?</a:t>
            </a:r>
            <a:endParaRPr lang="en-US" sz="2400" dirty="0">
              <a:solidFill>
                <a:srgbClr val="FF397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031" y="3435927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32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87582" y="4180561"/>
            <a:ext cx="6968836" cy="2211988"/>
          </a:xfrm>
          <a:prstGeom prst="roundRect">
            <a:avLst>
              <a:gd name="adj" fmla="val 10828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Do you like Valentine’s Day?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490" y="1597746"/>
            <a:ext cx="2182091" cy="21820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145" y="1597747"/>
            <a:ext cx="2182091" cy="21820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87582" y="4309703"/>
            <a:ext cx="6968836" cy="193899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</a:rPr>
              <a:t>I (</a:t>
            </a:r>
            <a:r>
              <a:rPr lang="en-US" sz="2400" b="1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</a:rPr>
              <a:t>like / do not like) </a:t>
            </a:r>
            <a:r>
              <a:rPr lang="en-US" sz="2400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</a:rPr>
              <a:t>Valentine’s Day because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</a:rPr>
              <a:t>_______________________________________</a:t>
            </a:r>
          </a:p>
          <a:p>
            <a:pPr algn="ctr"/>
            <a:r>
              <a:rPr lang="en-US" sz="2400" dirty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</a:rPr>
              <a:t>_______________________________________</a:t>
            </a:r>
          </a:p>
          <a:p>
            <a:pPr algn="ctr"/>
            <a:r>
              <a:rPr lang="en-US" sz="2400" dirty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</a:rPr>
              <a:t>_______________________________________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</a:rPr>
              <a:t>_______________________________________</a:t>
            </a:r>
            <a:endParaRPr lang="en-US" sz="2400" dirty="0">
              <a:solidFill>
                <a:srgbClr val="FF397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121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7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4" y="1594200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4"/>
          <p:cNvSpPr>
            <a:spLocks/>
          </p:cNvSpPr>
          <p:nvPr/>
        </p:nvSpPr>
        <p:spPr bwMode="auto">
          <a:xfrm>
            <a:off x="1193799" y="1594200"/>
            <a:ext cx="733726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15900" indent="0">
              <a:spcBef>
                <a:spcPts val="2000"/>
              </a:spcBef>
            </a:pPr>
            <a:r>
              <a:rPr lang="en-CA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Making connections between ourselves and the world</a:t>
            </a: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215900" indent="0">
              <a:spcBef>
                <a:spcPts val="2000"/>
              </a:spcBef>
            </a:pP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073" y="3717066"/>
            <a:ext cx="2501803" cy="30415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7486">
            <a:off x="5344764" y="3039838"/>
            <a:ext cx="2143379" cy="200405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528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view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1" b="8988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86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>
                <a:solidFill>
                  <a:srgbClr val="FF0000"/>
                </a:solidFill>
              </a:rPr>
              <a:t>Skidamarink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1164" y="1731818"/>
            <a:ext cx="81326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397E"/>
                </a:solidFill>
              </a:rPr>
              <a:t>Skidamarink</a:t>
            </a:r>
            <a:r>
              <a:rPr lang="en-US" sz="2400" dirty="0">
                <a:solidFill>
                  <a:srgbClr val="FF397E"/>
                </a:solidFill>
              </a:rPr>
              <a:t> </a:t>
            </a:r>
            <a:r>
              <a:rPr lang="en-US" sz="2400" dirty="0" err="1">
                <a:solidFill>
                  <a:srgbClr val="FF397E"/>
                </a:solidFill>
              </a:rPr>
              <a:t>ka</a:t>
            </a:r>
            <a:r>
              <a:rPr lang="en-US" sz="2400" dirty="0">
                <a:solidFill>
                  <a:srgbClr val="FF397E"/>
                </a:solidFill>
              </a:rPr>
              <a:t> dink </a:t>
            </a:r>
            <a:r>
              <a:rPr lang="en-US" sz="2400" dirty="0" err="1">
                <a:solidFill>
                  <a:srgbClr val="FF397E"/>
                </a:solidFill>
              </a:rPr>
              <a:t>ka</a:t>
            </a:r>
            <a:r>
              <a:rPr lang="en-US" sz="2400" dirty="0">
                <a:solidFill>
                  <a:srgbClr val="FF397E"/>
                </a:solidFill>
              </a:rPr>
              <a:t> </a:t>
            </a:r>
            <a:r>
              <a:rPr lang="en-US" sz="2400" dirty="0" smtClean="0">
                <a:solidFill>
                  <a:srgbClr val="FF397E"/>
                </a:solidFill>
              </a:rPr>
              <a:t>dink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 err="1">
                <a:solidFill>
                  <a:srgbClr val="FF397E"/>
                </a:solidFill>
              </a:rPr>
              <a:t>Skidamarink</a:t>
            </a:r>
            <a:r>
              <a:rPr lang="en-US" sz="2400" dirty="0">
                <a:solidFill>
                  <a:srgbClr val="FF397E"/>
                </a:solidFill>
              </a:rPr>
              <a:t> </a:t>
            </a:r>
            <a:r>
              <a:rPr lang="en-US" sz="2400" dirty="0" err="1">
                <a:solidFill>
                  <a:srgbClr val="FF397E"/>
                </a:solidFill>
              </a:rPr>
              <a:t>ka</a:t>
            </a:r>
            <a:r>
              <a:rPr lang="en-US" sz="2400" dirty="0">
                <a:solidFill>
                  <a:srgbClr val="FF397E"/>
                </a:solidFill>
              </a:rPr>
              <a:t> </a:t>
            </a:r>
            <a:r>
              <a:rPr lang="en-US" sz="2400" dirty="0" smtClean="0">
                <a:solidFill>
                  <a:srgbClr val="FF397E"/>
                </a:solidFill>
              </a:rPr>
              <a:t>doo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</a:t>
            </a:r>
            <a:r>
              <a:rPr lang="en-US" sz="2400" dirty="0" smtClean="0">
                <a:solidFill>
                  <a:srgbClr val="FF397E"/>
                </a:solidFill>
              </a:rPr>
              <a:t>You</a:t>
            </a:r>
          </a:p>
          <a:p>
            <a:pPr algn="ctr"/>
            <a:endParaRPr lang="en-US" sz="2400" dirty="0">
              <a:solidFill>
                <a:srgbClr val="FF397E"/>
              </a:solidFill>
            </a:endParaRP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the </a:t>
            </a:r>
            <a:r>
              <a:rPr lang="en-US" sz="2400" dirty="0" smtClean="0">
                <a:solidFill>
                  <a:srgbClr val="FF397E"/>
                </a:solidFill>
              </a:rPr>
              <a:t>morning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and in the </a:t>
            </a:r>
            <a:r>
              <a:rPr lang="en-US" sz="2400" dirty="0" smtClean="0">
                <a:solidFill>
                  <a:srgbClr val="FF397E"/>
                </a:solidFill>
              </a:rPr>
              <a:t>afternoon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the evening </a:t>
            </a:r>
            <a:endParaRPr lang="en-US" sz="2400" dirty="0" smtClean="0">
              <a:solidFill>
                <a:srgbClr val="FF397E"/>
              </a:solidFill>
            </a:endParaRP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underneath the moon </a:t>
            </a:r>
            <a:r>
              <a:rPr lang="en-US" sz="2400" dirty="0" err="1" smtClean="0">
                <a:solidFill>
                  <a:srgbClr val="FF397E"/>
                </a:solidFill>
              </a:rPr>
              <a:t>ow</a:t>
            </a:r>
            <a:endParaRPr lang="en-US" sz="2400" dirty="0" smtClean="0">
              <a:solidFill>
                <a:srgbClr val="FF397E"/>
              </a:solidFill>
            </a:endParaRPr>
          </a:p>
          <a:p>
            <a:pPr algn="ctr"/>
            <a:endParaRPr lang="en-US" sz="2400" dirty="0">
              <a:solidFill>
                <a:srgbClr val="FF397E"/>
              </a:solidFill>
            </a:endParaRP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 err="1">
                <a:solidFill>
                  <a:srgbClr val="FF397E"/>
                </a:solidFill>
              </a:rPr>
              <a:t>Skidamarink</a:t>
            </a:r>
            <a:r>
              <a:rPr lang="en-US" sz="2400" dirty="0">
                <a:solidFill>
                  <a:srgbClr val="FF397E"/>
                </a:solidFill>
              </a:rPr>
              <a:t> </a:t>
            </a:r>
            <a:r>
              <a:rPr lang="en-US" sz="2400" dirty="0" err="1">
                <a:solidFill>
                  <a:srgbClr val="FF397E"/>
                </a:solidFill>
              </a:rPr>
              <a:t>ka</a:t>
            </a:r>
            <a:r>
              <a:rPr lang="en-US" sz="2400" dirty="0">
                <a:solidFill>
                  <a:srgbClr val="FF397E"/>
                </a:solidFill>
              </a:rPr>
              <a:t> dink </a:t>
            </a:r>
            <a:r>
              <a:rPr lang="en-US" sz="2400" dirty="0" err="1">
                <a:solidFill>
                  <a:srgbClr val="FF397E"/>
                </a:solidFill>
              </a:rPr>
              <a:t>ka</a:t>
            </a:r>
            <a:r>
              <a:rPr lang="en-US" sz="2400" dirty="0">
                <a:solidFill>
                  <a:srgbClr val="FF397E"/>
                </a:solidFill>
              </a:rPr>
              <a:t> </a:t>
            </a:r>
            <a:r>
              <a:rPr lang="en-US" sz="2400" dirty="0" smtClean="0">
                <a:solidFill>
                  <a:srgbClr val="FF397E"/>
                </a:solidFill>
              </a:rPr>
              <a:t>dink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 err="1">
                <a:solidFill>
                  <a:srgbClr val="FF397E"/>
                </a:solidFill>
              </a:rPr>
              <a:t>Skidamarink</a:t>
            </a:r>
            <a:r>
              <a:rPr lang="en-US" sz="2400" dirty="0">
                <a:solidFill>
                  <a:srgbClr val="FF397E"/>
                </a:solidFill>
              </a:rPr>
              <a:t> </a:t>
            </a:r>
            <a:r>
              <a:rPr lang="en-US" sz="2400" dirty="0" err="1">
                <a:solidFill>
                  <a:srgbClr val="FF397E"/>
                </a:solidFill>
              </a:rPr>
              <a:t>ka</a:t>
            </a:r>
            <a:r>
              <a:rPr lang="en-US" sz="2400" dirty="0">
                <a:solidFill>
                  <a:srgbClr val="FF397E"/>
                </a:solidFill>
              </a:rPr>
              <a:t> </a:t>
            </a:r>
            <a:r>
              <a:rPr lang="en-US" sz="2400" dirty="0" smtClean="0">
                <a:solidFill>
                  <a:srgbClr val="FF397E"/>
                </a:solidFill>
              </a:rPr>
              <a:t>doo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6188">
            <a:off x="6990672" y="512618"/>
            <a:ext cx="1992157" cy="243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87445">
            <a:off x="710728" y="4585383"/>
            <a:ext cx="1776234" cy="21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5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159927"/>
            <a:ext cx="8229600" cy="1143000"/>
          </a:xfrm>
        </p:spPr>
        <p:txBody>
          <a:bodyPr/>
          <a:lstStyle/>
          <a:p>
            <a:r>
              <a:rPr lang="en-US" u="sng" dirty="0" err="1">
                <a:solidFill>
                  <a:srgbClr val="FF0000"/>
                </a:solidFill>
              </a:rPr>
              <a:t>Skidamarink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973" y="2132479"/>
            <a:ext cx="8132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</a:t>
            </a:r>
            <a:r>
              <a:rPr lang="en-US" sz="2400" dirty="0" smtClean="0">
                <a:solidFill>
                  <a:srgbClr val="FF397E"/>
                </a:solidFill>
              </a:rPr>
              <a:t>the  ______________ . 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in the </a:t>
            </a:r>
            <a:r>
              <a:rPr lang="en-US" sz="2400" dirty="0" smtClean="0">
                <a:solidFill>
                  <a:srgbClr val="FF397E"/>
                </a:solidFill>
              </a:rPr>
              <a:t>afternoon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the </a:t>
            </a:r>
            <a:r>
              <a:rPr lang="en-US" sz="2400" dirty="0" smtClean="0">
                <a:solidFill>
                  <a:srgbClr val="FF397E"/>
                </a:solidFill>
              </a:rPr>
              <a:t>evening 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underneath the </a:t>
            </a:r>
            <a:r>
              <a:rPr lang="en-US" sz="2400" dirty="0" smtClean="0">
                <a:solidFill>
                  <a:srgbClr val="FF397E"/>
                </a:solidFill>
              </a:rPr>
              <a:t>moon </a:t>
            </a:r>
            <a:r>
              <a:rPr lang="en-US" sz="2400" dirty="0" err="1" smtClean="0">
                <a:solidFill>
                  <a:srgbClr val="FF397E"/>
                </a:solidFill>
              </a:rPr>
              <a:t>ow</a:t>
            </a:r>
            <a:r>
              <a:rPr lang="en-US" sz="2400" dirty="0" smtClean="0">
                <a:solidFill>
                  <a:srgbClr val="FF397E"/>
                </a:solidFill>
              </a:rPr>
              <a:t> </a:t>
            </a:r>
            <a:endParaRPr lang="en-US" sz="2400" dirty="0">
              <a:solidFill>
                <a:srgbClr val="FF397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6188">
            <a:off x="5418704" y="149227"/>
            <a:ext cx="1318751" cy="1614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650" y="3955263"/>
            <a:ext cx="3991264" cy="290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60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159927"/>
            <a:ext cx="8229600" cy="1143000"/>
          </a:xfrm>
        </p:spPr>
        <p:txBody>
          <a:bodyPr/>
          <a:lstStyle/>
          <a:p>
            <a:r>
              <a:rPr lang="en-US" u="sng" dirty="0" err="1">
                <a:solidFill>
                  <a:srgbClr val="FF0000"/>
                </a:solidFill>
              </a:rPr>
              <a:t>Skidamarink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973" y="2132479"/>
            <a:ext cx="8132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</a:t>
            </a:r>
            <a:r>
              <a:rPr lang="en-US" sz="2400" dirty="0" smtClean="0">
                <a:solidFill>
                  <a:srgbClr val="FF397E"/>
                </a:solidFill>
              </a:rPr>
              <a:t>the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morning 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in the </a:t>
            </a:r>
            <a:r>
              <a:rPr lang="en-US" sz="2400" dirty="0" smtClean="0">
                <a:solidFill>
                  <a:srgbClr val="FF397E"/>
                </a:solidFill>
              </a:rPr>
              <a:t>afternoon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the </a:t>
            </a:r>
            <a:r>
              <a:rPr lang="en-US" sz="2400" dirty="0" smtClean="0">
                <a:solidFill>
                  <a:srgbClr val="FF397E"/>
                </a:solidFill>
              </a:rPr>
              <a:t>evening 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underneath the </a:t>
            </a:r>
            <a:r>
              <a:rPr lang="en-US" sz="2400" dirty="0" smtClean="0">
                <a:solidFill>
                  <a:srgbClr val="FF397E"/>
                </a:solidFill>
              </a:rPr>
              <a:t>moon </a:t>
            </a:r>
            <a:r>
              <a:rPr lang="en-US" sz="2400" dirty="0" err="1" smtClean="0">
                <a:solidFill>
                  <a:srgbClr val="FF397E"/>
                </a:solidFill>
              </a:rPr>
              <a:t>ow</a:t>
            </a:r>
            <a:r>
              <a:rPr lang="en-US" sz="2400" dirty="0" smtClean="0">
                <a:solidFill>
                  <a:srgbClr val="FF397E"/>
                </a:solidFill>
              </a:rPr>
              <a:t> </a:t>
            </a:r>
            <a:endParaRPr lang="en-US" sz="2400" dirty="0">
              <a:solidFill>
                <a:srgbClr val="FF397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6188">
            <a:off x="5418704" y="149227"/>
            <a:ext cx="1318751" cy="1614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650" y="3955263"/>
            <a:ext cx="3991264" cy="290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71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159927"/>
            <a:ext cx="8229600" cy="1143000"/>
          </a:xfrm>
        </p:spPr>
        <p:txBody>
          <a:bodyPr/>
          <a:lstStyle/>
          <a:p>
            <a:r>
              <a:rPr lang="en-US" u="sng" dirty="0" err="1">
                <a:solidFill>
                  <a:srgbClr val="FF0000"/>
                </a:solidFill>
              </a:rPr>
              <a:t>Skidamarink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973" y="1801074"/>
            <a:ext cx="8132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</a:t>
            </a:r>
            <a:r>
              <a:rPr lang="en-US" sz="2400" dirty="0" smtClean="0">
                <a:solidFill>
                  <a:srgbClr val="FF397E"/>
                </a:solidFill>
              </a:rPr>
              <a:t>the  morning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in the </a:t>
            </a:r>
            <a:r>
              <a:rPr lang="en-US" sz="2400" dirty="0" smtClean="0">
                <a:solidFill>
                  <a:srgbClr val="FF397E"/>
                </a:solidFill>
              </a:rPr>
              <a:t>___________.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the </a:t>
            </a:r>
            <a:r>
              <a:rPr lang="en-US" sz="2400" dirty="0" smtClean="0">
                <a:solidFill>
                  <a:srgbClr val="FF397E"/>
                </a:solidFill>
              </a:rPr>
              <a:t>evening 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underneath the </a:t>
            </a:r>
            <a:r>
              <a:rPr lang="en-US" sz="2400" dirty="0" smtClean="0">
                <a:solidFill>
                  <a:srgbClr val="FF397E"/>
                </a:solidFill>
              </a:rPr>
              <a:t>moon </a:t>
            </a:r>
            <a:r>
              <a:rPr lang="en-US" sz="2400" dirty="0" err="1" smtClean="0">
                <a:solidFill>
                  <a:srgbClr val="FF397E"/>
                </a:solidFill>
              </a:rPr>
              <a:t>ow</a:t>
            </a:r>
            <a:r>
              <a:rPr lang="en-US" sz="2400" dirty="0" smtClean="0">
                <a:solidFill>
                  <a:srgbClr val="FF397E"/>
                </a:solidFill>
              </a:rPr>
              <a:t> </a:t>
            </a:r>
            <a:endParaRPr lang="en-US" sz="2400" dirty="0">
              <a:solidFill>
                <a:srgbClr val="FF397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6188">
            <a:off x="5418704" y="149227"/>
            <a:ext cx="1318751" cy="1614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855" y="3449782"/>
            <a:ext cx="4544291" cy="340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11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159927"/>
            <a:ext cx="8229600" cy="1143000"/>
          </a:xfrm>
        </p:spPr>
        <p:txBody>
          <a:bodyPr/>
          <a:lstStyle/>
          <a:p>
            <a:r>
              <a:rPr lang="en-US" u="sng" dirty="0" err="1">
                <a:solidFill>
                  <a:srgbClr val="FF0000"/>
                </a:solidFill>
              </a:rPr>
              <a:t>Skidamarink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973" y="1801074"/>
            <a:ext cx="8132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</a:t>
            </a:r>
            <a:r>
              <a:rPr lang="en-US" sz="2400" dirty="0" smtClean="0">
                <a:solidFill>
                  <a:srgbClr val="FF397E"/>
                </a:solidFill>
              </a:rPr>
              <a:t>the  morning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in the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afternoon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the </a:t>
            </a:r>
            <a:r>
              <a:rPr lang="en-US" sz="2400" dirty="0" smtClean="0">
                <a:solidFill>
                  <a:srgbClr val="FF397E"/>
                </a:solidFill>
              </a:rPr>
              <a:t>evening 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underneath the </a:t>
            </a:r>
            <a:r>
              <a:rPr lang="en-US" sz="2400" dirty="0" smtClean="0">
                <a:solidFill>
                  <a:srgbClr val="FF397E"/>
                </a:solidFill>
              </a:rPr>
              <a:t>moon </a:t>
            </a:r>
            <a:r>
              <a:rPr lang="en-US" sz="2400" dirty="0" err="1" smtClean="0">
                <a:solidFill>
                  <a:srgbClr val="FF397E"/>
                </a:solidFill>
              </a:rPr>
              <a:t>ow</a:t>
            </a:r>
            <a:r>
              <a:rPr lang="en-US" sz="2400" dirty="0" smtClean="0">
                <a:solidFill>
                  <a:srgbClr val="FF397E"/>
                </a:solidFill>
              </a:rPr>
              <a:t> </a:t>
            </a:r>
            <a:endParaRPr lang="en-US" sz="2400" dirty="0">
              <a:solidFill>
                <a:srgbClr val="FF397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6188">
            <a:off x="5418704" y="149227"/>
            <a:ext cx="1318751" cy="1614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855" y="3449782"/>
            <a:ext cx="4544291" cy="340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80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159927"/>
            <a:ext cx="8229600" cy="1143000"/>
          </a:xfrm>
        </p:spPr>
        <p:txBody>
          <a:bodyPr/>
          <a:lstStyle/>
          <a:p>
            <a:r>
              <a:rPr lang="en-US" u="sng" dirty="0" err="1">
                <a:solidFill>
                  <a:srgbClr val="FF0000"/>
                </a:solidFill>
              </a:rPr>
              <a:t>Skidamarink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973" y="2132479"/>
            <a:ext cx="8132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</a:t>
            </a:r>
            <a:r>
              <a:rPr lang="en-US" sz="2400" dirty="0" smtClean="0">
                <a:solidFill>
                  <a:srgbClr val="FF397E"/>
                </a:solidFill>
              </a:rPr>
              <a:t>the  morning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in the </a:t>
            </a:r>
            <a:r>
              <a:rPr lang="en-US" sz="2400" dirty="0" smtClean="0">
                <a:solidFill>
                  <a:srgbClr val="FF397E"/>
                </a:solidFill>
              </a:rPr>
              <a:t>afternoon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the </a:t>
            </a:r>
            <a:r>
              <a:rPr lang="en-US" sz="2400" dirty="0" smtClean="0">
                <a:solidFill>
                  <a:srgbClr val="FF397E"/>
                </a:solidFill>
              </a:rPr>
              <a:t>_____________ 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underneath the </a:t>
            </a:r>
            <a:r>
              <a:rPr lang="en-US" sz="2400" dirty="0" smtClean="0">
                <a:solidFill>
                  <a:srgbClr val="FF397E"/>
                </a:solidFill>
              </a:rPr>
              <a:t>moon </a:t>
            </a:r>
            <a:r>
              <a:rPr lang="en-US" sz="2400" dirty="0" err="1" smtClean="0">
                <a:solidFill>
                  <a:srgbClr val="FF397E"/>
                </a:solidFill>
              </a:rPr>
              <a:t>ow</a:t>
            </a:r>
            <a:r>
              <a:rPr lang="en-US" sz="2400" dirty="0" smtClean="0">
                <a:solidFill>
                  <a:srgbClr val="FF397E"/>
                </a:solidFill>
              </a:rPr>
              <a:t> </a:t>
            </a:r>
            <a:endParaRPr lang="en-US" sz="2400" dirty="0">
              <a:solidFill>
                <a:srgbClr val="FF397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6188">
            <a:off x="5418704" y="149227"/>
            <a:ext cx="1318751" cy="1614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652" y="3702139"/>
            <a:ext cx="4058494" cy="300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30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/>
          </p:cNvSpPr>
          <p:nvPr/>
        </p:nvSpPr>
        <p:spPr bwMode="auto">
          <a:xfrm>
            <a:off x="1193799" y="1353078"/>
            <a:ext cx="733726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15900" indent="0">
              <a:spcBef>
                <a:spcPts val="2000"/>
              </a:spcBef>
              <a:buSzPct val="77000"/>
            </a:pP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The consonant sound CL</a:t>
            </a:r>
          </a:p>
          <a:p>
            <a:pPr marL="215900" indent="0">
              <a:spcBef>
                <a:spcPts val="2000"/>
              </a:spcBef>
              <a:buSzPct val="77000"/>
            </a:pP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More simple past irregular verbs</a:t>
            </a:r>
          </a:p>
          <a:p>
            <a:pPr marL="215900" indent="0">
              <a:spcBef>
                <a:spcPts val="2000"/>
              </a:spcBef>
              <a:buSzPct val="77000"/>
            </a:pP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Reading focus: oral summary</a:t>
            </a:r>
          </a:p>
          <a:p>
            <a:pPr marL="215900" indent="0">
              <a:spcBef>
                <a:spcPts val="2000"/>
              </a:spcBef>
            </a:pPr>
            <a:endParaRPr lang="en-US" altLang="en-US" sz="2800" dirty="0">
              <a:latin typeface="+mj-lt"/>
              <a:ea typeface="Century Gothic" charset="0"/>
              <a:cs typeface="Century Gothic" charset="0"/>
              <a:sym typeface="Century Gothic" charset="0"/>
            </a:endParaRPr>
          </a:p>
          <a:p>
            <a:pPr marL="215900" indent="0">
              <a:spcBef>
                <a:spcPts val="2000"/>
              </a:spcBef>
            </a:pPr>
            <a:endParaRPr lang="en-US" altLang="en-US" sz="2800" dirty="0">
              <a:latin typeface="+mj-lt"/>
              <a:ea typeface="Century Gothic" charset="0"/>
              <a:cs typeface="Century Gothic" charset="0"/>
              <a:sym typeface="Century Gothic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851" y="3985682"/>
            <a:ext cx="2015067" cy="201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3119" y="3961561"/>
            <a:ext cx="2944282" cy="203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1829" y="4303181"/>
            <a:ext cx="2339230" cy="169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\Desktop\checkmark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" y="1489602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checkmark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4" y="2171788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\Desktop\checkmark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" y="2845505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learn last class?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758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159927"/>
            <a:ext cx="8229600" cy="1143000"/>
          </a:xfrm>
        </p:spPr>
        <p:txBody>
          <a:bodyPr/>
          <a:lstStyle/>
          <a:p>
            <a:r>
              <a:rPr lang="en-US" u="sng" dirty="0" err="1">
                <a:solidFill>
                  <a:srgbClr val="FF0000"/>
                </a:solidFill>
              </a:rPr>
              <a:t>Skidamarink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973" y="2132479"/>
            <a:ext cx="8132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</a:t>
            </a:r>
            <a:r>
              <a:rPr lang="en-US" sz="2400" dirty="0" smtClean="0">
                <a:solidFill>
                  <a:srgbClr val="FF397E"/>
                </a:solidFill>
              </a:rPr>
              <a:t>the  morning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in the </a:t>
            </a:r>
            <a:r>
              <a:rPr lang="en-US" sz="2400" dirty="0" smtClean="0">
                <a:solidFill>
                  <a:srgbClr val="FF397E"/>
                </a:solidFill>
              </a:rPr>
              <a:t>afternoon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the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evening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underneath the </a:t>
            </a:r>
            <a:r>
              <a:rPr lang="en-US" sz="2400" dirty="0" smtClean="0">
                <a:solidFill>
                  <a:srgbClr val="FF397E"/>
                </a:solidFill>
              </a:rPr>
              <a:t>moon </a:t>
            </a:r>
            <a:r>
              <a:rPr lang="en-US" sz="2400" dirty="0" err="1" smtClean="0">
                <a:solidFill>
                  <a:srgbClr val="FF397E"/>
                </a:solidFill>
              </a:rPr>
              <a:t>ow</a:t>
            </a:r>
            <a:r>
              <a:rPr lang="en-US" sz="2400" dirty="0" smtClean="0">
                <a:solidFill>
                  <a:srgbClr val="FF397E"/>
                </a:solidFill>
              </a:rPr>
              <a:t> </a:t>
            </a:r>
            <a:endParaRPr lang="en-US" sz="2400" dirty="0">
              <a:solidFill>
                <a:srgbClr val="FF397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6188">
            <a:off x="5418704" y="149227"/>
            <a:ext cx="1318751" cy="1614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652" y="3702139"/>
            <a:ext cx="4058494" cy="300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82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159927"/>
            <a:ext cx="8229600" cy="1143000"/>
          </a:xfrm>
        </p:spPr>
        <p:txBody>
          <a:bodyPr/>
          <a:lstStyle/>
          <a:p>
            <a:r>
              <a:rPr lang="en-US" u="sng" dirty="0" err="1">
                <a:solidFill>
                  <a:srgbClr val="FF0000"/>
                </a:solidFill>
              </a:rPr>
              <a:t>Skidamarink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973" y="2132479"/>
            <a:ext cx="8132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</a:t>
            </a:r>
            <a:r>
              <a:rPr lang="en-US" sz="2400" dirty="0" smtClean="0">
                <a:solidFill>
                  <a:srgbClr val="FF397E"/>
                </a:solidFill>
              </a:rPr>
              <a:t>the  morning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in the </a:t>
            </a:r>
            <a:r>
              <a:rPr lang="en-US" sz="2400" dirty="0" smtClean="0">
                <a:solidFill>
                  <a:srgbClr val="FF397E"/>
                </a:solidFill>
              </a:rPr>
              <a:t>afternoon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the </a:t>
            </a:r>
            <a:r>
              <a:rPr lang="en-US" sz="2400" dirty="0" smtClean="0">
                <a:solidFill>
                  <a:srgbClr val="FF397E"/>
                </a:solidFill>
              </a:rPr>
              <a:t>evening 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underneath the </a:t>
            </a:r>
            <a:r>
              <a:rPr lang="en-US" sz="2400" dirty="0" smtClean="0">
                <a:solidFill>
                  <a:srgbClr val="FF397E"/>
                </a:solidFill>
              </a:rPr>
              <a:t>___________ </a:t>
            </a:r>
            <a:r>
              <a:rPr lang="en-US" sz="2400" dirty="0" err="1" smtClean="0">
                <a:solidFill>
                  <a:srgbClr val="FF397E"/>
                </a:solidFill>
              </a:rPr>
              <a:t>ow</a:t>
            </a:r>
            <a:r>
              <a:rPr lang="en-US" sz="2400" dirty="0" smtClean="0">
                <a:solidFill>
                  <a:srgbClr val="FF397E"/>
                </a:solidFill>
              </a:rPr>
              <a:t> </a:t>
            </a:r>
            <a:endParaRPr lang="en-US" sz="2400" dirty="0">
              <a:solidFill>
                <a:srgbClr val="FF397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6188">
            <a:off x="5418704" y="149227"/>
            <a:ext cx="1318751" cy="1614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239" y="3852818"/>
            <a:ext cx="4476085" cy="290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43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159927"/>
            <a:ext cx="8229600" cy="1143000"/>
          </a:xfrm>
        </p:spPr>
        <p:txBody>
          <a:bodyPr/>
          <a:lstStyle/>
          <a:p>
            <a:r>
              <a:rPr lang="en-US" u="sng" dirty="0" err="1">
                <a:solidFill>
                  <a:srgbClr val="FF0000"/>
                </a:solidFill>
              </a:rPr>
              <a:t>Skidamarink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973" y="2132479"/>
            <a:ext cx="8132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</a:t>
            </a:r>
            <a:r>
              <a:rPr lang="en-US" sz="2400" dirty="0" smtClean="0">
                <a:solidFill>
                  <a:srgbClr val="FF397E"/>
                </a:solidFill>
              </a:rPr>
              <a:t>the  morning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in the </a:t>
            </a:r>
            <a:r>
              <a:rPr lang="en-US" sz="2400" dirty="0" smtClean="0">
                <a:solidFill>
                  <a:srgbClr val="FF397E"/>
                </a:solidFill>
              </a:rPr>
              <a:t>afternoon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the </a:t>
            </a:r>
            <a:r>
              <a:rPr lang="en-US" sz="2400" dirty="0" smtClean="0">
                <a:solidFill>
                  <a:srgbClr val="FF397E"/>
                </a:solidFill>
              </a:rPr>
              <a:t>evening 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underneath the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moon</a:t>
            </a:r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 err="1" smtClean="0">
                <a:solidFill>
                  <a:srgbClr val="FF397E"/>
                </a:solidFill>
              </a:rPr>
              <a:t>ow</a:t>
            </a:r>
            <a:r>
              <a:rPr lang="en-US" sz="2400" dirty="0" smtClean="0">
                <a:solidFill>
                  <a:srgbClr val="FF397E"/>
                </a:solidFill>
              </a:rPr>
              <a:t> </a:t>
            </a:r>
            <a:endParaRPr lang="en-US" sz="2400" dirty="0">
              <a:solidFill>
                <a:srgbClr val="FF397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6188">
            <a:off x="5418704" y="149227"/>
            <a:ext cx="1318751" cy="1614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239" y="3852818"/>
            <a:ext cx="4476085" cy="290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9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4" y="1594200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/>
          <p:cNvSpPr>
            <a:spLocks/>
          </p:cNvSpPr>
          <p:nvPr/>
        </p:nvSpPr>
        <p:spPr bwMode="auto">
          <a:xfrm>
            <a:off x="1193799" y="1594200"/>
            <a:ext cx="733726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15900" indent="0">
              <a:spcBef>
                <a:spcPts val="2000"/>
              </a:spcBef>
            </a:pPr>
            <a:r>
              <a:rPr lang="en-CA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Valentine’s Day Vocabulary</a:t>
            </a: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215900" indent="0">
              <a:spcBef>
                <a:spcPts val="2000"/>
              </a:spcBef>
            </a:pP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073" y="3717066"/>
            <a:ext cx="2501803" cy="30415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7486">
            <a:off x="5344764" y="3039838"/>
            <a:ext cx="2143379" cy="200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72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Today’s letters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324" y="2487270"/>
            <a:ext cx="3282918" cy="23202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4872" y="2341797"/>
            <a:ext cx="2825689" cy="261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81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2960" y="0"/>
            <a:ext cx="3282918" cy="23202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2047" y="2334113"/>
            <a:ext cx="6736608" cy="31522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9297" y="2672583"/>
            <a:ext cx="1600754" cy="24476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68436" y="2563091"/>
            <a:ext cx="306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This is a _______ 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9273" y="3954694"/>
            <a:ext cx="306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k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ing           soldier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5127" y="5805811"/>
            <a:ext cx="7523019" cy="789709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983673" y="6359236"/>
            <a:ext cx="72043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608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2960" y="0"/>
            <a:ext cx="3282918" cy="23202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2047" y="2334113"/>
            <a:ext cx="6736608" cy="31522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68436" y="2563091"/>
            <a:ext cx="306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This is a _______ 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9273" y="3954694"/>
            <a:ext cx="306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necklace        ring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064" y="2824701"/>
            <a:ext cx="2382355" cy="18149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5127" y="5805811"/>
            <a:ext cx="7523019" cy="789709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997527" y="6359236"/>
            <a:ext cx="7190511" cy="415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945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2960" y="0"/>
            <a:ext cx="3282918" cy="23202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2047" y="2334113"/>
            <a:ext cx="6736608" cy="31522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68436" y="2563091"/>
            <a:ext cx="306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This is a _______ 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9273" y="3954694"/>
            <a:ext cx="306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w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ing            sing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5127" y="5805811"/>
            <a:ext cx="7523019" cy="789709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997527" y="6359236"/>
            <a:ext cx="7190511" cy="415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5915"/>
          <a:stretch/>
        </p:blipFill>
        <p:spPr>
          <a:xfrm>
            <a:off x="125917" y="3235296"/>
            <a:ext cx="3642519" cy="143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11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2960" y="0"/>
            <a:ext cx="3282918" cy="23202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2047" y="2334113"/>
            <a:ext cx="6736608" cy="315228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68436" y="2563091"/>
            <a:ext cx="3588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charset="0"/>
                <a:ea typeface="Arial" charset="0"/>
                <a:cs typeface="Arial" charset="0"/>
              </a:rPr>
              <a:t>They like to _______ 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9273" y="3954694"/>
            <a:ext cx="306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w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ing            sing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5127" y="5805811"/>
            <a:ext cx="7523019" cy="789709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997527" y="6359236"/>
            <a:ext cx="7190511" cy="415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711" y="2988920"/>
            <a:ext cx="2244187" cy="184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88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2047" y="2334113"/>
            <a:ext cx="6736608" cy="3152287"/>
          </a:xfrm>
          <a:prstGeom prst="rect">
            <a:avLst/>
          </a:prstGeom>
          <a:noFill/>
          <a:ln>
            <a:solidFill>
              <a:srgbClr val="7F7F7F"/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68436" y="2563091"/>
            <a:ext cx="3588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He is _______ 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9273" y="3954694"/>
            <a:ext cx="4059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2800" smtClean="0">
                <a:latin typeface="Arial" charset="0"/>
                <a:ea typeface="Arial" charset="0"/>
                <a:cs typeface="Arial" charset="0"/>
              </a:rPr>
              <a:t>trong         </a:t>
            </a:r>
            <a:r>
              <a:rPr lang="en-US" sz="2800" dirty="0" err="1" smtClean="0">
                <a:latin typeface="Arial" charset="0"/>
                <a:ea typeface="Arial" charset="0"/>
                <a:cs typeface="Arial" charset="0"/>
              </a:rPr>
              <a:t>ping-pong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5127" y="5805811"/>
            <a:ext cx="7523019" cy="789709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997527" y="6359236"/>
            <a:ext cx="7190511" cy="415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506" y="0"/>
            <a:ext cx="2412021" cy="2228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374" y="2880833"/>
            <a:ext cx="1731708" cy="23977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328" y="3256724"/>
            <a:ext cx="580874" cy="5808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678" y="3258025"/>
            <a:ext cx="652231" cy="65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94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/>
          </p:cNvSpPr>
          <p:nvPr/>
        </p:nvSpPr>
        <p:spPr bwMode="auto">
          <a:xfrm>
            <a:off x="1193797" y="1532262"/>
            <a:ext cx="733726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82563" indent="0"/>
            <a:r>
              <a:rPr lang="en-CA" sz="2800" dirty="0">
                <a:latin typeface="Arial" charset="0"/>
                <a:ea typeface="Arial" charset="0"/>
                <a:cs typeface="Arial" charset="0"/>
              </a:rPr>
              <a:t>Review </a:t>
            </a:r>
            <a:r>
              <a:rPr lang="en-CA" sz="2800" dirty="0" err="1">
                <a:latin typeface="Arial" charset="0"/>
                <a:ea typeface="Arial" charset="0"/>
                <a:cs typeface="Arial" charset="0"/>
              </a:rPr>
              <a:t>ing</a:t>
            </a:r>
            <a:r>
              <a:rPr lang="en-CA" sz="2800" dirty="0">
                <a:latin typeface="Arial" charset="0"/>
                <a:ea typeface="Arial" charset="0"/>
                <a:cs typeface="Arial" charset="0"/>
              </a:rPr>
              <a:t>/ng sounds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marL="182563" indent="0"/>
            <a:r>
              <a:rPr lang="en-CA" sz="2800" dirty="0">
                <a:latin typeface="Arial" charset="0"/>
                <a:ea typeface="Arial" charset="0"/>
                <a:cs typeface="Arial" charset="0"/>
              </a:rPr>
              <a:t> 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marL="182563" indent="0"/>
            <a:r>
              <a:rPr lang="en-CA" sz="2800" dirty="0">
                <a:latin typeface="Arial" charset="0"/>
                <a:ea typeface="Arial" charset="0"/>
                <a:cs typeface="Arial" charset="0"/>
              </a:rPr>
              <a:t>Transition words: </a:t>
            </a:r>
            <a:endParaRPr lang="en-CA" sz="2800" dirty="0" smtClean="0">
              <a:latin typeface="Arial" charset="0"/>
              <a:ea typeface="Arial" charset="0"/>
              <a:cs typeface="Arial" charset="0"/>
            </a:endParaRPr>
          </a:p>
          <a:p>
            <a:pPr marL="182563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like</a:t>
            </a:r>
            <a:r>
              <a:rPr lang="en-CA" sz="2800" dirty="0">
                <a:latin typeface="Arial" charset="0"/>
                <a:ea typeface="Arial" charset="0"/>
                <a:cs typeface="Arial" charset="0"/>
              </a:rPr>
              <a:t>/ </a:t>
            </a:r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unlike</a:t>
            </a:r>
            <a:r>
              <a:rPr lang="en-CA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 &amp;  </a:t>
            </a:r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similar </a:t>
            </a:r>
            <a:r>
              <a:rPr lang="en-CA" sz="2800" dirty="0">
                <a:latin typeface="Arial" charset="0"/>
                <a:ea typeface="Arial" charset="0"/>
                <a:cs typeface="Arial" charset="0"/>
              </a:rPr>
              <a:t>to/different from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marL="182563" indent="0"/>
            <a:r>
              <a:rPr lang="en-CA" sz="2800" dirty="0">
                <a:latin typeface="Arial" charset="0"/>
                <a:ea typeface="Arial" charset="0"/>
                <a:cs typeface="Arial" charset="0"/>
              </a:rPr>
              <a:t> 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marL="182563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Making connections between ourselves and the world</a:t>
            </a:r>
          </a:p>
          <a:p>
            <a:pPr marL="182563" indent="0"/>
            <a:endParaRPr lang="en-CA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182563" indent="0"/>
            <a:r>
              <a:rPr lang="en-CA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Valentine’s Day Vocabulary</a:t>
            </a:r>
            <a:endParaRPr lang="en-US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1026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1" y="1362219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2" y="2186314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2" y="3492654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will I learn today?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088" y="4336003"/>
            <a:ext cx="3129395" cy="2368422"/>
          </a:xfrm>
          <a:prstGeom prst="rect">
            <a:avLst/>
          </a:prstGeom>
        </p:spPr>
      </p:pic>
      <p:pic>
        <p:nvPicPr>
          <p:cNvPr id="13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1" y="4688042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266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2047" y="2334113"/>
            <a:ext cx="6736608" cy="3152287"/>
          </a:xfrm>
          <a:prstGeom prst="rect">
            <a:avLst/>
          </a:prstGeom>
          <a:noFill/>
          <a:ln>
            <a:solidFill>
              <a:srgbClr val="7F7F7F"/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68436" y="2563091"/>
            <a:ext cx="3588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This game is called _____________ 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9273" y="3954694"/>
            <a:ext cx="4059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2800" smtClean="0">
                <a:latin typeface="Arial" charset="0"/>
                <a:ea typeface="Arial" charset="0"/>
                <a:cs typeface="Arial" charset="0"/>
              </a:rPr>
              <a:t>trong         </a:t>
            </a:r>
            <a:r>
              <a:rPr lang="en-US" sz="2800" dirty="0" err="1" smtClean="0">
                <a:latin typeface="Arial" charset="0"/>
                <a:ea typeface="Arial" charset="0"/>
                <a:cs typeface="Arial" charset="0"/>
              </a:rPr>
              <a:t>ping-pong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5127" y="5805811"/>
            <a:ext cx="7523019" cy="789709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997527" y="6359236"/>
            <a:ext cx="7190511" cy="415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506" y="0"/>
            <a:ext cx="2412021" cy="22289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557" y="2958640"/>
            <a:ext cx="2280207" cy="208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85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2047" y="2334113"/>
            <a:ext cx="6736608" cy="3152287"/>
          </a:xfrm>
          <a:prstGeom prst="rect">
            <a:avLst/>
          </a:prstGeom>
          <a:noFill/>
          <a:ln>
            <a:solidFill>
              <a:srgbClr val="7F7F7F"/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68436" y="2563091"/>
            <a:ext cx="3588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Her hair is ________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9273" y="3954694"/>
            <a:ext cx="4059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l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ong         lung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5127" y="5805811"/>
            <a:ext cx="7523019" cy="789709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997527" y="6359236"/>
            <a:ext cx="7190511" cy="415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506" y="0"/>
            <a:ext cx="2412021" cy="22289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5674" y="2755949"/>
            <a:ext cx="1440872" cy="238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74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54447" y="2486513"/>
            <a:ext cx="6736608" cy="3152287"/>
          </a:xfrm>
          <a:prstGeom prst="rect">
            <a:avLst/>
          </a:prstGeom>
          <a:noFill/>
          <a:ln>
            <a:solidFill>
              <a:srgbClr val="7F7F7F"/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02047" y="2334113"/>
            <a:ext cx="6736608" cy="31522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68436" y="2563091"/>
            <a:ext cx="3588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We breathe with two ________ !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9273" y="3954694"/>
            <a:ext cx="4059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l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ong         lungs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5127" y="5805811"/>
            <a:ext cx="7523019" cy="7897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997527" y="6359236"/>
            <a:ext cx="7190511" cy="415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506" y="0"/>
            <a:ext cx="2412021" cy="22289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346" y="2766326"/>
            <a:ext cx="2177344" cy="237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06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17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4" y="1594200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4"/>
          <p:cNvSpPr>
            <a:spLocks/>
          </p:cNvSpPr>
          <p:nvPr/>
        </p:nvSpPr>
        <p:spPr bwMode="auto">
          <a:xfrm>
            <a:off x="1193799" y="1594200"/>
            <a:ext cx="733726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15900" indent="0">
              <a:spcBef>
                <a:spcPts val="2000"/>
              </a:spcBef>
            </a:pPr>
            <a:r>
              <a:rPr lang="en-CA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Sounds of the letters </a:t>
            </a:r>
            <a:r>
              <a:rPr lang="en-CA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ing</a:t>
            </a:r>
            <a:r>
              <a:rPr lang="en-CA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CA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ng</a:t>
            </a: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073" y="3717066"/>
            <a:ext cx="2501803" cy="30415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7486">
            <a:off x="5344764" y="3039838"/>
            <a:ext cx="2143379" cy="200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82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Transition Words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>
            <a:spLocks/>
          </p:cNvSpPr>
          <p:nvPr/>
        </p:nvSpPr>
        <p:spPr bwMode="auto">
          <a:xfrm>
            <a:off x="912218" y="1718462"/>
            <a:ext cx="7337260" cy="98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15900" indent="0">
              <a:spcBef>
                <a:spcPts val="2000"/>
              </a:spcBef>
            </a:pP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Review: Transition words help bring two ideas together </a:t>
            </a:r>
            <a:endParaRPr lang="en-US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905935" y="3090033"/>
            <a:ext cx="2592584" cy="84734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mpd="sng">
            <a:solidFill>
              <a:schemeClr val="accent6">
                <a:lumMod val="75000"/>
              </a:schemeClr>
            </a:solidFill>
            <a:prstDash val="sysDash"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4000" dirty="0" smtClean="0">
                <a:solidFill>
                  <a:srgbClr val="000090"/>
                </a:solidFill>
                <a:latin typeface="Century Gothic"/>
                <a:ea typeface="ＭＳ Ｐゴシック" charset="0"/>
                <a:cs typeface="Century Gothic"/>
                <a:sym typeface="Stone Sans ITC TT-Semi" charset="0"/>
              </a:rPr>
              <a:t>Like</a:t>
            </a:r>
            <a:endParaRPr lang="en-US" sz="4000" dirty="0">
              <a:solidFill>
                <a:srgbClr val="000090"/>
              </a:solidFill>
              <a:latin typeface="Century Gothic"/>
              <a:ea typeface="ＭＳ Ｐゴシック" charset="0"/>
              <a:cs typeface="Century Gothic"/>
              <a:sym typeface="Stone Sans ITC TT-Semi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687686" y="3067309"/>
            <a:ext cx="2592584" cy="84734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mpd="sng">
            <a:solidFill>
              <a:srgbClr val="008000"/>
            </a:solidFill>
            <a:prstDash val="sysDash"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4000" dirty="0" smtClean="0">
                <a:solidFill>
                  <a:srgbClr val="000090"/>
                </a:solidFill>
                <a:latin typeface="Century Gothic"/>
                <a:ea typeface="ＭＳ Ｐゴシック" charset="0"/>
                <a:cs typeface="Century Gothic"/>
                <a:sym typeface="Stone Sans ITC TT-Semi" charset="0"/>
              </a:rPr>
              <a:t>Unlike</a:t>
            </a:r>
            <a:endParaRPr lang="en-US" sz="4000" dirty="0">
              <a:solidFill>
                <a:srgbClr val="000090"/>
              </a:solidFill>
              <a:latin typeface="Century Gothic"/>
              <a:ea typeface="ＭＳ Ｐゴシック" charset="0"/>
              <a:cs typeface="Century Gothic"/>
              <a:sym typeface="Stone Sans ITC TT-Semi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912218" y="5085053"/>
            <a:ext cx="3589130" cy="84734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mpd="sng">
            <a:solidFill>
              <a:schemeClr val="tx2">
                <a:lumMod val="40000"/>
                <a:lumOff val="60000"/>
              </a:schemeClr>
            </a:solidFill>
            <a:prstDash val="sysDash"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3600" dirty="0" smtClean="0">
                <a:solidFill>
                  <a:srgbClr val="000090"/>
                </a:solidFill>
                <a:latin typeface="Century Gothic"/>
                <a:ea typeface="ＭＳ Ｐゴシック" charset="0"/>
                <a:cs typeface="Century Gothic"/>
                <a:sym typeface="Stone Sans ITC TT-Semi" charset="0"/>
              </a:rPr>
              <a:t>Similar to</a:t>
            </a:r>
            <a:endParaRPr lang="en-US" sz="3600" dirty="0">
              <a:solidFill>
                <a:srgbClr val="000090"/>
              </a:solidFill>
              <a:latin typeface="Century Gothic"/>
              <a:ea typeface="ＭＳ Ｐゴシック" charset="0"/>
              <a:cs typeface="Century Gothic"/>
              <a:sym typeface="Stone Sans ITC TT-Semi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4687686" y="5085053"/>
            <a:ext cx="3589130" cy="84734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mpd="sng">
            <a:solidFill>
              <a:srgbClr val="FC1A6B"/>
            </a:solidFill>
            <a:prstDash val="sysDash"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3600" dirty="0" smtClean="0">
                <a:solidFill>
                  <a:srgbClr val="000090"/>
                </a:solidFill>
                <a:latin typeface="Century Gothic"/>
                <a:ea typeface="ＭＳ Ｐゴシック" charset="0"/>
                <a:cs typeface="Century Gothic"/>
                <a:sym typeface="Stone Sans ITC TT-Semi" charset="0"/>
              </a:rPr>
              <a:t>Different from</a:t>
            </a:r>
            <a:endParaRPr lang="en-US" sz="3600" dirty="0">
              <a:solidFill>
                <a:srgbClr val="000090"/>
              </a:solidFill>
              <a:latin typeface="Century Gothic"/>
              <a:ea typeface="ＭＳ Ｐゴシック" charset="0"/>
              <a:cs typeface="Century Gothic"/>
              <a:sym typeface="Stone Sans ITC TT-Sem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257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Transition Words: Like / Unlike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801429" y="1861676"/>
            <a:ext cx="7003259" cy="2742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673100" indent="-457200">
              <a:spcBef>
                <a:spcPts val="2000"/>
              </a:spcBef>
              <a:buFont typeface="Arial"/>
              <a:buChar char="•"/>
            </a:pP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If something is the same as another it is </a:t>
            </a:r>
            <a:r>
              <a:rPr lang="en-US" altLang="en-US" sz="2800" b="1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like </a:t>
            </a: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them</a:t>
            </a:r>
            <a:r>
              <a:rPr lang="en-US" altLang="en-US" sz="2800" b="1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 </a:t>
            </a:r>
          </a:p>
          <a:p>
            <a:pPr marL="673100" indent="-457200">
              <a:spcBef>
                <a:spcPts val="2000"/>
              </a:spcBef>
              <a:buFont typeface="Arial"/>
              <a:buChar char="•"/>
            </a:pPr>
            <a:endParaRPr lang="en-US" altLang="en-US" sz="2800" b="1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673100" indent="-457200">
              <a:spcBef>
                <a:spcPts val="2000"/>
              </a:spcBef>
              <a:buFont typeface="Arial"/>
              <a:buChar char="•"/>
            </a:pPr>
            <a:endParaRPr lang="en-US" altLang="en-US" sz="2800" b="1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673100" indent="-457200">
              <a:spcBef>
                <a:spcPts val="2000"/>
              </a:spcBef>
              <a:buFont typeface="Arial"/>
              <a:buChar char="•"/>
            </a:pP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If something is different than another it is </a:t>
            </a:r>
            <a:r>
              <a:rPr lang="en-US" altLang="en-US" sz="2800" b="1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unlike</a:t>
            </a:r>
            <a:r>
              <a:rPr lang="en-US" altLang="en-US" sz="2800" b="1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 </a:t>
            </a: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them</a:t>
            </a:r>
            <a:endParaRPr lang="en-US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922135" y="2823338"/>
            <a:ext cx="813714" cy="81371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023921" y="2823338"/>
            <a:ext cx="813714" cy="81371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071944" y="2823338"/>
            <a:ext cx="813714" cy="81371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922135" y="5503181"/>
            <a:ext cx="813714" cy="81371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023921" y="5503181"/>
            <a:ext cx="813714" cy="81371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/>
          <p:cNvSpPr/>
          <p:nvPr/>
        </p:nvSpPr>
        <p:spPr>
          <a:xfrm>
            <a:off x="5071944" y="5509088"/>
            <a:ext cx="937056" cy="807807"/>
          </a:xfrm>
          <a:prstGeom prst="hexagon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16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3236" y="440893"/>
            <a:ext cx="87283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Transition Words: Similar to / Different from</a:t>
            </a:r>
            <a:endParaRPr lang="en-US" sz="3200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62" y="4124289"/>
            <a:ext cx="3371273" cy="25284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726" y="4124289"/>
            <a:ext cx="2939474" cy="2733711"/>
          </a:xfrm>
          <a:prstGeom prst="rect">
            <a:avLst/>
          </a:prstGeom>
        </p:spPr>
      </p:pic>
      <p:sp>
        <p:nvSpPr>
          <p:cNvPr id="8" name="Rectangle 4"/>
          <p:cNvSpPr>
            <a:spLocks/>
          </p:cNvSpPr>
          <p:nvPr/>
        </p:nvSpPr>
        <p:spPr bwMode="auto">
          <a:xfrm>
            <a:off x="701962" y="1800031"/>
            <a:ext cx="7287671" cy="29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673100" indent="-457200">
              <a:spcBef>
                <a:spcPts val="2000"/>
              </a:spcBef>
              <a:buFont typeface="Arial"/>
              <a:buChar char="•"/>
            </a:pP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If something is almost the same as another it is </a:t>
            </a:r>
            <a:r>
              <a:rPr lang="en-US" altLang="en-US" sz="2800" b="1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similar to </a:t>
            </a: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them</a:t>
            </a:r>
            <a:r>
              <a:rPr lang="en-US" altLang="en-US" sz="2800" b="1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 </a:t>
            </a:r>
            <a:endParaRPr lang="en-US" altLang="en-US" sz="2800" b="1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673100" indent="-457200">
              <a:spcBef>
                <a:spcPts val="2000"/>
              </a:spcBef>
              <a:buFont typeface="Arial"/>
              <a:buChar char="•"/>
            </a:pP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If something is </a:t>
            </a:r>
            <a:r>
              <a:rPr lang="en-US" altLang="en-US" sz="2800" b="1" u="sng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not</a:t>
            </a: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 the same as another it is </a:t>
            </a:r>
            <a:r>
              <a:rPr lang="en-US" altLang="en-US" sz="2800" b="1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different from</a:t>
            </a:r>
            <a:r>
              <a:rPr lang="en-US" altLang="en-US" sz="2800" b="1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 </a:t>
            </a: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them</a:t>
            </a:r>
            <a:endParaRPr lang="en-US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884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15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4" y="1594200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4"/>
          <p:cNvSpPr>
            <a:spLocks/>
          </p:cNvSpPr>
          <p:nvPr/>
        </p:nvSpPr>
        <p:spPr bwMode="auto">
          <a:xfrm>
            <a:off x="1193799" y="1594200"/>
            <a:ext cx="733726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15900" indent="0">
              <a:spcBef>
                <a:spcPts val="2000"/>
              </a:spcBef>
            </a:pPr>
            <a:r>
              <a:rPr lang="en-CA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Transition Words</a:t>
            </a: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073" y="3717066"/>
            <a:ext cx="2501803" cy="30415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7486">
            <a:off x="5344764" y="3039838"/>
            <a:ext cx="2143379" cy="200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92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436" y="0"/>
            <a:ext cx="4740564" cy="474056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30035" y="17987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Happy </a:t>
            </a:r>
            <a:br>
              <a:rPr lang="en-US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</a:br>
            <a:r>
              <a:rPr lang="en-US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Valentine’s </a:t>
            </a:r>
            <a:r>
              <a:rPr lang="en-US" dirty="0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Day!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171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17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4" y="1594200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4"/>
          <p:cNvSpPr>
            <a:spLocks/>
          </p:cNvSpPr>
          <p:nvPr/>
        </p:nvSpPr>
        <p:spPr bwMode="auto">
          <a:xfrm>
            <a:off x="1193799" y="1594200"/>
            <a:ext cx="733726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Transition words 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193799" y="2601625"/>
            <a:ext cx="813714" cy="81371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295585" y="2601625"/>
            <a:ext cx="813714" cy="81371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343608" y="2601625"/>
            <a:ext cx="813714" cy="81371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170738" y="2595718"/>
            <a:ext cx="813714" cy="81371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272524" y="2595718"/>
            <a:ext cx="813714" cy="81371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xagon 22"/>
          <p:cNvSpPr/>
          <p:nvPr/>
        </p:nvSpPr>
        <p:spPr>
          <a:xfrm>
            <a:off x="7320547" y="2601625"/>
            <a:ext cx="937056" cy="807807"/>
          </a:xfrm>
          <a:prstGeom prst="hexagon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291" y="4343617"/>
            <a:ext cx="2986567" cy="14353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800" y="3769128"/>
            <a:ext cx="2780522" cy="217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97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869-NNTIA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03" y="0"/>
            <a:ext cx="9165703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624445" y="218101"/>
            <a:ext cx="6286500" cy="170594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</a:t>
            </a:r>
            <a:r>
              <a:rPr lang="en-US" sz="40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day are 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we </a:t>
            </a:r>
          </a:p>
          <a:p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celebrating today?</a:t>
            </a:r>
          </a:p>
        </p:txBody>
      </p:sp>
    </p:spTree>
    <p:extLst>
      <p:ext uri="{BB962C8B-B14F-4D97-AF65-F5344CB8AC3E}">
        <p14:creationId xmlns:p14="http://schemas.microsoft.com/office/powerpoint/2010/main" val="661361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17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4" y="1594200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4"/>
          <p:cNvSpPr>
            <a:spLocks/>
          </p:cNvSpPr>
          <p:nvPr/>
        </p:nvSpPr>
        <p:spPr bwMode="auto">
          <a:xfrm>
            <a:off x="1193799" y="1594200"/>
            <a:ext cx="733726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80975" indent="0"/>
            <a:r>
              <a:rPr lang="en-CA" sz="2800" dirty="0">
                <a:latin typeface="Arial" charset="0"/>
                <a:ea typeface="Arial" charset="0"/>
                <a:cs typeface="Arial" charset="0"/>
              </a:rPr>
              <a:t>Making connections between ourselves and the world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3042" y="3153746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67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17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4" y="1594200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4"/>
          <p:cNvSpPr>
            <a:spLocks/>
          </p:cNvSpPr>
          <p:nvPr/>
        </p:nvSpPr>
        <p:spPr bwMode="auto">
          <a:xfrm>
            <a:off x="1193799" y="1594200"/>
            <a:ext cx="733726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Valentine’s Day Vocabulary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47425">
            <a:off x="2953532" y="2708606"/>
            <a:ext cx="3274687" cy="324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69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17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4" y="1594200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4"/>
          <p:cNvSpPr>
            <a:spLocks/>
          </p:cNvSpPr>
          <p:nvPr/>
        </p:nvSpPr>
        <p:spPr bwMode="auto">
          <a:xfrm>
            <a:off x="1193799" y="1594200"/>
            <a:ext cx="733726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r>
              <a:rPr lang="en-CA" sz="2800" dirty="0">
                <a:latin typeface="Arial" charset="0"/>
                <a:ea typeface="Arial" charset="0"/>
                <a:cs typeface="Arial" charset="0"/>
              </a:rPr>
              <a:t>Review </a:t>
            </a:r>
            <a:r>
              <a:rPr lang="en-CA" sz="2800" dirty="0" err="1">
                <a:latin typeface="Arial" charset="0"/>
                <a:ea typeface="Arial" charset="0"/>
                <a:cs typeface="Arial" charset="0"/>
              </a:rPr>
              <a:t>ing</a:t>
            </a:r>
            <a:r>
              <a:rPr lang="en-CA" sz="2800" dirty="0"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CA" sz="2800" dirty="0" err="1">
                <a:latin typeface="Arial" charset="0"/>
                <a:ea typeface="Arial" charset="0"/>
                <a:cs typeface="Arial" charset="0"/>
              </a:rPr>
              <a:t>ng</a:t>
            </a:r>
            <a:r>
              <a:rPr lang="en-CA" sz="2800" dirty="0">
                <a:latin typeface="Arial" charset="0"/>
                <a:ea typeface="Arial" charset="0"/>
                <a:cs typeface="Arial" charset="0"/>
              </a:rPr>
              <a:t> sounds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540" y="4286377"/>
            <a:ext cx="2280207" cy="20825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800" y="4286377"/>
            <a:ext cx="2244187" cy="1842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40" y="2653152"/>
            <a:ext cx="2310840" cy="1633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6088" y="2547325"/>
            <a:ext cx="1881899" cy="173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65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4605-NZPAI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74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55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9" b="102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is Valentine’s Day?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520923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C1A6B"/>
                </a:solidFill>
                <a:latin typeface="Arial" charset="0"/>
                <a:ea typeface="Arial" charset="0"/>
                <a:cs typeface="Arial" charset="0"/>
              </a:rPr>
              <a:t>Valentine’s Day is celebrated on February 14</a:t>
            </a:r>
            <a:r>
              <a:rPr lang="en-US" sz="2800" baseline="30000" dirty="0" smtClean="0">
                <a:solidFill>
                  <a:srgbClr val="FC1A6B"/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2800" dirty="0" smtClean="0">
                <a:solidFill>
                  <a:srgbClr val="FC1A6B"/>
                </a:solidFill>
                <a:latin typeface="Arial" charset="0"/>
                <a:ea typeface="Arial" charset="0"/>
                <a:cs typeface="Arial" charset="0"/>
              </a:rPr>
              <a:t>.  </a:t>
            </a:r>
          </a:p>
          <a:p>
            <a:pPr algn="ctr"/>
            <a:endParaRPr lang="en-US" sz="2800" dirty="0">
              <a:solidFill>
                <a:srgbClr val="FC1A6B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800" dirty="0" smtClean="0">
                <a:solidFill>
                  <a:srgbClr val="FC1A6B"/>
                </a:solidFill>
                <a:latin typeface="Arial" charset="0"/>
                <a:ea typeface="Arial" charset="0"/>
                <a:cs typeface="Arial" charset="0"/>
              </a:rPr>
              <a:t>It is to celebrate the people we love!</a:t>
            </a:r>
            <a:endParaRPr lang="en-US" sz="2800" dirty="0">
              <a:solidFill>
                <a:srgbClr val="FC1A6B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4394200"/>
            <a:ext cx="88900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42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is Valentine’s Day?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41763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rgbClr val="FF397E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400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</a:rPr>
              <a:t>On Valentine’s Day we do nice things for the people we love!</a:t>
            </a:r>
            <a:endParaRPr lang="en-US" sz="2400" dirty="0">
              <a:solidFill>
                <a:srgbClr val="FF397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0" y="2731655"/>
            <a:ext cx="69850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81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The Story of Cupid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417638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</a:rPr>
              <a:t>Who is Cupid?</a:t>
            </a:r>
          </a:p>
          <a:p>
            <a:pPr algn="ctr"/>
            <a:endParaRPr lang="en-US" sz="2400" dirty="0" smtClean="0">
              <a:solidFill>
                <a:srgbClr val="FF397E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400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</a:rPr>
              <a:t>Cupid comes on Valentine’s Day and makes people fall in love.</a:t>
            </a:r>
          </a:p>
          <a:p>
            <a:pPr algn="ctr"/>
            <a:endParaRPr lang="en-US" sz="2400" dirty="0" smtClean="0">
              <a:solidFill>
                <a:srgbClr val="FF397E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400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</a:rPr>
              <a:t>He uses his arrows to make people fall in love.</a:t>
            </a:r>
            <a:endParaRPr lang="en-US" sz="2400" dirty="0">
              <a:solidFill>
                <a:srgbClr val="FF397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47425">
            <a:off x="6757423" y="3814270"/>
            <a:ext cx="1378532" cy="136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36836" y="3918314"/>
            <a:ext cx="954197" cy="1157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1073" y="4245680"/>
            <a:ext cx="1660257" cy="2358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6246" y="4233287"/>
            <a:ext cx="1294827" cy="229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17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review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1" b="8988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71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913</Words>
  <Application>Microsoft Macintosh PowerPoint</Application>
  <PresentationFormat>On-screen Show (4:3)</PresentationFormat>
  <Paragraphs>154</Paragraphs>
  <Slides>43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Holiday</vt:lpstr>
      <vt:lpstr>PowerPoint Presentation</vt:lpstr>
      <vt:lpstr>PowerPoint Presentation</vt:lpstr>
      <vt:lpstr>PowerPoint Presentation</vt:lpstr>
      <vt:lpstr>PowerPoint Presentation</vt:lpstr>
      <vt:lpstr>What is Valentine’s Day?</vt:lpstr>
      <vt:lpstr>What is Valentine’s Day?</vt:lpstr>
      <vt:lpstr>The Story of Cupid</vt:lpstr>
      <vt:lpstr>PowerPoint Presentation</vt:lpstr>
      <vt:lpstr>Valentine’s Day Chocolates</vt:lpstr>
      <vt:lpstr>Do you like Valentine’s Day?</vt:lpstr>
      <vt:lpstr>What did I just learn?</vt:lpstr>
      <vt:lpstr>PowerPoint Presentation</vt:lpstr>
      <vt:lpstr>Skidamarink</vt:lpstr>
      <vt:lpstr>Skidamarink</vt:lpstr>
      <vt:lpstr>Skidamarink</vt:lpstr>
      <vt:lpstr>Skidamarink</vt:lpstr>
      <vt:lpstr>Skidamarink</vt:lpstr>
      <vt:lpstr>Skidamarink</vt:lpstr>
      <vt:lpstr>Skidamarink</vt:lpstr>
      <vt:lpstr>Skidamarink</vt:lpstr>
      <vt:lpstr>Skidamarink</vt:lpstr>
      <vt:lpstr>What did I just learn?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did I just learn?</vt:lpstr>
      <vt:lpstr>PowerPoint Presentation</vt:lpstr>
      <vt:lpstr>PowerPoint Presentation</vt:lpstr>
      <vt:lpstr>PowerPoint Presentation</vt:lpstr>
      <vt:lpstr>What did I just learn?</vt:lpstr>
      <vt:lpstr>Happy  Valentine’s Day!</vt:lpstr>
      <vt:lpstr>What did I just learn?</vt:lpstr>
      <vt:lpstr>What did I just learn?</vt:lpstr>
      <vt:lpstr>What did I just learn?</vt:lpstr>
      <vt:lpstr>What did I just learn?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Holiday</dc:title>
  <cp:lastModifiedBy>Joseph Park</cp:lastModifiedBy>
  <cp:revision>51</cp:revision>
  <dcterms:modified xsi:type="dcterms:W3CDTF">2016-04-12T21:22:37Z</dcterms:modified>
</cp:coreProperties>
</file>