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tiff" ContentType="image/tif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50"/>
  </p:notesMasterIdLst>
  <p:sldIdLst>
    <p:sldId id="257" r:id="rId2"/>
    <p:sldId id="289" r:id="rId3"/>
    <p:sldId id="259" r:id="rId4"/>
    <p:sldId id="260" r:id="rId5"/>
    <p:sldId id="261" r:id="rId6"/>
    <p:sldId id="262" r:id="rId7"/>
    <p:sldId id="295" r:id="rId8"/>
    <p:sldId id="288" r:id="rId9"/>
    <p:sldId id="296" r:id="rId10"/>
    <p:sldId id="291" r:id="rId11"/>
    <p:sldId id="263" r:id="rId12"/>
    <p:sldId id="274" r:id="rId13"/>
    <p:sldId id="276" r:id="rId14"/>
    <p:sldId id="277" r:id="rId15"/>
    <p:sldId id="278" r:id="rId16"/>
    <p:sldId id="279" r:id="rId17"/>
    <p:sldId id="280" r:id="rId18"/>
    <p:sldId id="281" r:id="rId19"/>
    <p:sldId id="282" r:id="rId20"/>
    <p:sldId id="283" r:id="rId21"/>
    <p:sldId id="284" r:id="rId22"/>
    <p:sldId id="285" r:id="rId23"/>
    <p:sldId id="304" r:id="rId24"/>
    <p:sldId id="305" r:id="rId25"/>
    <p:sldId id="264" r:id="rId26"/>
    <p:sldId id="286" r:id="rId27"/>
    <p:sldId id="290" r:id="rId28"/>
    <p:sldId id="265" r:id="rId29"/>
    <p:sldId id="310" r:id="rId30"/>
    <p:sldId id="311" r:id="rId31"/>
    <p:sldId id="312" r:id="rId32"/>
    <p:sldId id="313" r:id="rId33"/>
    <p:sldId id="315" r:id="rId34"/>
    <p:sldId id="314" r:id="rId35"/>
    <p:sldId id="301" r:id="rId36"/>
    <p:sldId id="302" r:id="rId37"/>
    <p:sldId id="266" r:id="rId38"/>
    <p:sldId id="303" r:id="rId39"/>
    <p:sldId id="306" r:id="rId40"/>
    <p:sldId id="307" r:id="rId41"/>
    <p:sldId id="309" r:id="rId42"/>
    <p:sldId id="308" r:id="rId43"/>
    <p:sldId id="300" r:id="rId44"/>
    <p:sldId id="299" r:id="rId45"/>
    <p:sldId id="272" r:id="rId46"/>
    <p:sldId id="297" r:id="rId47"/>
    <p:sldId id="273" r:id="rId48"/>
    <p:sldId id="298" r:id="rId4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8"/>
    <p:restoredTop sz="94590"/>
  </p:normalViewPr>
  <p:slideViewPr>
    <p:cSldViewPr snapToGrid="0" snapToObjects="1">
      <p:cViewPr>
        <p:scale>
          <a:sx n="68" d="100"/>
          <a:sy n="68" d="100"/>
        </p:scale>
        <p:origin x="-856" y="-132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notesMaster" Target="notesMasters/notesMaster1.xml"/><Relationship Id="rId51" Type="http://schemas.openxmlformats.org/officeDocument/2006/relationships/printerSettings" Target="printerSettings/printerSettings1.bin"/><Relationship Id="rId52" Type="http://schemas.openxmlformats.org/officeDocument/2006/relationships/presProps" Target="presProps.xml"/><Relationship Id="rId53" Type="http://schemas.openxmlformats.org/officeDocument/2006/relationships/viewProps" Target="viewProps.xml"/><Relationship Id="rId54" Type="http://schemas.openxmlformats.org/officeDocument/2006/relationships/theme" Target="theme/theme1.xml"/><Relationship Id="rId55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D29721-9F52-5147-B6BC-4A30622DF3CB}" type="datetimeFigureOut">
              <a:rPr lang="en-US" smtClean="0"/>
              <a:t>16-04-17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452FF9-CE8E-194A-8159-8FABDB95A2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529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Ask the students</a:t>
            </a:r>
            <a:r>
              <a:rPr lang="en-US" baseline="0" dirty="0" smtClean="0"/>
              <a:t> to describe what is happening in the picture?  What do they see?  Describe what the women are wearing?  What </a:t>
            </a:r>
            <a:r>
              <a:rPr lang="en-US" baseline="0" dirty="0" err="1" smtClean="0"/>
              <a:t>colour</a:t>
            </a:r>
            <a:r>
              <a:rPr lang="en-US" baseline="0" dirty="0" smtClean="0"/>
              <a:t> are the flowers?  What season do they think it takes place?  What is the name of Chinese festival where a photo like this would be taken?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A12CDE-44F5-4C03-9140-26913D904C2E}" type="slidenum">
              <a:rPr lang="en-CA" smtClean="0"/>
              <a:pPr/>
              <a:t>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774504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Ask the students</a:t>
            </a:r>
            <a:r>
              <a:rPr lang="en-US" baseline="0" dirty="0" smtClean="0"/>
              <a:t> to describe what is happening in the picture?  What do they see?  Describe what the women are wearing?  What </a:t>
            </a:r>
            <a:r>
              <a:rPr lang="en-US" baseline="0" dirty="0" err="1" smtClean="0"/>
              <a:t>colour</a:t>
            </a:r>
            <a:r>
              <a:rPr lang="en-US" baseline="0" dirty="0" smtClean="0"/>
              <a:t> are the flowers?  What season do they think it takes place?  What is the name of Chinese festival where a photo like this would be taken?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A12CDE-44F5-4C03-9140-26913D904C2E}" type="slidenum">
              <a:rPr lang="en-CA" smtClean="0"/>
              <a:pPr/>
              <a:t>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329441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VIDEO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452FF9-CE8E-194A-8159-8FABDB95A2A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67086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</a:t>
            </a:r>
            <a:r>
              <a:rPr lang="en-US" dirty="0" err="1" smtClean="0"/>
              <a:t>mrnussbaum.com</a:t>
            </a:r>
            <a:r>
              <a:rPr lang="en-US" dirty="0" smtClean="0"/>
              <a:t>/</a:t>
            </a:r>
            <a:r>
              <a:rPr lang="en-US" dirty="0" err="1" smtClean="0"/>
              <a:t>twoletters</a:t>
            </a:r>
            <a:r>
              <a:rPr lang="en-US" dirty="0" smtClean="0"/>
              <a:t>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452FF9-CE8E-194A-8159-8FABDB95A2A6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25154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</a:t>
            </a:r>
            <a:r>
              <a:rPr lang="en-US" dirty="0" err="1" smtClean="0"/>
              <a:t>mrnussbaum.com</a:t>
            </a:r>
            <a:r>
              <a:rPr lang="en-US" dirty="0" smtClean="0"/>
              <a:t>/</a:t>
            </a:r>
            <a:r>
              <a:rPr lang="en-US" dirty="0" err="1" smtClean="0"/>
              <a:t>twoletters</a:t>
            </a:r>
            <a:r>
              <a:rPr lang="en-US" dirty="0" smtClean="0"/>
              <a:t>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452FF9-CE8E-194A-8159-8FABDB95A2A6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30920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DD9ACD-887A-FD46-B447-2AEC4C709566}" type="datetimeFigureOut">
              <a:rPr lang="en-US" smtClean="0"/>
              <a:t>16-04-17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42B241-F0FE-0E40-BEFB-0F45D9CC83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29262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DD9ACD-887A-FD46-B447-2AEC4C709566}" type="datetimeFigureOut">
              <a:rPr lang="en-US" smtClean="0"/>
              <a:t>16-04-17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42B241-F0FE-0E40-BEFB-0F45D9CC83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72010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DD9ACD-887A-FD46-B447-2AEC4C709566}" type="datetimeFigureOut">
              <a:rPr lang="en-US" smtClean="0"/>
              <a:t>16-04-17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42B241-F0FE-0E40-BEFB-0F45D9CC83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74762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DD9ACD-887A-FD46-B447-2AEC4C709566}" type="datetimeFigureOut">
              <a:rPr lang="en-US" smtClean="0"/>
              <a:t>16-04-17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42B241-F0FE-0E40-BEFB-0F45D9CC83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88035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DD9ACD-887A-FD46-B447-2AEC4C709566}" type="datetimeFigureOut">
              <a:rPr lang="en-US" smtClean="0"/>
              <a:t>16-04-17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42B241-F0FE-0E40-BEFB-0F45D9CC83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32836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DD9ACD-887A-FD46-B447-2AEC4C709566}" type="datetimeFigureOut">
              <a:rPr lang="en-US" smtClean="0"/>
              <a:t>16-04-17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42B241-F0FE-0E40-BEFB-0F45D9CC83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06518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DD9ACD-887A-FD46-B447-2AEC4C709566}" type="datetimeFigureOut">
              <a:rPr lang="en-US" smtClean="0"/>
              <a:t>16-04-17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42B241-F0FE-0E40-BEFB-0F45D9CC83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47263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DD9ACD-887A-FD46-B447-2AEC4C709566}" type="datetimeFigureOut">
              <a:rPr lang="en-US" smtClean="0"/>
              <a:t>16-04-17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42B241-F0FE-0E40-BEFB-0F45D9CC83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28918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DD9ACD-887A-FD46-B447-2AEC4C709566}" type="datetimeFigureOut">
              <a:rPr lang="en-US" smtClean="0"/>
              <a:t>16-04-17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42B241-F0FE-0E40-BEFB-0F45D9CC83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77639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DD9ACD-887A-FD46-B447-2AEC4C709566}" type="datetimeFigureOut">
              <a:rPr lang="en-US" smtClean="0"/>
              <a:t>16-04-17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42B241-F0FE-0E40-BEFB-0F45D9CC83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57364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DD9ACD-887A-FD46-B447-2AEC4C709566}" type="datetimeFigureOut">
              <a:rPr lang="en-US" smtClean="0"/>
              <a:t>16-04-17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42B241-F0FE-0E40-BEFB-0F45D9CC83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9617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DD9ACD-887A-FD46-B447-2AEC4C709566}" type="datetimeFigureOut">
              <a:rPr lang="en-US" smtClean="0"/>
              <a:t>16-04-17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42B241-F0FE-0E40-BEFB-0F45D9CC83C1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treebg.jpg"/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41"/>
          <a:stretch/>
        </p:blipFill>
        <p:spPr>
          <a:xfrm>
            <a:off x="1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7990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tif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tif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tif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tif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tif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tif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tif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tif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tif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tif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tif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tif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tif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tif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tif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9.tif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9.tif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0.tiff"/><Relationship Id="rId3" Type="http://schemas.openxmlformats.org/officeDocument/2006/relationships/image" Target="../media/image31.tif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2.tif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tiff"/><Relationship Id="rId3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3.tif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4.tif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5.tif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6.tiff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7.tif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tiff"/><Relationship Id="rId4" Type="http://schemas.openxmlformats.org/officeDocument/2006/relationships/image" Target="../media/image34.tif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8.tif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tiff"/><Relationship Id="rId4" Type="http://schemas.openxmlformats.org/officeDocument/2006/relationships/image" Target="../media/image41.tif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9.tif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tiff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3.tiff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4.tiff"/><Relationship Id="rId3" Type="http://schemas.openxmlformats.org/officeDocument/2006/relationships/image" Target="../media/image4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tiff"/><Relationship Id="rId4" Type="http://schemas.openxmlformats.org/officeDocument/2006/relationships/image" Target="../media/image40.tiff"/><Relationship Id="rId5" Type="http://schemas.openxmlformats.org/officeDocument/2006/relationships/image" Target="../media/image45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4.tiff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tiff"/><Relationship Id="rId3" Type="http://schemas.openxmlformats.org/officeDocument/2006/relationships/image" Target="../media/image45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6.tiff"/><Relationship Id="rId3" Type="http://schemas.openxmlformats.org/officeDocument/2006/relationships/image" Target="../media/image45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7.tiff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7.tiff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tiff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tiff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tiff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tif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8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4" Type="http://schemas.openxmlformats.org/officeDocument/2006/relationships/image" Target="../media/image10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tif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4" Type="http://schemas.openxmlformats.org/officeDocument/2006/relationships/image" Target="../media/image14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overpage2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73056" y="2749832"/>
            <a:ext cx="2848859" cy="798015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smtClean="0">
                <a:solidFill>
                  <a:srgbClr val="FFFFFF"/>
                </a:solidFill>
              </a:rPr>
              <a:t>Holiday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73057" y="3402694"/>
            <a:ext cx="3227944" cy="487703"/>
          </a:xfrm>
        </p:spPr>
        <p:txBody>
          <a:bodyPr/>
          <a:lstStyle/>
          <a:p>
            <a:pPr algn="l"/>
            <a:r>
              <a:rPr lang="en-US" dirty="0" smtClean="0">
                <a:solidFill>
                  <a:srgbClr val="FFFFFF"/>
                </a:solidFill>
              </a:rPr>
              <a:t>Lesson 6, Unit 2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4773057" y="965535"/>
            <a:ext cx="3227944" cy="243851"/>
          </a:xfrm>
          <a:prstGeom prst="rect">
            <a:avLst/>
          </a:prstGeom>
        </p:spPr>
        <p:txBody>
          <a:bodyPr vert="horz" lIns="68580" tIns="34290" rIns="68580" bIns="34290" rtlCol="0">
            <a:normAutofit fontScale="92500" lnSpcReduction="10000"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350" dirty="0">
                <a:solidFill>
                  <a:srgbClr val="FFFFFF"/>
                </a:solidFill>
              </a:rPr>
              <a:t>ESL B (Level 2)</a:t>
            </a:r>
          </a:p>
        </p:txBody>
      </p:sp>
    </p:spTree>
    <p:extLst>
      <p:ext uri="{BB962C8B-B14F-4D97-AF65-F5344CB8AC3E}">
        <p14:creationId xmlns:p14="http://schemas.microsoft.com/office/powerpoint/2010/main" val="16033926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56780" y="171947"/>
            <a:ext cx="4990458" cy="994172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  <a:t>Earth Day every day!</a:t>
            </a:r>
            <a:endParaRPr lang="en-US" dirty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27314" y="1250534"/>
            <a:ext cx="748611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700" dirty="0">
                <a:solidFill>
                  <a:schemeClr val="accent6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  <a:sym typeface="Century Gothic" charset="0"/>
              </a:rPr>
              <a:t>What are some way we can celebrate the earth every day?</a:t>
            </a:r>
            <a:endParaRPr lang="en-US" sz="27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79073" y="5532398"/>
            <a:ext cx="852348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en-US" sz="2800" dirty="0">
                <a:solidFill>
                  <a:schemeClr val="accent6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  <a:sym typeface="Century Gothic" charset="0"/>
              </a:rPr>
              <a:t>What can you do around your house and at </a:t>
            </a:r>
            <a:r>
              <a:rPr lang="en-US" altLang="en-US" sz="2800" dirty="0" smtClean="0">
                <a:solidFill>
                  <a:schemeClr val="accent6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  <a:sym typeface="Century Gothic" charset="0"/>
              </a:rPr>
              <a:t>school?</a:t>
            </a:r>
            <a:endParaRPr lang="en-US" sz="28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3903183" y="3077764"/>
            <a:ext cx="1419340" cy="1463464"/>
          </a:xfrm>
          <a:prstGeom prst="ellipse">
            <a:avLst/>
          </a:prstGeom>
          <a:solidFill>
            <a:srgbClr val="008000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Earth Day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6099464" y="2395481"/>
            <a:ext cx="2160000" cy="1368000"/>
          </a:xfrm>
          <a:prstGeom prst="roundRect">
            <a:avLst/>
          </a:prstGeom>
          <a:solidFill>
            <a:srgbClr val="E2F0D9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" name="Rounded Rectangle 8"/>
          <p:cNvSpPr/>
          <p:nvPr/>
        </p:nvSpPr>
        <p:spPr>
          <a:xfrm>
            <a:off x="6099464" y="3942162"/>
            <a:ext cx="2213962" cy="1347500"/>
          </a:xfrm>
          <a:prstGeom prst="roundRect">
            <a:avLst/>
          </a:prstGeom>
          <a:solidFill>
            <a:srgbClr val="E2F0D9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" name="Rounded Rectangle 9"/>
          <p:cNvSpPr/>
          <p:nvPr/>
        </p:nvSpPr>
        <p:spPr>
          <a:xfrm>
            <a:off x="827314" y="3942162"/>
            <a:ext cx="2141663" cy="1347500"/>
          </a:xfrm>
          <a:prstGeom prst="roundRect">
            <a:avLst/>
          </a:prstGeom>
          <a:solidFill>
            <a:srgbClr val="E2F0D9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1" name="Rounded Rectangle 10"/>
          <p:cNvSpPr/>
          <p:nvPr/>
        </p:nvSpPr>
        <p:spPr>
          <a:xfrm>
            <a:off x="827314" y="2395481"/>
            <a:ext cx="2160000" cy="1368000"/>
          </a:xfrm>
          <a:prstGeom prst="roundRect">
            <a:avLst/>
          </a:prstGeom>
          <a:solidFill>
            <a:srgbClr val="E2F0D9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13" name="Straight Arrow Connector 12"/>
          <p:cNvCxnSpPr>
            <a:stCxn id="5" idx="6"/>
            <a:endCxn id="7" idx="1"/>
          </p:cNvCxnSpPr>
          <p:nvPr/>
        </p:nvCxnSpPr>
        <p:spPr>
          <a:xfrm flipV="1">
            <a:off x="5322523" y="3079481"/>
            <a:ext cx="776941" cy="730015"/>
          </a:xfrm>
          <a:prstGeom prst="straightConnector1">
            <a:avLst/>
          </a:prstGeom>
          <a:ln>
            <a:solidFill>
              <a:srgbClr val="A9D18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stCxn id="5" idx="6"/>
            <a:endCxn id="9" idx="1"/>
          </p:cNvCxnSpPr>
          <p:nvPr/>
        </p:nvCxnSpPr>
        <p:spPr>
          <a:xfrm>
            <a:off x="5322523" y="3809496"/>
            <a:ext cx="776941" cy="806416"/>
          </a:xfrm>
          <a:prstGeom prst="straightConnector1">
            <a:avLst/>
          </a:prstGeom>
          <a:ln>
            <a:solidFill>
              <a:srgbClr val="A9D18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stCxn id="5" idx="2"/>
            <a:endCxn id="10" idx="3"/>
          </p:cNvCxnSpPr>
          <p:nvPr/>
        </p:nvCxnSpPr>
        <p:spPr>
          <a:xfrm flipH="1">
            <a:off x="2968977" y="3809496"/>
            <a:ext cx="934206" cy="806416"/>
          </a:xfrm>
          <a:prstGeom prst="straightConnector1">
            <a:avLst/>
          </a:prstGeom>
          <a:ln>
            <a:solidFill>
              <a:srgbClr val="A9D18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stCxn id="5" idx="2"/>
            <a:endCxn id="11" idx="3"/>
          </p:cNvCxnSpPr>
          <p:nvPr/>
        </p:nvCxnSpPr>
        <p:spPr>
          <a:xfrm flipH="1" flipV="1">
            <a:off x="2987314" y="3079481"/>
            <a:ext cx="915869" cy="730015"/>
          </a:xfrm>
          <a:prstGeom prst="straightConnector1">
            <a:avLst/>
          </a:prstGeom>
          <a:ln>
            <a:solidFill>
              <a:srgbClr val="A9D18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027406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1678782" y="332056"/>
            <a:ext cx="5468462" cy="857250"/>
          </a:xfrm>
        </p:spPr>
        <p:txBody>
          <a:bodyPr/>
          <a:lstStyle/>
          <a:p>
            <a:r>
              <a:rPr lang="en-US" dirty="0" smtClean="0">
                <a:ln w="0"/>
                <a:solidFill>
                  <a:srgbClr val="00B0F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  <a:t>What did I just learn?</a:t>
            </a:r>
            <a:endParaRPr lang="en-US" dirty="0">
              <a:ln w="0"/>
              <a:solidFill>
                <a:srgbClr val="00B0F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3" name="Rectangle 4"/>
          <p:cNvSpPr>
            <a:spLocks/>
          </p:cNvSpPr>
          <p:nvPr/>
        </p:nvSpPr>
        <p:spPr bwMode="auto">
          <a:xfrm>
            <a:off x="2038351" y="7243528"/>
            <a:ext cx="6655708" cy="260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>
            <a:lvl1pPr marL="863600" indent="-647700" algn="l">
              <a:defRPr sz="1200">
                <a:solidFill>
                  <a:schemeClr val="tx1"/>
                </a:solidFill>
                <a:latin typeface="Georgia" charset="0"/>
              </a:defRPr>
            </a:lvl1pPr>
            <a:lvl2pPr algn="l">
              <a:defRPr sz="1200">
                <a:solidFill>
                  <a:schemeClr val="tx1"/>
                </a:solidFill>
                <a:latin typeface="Georgia" charset="0"/>
              </a:defRPr>
            </a:lvl2pPr>
            <a:lvl3pPr algn="l">
              <a:defRPr sz="1200">
                <a:solidFill>
                  <a:schemeClr val="tx1"/>
                </a:solidFill>
                <a:latin typeface="Georgia" charset="0"/>
              </a:defRPr>
            </a:lvl3pPr>
            <a:lvl4pPr algn="l">
              <a:defRPr sz="1200">
                <a:solidFill>
                  <a:schemeClr val="tx1"/>
                </a:solidFill>
                <a:latin typeface="Georgia" charset="0"/>
              </a:defRPr>
            </a:lvl4pPr>
            <a:lvl5pPr algn="l">
              <a:defRPr sz="1200">
                <a:solidFill>
                  <a:schemeClr val="tx1"/>
                </a:solidFill>
                <a:latin typeface="Georgia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eorgia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eorgia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eorgia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eorgia" charset="0"/>
              </a:defRPr>
            </a:lvl9pPr>
          </a:lstStyle>
          <a:p>
            <a:pPr marL="161925" indent="0">
              <a:spcBef>
                <a:spcPts val="1500"/>
              </a:spcBef>
            </a:pPr>
            <a:r>
              <a:rPr lang="en-CA" sz="2800" dirty="0">
                <a:latin typeface="Arial" charset="0"/>
                <a:ea typeface="Arial" charset="0"/>
                <a:cs typeface="Arial" charset="0"/>
              </a:rPr>
              <a:t>Making connections between ourselves and the world</a:t>
            </a:r>
            <a:endParaRPr lang="en-US" altLang="en-US" sz="2800" dirty="0">
              <a:latin typeface="Arial" charset="0"/>
              <a:ea typeface="Arial" charset="0"/>
              <a:cs typeface="Arial" charset="0"/>
              <a:sym typeface="Century Gothic" charset="0"/>
            </a:endParaRPr>
          </a:p>
          <a:p>
            <a:pPr marL="161925" indent="0">
              <a:spcBef>
                <a:spcPts val="1500"/>
              </a:spcBef>
            </a:pPr>
            <a:endParaRPr lang="en-US" altLang="en-US" sz="2800" dirty="0">
              <a:latin typeface="Arial" charset="0"/>
              <a:ea typeface="Arial" charset="0"/>
              <a:cs typeface="Arial" charset="0"/>
              <a:sym typeface="Century Gothic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98057" y="3645051"/>
            <a:ext cx="2416351" cy="293770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97486">
            <a:off x="5151574" y="3137130"/>
            <a:ext cx="1607534" cy="1503044"/>
          </a:xfrm>
          <a:prstGeom prst="rect">
            <a:avLst/>
          </a:prstGeom>
        </p:spPr>
      </p:pic>
      <p:pic>
        <p:nvPicPr>
          <p:cNvPr id="15" name="Picture 2" descr="C:\Users\Admin\Desktop\checkmark.pn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69827" y="1445582"/>
            <a:ext cx="359569" cy="361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4"/>
          <p:cNvSpPr>
            <a:spLocks/>
          </p:cNvSpPr>
          <p:nvPr/>
        </p:nvSpPr>
        <p:spPr bwMode="auto">
          <a:xfrm>
            <a:off x="1429397" y="1445582"/>
            <a:ext cx="5502945" cy="260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t"/>
          <a:lstStyle>
            <a:lvl1pPr marL="863600" indent="-647700" algn="l">
              <a:defRPr sz="1200">
                <a:solidFill>
                  <a:schemeClr val="tx1"/>
                </a:solidFill>
                <a:latin typeface="Georgia" charset="0"/>
              </a:defRPr>
            </a:lvl1pPr>
            <a:lvl2pPr algn="l">
              <a:defRPr sz="1200">
                <a:solidFill>
                  <a:schemeClr val="tx1"/>
                </a:solidFill>
                <a:latin typeface="Georgia" charset="0"/>
              </a:defRPr>
            </a:lvl2pPr>
            <a:lvl3pPr algn="l">
              <a:defRPr sz="1200">
                <a:solidFill>
                  <a:schemeClr val="tx1"/>
                </a:solidFill>
                <a:latin typeface="Georgia" charset="0"/>
              </a:defRPr>
            </a:lvl3pPr>
            <a:lvl4pPr algn="l">
              <a:defRPr sz="1200">
                <a:solidFill>
                  <a:schemeClr val="tx1"/>
                </a:solidFill>
                <a:latin typeface="Georgia" charset="0"/>
              </a:defRPr>
            </a:lvl4pPr>
            <a:lvl5pPr algn="l">
              <a:defRPr sz="1200">
                <a:solidFill>
                  <a:schemeClr val="tx1"/>
                </a:solidFill>
                <a:latin typeface="Georgia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eorgia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eorgia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eorgia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eorgia" charset="0"/>
              </a:defRPr>
            </a:lvl9pPr>
          </a:lstStyle>
          <a:p>
            <a:pPr marL="180975" indent="0"/>
            <a:r>
              <a:rPr lang="en-CA" sz="2800" dirty="0" smtClean="0">
                <a:latin typeface="Arial" charset="0"/>
                <a:ea typeface="Arial" charset="0"/>
                <a:cs typeface="Arial" charset="0"/>
              </a:rPr>
              <a:t>Making connections between ourselves and the world</a:t>
            </a:r>
          </a:p>
        </p:txBody>
      </p:sp>
    </p:spTree>
    <p:extLst>
      <p:ext uri="{BB962C8B-B14F-4D97-AF65-F5344CB8AC3E}">
        <p14:creationId xmlns:p14="http://schemas.microsoft.com/office/powerpoint/2010/main" val="10234426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8319" y="0"/>
            <a:ext cx="624625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0590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152045"/>
            <a:ext cx="9144000" cy="4553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52960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141869"/>
            <a:ext cx="9144000" cy="4574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0263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118054"/>
            <a:ext cx="9144000" cy="4621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97404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112369"/>
            <a:ext cx="9144000" cy="4633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3696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139597"/>
            <a:ext cx="9144000" cy="4578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3254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121445"/>
            <a:ext cx="9144000" cy="4615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4393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118128"/>
            <a:ext cx="9144000" cy="4621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60332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 txBox="1">
            <a:spLocks/>
          </p:cNvSpPr>
          <p:nvPr/>
        </p:nvSpPr>
        <p:spPr>
          <a:xfrm>
            <a:off x="1500414" y="152225"/>
            <a:ext cx="6172200" cy="857250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300" dirty="0">
                <a:ln w="0"/>
                <a:solidFill>
                  <a:srgbClr val="00B0F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  <a:t>What did I learn last class?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54148" y="4031394"/>
            <a:ext cx="2757714" cy="267220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847425">
            <a:off x="6983870" y="1020816"/>
            <a:ext cx="1833984" cy="1817312"/>
          </a:xfrm>
          <a:prstGeom prst="rect">
            <a:avLst/>
          </a:prstGeom>
        </p:spPr>
      </p:pic>
      <p:pic>
        <p:nvPicPr>
          <p:cNvPr id="21" name="Picture 2" descr="C:\Users\Admin\Desktop\checkmark.pn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69827" y="1445582"/>
            <a:ext cx="359569" cy="361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C:\Users\Admin\Desktop\checkmark.pn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69827" y="3573180"/>
            <a:ext cx="359569" cy="361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C:\Users\Admin\Desktop\checkmark.pn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69827" y="4845912"/>
            <a:ext cx="359569" cy="361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ectangle 4"/>
          <p:cNvSpPr>
            <a:spLocks/>
          </p:cNvSpPr>
          <p:nvPr/>
        </p:nvSpPr>
        <p:spPr bwMode="auto">
          <a:xfrm>
            <a:off x="1429397" y="2006450"/>
            <a:ext cx="5502945" cy="260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>
            <a:lvl1pPr marL="863600" indent="-647700" algn="l">
              <a:defRPr sz="1200">
                <a:solidFill>
                  <a:schemeClr val="tx1"/>
                </a:solidFill>
                <a:latin typeface="Georgia" charset="0"/>
              </a:defRPr>
            </a:lvl1pPr>
            <a:lvl2pPr algn="l">
              <a:defRPr sz="1200">
                <a:solidFill>
                  <a:schemeClr val="tx1"/>
                </a:solidFill>
                <a:latin typeface="Georgia" charset="0"/>
              </a:defRPr>
            </a:lvl2pPr>
            <a:lvl3pPr algn="l">
              <a:defRPr sz="1200">
                <a:solidFill>
                  <a:schemeClr val="tx1"/>
                </a:solidFill>
                <a:latin typeface="Georgia" charset="0"/>
              </a:defRPr>
            </a:lvl3pPr>
            <a:lvl4pPr algn="l">
              <a:defRPr sz="1200">
                <a:solidFill>
                  <a:schemeClr val="tx1"/>
                </a:solidFill>
                <a:latin typeface="Georgia" charset="0"/>
              </a:defRPr>
            </a:lvl4pPr>
            <a:lvl5pPr algn="l">
              <a:defRPr sz="1200">
                <a:solidFill>
                  <a:schemeClr val="tx1"/>
                </a:solidFill>
                <a:latin typeface="Georgia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eorgia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eorgia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eorgia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eorgia" charset="0"/>
              </a:defRPr>
            </a:lvl9pPr>
          </a:lstStyle>
          <a:p>
            <a:pPr marL="180975" indent="0"/>
            <a:r>
              <a:rPr lang="en-CA" sz="2800" dirty="0" smtClean="0">
                <a:latin typeface="Arial" charset="0"/>
                <a:ea typeface="Arial" charset="0"/>
                <a:cs typeface="Arial" charset="0"/>
              </a:rPr>
              <a:t>Sounds of the letters ‘TR’</a:t>
            </a:r>
          </a:p>
          <a:p>
            <a:pPr marL="180975" indent="0"/>
            <a:endParaRPr lang="en-CA" sz="2800" dirty="0">
              <a:latin typeface="Arial" charset="0"/>
              <a:ea typeface="Arial" charset="0"/>
              <a:cs typeface="Arial" charset="0"/>
            </a:endParaRPr>
          </a:p>
          <a:p>
            <a:pPr marL="180975" indent="0"/>
            <a:r>
              <a:rPr lang="en-CA" sz="2800" dirty="0" smtClean="0">
                <a:latin typeface="Arial" charset="0"/>
                <a:ea typeface="Arial" charset="0"/>
                <a:cs typeface="Arial" charset="0"/>
              </a:rPr>
              <a:t>Read and then sing a poem together</a:t>
            </a:r>
          </a:p>
          <a:p>
            <a:pPr marL="180975" indent="0"/>
            <a:endParaRPr lang="en-CA" sz="2800" dirty="0">
              <a:latin typeface="Arial" charset="0"/>
              <a:ea typeface="Arial" charset="0"/>
              <a:cs typeface="Arial" charset="0"/>
            </a:endParaRPr>
          </a:p>
          <a:p>
            <a:pPr marL="180975" indent="0"/>
            <a:r>
              <a:rPr lang="en-CA" sz="2800" dirty="0" smtClean="0">
                <a:latin typeface="Arial" charset="0"/>
                <a:ea typeface="Arial" charset="0"/>
                <a:cs typeface="Arial" charset="0"/>
              </a:rPr>
              <a:t>Making connections between ourselves and the world</a:t>
            </a:r>
          </a:p>
          <a:p>
            <a:pPr marL="180975" indent="0"/>
            <a:endParaRPr lang="en-CA" sz="2800" dirty="0">
              <a:latin typeface="Arial" charset="0"/>
              <a:ea typeface="Arial" charset="0"/>
              <a:cs typeface="Arial" charset="0"/>
            </a:endParaRPr>
          </a:p>
          <a:p>
            <a:pPr marL="180975" indent="0"/>
            <a:r>
              <a:rPr lang="en-CA" sz="2800" dirty="0" smtClean="0">
                <a:latin typeface="Arial" charset="0"/>
                <a:ea typeface="Arial" charset="0"/>
                <a:cs typeface="Arial" charset="0"/>
              </a:rPr>
              <a:t>New Easter Words</a:t>
            </a:r>
            <a:endParaRPr lang="en-CA" sz="2800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25" name="Picture 2" descr="C:\Users\Admin\Desktop\checkmark.pn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69827" y="2298335"/>
            <a:ext cx="359569" cy="361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61408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124857"/>
            <a:ext cx="9144000" cy="4608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93546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115840"/>
            <a:ext cx="9144000" cy="4626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79439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0723"/>
          <a:stretch/>
        </p:blipFill>
        <p:spPr>
          <a:xfrm>
            <a:off x="260131" y="1815750"/>
            <a:ext cx="4509000" cy="4185000"/>
          </a:xfrm>
          <a:prstGeom prst="rect">
            <a:avLst/>
          </a:prstGeom>
        </p:spPr>
      </p:pic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3407541" y="160566"/>
            <a:ext cx="2485259" cy="994172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  <a:t>Let’s Talk!</a:t>
            </a:r>
            <a:endParaRPr lang="en-US" dirty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019689" y="3006033"/>
            <a:ext cx="3743332" cy="5078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wrap="none">
            <a:spAutoFit/>
          </a:bodyPr>
          <a:lstStyle/>
          <a:p>
            <a:r>
              <a:rPr lang="en-US" altLang="en-US" sz="2700" dirty="0">
                <a:solidFill>
                  <a:schemeClr val="accent6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  <a:sym typeface="Century Gothic" charset="0"/>
              </a:rPr>
              <a:t>Who are the recyclers?</a:t>
            </a:r>
            <a:endParaRPr lang="en-US" sz="2700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064394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0723"/>
          <a:stretch/>
        </p:blipFill>
        <p:spPr>
          <a:xfrm>
            <a:off x="260131" y="1815750"/>
            <a:ext cx="4509000" cy="4185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019689" y="3006032"/>
            <a:ext cx="3724096" cy="92333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wrap="none">
            <a:spAutoFit/>
          </a:bodyPr>
          <a:lstStyle/>
          <a:p>
            <a:r>
              <a:rPr lang="en-US" altLang="en-US" sz="2700" dirty="0">
                <a:solidFill>
                  <a:schemeClr val="accent6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  <a:sym typeface="Century Gothic" charset="0"/>
              </a:rPr>
              <a:t>Why is A. Wolf taking </a:t>
            </a:r>
          </a:p>
          <a:p>
            <a:r>
              <a:rPr lang="en-US" altLang="en-US" sz="2700" dirty="0">
                <a:solidFill>
                  <a:schemeClr val="accent6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  <a:sym typeface="Century Gothic" charset="0"/>
              </a:rPr>
              <a:t>down the pigs houses?</a:t>
            </a:r>
            <a:endParaRPr lang="en-US" sz="27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407541" y="160566"/>
            <a:ext cx="2485259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  <a:t>Let’s Talk!</a:t>
            </a:r>
            <a:endParaRPr lang="en-US" dirty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45168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0723"/>
          <a:stretch/>
        </p:blipFill>
        <p:spPr>
          <a:xfrm>
            <a:off x="260131" y="1815750"/>
            <a:ext cx="4509000" cy="4185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894998" y="2486487"/>
            <a:ext cx="4012637" cy="216982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wrap="none">
            <a:spAutoFit/>
          </a:bodyPr>
          <a:lstStyle/>
          <a:p>
            <a:r>
              <a:rPr lang="en-US" altLang="en-US" sz="2700" dirty="0">
                <a:solidFill>
                  <a:schemeClr val="accent6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  <a:sym typeface="Century Gothic" charset="0"/>
              </a:rPr>
              <a:t>How does the story end?</a:t>
            </a:r>
          </a:p>
          <a:p>
            <a:endParaRPr lang="en-US" sz="2700" dirty="0">
              <a:solidFill>
                <a:schemeClr val="accent6">
                  <a:lumMod val="75000"/>
                </a:schemeClr>
              </a:solidFill>
              <a:latin typeface="Arial" charset="0"/>
              <a:ea typeface="Arial" charset="0"/>
              <a:cs typeface="Arial" charset="0"/>
              <a:sym typeface="Century Gothic" charset="0"/>
            </a:endParaRPr>
          </a:p>
          <a:p>
            <a:r>
              <a:rPr lang="en-US" sz="2700" dirty="0">
                <a:solidFill>
                  <a:schemeClr val="accent6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  <a:sym typeface="Century Gothic" charset="0"/>
              </a:rPr>
              <a:t>What does A. Wolf</a:t>
            </a:r>
            <a:r>
              <a:rPr lang="en-US" sz="2700" dirty="0">
                <a:solidFill>
                  <a:schemeClr val="accent6">
                    <a:lumMod val="75000"/>
                  </a:schemeClr>
                </a:solidFill>
                <a:sym typeface="Century Gothic" charset="0"/>
              </a:rPr>
              <a:t> do </a:t>
            </a:r>
          </a:p>
          <a:p>
            <a:r>
              <a:rPr lang="en-US" sz="2700" dirty="0">
                <a:solidFill>
                  <a:schemeClr val="accent6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  <a:sym typeface="Century Gothic" charset="0"/>
              </a:rPr>
              <a:t>instead of picking </a:t>
            </a:r>
          </a:p>
          <a:p>
            <a:r>
              <a:rPr lang="en-US" sz="2700" dirty="0">
                <a:solidFill>
                  <a:schemeClr val="accent6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  <a:sym typeface="Century Gothic" charset="0"/>
              </a:rPr>
              <a:t>up trash?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407541" y="160566"/>
            <a:ext cx="2485259" cy="994172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  <a:t>Let’s Talk!</a:t>
            </a:r>
            <a:endParaRPr lang="en-US" dirty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060085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1678781" y="269002"/>
            <a:ext cx="5582557" cy="857250"/>
          </a:xfrm>
        </p:spPr>
        <p:txBody>
          <a:bodyPr/>
          <a:lstStyle/>
          <a:p>
            <a:r>
              <a:rPr lang="en-US" dirty="0" smtClean="0">
                <a:ln w="0"/>
                <a:solidFill>
                  <a:srgbClr val="00B0F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  <a:t>What did I just learn?</a:t>
            </a:r>
            <a:endParaRPr lang="en-US" dirty="0">
              <a:ln w="0"/>
              <a:solidFill>
                <a:srgbClr val="00B0F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85073" y="3645051"/>
            <a:ext cx="2529335" cy="307506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97486">
            <a:off x="5151574" y="3137130"/>
            <a:ext cx="1607534" cy="1503044"/>
          </a:xfrm>
          <a:prstGeom prst="rect">
            <a:avLst/>
          </a:prstGeom>
        </p:spPr>
      </p:pic>
      <p:pic>
        <p:nvPicPr>
          <p:cNvPr id="9" name="Picture 2" descr="C:\Users\Admin\Desktop\checkmark.pn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69827" y="1445582"/>
            <a:ext cx="359569" cy="361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4"/>
          <p:cNvSpPr>
            <a:spLocks/>
          </p:cNvSpPr>
          <p:nvPr/>
        </p:nvSpPr>
        <p:spPr bwMode="auto">
          <a:xfrm>
            <a:off x="1429397" y="1445582"/>
            <a:ext cx="5502945" cy="260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t"/>
          <a:lstStyle>
            <a:lvl1pPr marL="863600" indent="-647700" algn="l">
              <a:defRPr sz="1200">
                <a:solidFill>
                  <a:schemeClr val="tx1"/>
                </a:solidFill>
                <a:latin typeface="Georgia" charset="0"/>
              </a:defRPr>
            </a:lvl1pPr>
            <a:lvl2pPr algn="l">
              <a:defRPr sz="1200">
                <a:solidFill>
                  <a:schemeClr val="tx1"/>
                </a:solidFill>
                <a:latin typeface="Georgia" charset="0"/>
              </a:defRPr>
            </a:lvl2pPr>
            <a:lvl3pPr algn="l">
              <a:defRPr sz="1200">
                <a:solidFill>
                  <a:schemeClr val="tx1"/>
                </a:solidFill>
                <a:latin typeface="Georgia" charset="0"/>
              </a:defRPr>
            </a:lvl3pPr>
            <a:lvl4pPr algn="l">
              <a:defRPr sz="1200">
                <a:solidFill>
                  <a:schemeClr val="tx1"/>
                </a:solidFill>
                <a:latin typeface="Georgia" charset="0"/>
              </a:defRPr>
            </a:lvl4pPr>
            <a:lvl5pPr algn="l">
              <a:defRPr sz="1200">
                <a:solidFill>
                  <a:schemeClr val="tx1"/>
                </a:solidFill>
                <a:latin typeface="Georgia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eorgia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eorgia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eorgia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eorgia" charset="0"/>
              </a:defRPr>
            </a:lvl9pPr>
          </a:lstStyle>
          <a:p>
            <a:pPr marL="180975" indent="0"/>
            <a:r>
              <a:rPr lang="en-CA" sz="2800" dirty="0" smtClean="0">
                <a:latin typeface="Arial" charset="0"/>
                <a:ea typeface="Arial" charset="0"/>
                <a:cs typeface="Arial" charset="0"/>
              </a:rPr>
              <a:t>Earth Day Vocabulary</a:t>
            </a:r>
          </a:p>
          <a:p>
            <a:pPr marL="180975" indent="0"/>
            <a:endParaRPr lang="en-CA" sz="2800" dirty="0" smtClean="0">
              <a:latin typeface="Arial" charset="0"/>
              <a:ea typeface="Arial" charset="0"/>
              <a:cs typeface="Arial" charset="0"/>
            </a:endParaRPr>
          </a:p>
          <a:p>
            <a:pPr marL="180975" indent="0"/>
            <a:r>
              <a:rPr lang="en-CA" sz="2800" dirty="0" smtClean="0">
                <a:latin typeface="Arial" charset="0"/>
                <a:ea typeface="Arial" charset="0"/>
                <a:cs typeface="Arial" charset="0"/>
              </a:rPr>
              <a:t>Retelling a story we have read in our own words</a:t>
            </a:r>
            <a:endParaRPr lang="en-CA" sz="2800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5" name="Picture 2" descr="C:\Users\Admin\Desktop\checkmark.pn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69827" y="2298335"/>
            <a:ext cx="359569" cy="361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47620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5853" y="2435030"/>
            <a:ext cx="5672372" cy="4052856"/>
          </a:xfrm>
          <a:prstGeom prst="rect">
            <a:avLst/>
          </a:prstGeom>
        </p:spPr>
      </p:pic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2902850" y="333392"/>
            <a:ext cx="3758696" cy="833028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n w="0"/>
                <a:solidFill>
                  <a:srgbClr val="00B0F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  <a:t>Review Game !</a:t>
            </a:r>
            <a:endParaRPr lang="en-US" dirty="0">
              <a:ln w="0"/>
              <a:solidFill>
                <a:srgbClr val="00B0F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403709" y="1539115"/>
            <a:ext cx="675697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2800" dirty="0">
                <a:solidFill>
                  <a:schemeClr val="accent6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  <a:sym typeface="Century Gothic" charset="0"/>
              </a:rPr>
              <a:t>What two letters do the words start with ?</a:t>
            </a:r>
            <a:endParaRPr lang="en-US" sz="2800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363803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3627" y="2144038"/>
            <a:ext cx="6017139" cy="429918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889946" y="1469198"/>
            <a:ext cx="778450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2800" dirty="0">
                <a:solidFill>
                  <a:schemeClr val="accent6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  <a:sym typeface="Century Gothic" charset="0"/>
              </a:rPr>
              <a:t>What new words did we learn during the game?</a:t>
            </a:r>
            <a:endParaRPr lang="en-US" sz="28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902850" y="333392"/>
            <a:ext cx="3758696" cy="83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>
                <a:ln w="0"/>
                <a:solidFill>
                  <a:srgbClr val="00B0F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  <a:t>Review Game !</a:t>
            </a:r>
            <a:endParaRPr lang="en-US" dirty="0">
              <a:ln w="0"/>
              <a:solidFill>
                <a:srgbClr val="00B0F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221041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1485900" y="264943"/>
            <a:ext cx="6172200" cy="857250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300" dirty="0">
                <a:ln w="0"/>
                <a:solidFill>
                  <a:srgbClr val="00B0F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  <a:t>Today’s letters Review!</a:t>
            </a:r>
          </a:p>
        </p:txBody>
      </p:sp>
      <p:sp>
        <p:nvSpPr>
          <p:cNvPr id="3" name="Rectangle 2"/>
          <p:cNvSpPr/>
          <p:nvPr/>
        </p:nvSpPr>
        <p:spPr>
          <a:xfrm>
            <a:off x="206061" y="1543438"/>
            <a:ext cx="8731878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altLang="en-US" sz="2700" dirty="0">
                <a:solidFill>
                  <a:schemeClr val="accent6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  <a:sym typeface="Century Gothic" charset="0"/>
              </a:rPr>
              <a:t>Reviewing sounds of the letters ‘</a:t>
            </a:r>
            <a:r>
              <a:rPr lang="en-CA" altLang="en-US" sz="2700" dirty="0" err="1">
                <a:solidFill>
                  <a:schemeClr val="accent6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  <a:sym typeface="Century Gothic" charset="0"/>
              </a:rPr>
              <a:t>kn</a:t>
            </a:r>
            <a:r>
              <a:rPr lang="en-CA" altLang="en-US" sz="2700" dirty="0">
                <a:solidFill>
                  <a:schemeClr val="accent6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  <a:sym typeface="Century Gothic" charset="0"/>
              </a:rPr>
              <a:t>’, ‘cl’, ‘</a:t>
            </a:r>
            <a:r>
              <a:rPr lang="en-CA" altLang="en-US" sz="2700" dirty="0" err="1">
                <a:solidFill>
                  <a:schemeClr val="accent6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  <a:sym typeface="Century Gothic" charset="0"/>
              </a:rPr>
              <a:t>ing</a:t>
            </a:r>
            <a:r>
              <a:rPr lang="en-CA" altLang="en-US" sz="2700" dirty="0">
                <a:solidFill>
                  <a:schemeClr val="accent6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  <a:sym typeface="Century Gothic" charset="0"/>
              </a:rPr>
              <a:t>/ng’, ‘</a:t>
            </a:r>
            <a:r>
              <a:rPr lang="en-CA" altLang="en-US" sz="2700" dirty="0" err="1">
                <a:solidFill>
                  <a:schemeClr val="accent6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  <a:sym typeface="Century Gothic" charset="0"/>
              </a:rPr>
              <a:t>dr</a:t>
            </a:r>
            <a:r>
              <a:rPr lang="en-CA" altLang="en-US" sz="2700" dirty="0">
                <a:solidFill>
                  <a:schemeClr val="accent6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  <a:sym typeface="Century Gothic" charset="0"/>
              </a:rPr>
              <a:t>’, ‘</a:t>
            </a:r>
            <a:r>
              <a:rPr lang="en-CA" altLang="en-US" sz="2700" dirty="0" err="1">
                <a:solidFill>
                  <a:schemeClr val="accent6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  <a:sym typeface="Century Gothic" charset="0"/>
              </a:rPr>
              <a:t>tr</a:t>
            </a:r>
            <a:r>
              <a:rPr lang="en-CA" altLang="en-US" sz="2700" dirty="0">
                <a:solidFill>
                  <a:schemeClr val="accent6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  <a:sym typeface="Century Gothic" charset="0"/>
              </a:rPr>
              <a:t>’</a:t>
            </a:r>
            <a:endParaRPr lang="en-US" sz="27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0228" y="3224454"/>
            <a:ext cx="2867892" cy="301371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5821" y="3502691"/>
            <a:ext cx="3898356" cy="2448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0214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1485900" y="319959"/>
            <a:ext cx="6172200" cy="857250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300" dirty="0">
                <a:ln w="0"/>
                <a:solidFill>
                  <a:srgbClr val="00B0F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  <a:t>Words with ’</a:t>
            </a:r>
            <a:r>
              <a:rPr lang="en-US" sz="3300" dirty="0" err="1">
                <a:ln w="0"/>
                <a:solidFill>
                  <a:srgbClr val="00B0F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  <a:t>dr</a:t>
            </a:r>
            <a:r>
              <a:rPr lang="en-US" sz="3300" dirty="0">
                <a:ln w="0"/>
                <a:solidFill>
                  <a:srgbClr val="00B0F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  <a:t>’</a:t>
            </a:r>
          </a:p>
        </p:txBody>
      </p:sp>
      <p:sp>
        <p:nvSpPr>
          <p:cNvPr id="4" name="Rectangle 3"/>
          <p:cNvSpPr/>
          <p:nvPr/>
        </p:nvSpPr>
        <p:spPr>
          <a:xfrm>
            <a:off x="406401" y="1201911"/>
            <a:ext cx="833119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Arial" charset="0"/>
                <a:ea typeface="Arial" charset="0"/>
                <a:cs typeface="Arial" charset="0"/>
              </a:rPr>
              <a:t>Fill in the word and write a sentence using the new ‘</a:t>
            </a:r>
            <a:r>
              <a:rPr lang="en-US" sz="2400" dirty="0" err="1">
                <a:latin typeface="Arial" charset="0"/>
                <a:ea typeface="Arial" charset="0"/>
                <a:cs typeface="Arial" charset="0"/>
              </a:rPr>
              <a:t>dr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’ word</a:t>
            </a:r>
          </a:p>
        </p:txBody>
      </p:sp>
      <p:sp>
        <p:nvSpPr>
          <p:cNvPr id="6" name="Rectangle 5"/>
          <p:cNvSpPr/>
          <p:nvPr/>
        </p:nvSpPr>
        <p:spPr>
          <a:xfrm>
            <a:off x="3945988" y="2549769"/>
            <a:ext cx="4325815" cy="236952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Rectangle 4"/>
          <p:cNvSpPr>
            <a:spLocks/>
          </p:cNvSpPr>
          <p:nvPr/>
        </p:nvSpPr>
        <p:spPr bwMode="auto">
          <a:xfrm>
            <a:off x="3945988" y="2574471"/>
            <a:ext cx="5502945" cy="260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>
            <a:lvl1pPr marL="863600" indent="-647700" algn="l">
              <a:defRPr sz="1200">
                <a:solidFill>
                  <a:schemeClr val="tx1"/>
                </a:solidFill>
                <a:latin typeface="Georgia" charset="0"/>
              </a:defRPr>
            </a:lvl1pPr>
            <a:lvl2pPr algn="l">
              <a:defRPr sz="1200">
                <a:solidFill>
                  <a:schemeClr val="tx1"/>
                </a:solidFill>
                <a:latin typeface="Georgia" charset="0"/>
              </a:defRPr>
            </a:lvl2pPr>
            <a:lvl3pPr algn="l">
              <a:defRPr sz="1200">
                <a:solidFill>
                  <a:schemeClr val="tx1"/>
                </a:solidFill>
                <a:latin typeface="Georgia" charset="0"/>
              </a:defRPr>
            </a:lvl3pPr>
            <a:lvl4pPr algn="l">
              <a:defRPr sz="1200">
                <a:solidFill>
                  <a:schemeClr val="tx1"/>
                </a:solidFill>
                <a:latin typeface="Georgia" charset="0"/>
              </a:defRPr>
            </a:lvl4pPr>
            <a:lvl5pPr algn="l">
              <a:defRPr sz="1200">
                <a:solidFill>
                  <a:schemeClr val="tx1"/>
                </a:solidFill>
                <a:latin typeface="Georgia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eorgia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eorgia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eorgia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eorgia" charset="0"/>
              </a:defRPr>
            </a:lvl9pPr>
          </a:lstStyle>
          <a:p>
            <a:pPr marL="161925" indent="0">
              <a:spcBef>
                <a:spcPts val="1500"/>
              </a:spcBef>
            </a:pPr>
            <a:r>
              <a:rPr lang="en-US" altLang="en-US" sz="2100" dirty="0">
                <a:latin typeface="Arial" charset="0"/>
                <a:ea typeface="Arial" charset="0"/>
                <a:cs typeface="Arial" charset="0"/>
                <a:sym typeface="Century Gothic" charset="0"/>
              </a:rPr>
              <a:t>This is a </a:t>
            </a:r>
            <a:r>
              <a:rPr lang="en-US" altLang="en-US" sz="2100" dirty="0" err="1">
                <a:latin typeface="Arial" charset="0"/>
                <a:ea typeface="Arial" charset="0"/>
                <a:cs typeface="Arial" charset="0"/>
                <a:sym typeface="Century Gothic" charset="0"/>
              </a:rPr>
              <a:t>dr</a:t>
            </a:r>
            <a:r>
              <a:rPr lang="en-US" altLang="en-US" sz="2100" dirty="0">
                <a:latin typeface="Arial" charset="0"/>
                <a:ea typeface="Arial" charset="0"/>
                <a:cs typeface="Arial" charset="0"/>
                <a:sym typeface="Century Gothic" charset="0"/>
              </a:rPr>
              <a:t>______.</a:t>
            </a:r>
          </a:p>
          <a:p>
            <a:pPr marL="161925" indent="0">
              <a:spcBef>
                <a:spcPts val="1500"/>
              </a:spcBef>
            </a:pPr>
            <a:r>
              <a:rPr lang="en-US" altLang="en-US" sz="2100" dirty="0">
                <a:latin typeface="Arial" charset="0"/>
                <a:ea typeface="Arial" charset="0"/>
                <a:cs typeface="Arial" charset="0"/>
                <a:sym typeface="Century Gothic" charset="0"/>
              </a:rPr>
              <a:t>___________________________</a:t>
            </a:r>
          </a:p>
          <a:p>
            <a:pPr marL="161925" indent="0">
              <a:spcBef>
                <a:spcPts val="1500"/>
              </a:spcBef>
            </a:pPr>
            <a:r>
              <a:rPr lang="en-US" altLang="en-US" sz="2100" dirty="0">
                <a:latin typeface="Arial" charset="0"/>
                <a:ea typeface="Arial" charset="0"/>
                <a:cs typeface="Arial" charset="0"/>
                <a:sym typeface="Century Gothic" charset="0"/>
              </a:rPr>
              <a:t>___________________________</a:t>
            </a:r>
          </a:p>
          <a:p>
            <a:pPr marL="161925" indent="0">
              <a:spcBef>
                <a:spcPts val="1500"/>
              </a:spcBef>
            </a:pPr>
            <a:endParaRPr lang="en-US" altLang="en-US" sz="2100" dirty="0">
              <a:latin typeface="Arial" charset="0"/>
              <a:ea typeface="Arial" charset="0"/>
              <a:cs typeface="Arial" charset="0"/>
              <a:sym typeface="Century Gothic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323" y="2210533"/>
            <a:ext cx="30480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9357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02235" y="5280515"/>
            <a:ext cx="1911730" cy="1446857"/>
          </a:xfrm>
          <a:prstGeom prst="rect">
            <a:avLst/>
          </a:prstGeom>
        </p:spPr>
      </p:pic>
      <p:pic>
        <p:nvPicPr>
          <p:cNvPr id="9" name="Picture 2" descr="C:\Users\Admin\Desktop\checkmark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69827" y="1445582"/>
            <a:ext cx="359569" cy="361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dmin\Desktop\checkmark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69827" y="3573180"/>
            <a:ext cx="359569" cy="361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Admin\Desktop\checkmark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69827" y="4845912"/>
            <a:ext cx="359569" cy="361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4"/>
          <p:cNvSpPr>
            <a:spLocks/>
          </p:cNvSpPr>
          <p:nvPr/>
        </p:nvSpPr>
        <p:spPr bwMode="auto">
          <a:xfrm>
            <a:off x="1429397" y="2245587"/>
            <a:ext cx="5502945" cy="260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>
            <a:lvl1pPr marL="863600" indent="-647700" algn="l">
              <a:defRPr sz="1200">
                <a:solidFill>
                  <a:schemeClr val="tx1"/>
                </a:solidFill>
                <a:latin typeface="Georgia" charset="0"/>
              </a:defRPr>
            </a:lvl1pPr>
            <a:lvl2pPr algn="l">
              <a:defRPr sz="1200">
                <a:solidFill>
                  <a:schemeClr val="tx1"/>
                </a:solidFill>
                <a:latin typeface="Georgia" charset="0"/>
              </a:defRPr>
            </a:lvl2pPr>
            <a:lvl3pPr algn="l">
              <a:defRPr sz="1200">
                <a:solidFill>
                  <a:schemeClr val="tx1"/>
                </a:solidFill>
                <a:latin typeface="Georgia" charset="0"/>
              </a:defRPr>
            </a:lvl3pPr>
            <a:lvl4pPr algn="l">
              <a:defRPr sz="1200">
                <a:solidFill>
                  <a:schemeClr val="tx1"/>
                </a:solidFill>
                <a:latin typeface="Georgia" charset="0"/>
              </a:defRPr>
            </a:lvl4pPr>
            <a:lvl5pPr algn="l">
              <a:defRPr sz="1200">
                <a:solidFill>
                  <a:schemeClr val="tx1"/>
                </a:solidFill>
                <a:latin typeface="Georgia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eorgia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eorgia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eorgia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eorgia" charset="0"/>
              </a:defRPr>
            </a:lvl9pPr>
          </a:lstStyle>
          <a:p>
            <a:pPr marL="180975" indent="0"/>
            <a:r>
              <a:rPr lang="en-CA" sz="2800" dirty="0" smtClean="0">
                <a:latin typeface="Arial" charset="0"/>
                <a:ea typeface="Arial" charset="0"/>
                <a:cs typeface="Arial" charset="0"/>
              </a:rPr>
              <a:t>Earth Day Vocabulary</a:t>
            </a:r>
            <a:endParaRPr lang="en-CA" sz="2800" dirty="0" smtClean="0">
              <a:latin typeface="Arial" charset="0"/>
              <a:ea typeface="Arial" charset="0"/>
              <a:cs typeface="Arial" charset="0"/>
            </a:endParaRPr>
          </a:p>
          <a:p>
            <a:pPr marL="180975" indent="0"/>
            <a:endParaRPr lang="en-CA" sz="2800" dirty="0">
              <a:latin typeface="Arial" charset="0"/>
              <a:ea typeface="Arial" charset="0"/>
              <a:cs typeface="Arial" charset="0"/>
            </a:endParaRPr>
          </a:p>
          <a:p>
            <a:pPr marL="180975" indent="0"/>
            <a:r>
              <a:rPr lang="en-CA" sz="2800" dirty="0" smtClean="0">
                <a:latin typeface="Arial" charset="0"/>
                <a:ea typeface="Arial" charset="0"/>
                <a:cs typeface="Arial" charset="0"/>
              </a:rPr>
              <a:t>Review sounds of the letters ‘KN’, ‘CL’, ‘ING/NG’, ‘DR’, ‘TR’</a:t>
            </a:r>
            <a:endParaRPr lang="en-CA" sz="2800" dirty="0" smtClean="0">
              <a:latin typeface="Arial" charset="0"/>
              <a:ea typeface="Arial" charset="0"/>
              <a:cs typeface="Arial" charset="0"/>
            </a:endParaRPr>
          </a:p>
          <a:p>
            <a:pPr marL="180975" indent="0"/>
            <a:endParaRPr lang="en-CA" sz="2800" dirty="0">
              <a:latin typeface="Arial" charset="0"/>
              <a:ea typeface="Arial" charset="0"/>
              <a:cs typeface="Arial" charset="0"/>
            </a:endParaRPr>
          </a:p>
          <a:p>
            <a:pPr marL="180975" indent="0"/>
            <a:r>
              <a:rPr lang="en-CA" sz="2800" dirty="0" smtClean="0">
                <a:latin typeface="Arial" charset="0"/>
                <a:ea typeface="Arial" charset="0"/>
                <a:cs typeface="Arial" charset="0"/>
              </a:rPr>
              <a:t>Making connections between ourselves and the world</a:t>
            </a:r>
            <a:endParaRPr lang="en-CA" sz="2800" dirty="0" smtClean="0">
              <a:latin typeface="Arial" charset="0"/>
              <a:ea typeface="Arial" charset="0"/>
              <a:cs typeface="Arial" charset="0"/>
            </a:endParaRPr>
          </a:p>
          <a:p>
            <a:pPr marL="180975" indent="0"/>
            <a:endParaRPr lang="en-CA" sz="2800" dirty="0">
              <a:latin typeface="Arial" charset="0"/>
              <a:ea typeface="Arial" charset="0"/>
              <a:cs typeface="Arial" charset="0"/>
            </a:endParaRPr>
          </a:p>
          <a:p>
            <a:pPr marL="180975" indent="0"/>
            <a:r>
              <a:rPr lang="en-CA" sz="2800" dirty="0" smtClean="0">
                <a:latin typeface="Arial" charset="0"/>
                <a:ea typeface="Arial" charset="0"/>
                <a:cs typeface="Arial" charset="0"/>
              </a:rPr>
              <a:t>Retelling a story we have read in our own words</a:t>
            </a:r>
            <a:endParaRPr lang="en-CA" sz="2800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8" name="Picture 2" descr="C:\Users\Admin\Desktop\checkmark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69827" y="2298335"/>
            <a:ext cx="359569" cy="361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itle 1"/>
          <p:cNvSpPr txBox="1">
            <a:spLocks/>
          </p:cNvSpPr>
          <p:nvPr/>
        </p:nvSpPr>
        <p:spPr>
          <a:xfrm>
            <a:off x="1500414" y="152225"/>
            <a:ext cx="6172200" cy="857250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300" dirty="0">
                <a:ln w="0"/>
                <a:solidFill>
                  <a:srgbClr val="00B0F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  <a:t>What </a:t>
            </a:r>
            <a:r>
              <a:rPr lang="en-US" sz="3300" dirty="0" smtClean="0">
                <a:ln w="0"/>
                <a:solidFill>
                  <a:srgbClr val="00B0F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  <a:t>will I </a:t>
            </a:r>
            <a:r>
              <a:rPr lang="en-US" sz="3300" b="1" dirty="0" smtClean="0">
                <a:ln w="0"/>
                <a:solidFill>
                  <a:srgbClr val="00B0F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  <a:t>review</a:t>
            </a:r>
            <a:r>
              <a:rPr lang="en-US" sz="3300" dirty="0" smtClean="0">
                <a:ln w="0"/>
                <a:solidFill>
                  <a:srgbClr val="00B0F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  <a:t> today?</a:t>
            </a:r>
            <a:endParaRPr lang="en-US" sz="3300" dirty="0">
              <a:ln w="0"/>
              <a:solidFill>
                <a:srgbClr val="00B0F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95034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1485900" y="206886"/>
            <a:ext cx="6172200" cy="857250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300" dirty="0">
                <a:ln w="0"/>
                <a:solidFill>
                  <a:srgbClr val="00B0F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  <a:t>Words with ’</a:t>
            </a:r>
            <a:r>
              <a:rPr lang="en-US" sz="3300" dirty="0" err="1">
                <a:ln w="0"/>
                <a:solidFill>
                  <a:srgbClr val="00B0F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  <a:t>tr</a:t>
            </a:r>
            <a:r>
              <a:rPr lang="en-US" sz="3300" dirty="0">
                <a:ln w="0"/>
                <a:solidFill>
                  <a:srgbClr val="00B0F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  <a:t>’</a:t>
            </a:r>
          </a:p>
        </p:txBody>
      </p:sp>
      <p:sp>
        <p:nvSpPr>
          <p:cNvPr id="4" name="Rectangle 3"/>
          <p:cNvSpPr/>
          <p:nvPr/>
        </p:nvSpPr>
        <p:spPr>
          <a:xfrm>
            <a:off x="449946" y="1588471"/>
            <a:ext cx="824410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Arial" charset="0"/>
                <a:ea typeface="Arial" charset="0"/>
                <a:cs typeface="Arial" charset="0"/>
              </a:rPr>
              <a:t>Fill in the word and write a sentence using the new ‘</a:t>
            </a:r>
            <a:r>
              <a:rPr lang="en-US" sz="2400" dirty="0" err="1">
                <a:latin typeface="Arial" charset="0"/>
                <a:ea typeface="Arial" charset="0"/>
                <a:cs typeface="Arial" charset="0"/>
              </a:rPr>
              <a:t>tr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’ word</a:t>
            </a:r>
          </a:p>
        </p:txBody>
      </p:sp>
      <p:sp>
        <p:nvSpPr>
          <p:cNvPr id="6" name="Rectangle 5"/>
          <p:cNvSpPr/>
          <p:nvPr/>
        </p:nvSpPr>
        <p:spPr>
          <a:xfrm>
            <a:off x="3945988" y="2549769"/>
            <a:ext cx="4325815" cy="236952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Rectangle 4"/>
          <p:cNvSpPr>
            <a:spLocks/>
          </p:cNvSpPr>
          <p:nvPr/>
        </p:nvSpPr>
        <p:spPr bwMode="auto">
          <a:xfrm>
            <a:off x="3945988" y="2574471"/>
            <a:ext cx="5502945" cy="260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>
            <a:lvl1pPr marL="863600" indent="-647700" algn="l">
              <a:defRPr sz="1200">
                <a:solidFill>
                  <a:schemeClr val="tx1"/>
                </a:solidFill>
                <a:latin typeface="Georgia" charset="0"/>
              </a:defRPr>
            </a:lvl1pPr>
            <a:lvl2pPr algn="l">
              <a:defRPr sz="1200">
                <a:solidFill>
                  <a:schemeClr val="tx1"/>
                </a:solidFill>
                <a:latin typeface="Georgia" charset="0"/>
              </a:defRPr>
            </a:lvl2pPr>
            <a:lvl3pPr algn="l">
              <a:defRPr sz="1200">
                <a:solidFill>
                  <a:schemeClr val="tx1"/>
                </a:solidFill>
                <a:latin typeface="Georgia" charset="0"/>
              </a:defRPr>
            </a:lvl3pPr>
            <a:lvl4pPr algn="l">
              <a:defRPr sz="1200">
                <a:solidFill>
                  <a:schemeClr val="tx1"/>
                </a:solidFill>
                <a:latin typeface="Georgia" charset="0"/>
              </a:defRPr>
            </a:lvl4pPr>
            <a:lvl5pPr algn="l">
              <a:defRPr sz="1200">
                <a:solidFill>
                  <a:schemeClr val="tx1"/>
                </a:solidFill>
                <a:latin typeface="Georgia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eorgia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eorgia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eorgia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eorgia" charset="0"/>
              </a:defRPr>
            </a:lvl9pPr>
          </a:lstStyle>
          <a:p>
            <a:pPr marL="161925" indent="0">
              <a:spcBef>
                <a:spcPts val="1500"/>
              </a:spcBef>
            </a:pPr>
            <a:r>
              <a:rPr lang="en-US" altLang="en-US" sz="2100" dirty="0">
                <a:latin typeface="Arial" charset="0"/>
                <a:ea typeface="Arial" charset="0"/>
                <a:cs typeface="Arial" charset="0"/>
                <a:sym typeface="Century Gothic" charset="0"/>
              </a:rPr>
              <a:t>This is a </a:t>
            </a:r>
            <a:r>
              <a:rPr lang="en-US" altLang="en-US" sz="2100" dirty="0" err="1">
                <a:latin typeface="Arial" charset="0"/>
                <a:ea typeface="Arial" charset="0"/>
                <a:cs typeface="Arial" charset="0"/>
                <a:sym typeface="Century Gothic" charset="0"/>
              </a:rPr>
              <a:t>tr</a:t>
            </a:r>
            <a:r>
              <a:rPr lang="en-US" altLang="en-US" sz="2100" dirty="0">
                <a:latin typeface="Arial" charset="0"/>
                <a:ea typeface="Arial" charset="0"/>
                <a:cs typeface="Arial" charset="0"/>
                <a:sym typeface="Century Gothic" charset="0"/>
              </a:rPr>
              <a:t>_______.</a:t>
            </a:r>
          </a:p>
          <a:p>
            <a:pPr marL="161925" indent="0">
              <a:spcBef>
                <a:spcPts val="1500"/>
              </a:spcBef>
            </a:pPr>
            <a:r>
              <a:rPr lang="en-US" altLang="en-US" sz="2100" dirty="0">
                <a:latin typeface="Arial" charset="0"/>
                <a:ea typeface="Arial" charset="0"/>
                <a:cs typeface="Arial" charset="0"/>
                <a:sym typeface="Century Gothic" charset="0"/>
              </a:rPr>
              <a:t>___________________________</a:t>
            </a:r>
          </a:p>
          <a:p>
            <a:pPr marL="161925" indent="0">
              <a:spcBef>
                <a:spcPts val="1500"/>
              </a:spcBef>
            </a:pPr>
            <a:r>
              <a:rPr lang="en-US" altLang="en-US" sz="2100" dirty="0">
                <a:latin typeface="Arial" charset="0"/>
                <a:ea typeface="Arial" charset="0"/>
                <a:cs typeface="Arial" charset="0"/>
                <a:sym typeface="Century Gothic" charset="0"/>
              </a:rPr>
              <a:t>___________________________</a:t>
            </a:r>
          </a:p>
          <a:p>
            <a:pPr marL="161925" indent="0">
              <a:spcBef>
                <a:spcPts val="1500"/>
              </a:spcBef>
            </a:pPr>
            <a:endParaRPr lang="en-US" altLang="en-US" sz="2100" dirty="0">
              <a:latin typeface="Arial" charset="0"/>
              <a:ea typeface="Arial" charset="0"/>
              <a:cs typeface="Arial" charset="0"/>
              <a:sym typeface="Century Gothic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983230"/>
            <a:ext cx="3807336" cy="2059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56208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1485900" y="307608"/>
            <a:ext cx="6172200" cy="857250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300" dirty="0">
                <a:ln w="0"/>
                <a:solidFill>
                  <a:srgbClr val="00B0F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  <a:t>Words with ’</a:t>
            </a:r>
            <a:r>
              <a:rPr lang="en-US" sz="3300" dirty="0" err="1">
                <a:ln w="0"/>
                <a:solidFill>
                  <a:srgbClr val="00B0F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  <a:t>kn</a:t>
            </a:r>
            <a:r>
              <a:rPr lang="en-US" sz="3300" dirty="0">
                <a:ln w="0"/>
                <a:solidFill>
                  <a:srgbClr val="00B0F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  <a:t>’</a:t>
            </a:r>
          </a:p>
        </p:txBody>
      </p:sp>
      <p:sp>
        <p:nvSpPr>
          <p:cNvPr id="4" name="Rectangle 3"/>
          <p:cNvSpPr/>
          <p:nvPr/>
        </p:nvSpPr>
        <p:spPr>
          <a:xfrm>
            <a:off x="449946" y="1555795"/>
            <a:ext cx="824410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Arial" charset="0"/>
                <a:ea typeface="Arial" charset="0"/>
                <a:cs typeface="Arial" charset="0"/>
              </a:rPr>
              <a:t>Fill in the word and write a sentence using the new ‘</a:t>
            </a:r>
            <a:r>
              <a:rPr lang="en-US" sz="2400" dirty="0" err="1">
                <a:latin typeface="Arial" charset="0"/>
                <a:ea typeface="Arial" charset="0"/>
                <a:cs typeface="Arial" charset="0"/>
              </a:rPr>
              <a:t>kn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’ word</a:t>
            </a:r>
          </a:p>
        </p:txBody>
      </p:sp>
      <p:sp>
        <p:nvSpPr>
          <p:cNvPr id="6" name="Rectangle 5"/>
          <p:cNvSpPr/>
          <p:nvPr/>
        </p:nvSpPr>
        <p:spPr>
          <a:xfrm>
            <a:off x="3945988" y="2549769"/>
            <a:ext cx="4325815" cy="236952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Rectangle 4"/>
          <p:cNvSpPr>
            <a:spLocks/>
          </p:cNvSpPr>
          <p:nvPr/>
        </p:nvSpPr>
        <p:spPr bwMode="auto">
          <a:xfrm>
            <a:off x="3945988" y="2574471"/>
            <a:ext cx="5502945" cy="260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>
            <a:lvl1pPr marL="863600" indent="-647700" algn="l">
              <a:defRPr sz="1200">
                <a:solidFill>
                  <a:schemeClr val="tx1"/>
                </a:solidFill>
                <a:latin typeface="Georgia" charset="0"/>
              </a:defRPr>
            </a:lvl1pPr>
            <a:lvl2pPr algn="l">
              <a:defRPr sz="1200">
                <a:solidFill>
                  <a:schemeClr val="tx1"/>
                </a:solidFill>
                <a:latin typeface="Georgia" charset="0"/>
              </a:defRPr>
            </a:lvl2pPr>
            <a:lvl3pPr algn="l">
              <a:defRPr sz="1200">
                <a:solidFill>
                  <a:schemeClr val="tx1"/>
                </a:solidFill>
                <a:latin typeface="Georgia" charset="0"/>
              </a:defRPr>
            </a:lvl3pPr>
            <a:lvl4pPr algn="l">
              <a:defRPr sz="1200">
                <a:solidFill>
                  <a:schemeClr val="tx1"/>
                </a:solidFill>
                <a:latin typeface="Georgia" charset="0"/>
              </a:defRPr>
            </a:lvl4pPr>
            <a:lvl5pPr algn="l">
              <a:defRPr sz="1200">
                <a:solidFill>
                  <a:schemeClr val="tx1"/>
                </a:solidFill>
                <a:latin typeface="Georgia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eorgia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eorgia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eorgia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eorgia" charset="0"/>
              </a:defRPr>
            </a:lvl9pPr>
          </a:lstStyle>
          <a:p>
            <a:pPr marL="161925" indent="0">
              <a:spcBef>
                <a:spcPts val="1500"/>
              </a:spcBef>
            </a:pPr>
            <a:r>
              <a:rPr lang="en-US" altLang="en-US" sz="2100" dirty="0">
                <a:latin typeface="Arial" charset="0"/>
                <a:ea typeface="Arial" charset="0"/>
                <a:cs typeface="Arial" charset="0"/>
                <a:sym typeface="Century Gothic" charset="0"/>
              </a:rPr>
              <a:t>This is a </a:t>
            </a:r>
            <a:r>
              <a:rPr lang="en-US" altLang="en-US" sz="2100" dirty="0" err="1">
                <a:latin typeface="Arial" charset="0"/>
                <a:ea typeface="Arial" charset="0"/>
                <a:cs typeface="Arial" charset="0"/>
                <a:sym typeface="Century Gothic" charset="0"/>
              </a:rPr>
              <a:t>kn</a:t>
            </a:r>
            <a:r>
              <a:rPr lang="en-US" altLang="en-US" sz="2100" dirty="0">
                <a:latin typeface="Arial" charset="0"/>
                <a:ea typeface="Arial" charset="0"/>
                <a:cs typeface="Arial" charset="0"/>
                <a:sym typeface="Century Gothic" charset="0"/>
              </a:rPr>
              <a:t>______.</a:t>
            </a:r>
          </a:p>
          <a:p>
            <a:pPr marL="161925" indent="0">
              <a:spcBef>
                <a:spcPts val="1500"/>
              </a:spcBef>
            </a:pPr>
            <a:r>
              <a:rPr lang="en-US" altLang="en-US" sz="2100" dirty="0">
                <a:latin typeface="Arial" charset="0"/>
                <a:ea typeface="Arial" charset="0"/>
                <a:cs typeface="Arial" charset="0"/>
                <a:sym typeface="Century Gothic" charset="0"/>
              </a:rPr>
              <a:t>___________________________</a:t>
            </a:r>
          </a:p>
          <a:p>
            <a:pPr marL="161925" indent="0">
              <a:spcBef>
                <a:spcPts val="1500"/>
              </a:spcBef>
            </a:pPr>
            <a:r>
              <a:rPr lang="en-US" altLang="en-US" sz="2100" dirty="0">
                <a:latin typeface="Arial" charset="0"/>
                <a:ea typeface="Arial" charset="0"/>
                <a:cs typeface="Arial" charset="0"/>
                <a:sym typeface="Century Gothic" charset="0"/>
              </a:rPr>
              <a:t>___________________________</a:t>
            </a:r>
          </a:p>
          <a:p>
            <a:pPr marL="161925" indent="0">
              <a:spcBef>
                <a:spcPts val="1500"/>
              </a:spcBef>
            </a:pPr>
            <a:endParaRPr lang="en-US" altLang="en-US" sz="2100" dirty="0">
              <a:latin typeface="Arial" charset="0"/>
              <a:ea typeface="Arial" charset="0"/>
              <a:cs typeface="Arial" charset="0"/>
              <a:sym typeface="Century Gothic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946" y="2777729"/>
            <a:ext cx="3328075" cy="2052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3119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1485900" y="279457"/>
            <a:ext cx="6172200" cy="857250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300" dirty="0">
                <a:ln w="0"/>
                <a:solidFill>
                  <a:srgbClr val="00B0F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  <a:t>Words with ’cl’</a:t>
            </a:r>
          </a:p>
        </p:txBody>
      </p:sp>
      <p:sp>
        <p:nvSpPr>
          <p:cNvPr id="4" name="Rectangle 3"/>
          <p:cNvSpPr/>
          <p:nvPr/>
        </p:nvSpPr>
        <p:spPr>
          <a:xfrm>
            <a:off x="449946" y="1377661"/>
            <a:ext cx="824410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Arial" charset="0"/>
                <a:ea typeface="Arial" charset="0"/>
                <a:cs typeface="Arial" charset="0"/>
              </a:rPr>
              <a:t>Fill in the word and write a sentence using the new ‘cl’ word</a:t>
            </a:r>
          </a:p>
        </p:txBody>
      </p:sp>
      <p:sp>
        <p:nvSpPr>
          <p:cNvPr id="6" name="Rectangle 5"/>
          <p:cNvSpPr/>
          <p:nvPr/>
        </p:nvSpPr>
        <p:spPr>
          <a:xfrm>
            <a:off x="3945988" y="2549769"/>
            <a:ext cx="4325815" cy="236952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Rectangle 4"/>
          <p:cNvSpPr>
            <a:spLocks/>
          </p:cNvSpPr>
          <p:nvPr/>
        </p:nvSpPr>
        <p:spPr bwMode="auto">
          <a:xfrm>
            <a:off x="3945988" y="2574471"/>
            <a:ext cx="5502945" cy="260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>
            <a:lvl1pPr marL="863600" indent="-647700" algn="l">
              <a:defRPr sz="1200">
                <a:solidFill>
                  <a:schemeClr val="tx1"/>
                </a:solidFill>
                <a:latin typeface="Georgia" charset="0"/>
              </a:defRPr>
            </a:lvl1pPr>
            <a:lvl2pPr algn="l">
              <a:defRPr sz="1200">
                <a:solidFill>
                  <a:schemeClr val="tx1"/>
                </a:solidFill>
                <a:latin typeface="Georgia" charset="0"/>
              </a:defRPr>
            </a:lvl2pPr>
            <a:lvl3pPr algn="l">
              <a:defRPr sz="1200">
                <a:solidFill>
                  <a:schemeClr val="tx1"/>
                </a:solidFill>
                <a:latin typeface="Georgia" charset="0"/>
              </a:defRPr>
            </a:lvl3pPr>
            <a:lvl4pPr algn="l">
              <a:defRPr sz="1200">
                <a:solidFill>
                  <a:schemeClr val="tx1"/>
                </a:solidFill>
                <a:latin typeface="Georgia" charset="0"/>
              </a:defRPr>
            </a:lvl4pPr>
            <a:lvl5pPr algn="l">
              <a:defRPr sz="1200">
                <a:solidFill>
                  <a:schemeClr val="tx1"/>
                </a:solidFill>
                <a:latin typeface="Georgia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eorgia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eorgia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eorgia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eorgia" charset="0"/>
              </a:defRPr>
            </a:lvl9pPr>
          </a:lstStyle>
          <a:p>
            <a:pPr marL="161925" indent="0">
              <a:spcBef>
                <a:spcPts val="1500"/>
              </a:spcBef>
            </a:pPr>
            <a:r>
              <a:rPr lang="en-US" altLang="en-US" sz="2100" dirty="0">
                <a:latin typeface="Arial" charset="0"/>
                <a:ea typeface="Arial" charset="0"/>
                <a:cs typeface="Arial" charset="0"/>
                <a:sym typeface="Century Gothic" charset="0"/>
              </a:rPr>
              <a:t>This is a cl_______.</a:t>
            </a:r>
          </a:p>
          <a:p>
            <a:pPr marL="161925" indent="0">
              <a:spcBef>
                <a:spcPts val="1500"/>
              </a:spcBef>
            </a:pPr>
            <a:r>
              <a:rPr lang="en-US" altLang="en-US" sz="2100" dirty="0">
                <a:latin typeface="Arial" charset="0"/>
                <a:ea typeface="Arial" charset="0"/>
                <a:cs typeface="Arial" charset="0"/>
                <a:sym typeface="Century Gothic" charset="0"/>
              </a:rPr>
              <a:t>___________________________</a:t>
            </a:r>
          </a:p>
          <a:p>
            <a:pPr marL="161925" indent="0">
              <a:spcBef>
                <a:spcPts val="1500"/>
              </a:spcBef>
            </a:pPr>
            <a:r>
              <a:rPr lang="en-US" altLang="en-US" sz="2100" dirty="0">
                <a:latin typeface="Arial" charset="0"/>
                <a:ea typeface="Arial" charset="0"/>
                <a:cs typeface="Arial" charset="0"/>
                <a:sym typeface="Century Gothic" charset="0"/>
              </a:rPr>
              <a:t>___________________________</a:t>
            </a:r>
          </a:p>
          <a:p>
            <a:pPr marL="161925" indent="0">
              <a:spcBef>
                <a:spcPts val="1500"/>
              </a:spcBef>
            </a:pPr>
            <a:endParaRPr lang="en-US" altLang="en-US" sz="2100" dirty="0">
              <a:latin typeface="Arial" charset="0"/>
              <a:ea typeface="Arial" charset="0"/>
              <a:cs typeface="Arial" charset="0"/>
              <a:sym typeface="Century Gothic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597" y="2606996"/>
            <a:ext cx="1803595" cy="2312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00123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1485900" y="279458"/>
            <a:ext cx="6172200" cy="857250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300" dirty="0">
                <a:ln w="0"/>
                <a:solidFill>
                  <a:srgbClr val="00B0F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  <a:t>Words with ’</a:t>
            </a:r>
            <a:r>
              <a:rPr lang="en-US" sz="3300" dirty="0" err="1">
                <a:ln w="0"/>
                <a:solidFill>
                  <a:srgbClr val="00B0F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  <a:t>ing</a:t>
            </a:r>
            <a:r>
              <a:rPr lang="en-US" sz="3300" dirty="0">
                <a:ln w="0"/>
                <a:solidFill>
                  <a:srgbClr val="00B0F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  <a:t>’</a:t>
            </a:r>
          </a:p>
        </p:txBody>
      </p:sp>
      <p:sp>
        <p:nvSpPr>
          <p:cNvPr id="4" name="Rectangle 3"/>
          <p:cNvSpPr/>
          <p:nvPr/>
        </p:nvSpPr>
        <p:spPr>
          <a:xfrm>
            <a:off x="339273" y="1510253"/>
            <a:ext cx="846545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Arial" charset="0"/>
                <a:ea typeface="Arial" charset="0"/>
                <a:cs typeface="Arial" charset="0"/>
              </a:rPr>
              <a:t>Fill in the word and write a sentence using the new ‘</a:t>
            </a:r>
            <a:r>
              <a:rPr lang="en-US" sz="2400" dirty="0" err="1">
                <a:latin typeface="Arial" charset="0"/>
                <a:ea typeface="Arial" charset="0"/>
                <a:cs typeface="Arial" charset="0"/>
              </a:rPr>
              <a:t>ing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’ word</a:t>
            </a:r>
          </a:p>
        </p:txBody>
      </p:sp>
      <p:sp>
        <p:nvSpPr>
          <p:cNvPr id="6" name="Rectangle 5"/>
          <p:cNvSpPr/>
          <p:nvPr/>
        </p:nvSpPr>
        <p:spPr>
          <a:xfrm>
            <a:off x="3945988" y="2549769"/>
            <a:ext cx="4325815" cy="236952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Rectangle 4"/>
          <p:cNvSpPr>
            <a:spLocks/>
          </p:cNvSpPr>
          <p:nvPr/>
        </p:nvSpPr>
        <p:spPr bwMode="auto">
          <a:xfrm>
            <a:off x="3945988" y="2574471"/>
            <a:ext cx="5502945" cy="260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>
            <a:lvl1pPr marL="863600" indent="-647700" algn="l">
              <a:defRPr sz="1200">
                <a:solidFill>
                  <a:schemeClr val="tx1"/>
                </a:solidFill>
                <a:latin typeface="Georgia" charset="0"/>
              </a:defRPr>
            </a:lvl1pPr>
            <a:lvl2pPr algn="l">
              <a:defRPr sz="1200">
                <a:solidFill>
                  <a:schemeClr val="tx1"/>
                </a:solidFill>
                <a:latin typeface="Georgia" charset="0"/>
              </a:defRPr>
            </a:lvl2pPr>
            <a:lvl3pPr algn="l">
              <a:defRPr sz="1200">
                <a:solidFill>
                  <a:schemeClr val="tx1"/>
                </a:solidFill>
                <a:latin typeface="Georgia" charset="0"/>
              </a:defRPr>
            </a:lvl3pPr>
            <a:lvl4pPr algn="l">
              <a:defRPr sz="1200">
                <a:solidFill>
                  <a:schemeClr val="tx1"/>
                </a:solidFill>
                <a:latin typeface="Georgia" charset="0"/>
              </a:defRPr>
            </a:lvl4pPr>
            <a:lvl5pPr algn="l">
              <a:defRPr sz="1200">
                <a:solidFill>
                  <a:schemeClr val="tx1"/>
                </a:solidFill>
                <a:latin typeface="Georgia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eorgia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eorgia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eorgia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eorgia" charset="0"/>
              </a:defRPr>
            </a:lvl9pPr>
          </a:lstStyle>
          <a:p>
            <a:pPr marL="161925" indent="0">
              <a:spcBef>
                <a:spcPts val="1500"/>
              </a:spcBef>
            </a:pPr>
            <a:r>
              <a:rPr lang="en-US" altLang="en-US" sz="2100" dirty="0">
                <a:latin typeface="Arial" charset="0"/>
                <a:ea typeface="Arial" charset="0"/>
                <a:cs typeface="Arial" charset="0"/>
                <a:sym typeface="Century Gothic" charset="0"/>
              </a:rPr>
              <a:t>This is a ___</a:t>
            </a:r>
            <a:r>
              <a:rPr lang="en-US" altLang="en-US" sz="2100" dirty="0" err="1">
                <a:latin typeface="Arial" charset="0"/>
                <a:ea typeface="Arial" charset="0"/>
                <a:cs typeface="Arial" charset="0"/>
                <a:sym typeface="Century Gothic" charset="0"/>
              </a:rPr>
              <a:t>ing</a:t>
            </a:r>
            <a:r>
              <a:rPr lang="en-US" altLang="en-US" sz="2100" dirty="0">
                <a:latin typeface="Arial" charset="0"/>
                <a:ea typeface="Arial" charset="0"/>
                <a:cs typeface="Arial" charset="0"/>
                <a:sym typeface="Century Gothic" charset="0"/>
              </a:rPr>
              <a:t>.</a:t>
            </a:r>
          </a:p>
          <a:p>
            <a:pPr marL="161925" indent="0">
              <a:spcBef>
                <a:spcPts val="1500"/>
              </a:spcBef>
            </a:pPr>
            <a:r>
              <a:rPr lang="en-US" altLang="en-US" sz="2100" dirty="0">
                <a:latin typeface="Arial" charset="0"/>
                <a:ea typeface="Arial" charset="0"/>
                <a:cs typeface="Arial" charset="0"/>
                <a:sym typeface="Century Gothic" charset="0"/>
              </a:rPr>
              <a:t>___________________________</a:t>
            </a:r>
          </a:p>
          <a:p>
            <a:pPr marL="161925" indent="0">
              <a:spcBef>
                <a:spcPts val="1500"/>
              </a:spcBef>
            </a:pPr>
            <a:r>
              <a:rPr lang="en-US" altLang="en-US" sz="2100" dirty="0">
                <a:latin typeface="Arial" charset="0"/>
                <a:ea typeface="Arial" charset="0"/>
                <a:cs typeface="Arial" charset="0"/>
                <a:sym typeface="Century Gothic" charset="0"/>
              </a:rPr>
              <a:t>___________________________</a:t>
            </a:r>
          </a:p>
          <a:p>
            <a:pPr marL="161925" indent="0">
              <a:spcBef>
                <a:spcPts val="1500"/>
              </a:spcBef>
            </a:pPr>
            <a:endParaRPr lang="en-US" altLang="en-US" sz="2100" dirty="0">
              <a:latin typeface="Arial" charset="0"/>
              <a:ea typeface="Arial" charset="0"/>
              <a:cs typeface="Arial" charset="0"/>
              <a:sym typeface="Century Gothic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1615" y="2447616"/>
            <a:ext cx="1616480" cy="2471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48778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1485900" y="410673"/>
            <a:ext cx="6172200" cy="857250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300" dirty="0">
                <a:ln w="0"/>
                <a:solidFill>
                  <a:srgbClr val="00B0F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  <a:t>Words with ’ng’</a:t>
            </a:r>
          </a:p>
        </p:txBody>
      </p:sp>
      <p:sp>
        <p:nvSpPr>
          <p:cNvPr id="4" name="Rectangle 3"/>
          <p:cNvSpPr/>
          <p:nvPr/>
        </p:nvSpPr>
        <p:spPr>
          <a:xfrm>
            <a:off x="449946" y="1678013"/>
            <a:ext cx="869405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Arial" charset="0"/>
                <a:ea typeface="Arial" charset="0"/>
                <a:cs typeface="Arial" charset="0"/>
              </a:rPr>
              <a:t>Fill in the word and write a sentence using the new ‘ng’ word</a:t>
            </a:r>
          </a:p>
        </p:txBody>
      </p:sp>
      <p:sp>
        <p:nvSpPr>
          <p:cNvPr id="6" name="Rectangle 5"/>
          <p:cNvSpPr/>
          <p:nvPr/>
        </p:nvSpPr>
        <p:spPr>
          <a:xfrm>
            <a:off x="3945988" y="2549769"/>
            <a:ext cx="4325815" cy="236952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Rectangle 4"/>
          <p:cNvSpPr>
            <a:spLocks/>
          </p:cNvSpPr>
          <p:nvPr/>
        </p:nvSpPr>
        <p:spPr bwMode="auto">
          <a:xfrm>
            <a:off x="3945988" y="2574471"/>
            <a:ext cx="5502945" cy="260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>
            <a:lvl1pPr marL="863600" indent="-647700" algn="l">
              <a:defRPr sz="1200">
                <a:solidFill>
                  <a:schemeClr val="tx1"/>
                </a:solidFill>
                <a:latin typeface="Georgia" charset="0"/>
              </a:defRPr>
            </a:lvl1pPr>
            <a:lvl2pPr algn="l">
              <a:defRPr sz="1200">
                <a:solidFill>
                  <a:schemeClr val="tx1"/>
                </a:solidFill>
                <a:latin typeface="Georgia" charset="0"/>
              </a:defRPr>
            </a:lvl2pPr>
            <a:lvl3pPr algn="l">
              <a:defRPr sz="1200">
                <a:solidFill>
                  <a:schemeClr val="tx1"/>
                </a:solidFill>
                <a:latin typeface="Georgia" charset="0"/>
              </a:defRPr>
            </a:lvl3pPr>
            <a:lvl4pPr algn="l">
              <a:defRPr sz="1200">
                <a:solidFill>
                  <a:schemeClr val="tx1"/>
                </a:solidFill>
                <a:latin typeface="Georgia" charset="0"/>
              </a:defRPr>
            </a:lvl4pPr>
            <a:lvl5pPr algn="l">
              <a:defRPr sz="1200">
                <a:solidFill>
                  <a:schemeClr val="tx1"/>
                </a:solidFill>
                <a:latin typeface="Georgia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eorgia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eorgia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eorgia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eorgia" charset="0"/>
              </a:defRPr>
            </a:lvl9pPr>
          </a:lstStyle>
          <a:p>
            <a:pPr marL="161925" indent="0">
              <a:spcBef>
                <a:spcPts val="1500"/>
              </a:spcBef>
            </a:pPr>
            <a:r>
              <a:rPr lang="en-US" altLang="en-US" sz="2100" dirty="0">
                <a:latin typeface="Arial" charset="0"/>
                <a:ea typeface="Arial" charset="0"/>
                <a:cs typeface="Arial" charset="0"/>
                <a:sym typeface="Century Gothic" charset="0"/>
              </a:rPr>
              <a:t>He is _____ng.</a:t>
            </a:r>
          </a:p>
          <a:p>
            <a:pPr marL="161925" indent="0">
              <a:spcBef>
                <a:spcPts val="1500"/>
              </a:spcBef>
            </a:pPr>
            <a:r>
              <a:rPr lang="en-US" altLang="en-US" sz="2100" dirty="0">
                <a:latin typeface="Arial" charset="0"/>
                <a:ea typeface="Arial" charset="0"/>
                <a:cs typeface="Arial" charset="0"/>
                <a:sym typeface="Century Gothic" charset="0"/>
              </a:rPr>
              <a:t>___________________________</a:t>
            </a:r>
          </a:p>
          <a:p>
            <a:pPr marL="161925" indent="0">
              <a:spcBef>
                <a:spcPts val="1500"/>
              </a:spcBef>
            </a:pPr>
            <a:r>
              <a:rPr lang="en-US" altLang="en-US" sz="2100" dirty="0">
                <a:latin typeface="Arial" charset="0"/>
                <a:ea typeface="Arial" charset="0"/>
                <a:cs typeface="Arial" charset="0"/>
                <a:sym typeface="Century Gothic" charset="0"/>
              </a:rPr>
              <a:t>___________________________</a:t>
            </a:r>
          </a:p>
          <a:p>
            <a:pPr marL="161925" indent="0">
              <a:spcBef>
                <a:spcPts val="1500"/>
              </a:spcBef>
            </a:pPr>
            <a:endParaRPr lang="en-US" altLang="en-US" sz="2100" dirty="0">
              <a:latin typeface="Arial" charset="0"/>
              <a:ea typeface="Arial" charset="0"/>
              <a:cs typeface="Arial" charset="0"/>
              <a:sym typeface="Century Gothic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5757" y="2830007"/>
            <a:ext cx="2612768" cy="1844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7181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4451" y="3868655"/>
            <a:ext cx="1914059" cy="191405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56511" y="3985906"/>
            <a:ext cx="2612768" cy="184430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7282" y="4033404"/>
            <a:ext cx="2836718" cy="174931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34550" y="444911"/>
            <a:ext cx="738772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Fill in the blanks with the correct review word</a:t>
            </a:r>
          </a:p>
        </p:txBody>
      </p:sp>
      <p:sp>
        <p:nvSpPr>
          <p:cNvPr id="7" name="Rectangle 6"/>
          <p:cNvSpPr/>
          <p:nvPr/>
        </p:nvSpPr>
        <p:spPr>
          <a:xfrm>
            <a:off x="1611137" y="1346605"/>
            <a:ext cx="623454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85763" indent="-385763">
              <a:buAutoNum type="arabicPeriod"/>
            </a:pP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I saw a green ________ at the castle. (</a:t>
            </a:r>
            <a:r>
              <a:rPr lang="en-US" sz="2400" dirty="0" err="1">
                <a:latin typeface="Arial" charset="0"/>
                <a:ea typeface="Arial" charset="0"/>
                <a:cs typeface="Arial" charset="0"/>
              </a:rPr>
              <a:t>dr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)</a:t>
            </a:r>
          </a:p>
          <a:p>
            <a:pPr marL="385763" indent="-385763">
              <a:buAutoNum type="arabicPeriod"/>
            </a:pPr>
            <a:endParaRPr lang="en-US" sz="2400" dirty="0">
              <a:latin typeface="Arial" charset="0"/>
              <a:ea typeface="Arial" charset="0"/>
              <a:cs typeface="Arial" charset="0"/>
            </a:endParaRPr>
          </a:p>
          <a:p>
            <a:pPr marL="385763" indent="-385763">
              <a:buAutoNum type="arabicPeriod"/>
            </a:pP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The boy is very _______ he can carry heavy things! (ng)</a:t>
            </a:r>
          </a:p>
          <a:p>
            <a:pPr marL="385763" indent="-385763">
              <a:buAutoNum type="arabicPeriod"/>
            </a:pPr>
            <a:endParaRPr lang="en-US" sz="2400" dirty="0">
              <a:latin typeface="Arial" charset="0"/>
              <a:ea typeface="Arial" charset="0"/>
              <a:cs typeface="Arial" charset="0"/>
            </a:endParaRPr>
          </a:p>
          <a:p>
            <a:pPr marL="385763" indent="-385763">
              <a:buAutoNum type="arabicPeriod"/>
            </a:pP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I use a ______ when I tie my shoes. (</a:t>
            </a:r>
            <a:r>
              <a:rPr lang="en-US" sz="2400" dirty="0" err="1">
                <a:latin typeface="Arial" charset="0"/>
                <a:ea typeface="Arial" charset="0"/>
                <a:cs typeface="Arial" charset="0"/>
              </a:rPr>
              <a:t>kn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9293944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85" y="4080666"/>
            <a:ext cx="3204504" cy="173304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15641" y="3694977"/>
            <a:ext cx="1385654" cy="211873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02137" y="3428468"/>
            <a:ext cx="1860492" cy="238524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007351" y="631111"/>
            <a:ext cx="740223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Fill in the blanks with the correct review word</a:t>
            </a:r>
          </a:p>
        </p:txBody>
      </p:sp>
      <p:sp>
        <p:nvSpPr>
          <p:cNvPr id="6" name="Rectangle 5"/>
          <p:cNvSpPr/>
          <p:nvPr/>
        </p:nvSpPr>
        <p:spPr>
          <a:xfrm>
            <a:off x="1611137" y="1455158"/>
            <a:ext cx="623454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85763" indent="-385763">
              <a:buAutoNum type="arabicPeriod"/>
            </a:pP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He is the _______ if the castle. (</a:t>
            </a:r>
            <a:r>
              <a:rPr lang="en-US" sz="2400" dirty="0" err="1">
                <a:latin typeface="Arial" charset="0"/>
                <a:ea typeface="Arial" charset="0"/>
                <a:cs typeface="Arial" charset="0"/>
              </a:rPr>
              <a:t>ing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)</a:t>
            </a:r>
          </a:p>
          <a:p>
            <a:pPr marL="385763" indent="-385763">
              <a:buAutoNum type="arabicPeriod"/>
            </a:pPr>
            <a:endParaRPr lang="en-US" sz="2400" dirty="0">
              <a:latin typeface="Arial" charset="0"/>
              <a:ea typeface="Arial" charset="0"/>
              <a:cs typeface="Arial" charset="0"/>
            </a:endParaRPr>
          </a:p>
          <a:p>
            <a:pPr marL="385763" indent="-385763">
              <a:buAutoNum type="arabicPeriod"/>
            </a:pP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I rode the _______ to the next city. (</a:t>
            </a:r>
            <a:r>
              <a:rPr lang="en-US" sz="2400" dirty="0" err="1">
                <a:latin typeface="Arial" charset="0"/>
                <a:ea typeface="Arial" charset="0"/>
                <a:cs typeface="Arial" charset="0"/>
              </a:rPr>
              <a:t>tr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)</a:t>
            </a:r>
          </a:p>
          <a:p>
            <a:pPr marL="385763" indent="-385763">
              <a:buAutoNum type="arabicPeriod"/>
            </a:pPr>
            <a:endParaRPr lang="en-US" sz="2400" dirty="0">
              <a:latin typeface="Arial" charset="0"/>
              <a:ea typeface="Arial" charset="0"/>
              <a:cs typeface="Arial" charset="0"/>
            </a:endParaRPr>
          </a:p>
          <a:p>
            <a:pPr marL="385763" indent="-385763">
              <a:buAutoNum type="arabicPeriod"/>
            </a:pP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I saw a ________ at the circus. (cl)</a:t>
            </a:r>
          </a:p>
        </p:txBody>
      </p:sp>
    </p:spTree>
    <p:extLst>
      <p:ext uri="{BB962C8B-B14F-4D97-AF65-F5344CB8AC3E}">
        <p14:creationId xmlns:p14="http://schemas.microsoft.com/office/powerpoint/2010/main" val="5123924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94857" y="3645051"/>
            <a:ext cx="2619551" cy="318474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97486">
            <a:off x="5151574" y="3137130"/>
            <a:ext cx="1607534" cy="1503044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1581435" y="205764"/>
            <a:ext cx="6172200" cy="857250"/>
          </a:xfrm>
        </p:spPr>
        <p:txBody>
          <a:bodyPr/>
          <a:lstStyle/>
          <a:p>
            <a:r>
              <a:rPr lang="en-US" dirty="0" smtClean="0">
                <a:ln w="0"/>
                <a:solidFill>
                  <a:srgbClr val="00B0F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  <a:t>What did I just learn?</a:t>
            </a:r>
            <a:endParaRPr lang="en-US" dirty="0">
              <a:ln w="0"/>
              <a:solidFill>
                <a:srgbClr val="00B0F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4" name="Picture 2" descr="C:\Users\Admin\Desktop\checkmark.pn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69827" y="1445582"/>
            <a:ext cx="359569" cy="361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4"/>
          <p:cNvSpPr>
            <a:spLocks/>
          </p:cNvSpPr>
          <p:nvPr/>
        </p:nvSpPr>
        <p:spPr bwMode="auto">
          <a:xfrm>
            <a:off x="1429397" y="1445582"/>
            <a:ext cx="5502945" cy="260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t"/>
          <a:lstStyle>
            <a:lvl1pPr marL="863600" indent="-647700" algn="l">
              <a:defRPr sz="1200">
                <a:solidFill>
                  <a:schemeClr val="tx1"/>
                </a:solidFill>
                <a:latin typeface="Georgia" charset="0"/>
              </a:defRPr>
            </a:lvl1pPr>
            <a:lvl2pPr algn="l">
              <a:defRPr sz="1200">
                <a:solidFill>
                  <a:schemeClr val="tx1"/>
                </a:solidFill>
                <a:latin typeface="Georgia" charset="0"/>
              </a:defRPr>
            </a:lvl2pPr>
            <a:lvl3pPr algn="l">
              <a:defRPr sz="1200">
                <a:solidFill>
                  <a:schemeClr val="tx1"/>
                </a:solidFill>
                <a:latin typeface="Georgia" charset="0"/>
              </a:defRPr>
            </a:lvl3pPr>
            <a:lvl4pPr algn="l">
              <a:defRPr sz="1200">
                <a:solidFill>
                  <a:schemeClr val="tx1"/>
                </a:solidFill>
                <a:latin typeface="Georgia" charset="0"/>
              </a:defRPr>
            </a:lvl4pPr>
            <a:lvl5pPr algn="l">
              <a:defRPr sz="1200">
                <a:solidFill>
                  <a:schemeClr val="tx1"/>
                </a:solidFill>
                <a:latin typeface="Georgia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eorgia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eorgia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eorgia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eorgia" charset="0"/>
              </a:defRPr>
            </a:lvl9pPr>
          </a:lstStyle>
          <a:p>
            <a:pPr marL="180975" indent="0"/>
            <a:r>
              <a:rPr lang="en-CA" sz="2800" dirty="0" smtClean="0">
                <a:latin typeface="Arial" charset="0"/>
                <a:ea typeface="Arial" charset="0"/>
                <a:cs typeface="Arial" charset="0"/>
              </a:rPr>
              <a:t>Review sounds of the letters ‘KN’, ‘CL’, ‘ING/NG’, ‘DR’, ‘TR’</a:t>
            </a:r>
          </a:p>
        </p:txBody>
      </p:sp>
    </p:spTree>
    <p:extLst>
      <p:ext uri="{BB962C8B-B14F-4D97-AF65-F5344CB8AC3E}">
        <p14:creationId xmlns:p14="http://schemas.microsoft.com/office/powerpoint/2010/main" val="11287206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2101" b="1424"/>
          <a:stretch/>
        </p:blipFill>
        <p:spPr>
          <a:xfrm>
            <a:off x="-28421" y="-1"/>
            <a:ext cx="9172421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0541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56728" y="3809822"/>
            <a:ext cx="2798700" cy="2798700"/>
          </a:xfrm>
          <a:prstGeom prst="rect">
            <a:avLst/>
          </a:prstGeom>
        </p:spPr>
      </p:pic>
      <p:sp>
        <p:nvSpPr>
          <p:cNvPr id="6" name="Rectangle 4"/>
          <p:cNvSpPr>
            <a:spLocks/>
          </p:cNvSpPr>
          <p:nvPr/>
        </p:nvSpPr>
        <p:spPr bwMode="auto">
          <a:xfrm>
            <a:off x="2038348" y="1413800"/>
            <a:ext cx="5502945" cy="260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t"/>
          <a:lstStyle>
            <a:lvl1pPr marL="863600" indent="-647700" algn="l">
              <a:defRPr sz="1200">
                <a:solidFill>
                  <a:schemeClr val="tx1"/>
                </a:solidFill>
                <a:latin typeface="Georgia" charset="0"/>
              </a:defRPr>
            </a:lvl1pPr>
            <a:lvl2pPr algn="l">
              <a:defRPr sz="1200">
                <a:solidFill>
                  <a:schemeClr val="tx1"/>
                </a:solidFill>
                <a:latin typeface="Georgia" charset="0"/>
              </a:defRPr>
            </a:lvl2pPr>
            <a:lvl3pPr algn="l">
              <a:defRPr sz="1200">
                <a:solidFill>
                  <a:schemeClr val="tx1"/>
                </a:solidFill>
                <a:latin typeface="Georgia" charset="0"/>
              </a:defRPr>
            </a:lvl3pPr>
            <a:lvl4pPr algn="l">
              <a:defRPr sz="1200">
                <a:solidFill>
                  <a:schemeClr val="tx1"/>
                </a:solidFill>
                <a:latin typeface="Georgia" charset="0"/>
              </a:defRPr>
            </a:lvl4pPr>
            <a:lvl5pPr algn="l">
              <a:defRPr sz="1200">
                <a:solidFill>
                  <a:schemeClr val="tx1"/>
                </a:solidFill>
                <a:latin typeface="Georgia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eorgia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eorgia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eorgia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eorgia" charset="0"/>
              </a:defRPr>
            </a:lvl9pPr>
          </a:lstStyle>
          <a:p>
            <a:pPr marL="269875" indent="-53975"/>
            <a:r>
              <a:rPr lang="en-US" altLang="en-US" sz="3200" dirty="0" smtClean="0">
                <a:latin typeface="Arial" charset="0"/>
                <a:ea typeface="Arial" charset="0"/>
                <a:cs typeface="Arial" charset="0"/>
                <a:sym typeface="Century Gothic" charset="0"/>
              </a:rPr>
              <a:t>Earth Day Vocabulary</a:t>
            </a:r>
            <a:endParaRPr lang="en-US" altLang="en-US" sz="2100" dirty="0">
              <a:latin typeface="Arial" charset="0"/>
              <a:ea typeface="Arial" charset="0"/>
              <a:cs typeface="Arial" charset="0"/>
              <a:sym typeface="Century Gothic" charset="0"/>
            </a:endParaRPr>
          </a:p>
        </p:txBody>
      </p:sp>
      <p:pic>
        <p:nvPicPr>
          <p:cNvPr id="7" name="Picture 2" descr="C:\Users\Admin\Desktop\checkmark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78779" y="1508534"/>
            <a:ext cx="359569" cy="361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1513196" y="333049"/>
            <a:ext cx="6172200" cy="857250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ln w="0"/>
                <a:solidFill>
                  <a:srgbClr val="00B0F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  <a:t>What did I </a:t>
            </a:r>
            <a:r>
              <a:rPr lang="en-US" sz="3600" dirty="0" smtClean="0">
                <a:ln w="0"/>
                <a:solidFill>
                  <a:srgbClr val="00B0F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  <a:t>review today</a:t>
            </a:r>
            <a:r>
              <a:rPr lang="en-US" sz="3600" dirty="0">
                <a:ln w="0"/>
                <a:solidFill>
                  <a:srgbClr val="00B0F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9384025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11869-NNTIA9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1703" y="0"/>
            <a:ext cx="9165703" cy="6858000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1485901" y="234775"/>
            <a:ext cx="6286500" cy="1705949"/>
          </a:xfrm>
          <a:prstGeom prst="rect">
            <a:avLst/>
          </a:prstGeom>
        </p:spPr>
        <p:txBody>
          <a:bodyPr vert="horz" lIns="68580" tIns="34291" rIns="68580" bIns="34291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300" dirty="0">
                <a:ln w="0"/>
                <a:solidFill>
                  <a:srgbClr val="00B0F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  <a:t>What holiday are we </a:t>
            </a:r>
          </a:p>
          <a:p>
            <a:r>
              <a:rPr lang="en-US" sz="3300" dirty="0">
                <a:ln w="0"/>
                <a:solidFill>
                  <a:srgbClr val="00B0F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  <a:t>celebrating today?</a:t>
            </a:r>
          </a:p>
        </p:txBody>
      </p:sp>
    </p:spTree>
    <p:extLst>
      <p:ext uri="{BB962C8B-B14F-4D97-AF65-F5344CB8AC3E}">
        <p14:creationId xmlns:p14="http://schemas.microsoft.com/office/powerpoint/2010/main" val="4196094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8468" y="4711012"/>
            <a:ext cx="2528028" cy="15589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1181" y="4759069"/>
            <a:ext cx="2848596" cy="154056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136" y="4258791"/>
            <a:ext cx="1269160" cy="1940612"/>
          </a:xfrm>
          <a:prstGeom prst="rect">
            <a:avLst/>
          </a:prstGeom>
        </p:spPr>
      </p:pic>
      <p:sp>
        <p:nvSpPr>
          <p:cNvPr id="8" name="Rectangle 4"/>
          <p:cNvSpPr>
            <a:spLocks/>
          </p:cNvSpPr>
          <p:nvPr/>
        </p:nvSpPr>
        <p:spPr bwMode="auto">
          <a:xfrm>
            <a:off x="2038348" y="1413800"/>
            <a:ext cx="6069695" cy="260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t"/>
          <a:lstStyle>
            <a:lvl1pPr marL="863600" indent="-647700" algn="l">
              <a:defRPr sz="1200">
                <a:solidFill>
                  <a:schemeClr val="tx1"/>
                </a:solidFill>
                <a:latin typeface="Georgia" charset="0"/>
              </a:defRPr>
            </a:lvl1pPr>
            <a:lvl2pPr algn="l">
              <a:defRPr sz="1200">
                <a:solidFill>
                  <a:schemeClr val="tx1"/>
                </a:solidFill>
                <a:latin typeface="Georgia" charset="0"/>
              </a:defRPr>
            </a:lvl2pPr>
            <a:lvl3pPr algn="l">
              <a:defRPr sz="1200">
                <a:solidFill>
                  <a:schemeClr val="tx1"/>
                </a:solidFill>
                <a:latin typeface="Georgia" charset="0"/>
              </a:defRPr>
            </a:lvl3pPr>
            <a:lvl4pPr algn="l">
              <a:defRPr sz="1200">
                <a:solidFill>
                  <a:schemeClr val="tx1"/>
                </a:solidFill>
                <a:latin typeface="Georgia" charset="0"/>
              </a:defRPr>
            </a:lvl4pPr>
            <a:lvl5pPr algn="l">
              <a:defRPr sz="1200">
                <a:solidFill>
                  <a:schemeClr val="tx1"/>
                </a:solidFill>
                <a:latin typeface="Georgia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eorgia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eorgia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eorgia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eorgia" charset="0"/>
              </a:defRPr>
            </a:lvl9pPr>
          </a:lstStyle>
          <a:p>
            <a:pPr marL="269875" indent="-53975"/>
            <a:r>
              <a:rPr lang="en-US" altLang="en-US" sz="3200" dirty="0" smtClean="0">
                <a:latin typeface="Arial" charset="0"/>
                <a:ea typeface="Arial" charset="0"/>
                <a:cs typeface="Arial" charset="0"/>
                <a:sym typeface="Century Gothic" charset="0"/>
              </a:rPr>
              <a:t>Review sounds of the letters ‘KN’, ‘CL’, ‘ING/NG’, ‘DR’, ‘TR’</a:t>
            </a:r>
            <a:endParaRPr lang="en-US" altLang="en-US" sz="2100" dirty="0">
              <a:latin typeface="Arial" charset="0"/>
              <a:ea typeface="Arial" charset="0"/>
              <a:cs typeface="Arial" charset="0"/>
              <a:sym typeface="Century Gothic" charset="0"/>
            </a:endParaRPr>
          </a:p>
        </p:txBody>
      </p:sp>
      <p:pic>
        <p:nvPicPr>
          <p:cNvPr id="9" name="Picture 2" descr="C:\Users\Admin\Desktop\checkmark.pn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78779" y="1508534"/>
            <a:ext cx="359569" cy="361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1513196" y="333049"/>
            <a:ext cx="6172200" cy="857250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ln w="0"/>
                <a:solidFill>
                  <a:srgbClr val="00B0F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  <a:t>What did I </a:t>
            </a:r>
            <a:r>
              <a:rPr lang="en-US" sz="3600" dirty="0" smtClean="0">
                <a:ln w="0"/>
                <a:solidFill>
                  <a:srgbClr val="00B0F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  <a:t>review today</a:t>
            </a:r>
            <a:r>
              <a:rPr lang="en-US" sz="3600" dirty="0">
                <a:ln w="0"/>
                <a:solidFill>
                  <a:srgbClr val="00B0F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588713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328" y="3874545"/>
            <a:ext cx="3047344" cy="2301717"/>
          </a:xfrm>
          <a:prstGeom prst="rect">
            <a:avLst/>
          </a:prstGeom>
        </p:spPr>
      </p:pic>
      <p:sp>
        <p:nvSpPr>
          <p:cNvPr id="6" name="Rectangle 4"/>
          <p:cNvSpPr>
            <a:spLocks/>
          </p:cNvSpPr>
          <p:nvPr/>
        </p:nvSpPr>
        <p:spPr bwMode="auto">
          <a:xfrm>
            <a:off x="2038348" y="1413800"/>
            <a:ext cx="5502945" cy="260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t"/>
          <a:lstStyle>
            <a:lvl1pPr marL="863600" indent="-647700" algn="l">
              <a:defRPr sz="1200">
                <a:solidFill>
                  <a:schemeClr val="tx1"/>
                </a:solidFill>
                <a:latin typeface="Georgia" charset="0"/>
              </a:defRPr>
            </a:lvl1pPr>
            <a:lvl2pPr algn="l">
              <a:defRPr sz="1200">
                <a:solidFill>
                  <a:schemeClr val="tx1"/>
                </a:solidFill>
                <a:latin typeface="Georgia" charset="0"/>
              </a:defRPr>
            </a:lvl2pPr>
            <a:lvl3pPr algn="l">
              <a:defRPr sz="1200">
                <a:solidFill>
                  <a:schemeClr val="tx1"/>
                </a:solidFill>
                <a:latin typeface="Georgia" charset="0"/>
              </a:defRPr>
            </a:lvl3pPr>
            <a:lvl4pPr algn="l">
              <a:defRPr sz="1200">
                <a:solidFill>
                  <a:schemeClr val="tx1"/>
                </a:solidFill>
                <a:latin typeface="Georgia" charset="0"/>
              </a:defRPr>
            </a:lvl4pPr>
            <a:lvl5pPr algn="l">
              <a:defRPr sz="1200">
                <a:solidFill>
                  <a:schemeClr val="tx1"/>
                </a:solidFill>
                <a:latin typeface="Georgia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eorgia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eorgia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eorgia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eorgia" charset="0"/>
              </a:defRPr>
            </a:lvl9pPr>
          </a:lstStyle>
          <a:p>
            <a:pPr marL="269875" indent="-53975"/>
            <a:r>
              <a:rPr lang="en-US" altLang="en-US" sz="3200" dirty="0" smtClean="0">
                <a:latin typeface="Arial" charset="0"/>
                <a:ea typeface="Arial" charset="0"/>
                <a:cs typeface="Arial" charset="0"/>
                <a:sym typeface="Century Gothic" charset="0"/>
              </a:rPr>
              <a:t>Make connections between ourselves and the world</a:t>
            </a:r>
            <a:endParaRPr lang="en-US" altLang="en-US" sz="2100" dirty="0">
              <a:latin typeface="Arial" charset="0"/>
              <a:ea typeface="Arial" charset="0"/>
              <a:cs typeface="Arial" charset="0"/>
              <a:sym typeface="Century Gothic" charset="0"/>
            </a:endParaRPr>
          </a:p>
        </p:txBody>
      </p:sp>
      <p:pic>
        <p:nvPicPr>
          <p:cNvPr id="7" name="Picture 2" descr="C:\Users\Admin\Desktop\checkmark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78779" y="1508534"/>
            <a:ext cx="359569" cy="361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1513196" y="333049"/>
            <a:ext cx="6172200" cy="857250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ln w="0"/>
                <a:solidFill>
                  <a:srgbClr val="00B0F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  <a:t>What did I </a:t>
            </a:r>
            <a:r>
              <a:rPr lang="en-US" sz="3600" dirty="0" smtClean="0">
                <a:ln w="0"/>
                <a:solidFill>
                  <a:srgbClr val="00B0F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  <a:t>review today</a:t>
            </a:r>
            <a:r>
              <a:rPr lang="en-US" sz="3600" dirty="0">
                <a:ln w="0"/>
                <a:solidFill>
                  <a:srgbClr val="00B0F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5712976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70349" y="3743117"/>
            <a:ext cx="2373518" cy="2605976"/>
          </a:xfrm>
          <a:prstGeom prst="rect">
            <a:avLst/>
          </a:prstGeom>
        </p:spPr>
      </p:pic>
      <p:sp>
        <p:nvSpPr>
          <p:cNvPr id="6" name="Rectangle 4"/>
          <p:cNvSpPr>
            <a:spLocks/>
          </p:cNvSpPr>
          <p:nvPr/>
        </p:nvSpPr>
        <p:spPr bwMode="auto">
          <a:xfrm>
            <a:off x="2038348" y="1413800"/>
            <a:ext cx="5502945" cy="260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t"/>
          <a:lstStyle>
            <a:lvl1pPr marL="863600" indent="-647700" algn="l">
              <a:defRPr sz="1200">
                <a:solidFill>
                  <a:schemeClr val="tx1"/>
                </a:solidFill>
                <a:latin typeface="Georgia" charset="0"/>
              </a:defRPr>
            </a:lvl1pPr>
            <a:lvl2pPr algn="l">
              <a:defRPr sz="1200">
                <a:solidFill>
                  <a:schemeClr val="tx1"/>
                </a:solidFill>
                <a:latin typeface="Georgia" charset="0"/>
              </a:defRPr>
            </a:lvl2pPr>
            <a:lvl3pPr algn="l">
              <a:defRPr sz="1200">
                <a:solidFill>
                  <a:schemeClr val="tx1"/>
                </a:solidFill>
                <a:latin typeface="Georgia" charset="0"/>
              </a:defRPr>
            </a:lvl3pPr>
            <a:lvl4pPr algn="l">
              <a:defRPr sz="1200">
                <a:solidFill>
                  <a:schemeClr val="tx1"/>
                </a:solidFill>
                <a:latin typeface="Georgia" charset="0"/>
              </a:defRPr>
            </a:lvl4pPr>
            <a:lvl5pPr algn="l">
              <a:defRPr sz="1200">
                <a:solidFill>
                  <a:schemeClr val="tx1"/>
                </a:solidFill>
                <a:latin typeface="Georgia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eorgia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eorgia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eorgia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eorgia" charset="0"/>
              </a:defRPr>
            </a:lvl9pPr>
          </a:lstStyle>
          <a:p>
            <a:pPr marL="269875" indent="-53975"/>
            <a:r>
              <a:rPr lang="en-US" altLang="en-US" sz="3200" dirty="0" smtClean="0">
                <a:latin typeface="Arial" charset="0"/>
                <a:ea typeface="Arial" charset="0"/>
                <a:cs typeface="Arial" charset="0"/>
                <a:sym typeface="Century Gothic" charset="0"/>
              </a:rPr>
              <a:t>Retelling a story we have read in our own words</a:t>
            </a:r>
            <a:endParaRPr lang="en-US" altLang="en-US" sz="2100" dirty="0">
              <a:latin typeface="Arial" charset="0"/>
              <a:ea typeface="Arial" charset="0"/>
              <a:cs typeface="Arial" charset="0"/>
              <a:sym typeface="Century Gothic" charset="0"/>
            </a:endParaRPr>
          </a:p>
        </p:txBody>
      </p:sp>
      <p:pic>
        <p:nvPicPr>
          <p:cNvPr id="7" name="Picture 2" descr="C:\Users\Admin\Desktop\checkmark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78779" y="1508534"/>
            <a:ext cx="359569" cy="361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1513196" y="333049"/>
            <a:ext cx="6172200" cy="857250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ln w="0"/>
                <a:solidFill>
                  <a:srgbClr val="00B0F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  <a:t>What did I </a:t>
            </a:r>
            <a:r>
              <a:rPr lang="en-US" sz="3600" dirty="0" smtClean="0">
                <a:ln w="0"/>
                <a:solidFill>
                  <a:srgbClr val="00B0F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  <a:t>review today</a:t>
            </a:r>
            <a:r>
              <a:rPr lang="en-US" sz="3600" dirty="0">
                <a:ln w="0"/>
                <a:solidFill>
                  <a:srgbClr val="00B0F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0781832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 txBox="1">
            <a:spLocks/>
          </p:cNvSpPr>
          <p:nvPr/>
        </p:nvSpPr>
        <p:spPr>
          <a:xfrm>
            <a:off x="1530741" y="439115"/>
            <a:ext cx="6172200" cy="857250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300" dirty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  <a:t>Great Job Today!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7330" y="4280860"/>
            <a:ext cx="3244113" cy="212989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530741" y="1760874"/>
            <a:ext cx="6477292" cy="2055477"/>
          </a:xfrm>
          <a:prstGeom prst="rect">
            <a:avLst/>
          </a:prstGeom>
          <a:solidFill>
            <a:srgbClr val="E2F0D9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Rectangle 6"/>
          <p:cNvSpPr>
            <a:spLocks/>
          </p:cNvSpPr>
          <p:nvPr/>
        </p:nvSpPr>
        <p:spPr bwMode="auto">
          <a:xfrm>
            <a:off x="1530741" y="1584618"/>
            <a:ext cx="5502945" cy="260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>
            <a:lvl1pPr marL="863600" indent="-647700" algn="l">
              <a:defRPr sz="1200">
                <a:solidFill>
                  <a:schemeClr val="tx1"/>
                </a:solidFill>
                <a:latin typeface="Georgia" charset="0"/>
              </a:defRPr>
            </a:lvl1pPr>
            <a:lvl2pPr algn="l">
              <a:defRPr sz="1200">
                <a:solidFill>
                  <a:schemeClr val="tx1"/>
                </a:solidFill>
                <a:latin typeface="Georgia" charset="0"/>
              </a:defRPr>
            </a:lvl2pPr>
            <a:lvl3pPr algn="l">
              <a:defRPr sz="1200">
                <a:solidFill>
                  <a:schemeClr val="tx1"/>
                </a:solidFill>
                <a:latin typeface="Georgia" charset="0"/>
              </a:defRPr>
            </a:lvl3pPr>
            <a:lvl4pPr algn="l">
              <a:defRPr sz="1200">
                <a:solidFill>
                  <a:schemeClr val="tx1"/>
                </a:solidFill>
                <a:latin typeface="Georgia" charset="0"/>
              </a:defRPr>
            </a:lvl4pPr>
            <a:lvl5pPr algn="l">
              <a:defRPr sz="1200">
                <a:solidFill>
                  <a:schemeClr val="tx1"/>
                </a:solidFill>
                <a:latin typeface="Georgia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eorgia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eorgia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eorgia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eorgia" charset="0"/>
              </a:defRPr>
            </a:lvl9pPr>
          </a:lstStyle>
          <a:p>
            <a:pPr marL="538163" indent="-322263"/>
            <a:endParaRPr lang="en-CA" altLang="en-US" sz="2100" dirty="0">
              <a:latin typeface="Arial" charset="0"/>
              <a:ea typeface="Arial" charset="0"/>
              <a:cs typeface="Arial" charset="0"/>
              <a:sym typeface="Century Gothic" charset="0"/>
            </a:endParaRPr>
          </a:p>
          <a:p>
            <a:pPr marL="538163" indent="-322263">
              <a:buFontTx/>
              <a:buChar char="-"/>
            </a:pPr>
            <a:r>
              <a:rPr lang="en-CA" altLang="en-US" sz="2100" dirty="0">
                <a:latin typeface="Arial" charset="0"/>
                <a:ea typeface="Arial" charset="0"/>
                <a:cs typeface="Arial" charset="0"/>
                <a:sym typeface="Century Gothic" charset="0"/>
              </a:rPr>
              <a:t>Do you have any questions?</a:t>
            </a:r>
          </a:p>
          <a:p>
            <a:pPr marL="538163" indent="-322263">
              <a:buFontTx/>
              <a:buChar char="-"/>
            </a:pPr>
            <a:endParaRPr lang="en-CA" altLang="en-US" sz="2100" dirty="0">
              <a:latin typeface="Arial" charset="0"/>
              <a:ea typeface="Arial" charset="0"/>
              <a:cs typeface="Arial" charset="0"/>
              <a:sym typeface="Century Gothic" charset="0"/>
            </a:endParaRPr>
          </a:p>
          <a:p>
            <a:pPr marL="538163" indent="-322263">
              <a:buFontTx/>
              <a:buChar char="-"/>
            </a:pPr>
            <a:r>
              <a:rPr lang="en-CA" altLang="en-US" sz="2100" dirty="0">
                <a:latin typeface="Arial" charset="0"/>
                <a:ea typeface="Arial" charset="0"/>
                <a:cs typeface="Arial" charset="0"/>
                <a:sym typeface="Century Gothic" charset="0"/>
              </a:rPr>
              <a:t>Do you have any questions about the handout?</a:t>
            </a:r>
          </a:p>
          <a:p>
            <a:endParaRPr lang="en-US" altLang="en-US" sz="2100" dirty="0">
              <a:latin typeface="Arial" charset="0"/>
              <a:ea typeface="Arial" charset="0"/>
              <a:cs typeface="Arial" charset="0"/>
              <a:sym typeface="Century 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86584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 txBox="1">
            <a:spLocks/>
          </p:cNvSpPr>
          <p:nvPr/>
        </p:nvSpPr>
        <p:spPr>
          <a:xfrm>
            <a:off x="1390403" y="430754"/>
            <a:ext cx="6172200" cy="857250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300" dirty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  <a:t>For Next Class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1256" y="4184943"/>
            <a:ext cx="2765714" cy="181580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525467" y="1460954"/>
            <a:ext cx="6477292" cy="260032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Rectangle 6"/>
          <p:cNvSpPr>
            <a:spLocks/>
          </p:cNvSpPr>
          <p:nvPr/>
        </p:nvSpPr>
        <p:spPr bwMode="auto">
          <a:xfrm>
            <a:off x="1725030" y="1460954"/>
            <a:ext cx="5502945" cy="260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>
            <a:lvl1pPr marL="863600" indent="-647700" algn="l">
              <a:defRPr sz="1200">
                <a:solidFill>
                  <a:schemeClr val="tx1"/>
                </a:solidFill>
                <a:latin typeface="Georgia" charset="0"/>
              </a:defRPr>
            </a:lvl1pPr>
            <a:lvl2pPr algn="l">
              <a:defRPr sz="1200">
                <a:solidFill>
                  <a:schemeClr val="tx1"/>
                </a:solidFill>
                <a:latin typeface="Georgia" charset="0"/>
              </a:defRPr>
            </a:lvl2pPr>
            <a:lvl3pPr algn="l">
              <a:defRPr sz="1200">
                <a:solidFill>
                  <a:schemeClr val="tx1"/>
                </a:solidFill>
                <a:latin typeface="Georgia" charset="0"/>
              </a:defRPr>
            </a:lvl3pPr>
            <a:lvl4pPr algn="l">
              <a:defRPr sz="1200">
                <a:solidFill>
                  <a:schemeClr val="tx1"/>
                </a:solidFill>
                <a:latin typeface="Georgia" charset="0"/>
              </a:defRPr>
            </a:lvl4pPr>
            <a:lvl5pPr algn="l">
              <a:defRPr sz="1200">
                <a:solidFill>
                  <a:schemeClr val="tx1"/>
                </a:solidFill>
                <a:latin typeface="Georgia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eorgia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eorgia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eorgia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eorgia" charset="0"/>
              </a:defRPr>
            </a:lvl9pPr>
          </a:lstStyle>
          <a:p>
            <a:endParaRPr lang="en-CA" altLang="en-US" sz="2100" dirty="0">
              <a:latin typeface="Arial" charset="0"/>
              <a:ea typeface="Arial" charset="0"/>
              <a:cs typeface="Arial" charset="0"/>
              <a:sym typeface="Century Gothic" charset="0"/>
            </a:endParaRPr>
          </a:p>
          <a:p>
            <a:pPr marL="809700">
              <a:buFontTx/>
              <a:buChar char="-"/>
            </a:pPr>
            <a:r>
              <a:rPr lang="en-CA" altLang="en-US" sz="2100" dirty="0">
                <a:latin typeface="Arial" charset="0"/>
                <a:ea typeface="Arial" charset="0"/>
                <a:cs typeface="Arial" charset="0"/>
                <a:sym typeface="Century Gothic" charset="0"/>
              </a:rPr>
              <a:t>Read the story from the lesson to yourself and to your friends and family</a:t>
            </a:r>
          </a:p>
          <a:p>
            <a:pPr marL="809700">
              <a:buFontTx/>
              <a:buChar char="-"/>
            </a:pPr>
            <a:endParaRPr lang="en-CA" altLang="en-US" sz="2100" dirty="0">
              <a:latin typeface="Arial" charset="0"/>
              <a:ea typeface="Arial" charset="0"/>
              <a:cs typeface="Arial" charset="0"/>
              <a:sym typeface="Century Gothic" charset="0"/>
            </a:endParaRPr>
          </a:p>
          <a:p>
            <a:pPr marL="809700">
              <a:buFontTx/>
              <a:buChar char="-"/>
            </a:pPr>
            <a:r>
              <a:rPr lang="en-CA" altLang="en-US" sz="2100" dirty="0">
                <a:latin typeface="Arial" charset="0"/>
                <a:ea typeface="Arial" charset="0"/>
                <a:cs typeface="Arial" charset="0"/>
                <a:sym typeface="Century Gothic" charset="0"/>
              </a:rPr>
              <a:t>Finish the class </a:t>
            </a:r>
            <a:r>
              <a:rPr lang="en-CA" altLang="en-US" sz="2100" dirty="0" smtClean="0">
                <a:latin typeface="Arial" charset="0"/>
                <a:ea typeface="Arial" charset="0"/>
                <a:cs typeface="Arial" charset="0"/>
                <a:sym typeface="Century Gothic" charset="0"/>
              </a:rPr>
              <a:t>worksheet</a:t>
            </a:r>
          </a:p>
          <a:p>
            <a:pPr marL="809700">
              <a:buFontTx/>
              <a:buChar char="-"/>
            </a:pPr>
            <a:endParaRPr lang="en-CA" altLang="en-US" sz="2100" dirty="0" smtClean="0">
              <a:latin typeface="Arial" charset="0"/>
              <a:ea typeface="Arial" charset="0"/>
              <a:cs typeface="Arial" charset="0"/>
              <a:sym typeface="Century Gothic" charset="0"/>
            </a:endParaRPr>
          </a:p>
          <a:p>
            <a:pPr marL="809700">
              <a:buFontTx/>
              <a:buChar char="-"/>
            </a:pPr>
            <a:r>
              <a:rPr lang="en-CA" altLang="en-US" sz="2100" dirty="0" smtClean="0">
                <a:latin typeface="Arial" charset="0"/>
                <a:ea typeface="Arial" charset="0"/>
                <a:cs typeface="Arial" charset="0"/>
                <a:sym typeface="Century Gothic" charset="0"/>
              </a:rPr>
              <a:t>Review </a:t>
            </a:r>
            <a:r>
              <a:rPr lang="en-CA" altLang="en-US" sz="2100" dirty="0">
                <a:latin typeface="Arial" charset="0"/>
                <a:ea typeface="Arial" charset="0"/>
                <a:cs typeface="Arial" charset="0"/>
                <a:sym typeface="Century Gothic" charset="0"/>
              </a:rPr>
              <a:t>the sounds of the day!</a:t>
            </a:r>
          </a:p>
          <a:p>
            <a:endParaRPr lang="en-US" altLang="en-US" sz="2100" dirty="0">
              <a:latin typeface="Arial" charset="0"/>
              <a:ea typeface="Arial" charset="0"/>
              <a:cs typeface="Arial" charset="0"/>
              <a:sym typeface="Century 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76867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2921" y="-1"/>
            <a:ext cx="5349242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7646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6858" y="0"/>
            <a:ext cx="4990936" cy="6862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66120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9085" y="0"/>
            <a:ext cx="4826495" cy="6403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10089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70088"/>
            <a:ext cx="9144000" cy="4585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453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6675" y="160565"/>
            <a:ext cx="7886700" cy="994172"/>
          </a:xfrm>
        </p:spPr>
        <p:txBody>
          <a:bodyPr/>
          <a:lstStyle/>
          <a:p>
            <a:r>
              <a:rPr lang="en-US" dirty="0" smtClean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  <a:t>We are celebrating Earth Day!</a:t>
            </a:r>
            <a:endParaRPr lang="en-US" dirty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71038" y="1298977"/>
            <a:ext cx="5177973" cy="5251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10305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92313" y="1542124"/>
            <a:ext cx="846545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Earth Day </a:t>
            </a:r>
            <a:r>
              <a:rPr lang="en-US" sz="2800" dirty="0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is celebrated on April 22nd.  </a:t>
            </a:r>
          </a:p>
          <a:p>
            <a:pPr algn="ctr"/>
            <a:endParaRPr lang="en-US" sz="2800" dirty="0">
              <a:solidFill>
                <a:srgbClr val="C00000"/>
              </a:solidFill>
              <a:latin typeface="Arial" charset="0"/>
              <a:ea typeface="Arial" charset="0"/>
              <a:cs typeface="Arial" charset="0"/>
            </a:endParaRPr>
          </a:p>
          <a:p>
            <a:pPr algn="ctr"/>
            <a:r>
              <a:rPr lang="en-US" sz="2800" dirty="0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It is to celebrate the planet we live on</a:t>
            </a:r>
            <a:r>
              <a:rPr lang="is-IS" sz="2800" dirty="0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…. 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t</a:t>
            </a:r>
            <a:r>
              <a:rPr lang="is-IS" sz="2800" dirty="0">
                <a:solidFill>
                  <a:schemeClr val="accent6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he earth</a:t>
            </a:r>
            <a:r>
              <a:rPr lang="is-IS" sz="2800" dirty="0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!</a:t>
            </a:r>
            <a:r>
              <a:rPr lang="en-US" sz="2800" dirty="0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!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63935" y="3067036"/>
            <a:ext cx="3319250" cy="33192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5359" y="3265713"/>
            <a:ext cx="4252185" cy="2786743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1500414" y="152225"/>
            <a:ext cx="6172200" cy="857250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300" dirty="0" smtClean="0">
                <a:ln w="0"/>
                <a:solidFill>
                  <a:srgbClr val="3366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  <a:t>What is Earth Day?</a:t>
            </a:r>
            <a:endParaRPr lang="en-US" sz="3300" dirty="0">
              <a:ln w="0"/>
              <a:solidFill>
                <a:srgbClr val="3366FF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0843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2384" y="904937"/>
            <a:ext cx="5278170" cy="318449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50088" y="4916971"/>
            <a:ext cx="7282763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2700" dirty="0">
                <a:solidFill>
                  <a:schemeClr val="accent6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  <a:sym typeface="Century Gothic" charset="0"/>
              </a:rPr>
              <a:t>Going Green means taking care of the planet! </a:t>
            </a:r>
            <a:endParaRPr lang="en-US" sz="2700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55874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67019" y="2023666"/>
            <a:ext cx="4600292" cy="460029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74868" y="910203"/>
            <a:ext cx="8584594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2700" dirty="0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  <a:sym typeface="Century Gothic" charset="0"/>
              </a:rPr>
              <a:t>We can </a:t>
            </a:r>
            <a:r>
              <a:rPr lang="en-US" altLang="en-US" sz="2700" dirty="0">
                <a:solidFill>
                  <a:schemeClr val="accent6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  <a:sym typeface="Century Gothic" charset="0"/>
              </a:rPr>
              <a:t>Go Green </a:t>
            </a:r>
            <a:r>
              <a:rPr lang="en-US" altLang="en-US" sz="2700" dirty="0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  <a:sym typeface="Century Gothic" charset="0"/>
              </a:rPr>
              <a:t>if we </a:t>
            </a:r>
            <a:r>
              <a:rPr lang="en-US" altLang="en-US" sz="2700" b="1" dirty="0">
                <a:solidFill>
                  <a:schemeClr val="accent6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  <a:sym typeface="Century Gothic" charset="0"/>
              </a:rPr>
              <a:t>Reduce, Reuse and Recycle!</a:t>
            </a:r>
            <a:endParaRPr lang="en-US" sz="2700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68660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80340" y="2372320"/>
            <a:ext cx="3875484" cy="387548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92244" y="866661"/>
            <a:ext cx="8667757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2700" b="1" dirty="0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  <a:sym typeface="Century Gothic" charset="0"/>
              </a:rPr>
              <a:t>What does it mean to </a:t>
            </a:r>
            <a:r>
              <a:rPr lang="en-US" altLang="en-US" sz="2700" b="1" dirty="0">
                <a:solidFill>
                  <a:schemeClr val="accent6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  <a:sym typeface="Century Gothic" charset="0"/>
              </a:rPr>
              <a:t>Reduce, Reuse and Recycle </a:t>
            </a:r>
            <a:r>
              <a:rPr lang="en-US" altLang="en-US" sz="2700" b="1" dirty="0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  <a:sym typeface="Century Gothic" charset="0"/>
              </a:rPr>
              <a:t>?</a:t>
            </a:r>
            <a:endParaRPr lang="en-US" sz="27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9372" y="2619375"/>
            <a:ext cx="4476750" cy="3381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43941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4543</TotalTime>
  <Words>868</Words>
  <Application>Microsoft Macintosh PowerPoint</Application>
  <PresentationFormat>On-screen Show (4:3)</PresentationFormat>
  <Paragraphs>131</Paragraphs>
  <Slides>48</Slides>
  <Notes>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49" baseType="lpstr">
      <vt:lpstr>Office Theme</vt:lpstr>
      <vt:lpstr>Holiday</vt:lpstr>
      <vt:lpstr>PowerPoint Presentation</vt:lpstr>
      <vt:lpstr>PowerPoint Presentation</vt:lpstr>
      <vt:lpstr>PowerPoint Presentation</vt:lpstr>
      <vt:lpstr>We are celebrating Earth Day!</vt:lpstr>
      <vt:lpstr>PowerPoint Presentation</vt:lpstr>
      <vt:lpstr>PowerPoint Presentation</vt:lpstr>
      <vt:lpstr>PowerPoint Presentation</vt:lpstr>
      <vt:lpstr>PowerPoint Presentation</vt:lpstr>
      <vt:lpstr>Earth Day every day!</vt:lpstr>
      <vt:lpstr>What did I just learn?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Let’s Talk!</vt:lpstr>
      <vt:lpstr>PowerPoint Presentation</vt:lpstr>
      <vt:lpstr>Let’s Talk!</vt:lpstr>
      <vt:lpstr>What did I just learn?</vt:lpstr>
      <vt:lpstr>Review Game 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did I just learn?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Vanessa Bielecki</dc:creator>
  <cp:lastModifiedBy>Joseph Park</cp:lastModifiedBy>
  <cp:revision>28</cp:revision>
  <dcterms:created xsi:type="dcterms:W3CDTF">2016-04-11T14:00:40Z</dcterms:created>
  <dcterms:modified xsi:type="dcterms:W3CDTF">2016-04-18T02:00:01Z</dcterms:modified>
</cp:coreProperties>
</file>