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notesSlides/notesSlide52.xml" ContentType="application/vnd.openxmlformats-officedocument.presentationml.notesSlide+xml"/>
  <Override PartName="/ppt/tags/tag51.xml" ContentType="application/vnd.openxmlformats-officedocument.presentationml.tags+xml"/>
  <Override PartName="/ppt/notesSlides/notesSlide53.xml" ContentType="application/vnd.openxmlformats-officedocument.presentationml.notesSlide+xml"/>
  <Override PartName="/ppt/tags/tag52.xml" ContentType="application/vnd.openxmlformats-officedocument.presentationml.tags+xml"/>
  <Override PartName="/ppt/notesSlides/notesSlide5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89"/>
  </p:notesMasterIdLst>
  <p:sldIdLst>
    <p:sldId id="279" r:id="rId3"/>
    <p:sldId id="361" r:id="rId4"/>
    <p:sldId id="256" r:id="rId5"/>
    <p:sldId id="274" r:id="rId6"/>
    <p:sldId id="276" r:id="rId7"/>
    <p:sldId id="277" r:id="rId8"/>
    <p:sldId id="261" r:id="rId9"/>
    <p:sldId id="264" r:id="rId10"/>
    <p:sldId id="258" r:id="rId11"/>
    <p:sldId id="266" r:id="rId12"/>
    <p:sldId id="275" r:id="rId13"/>
    <p:sldId id="278" r:id="rId14"/>
    <p:sldId id="267" r:id="rId15"/>
    <p:sldId id="270" r:id="rId16"/>
    <p:sldId id="265" r:id="rId17"/>
    <p:sldId id="271" r:id="rId18"/>
    <p:sldId id="272" r:id="rId19"/>
    <p:sldId id="273" r:id="rId20"/>
    <p:sldId id="280" r:id="rId21"/>
    <p:sldId id="263" r:id="rId22"/>
    <p:sldId id="300" r:id="rId23"/>
    <p:sldId id="301" r:id="rId24"/>
    <p:sldId id="319" r:id="rId25"/>
    <p:sldId id="285" r:id="rId26"/>
    <p:sldId id="321" r:id="rId27"/>
    <p:sldId id="302" r:id="rId28"/>
    <p:sldId id="322" r:id="rId29"/>
    <p:sldId id="303" r:id="rId30"/>
    <p:sldId id="305" r:id="rId31"/>
    <p:sldId id="286" r:id="rId32"/>
    <p:sldId id="323" r:id="rId33"/>
    <p:sldId id="306" r:id="rId34"/>
    <p:sldId id="281" r:id="rId35"/>
    <p:sldId id="287" r:id="rId36"/>
    <p:sldId id="324" r:id="rId37"/>
    <p:sldId id="283" r:id="rId38"/>
    <p:sldId id="310" r:id="rId39"/>
    <p:sldId id="288" r:id="rId40"/>
    <p:sldId id="325" r:id="rId41"/>
    <p:sldId id="311" r:id="rId42"/>
    <p:sldId id="284" r:id="rId43"/>
    <p:sldId id="289" r:id="rId44"/>
    <p:sldId id="327" r:id="rId45"/>
    <p:sldId id="315" r:id="rId46"/>
    <p:sldId id="282" r:id="rId47"/>
    <p:sldId id="290" r:id="rId48"/>
    <p:sldId id="328" r:id="rId49"/>
    <p:sldId id="316" r:id="rId50"/>
    <p:sldId id="330" r:id="rId51"/>
    <p:sldId id="331" r:id="rId52"/>
    <p:sldId id="332" r:id="rId53"/>
    <p:sldId id="329" r:id="rId54"/>
    <p:sldId id="333" r:id="rId55"/>
    <p:sldId id="257" r:id="rId56"/>
    <p:sldId id="334" r:id="rId57"/>
    <p:sldId id="259" r:id="rId58"/>
    <p:sldId id="335" r:id="rId59"/>
    <p:sldId id="336" r:id="rId60"/>
    <p:sldId id="337" r:id="rId61"/>
    <p:sldId id="262" r:id="rId62"/>
    <p:sldId id="338" r:id="rId63"/>
    <p:sldId id="339" r:id="rId64"/>
    <p:sldId id="340" r:id="rId65"/>
    <p:sldId id="341" r:id="rId66"/>
    <p:sldId id="342" r:id="rId67"/>
    <p:sldId id="343" r:id="rId68"/>
    <p:sldId id="344" r:id="rId69"/>
    <p:sldId id="268" r:id="rId70"/>
    <p:sldId id="269"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260" r:id="rId88"/>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23D"/>
    <a:srgbClr val="F16261"/>
    <a:srgbClr val="373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74471"/>
  </p:normalViewPr>
  <p:slideViewPr>
    <p:cSldViewPr snapToGrid="0" snapToObjects="1">
      <p:cViewPr varScale="1">
        <p:scale>
          <a:sx n="50" d="100"/>
          <a:sy n="50" d="100"/>
        </p:scale>
        <p:origin x="126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25215-05CD-BA47-A5BF-C3EC5677255A}" type="datetimeFigureOut">
              <a:rPr lang="en-US" smtClean="0"/>
              <a:t>10/1/2018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22D19-DD1B-F444-9F37-340FDD24D2B8}" type="slidenum">
              <a:rPr lang="en-US" smtClean="0"/>
              <a:t>‹#›</a:t>
            </a:fld>
            <a:endParaRPr lang="en-US"/>
          </a:p>
        </p:txBody>
      </p:sp>
    </p:spTree>
    <p:extLst>
      <p:ext uri="{BB962C8B-B14F-4D97-AF65-F5344CB8AC3E}">
        <p14:creationId xmlns:p14="http://schemas.microsoft.com/office/powerpoint/2010/main" val="171579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AF22D19-DD1B-F444-9F37-340FDD24D2B8}" type="slidenum">
              <a:rPr lang="en-US" smtClean="0"/>
              <a:t>1</a:t>
            </a:fld>
            <a:endParaRPr lang="en-US"/>
          </a:p>
        </p:txBody>
      </p:sp>
    </p:spTree>
    <p:extLst>
      <p:ext uri="{BB962C8B-B14F-4D97-AF65-F5344CB8AC3E}">
        <p14:creationId xmlns:p14="http://schemas.microsoft.com/office/powerpoint/2010/main" val="354893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Application is</a:t>
            </a:r>
            <a:r>
              <a:rPr lang="en-US" baseline="0" dirty="0"/>
              <a:t> organized into four tabs:</a:t>
            </a:r>
          </a:p>
          <a:p>
            <a:endParaRPr lang="en-US" baseline="0" dirty="0"/>
          </a:p>
          <a:p>
            <a:r>
              <a:rPr lang="en-US" baseline="0" dirty="0"/>
              <a:t>Dashboard, My Colleges, Common App, College Search</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11</a:t>
            </a:fld>
            <a:endParaRPr lang="en-US"/>
          </a:p>
        </p:txBody>
      </p:sp>
    </p:spTree>
    <p:extLst>
      <p:ext uri="{BB962C8B-B14F-4D97-AF65-F5344CB8AC3E}">
        <p14:creationId xmlns:p14="http://schemas.microsoft.com/office/powerpoint/2010/main" val="372386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your account!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welcome screen that applicants see when they first sign in to their Common App and will appear until a college or colleges are added to your My Colleges list.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Common App ID (CAID) is the unique identifier that allows colleges to match your application with supporting documents. Write down this number with your important  </a:t>
            </a:r>
          </a:p>
          <a:p>
            <a:r>
              <a:rPr lang="en-US" sz="1200" kern="1200" dirty="0">
                <a:solidFill>
                  <a:schemeClr val="tx1"/>
                </a:solidFill>
                <a:effectLst/>
                <a:latin typeface="+mn-lt"/>
                <a:ea typeface="+mn-ea"/>
                <a:cs typeface="+mn-cs"/>
              </a:rPr>
              <a:t>college application information – it will be useful if you need to contact </a:t>
            </a:r>
            <a:r>
              <a:rPr lang="en-US" sz="1200" kern="1200" dirty="0" err="1">
                <a:solidFill>
                  <a:schemeClr val="tx1"/>
                </a:solidFill>
                <a:effectLst/>
                <a:latin typeface="+mn-lt"/>
                <a:ea typeface="+mn-ea"/>
                <a:cs typeface="+mn-cs"/>
              </a:rPr>
              <a:t>appsupport.commonapp.org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on the gear icon to update or change your email address, password, or communication preferences.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side of the screen, you will see the Instructions and Help Center link. This link appears in the same place on every page of your application. Help is available where you need it, when you need it. 24/7/365.</a:t>
            </a:r>
          </a:p>
        </p:txBody>
      </p:sp>
      <p:sp>
        <p:nvSpPr>
          <p:cNvPr id="4" name="Slide Number Placeholder 3"/>
          <p:cNvSpPr>
            <a:spLocks noGrp="1"/>
          </p:cNvSpPr>
          <p:nvPr>
            <p:ph type="sldNum" sz="quarter" idx="10"/>
          </p:nvPr>
        </p:nvSpPr>
        <p:spPr/>
        <p:txBody>
          <a:bodyPr/>
          <a:lstStyle/>
          <a:p>
            <a:fld id="{0AF22D19-DD1B-F444-9F37-340FDD24D2B8}" type="slidenum">
              <a:rPr lang="en-US" smtClean="0"/>
              <a:t>12</a:t>
            </a:fld>
            <a:endParaRPr lang="en-US"/>
          </a:p>
        </p:txBody>
      </p:sp>
    </p:spTree>
    <p:extLst>
      <p:ext uri="{BB962C8B-B14F-4D97-AF65-F5344CB8AC3E}">
        <p14:creationId xmlns:p14="http://schemas.microsoft.com/office/powerpoint/2010/main" val="191481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a:t>
            </a:r>
            <a:r>
              <a:rPr lang="en-US" baseline="0" dirty="0"/>
              <a:t> provides a snapshot of all of your colleges, including information on deadlines, requirements, and the submission status of your applications.</a:t>
            </a:r>
            <a:endParaRPr lang="en-US" dirty="0"/>
          </a:p>
          <a:p>
            <a:endParaRPr lang="en-US" dirty="0"/>
          </a:p>
          <a:p>
            <a:r>
              <a:rPr lang="en-US" sz="1200" kern="1200" dirty="0">
                <a:solidFill>
                  <a:schemeClr val="tx1"/>
                </a:solidFill>
                <a:effectLst/>
                <a:latin typeface="+mn-lt"/>
                <a:ea typeface="+mn-ea"/>
                <a:cs typeface="+mn-cs"/>
              </a:rPr>
              <a:t>The My Colleges tab will list detailed informa8on about the colleges you have added to the list and requirements for all of your colleges.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Common App tab is where you will go to complete the main sections of your application.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College Search tab is used to search for colleges that you would like to add to your My Colleges list. </a:t>
            </a:r>
          </a:p>
        </p:txBody>
      </p:sp>
      <p:sp>
        <p:nvSpPr>
          <p:cNvPr id="4" name="Slide Number Placeholder 3"/>
          <p:cNvSpPr>
            <a:spLocks noGrp="1"/>
          </p:cNvSpPr>
          <p:nvPr>
            <p:ph type="sldNum" sz="quarter" idx="10"/>
          </p:nvPr>
        </p:nvSpPr>
        <p:spPr/>
        <p:txBody>
          <a:bodyPr/>
          <a:lstStyle/>
          <a:p>
            <a:fld id="{0AF22D19-DD1B-F444-9F37-340FDD24D2B8}" type="slidenum">
              <a:rPr lang="en-US" smtClean="0"/>
              <a:t>13</a:t>
            </a:fld>
            <a:endParaRPr lang="en-US"/>
          </a:p>
        </p:txBody>
      </p:sp>
    </p:spTree>
    <p:extLst>
      <p:ext uri="{BB962C8B-B14F-4D97-AF65-F5344CB8AC3E}">
        <p14:creationId xmlns:p14="http://schemas.microsoft.com/office/powerpoint/2010/main" val="212547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a:t>
            </a:r>
            <a:r>
              <a:rPr lang="en-US" baseline="0" dirty="0"/>
              <a:t> for and adding colleges to your My Colleges list is a great place to start your Common App. </a:t>
            </a:r>
          </a:p>
          <a:p>
            <a:endParaRPr lang="en-US" baseline="0" dirty="0"/>
          </a:p>
          <a:p>
            <a:r>
              <a:rPr lang="en-US" baseline="0" dirty="0"/>
              <a:t>There are almost 700 colleges in the Common Application. </a:t>
            </a:r>
          </a:p>
          <a:p>
            <a:endParaRPr lang="en-US" baseline="0" dirty="0"/>
          </a:p>
          <a:p>
            <a:r>
              <a:rPr lang="en-US" baseline="0" dirty="0"/>
              <a:t>You can add up to 20 schools / add and remove up until you submit.</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14</a:t>
            </a:fld>
            <a:endParaRPr lang="en-US"/>
          </a:p>
        </p:txBody>
      </p:sp>
    </p:spTree>
    <p:extLst>
      <p:ext uri="{BB962C8B-B14F-4D97-AF65-F5344CB8AC3E}">
        <p14:creationId xmlns:p14="http://schemas.microsoft.com/office/powerpoint/2010/main" val="162217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by</a:t>
            </a:r>
            <a:r>
              <a:rPr lang="en-US" baseline="0" dirty="0"/>
              <a:t> a number of different criteria, including College or City Name, Country, US State, Deadline.  You can also search by whether or not a school requires an application fee, as well as their writing requirements and testing policy.  </a:t>
            </a:r>
          </a:p>
          <a:p>
            <a:endParaRPr lang="en-US" baseline="0" dirty="0"/>
          </a:p>
          <a:p>
            <a:r>
              <a:rPr lang="en-US" baseline="0" dirty="0"/>
              <a:t>Click on the Application Requirements button to download a full list of requirements for all schools that are a part of the Common Application.</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15</a:t>
            </a:fld>
            <a:endParaRPr lang="en-US"/>
          </a:p>
        </p:txBody>
      </p:sp>
    </p:spTree>
    <p:extLst>
      <p:ext uri="{BB962C8B-B14F-4D97-AF65-F5344CB8AC3E}">
        <p14:creationId xmlns:p14="http://schemas.microsoft.com/office/powerpoint/2010/main" val="1720199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The</a:t>
            </a:r>
            <a:r>
              <a:rPr lang="en-US" baseline="0" dirty="0">
                <a:solidFill>
                  <a:schemeClr val="bg1"/>
                </a:solidFill>
                <a:latin typeface="TeXGyreAdventor" charset="0"/>
                <a:ea typeface="TeXGyreAdventor" charset="0"/>
                <a:cs typeface="TeXGyreAdventor" charset="0"/>
              </a:rPr>
              <a:t> results list shows all the colleges based on the criteria selected. </a:t>
            </a: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You can sort the results based on the</a:t>
            </a:r>
            <a:r>
              <a:rPr lang="en-US" baseline="0" dirty="0">
                <a:solidFill>
                  <a:schemeClr val="bg1"/>
                </a:solidFill>
                <a:latin typeface="TeXGyreAdventor" charset="0"/>
                <a:ea typeface="TeXGyreAdventor" charset="0"/>
                <a:cs typeface="TeXGyreAdventor" charset="0"/>
              </a:rPr>
              <a:t> Name, Location, Country, and Type.</a:t>
            </a: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You can also find</a:t>
            </a:r>
            <a:r>
              <a:rPr lang="en-US" baseline="0" dirty="0">
                <a:solidFill>
                  <a:schemeClr val="bg1"/>
                </a:solidFill>
                <a:latin typeface="TeXGyreAdventor" charset="0"/>
                <a:ea typeface="TeXGyreAdventor" charset="0"/>
                <a:cs typeface="TeXGyreAdventor" charset="0"/>
              </a:rPr>
              <a:t> more information about the colleges in the results list:</a:t>
            </a:r>
          </a:p>
          <a:p>
            <a:pPr marL="228600" indent="-228600">
              <a:lnSpc>
                <a:spcPct val="100000"/>
              </a:lnSpc>
              <a:spcBef>
                <a:spcPts val="0"/>
              </a:spcBef>
              <a:buAutoNum type="arabicPeriod"/>
              <a:defRPr/>
            </a:pPr>
            <a:r>
              <a:rPr lang="en-US" baseline="0" dirty="0">
                <a:solidFill>
                  <a:schemeClr val="bg1"/>
                </a:solidFill>
                <a:latin typeface="TeXGyreAdventor" charset="0"/>
                <a:ea typeface="TeXGyreAdventor" charset="0"/>
                <a:cs typeface="TeXGyreAdventor" charset="0"/>
              </a:rPr>
              <a:t>Click on the name of the school – this will open a page listing information about the school like their contact details and application requirements</a:t>
            </a:r>
          </a:p>
          <a:p>
            <a:pPr marL="228600" indent="-228600">
              <a:lnSpc>
                <a:spcPct val="100000"/>
              </a:lnSpc>
              <a:spcBef>
                <a:spcPts val="0"/>
              </a:spcBef>
              <a:buAutoNum type="arabicPeriod"/>
              <a:defRPr/>
            </a:pPr>
            <a:r>
              <a:rPr lang="en-US" dirty="0">
                <a:solidFill>
                  <a:schemeClr val="bg1"/>
                </a:solidFill>
                <a:latin typeface="TeXGyreAdventor" charset="0"/>
                <a:ea typeface="TeXGyreAdventor" charset="0"/>
                <a:cs typeface="TeXGyreAdventor" charset="0"/>
              </a:rPr>
              <a:t>Click the “</a:t>
            </a:r>
            <a:r>
              <a:rPr lang="en-US" dirty="0" err="1">
                <a:solidFill>
                  <a:schemeClr val="bg1"/>
                </a:solidFill>
                <a:latin typeface="TeXGyreAdventor" charset="0"/>
                <a:ea typeface="TeXGyreAdventor" charset="0"/>
                <a:cs typeface="TeXGyreAdventor" charset="0"/>
              </a:rPr>
              <a:t>i</a:t>
            </a:r>
            <a:r>
              <a:rPr lang="en-US" dirty="0">
                <a:solidFill>
                  <a:schemeClr val="bg1"/>
                </a:solidFill>
                <a:latin typeface="TeXGyreAdventor" charset="0"/>
                <a:ea typeface="TeXGyreAdventor" charset="0"/>
                <a:cs typeface="TeXGyreAdventor" charset="0"/>
              </a:rPr>
              <a:t>” icon</a:t>
            </a:r>
            <a:r>
              <a:rPr lang="en-US" baseline="0" dirty="0">
                <a:solidFill>
                  <a:schemeClr val="bg1"/>
                </a:solidFill>
                <a:latin typeface="TeXGyreAdventor" charset="0"/>
                <a:ea typeface="TeXGyreAdventor" charset="0"/>
                <a:cs typeface="TeXGyreAdventor" charset="0"/>
              </a:rPr>
              <a:t> to request more information from the school</a:t>
            </a:r>
          </a:p>
          <a:p>
            <a:pPr marL="228600" indent="-228600">
              <a:lnSpc>
                <a:spcPct val="100000"/>
              </a:lnSpc>
              <a:spcBef>
                <a:spcPts val="0"/>
              </a:spcBef>
              <a:buAutoNum type="arabicPeriod"/>
              <a:defRPr/>
            </a:pPr>
            <a:r>
              <a:rPr lang="en-US" baseline="0" dirty="0">
                <a:solidFill>
                  <a:schemeClr val="bg1"/>
                </a:solidFill>
                <a:latin typeface="TeXGyreAdventor" charset="0"/>
                <a:ea typeface="TeXGyreAdventor" charset="0"/>
                <a:cs typeface="TeXGyreAdventor" charset="0"/>
              </a:rPr>
              <a:t>The college’s website icon will take you to the school’s specific website to learn more about that particular school</a:t>
            </a:r>
          </a:p>
        </p:txBody>
      </p:sp>
      <p:sp>
        <p:nvSpPr>
          <p:cNvPr id="4" name="Slide Number Placeholder 3"/>
          <p:cNvSpPr>
            <a:spLocks noGrp="1"/>
          </p:cNvSpPr>
          <p:nvPr>
            <p:ph type="sldNum" sz="quarter" idx="10"/>
          </p:nvPr>
        </p:nvSpPr>
        <p:spPr/>
        <p:txBody>
          <a:bodyPr/>
          <a:lstStyle/>
          <a:p>
            <a:fld id="{0AF22D19-DD1B-F444-9F37-340FDD24D2B8}" type="slidenum">
              <a:rPr lang="en-US" smtClean="0"/>
              <a:t>16</a:t>
            </a:fld>
            <a:endParaRPr lang="en-US"/>
          </a:p>
        </p:txBody>
      </p:sp>
    </p:spTree>
    <p:extLst>
      <p:ext uri="{BB962C8B-B14F-4D97-AF65-F5344CB8AC3E}">
        <p14:creationId xmlns:p14="http://schemas.microsoft.com/office/powerpoint/2010/main" val="1456926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defRPr/>
            </a:pPr>
            <a:r>
              <a:rPr lang="en-US" dirty="0">
                <a:solidFill>
                  <a:schemeClr val="bg1"/>
                </a:solidFill>
                <a:latin typeface="TeXGyreAdventor" charset="0"/>
                <a:ea typeface="TeXGyreAdventor" charset="0"/>
                <a:cs typeface="TeXGyreAdventor" charset="0"/>
              </a:rPr>
              <a:t>Adding schools to your</a:t>
            </a:r>
            <a:r>
              <a:rPr lang="en-US" baseline="0" dirty="0">
                <a:solidFill>
                  <a:schemeClr val="bg1"/>
                </a:solidFill>
                <a:latin typeface="TeXGyreAdventor" charset="0"/>
                <a:ea typeface="TeXGyreAdventor" charset="0"/>
                <a:cs typeface="TeXGyreAdventor" charset="0"/>
              </a:rPr>
              <a:t> My Colleges list is easy.  Simply select the school(s) you want to add and then click the “Add” button. You can select multiple schools at once and add them all at the same time.</a:t>
            </a:r>
          </a:p>
        </p:txBody>
      </p:sp>
      <p:sp>
        <p:nvSpPr>
          <p:cNvPr id="4" name="Slide Number Placeholder 3"/>
          <p:cNvSpPr>
            <a:spLocks noGrp="1"/>
          </p:cNvSpPr>
          <p:nvPr>
            <p:ph type="sldNum" sz="quarter" idx="10"/>
          </p:nvPr>
        </p:nvSpPr>
        <p:spPr/>
        <p:txBody>
          <a:bodyPr/>
          <a:lstStyle/>
          <a:p>
            <a:fld id="{0AF22D19-DD1B-F444-9F37-340FDD24D2B8}" type="slidenum">
              <a:rPr lang="en-US" smtClean="0"/>
              <a:t>17</a:t>
            </a:fld>
            <a:endParaRPr lang="en-US"/>
          </a:p>
        </p:txBody>
      </p:sp>
    </p:spTree>
    <p:extLst>
      <p:ext uri="{BB962C8B-B14F-4D97-AF65-F5344CB8AC3E}">
        <p14:creationId xmlns:p14="http://schemas.microsoft.com/office/powerpoint/2010/main" val="185191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eXGyreAdventor" charset="0"/>
                <a:ea typeface="TeXGyreAdventor" charset="0"/>
                <a:cs typeface="TeXGyreAdventor" charset="0"/>
              </a:rPr>
              <a:t>And that’s it! Navigate to My Colleges to see the colleges you added or click “</a:t>
            </a:r>
            <a:r>
              <a:rPr lang="en-US" sz="1200" i="0" dirty="0">
                <a:solidFill>
                  <a:schemeClr val="bg1"/>
                </a:solidFill>
                <a:latin typeface="TeXGyreAdventor" charset="0"/>
                <a:ea typeface="TeXGyreAdventor" charset="0"/>
                <a:cs typeface="TeXGyreAdventor" charset="0"/>
              </a:rPr>
              <a:t>Search Again” </a:t>
            </a:r>
            <a:r>
              <a:rPr lang="en-US" sz="1200" dirty="0">
                <a:solidFill>
                  <a:schemeClr val="bg1"/>
                </a:solidFill>
                <a:latin typeface="TeXGyreAdventor" charset="0"/>
                <a:ea typeface="TeXGyreAdventor" charset="0"/>
                <a:cs typeface="TeXGyreAdventor" charset="0"/>
              </a:rPr>
              <a:t>to continue searching for and adding schools.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eXGyreAdventor" charset="0"/>
              <a:ea typeface="TeXGyreAdventor" charset="0"/>
              <a:cs typeface="TeXGyreAdventor" charset="0"/>
            </a:endParaRPr>
          </a:p>
          <a:p>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18</a:t>
            </a:fld>
            <a:endParaRPr lang="en-US"/>
          </a:p>
        </p:txBody>
      </p:sp>
    </p:spTree>
    <p:extLst>
      <p:ext uri="{BB962C8B-B14F-4D97-AF65-F5344CB8AC3E}">
        <p14:creationId xmlns:p14="http://schemas.microsoft.com/office/powerpoint/2010/main" val="327739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Common App Ready – Completing the Common App.</a:t>
            </a:r>
          </a:p>
          <a:p>
            <a:endParaRPr lang="en-US" dirty="0"/>
          </a:p>
          <a:p>
            <a:r>
              <a:rPr lang="en-US" dirty="0"/>
              <a:t>This</a:t>
            </a:r>
            <a:r>
              <a:rPr lang="en-US" baseline="0" dirty="0"/>
              <a:t> presentation will review the different sections of the Common App tab and what information you’ll be asked to enter, as well as providing some useful tips and best practices.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33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85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Common App Ready – Getting Started.</a:t>
            </a:r>
          </a:p>
          <a:p>
            <a:endParaRPr lang="en-US" dirty="0"/>
          </a:p>
          <a:p>
            <a:r>
              <a:rPr lang="en-US" dirty="0"/>
              <a:t>This</a:t>
            </a:r>
            <a:r>
              <a:rPr lang="en-US" baseline="0" dirty="0"/>
              <a:t> presentation will cover the processes of creating an account, walk through the Common App layout, and review searching for and adding colleges to your My Colleges list.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841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review each section of the Common App tab, let’s take a get acquainted with some important features.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7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Common App tab is organized into 6 different sections, each with their own specific set of questions.  Those main sections are: </a:t>
            </a:r>
            <a:r>
              <a:rPr lang="en-US" sz="1200" b="0" dirty="0">
                <a:solidFill>
                  <a:schemeClr val="bg1"/>
                </a:solidFill>
                <a:latin typeface="TeXGyreAdventor" charset="0"/>
                <a:ea typeface="TeXGyreAdventor" charset="0"/>
                <a:cs typeface="TeXGyreAdventor" charset="0"/>
              </a:rPr>
              <a:t>Profile, Family, Education, Testing, Activities, and Writing.</a:t>
            </a:r>
          </a:p>
          <a:p>
            <a:pPr marL="0" indent="0">
              <a:lnSpc>
                <a:spcPct val="100000"/>
              </a:lnSpc>
              <a:spcBef>
                <a:spcPts val="0"/>
              </a:spcBef>
              <a:buFontTx/>
              <a:buNone/>
            </a:pPr>
            <a:endParaRPr lang="en-US" sz="1200" b="0" dirty="0">
              <a:solidFill>
                <a:schemeClr val="bg1"/>
              </a:solidFill>
              <a:latin typeface="TeXGyreAdventor" charset="0"/>
              <a:ea typeface="TeXGyreAdventor" charset="0"/>
              <a:cs typeface="TeXGyreAdventor" charset="0"/>
            </a:endParaRPr>
          </a:p>
          <a:p>
            <a:pPr marL="0" indent="0">
              <a:lnSpc>
                <a:spcPct val="100000"/>
              </a:lnSpc>
              <a:spcBef>
                <a:spcPts val="0"/>
              </a:spcBef>
              <a:buFontTx/>
              <a:buNone/>
            </a:pPr>
            <a:endParaRPr lang="en-US" sz="1200" b="0" dirty="0">
              <a:solidFill>
                <a:schemeClr val="bg1"/>
              </a:solidFill>
              <a:latin typeface="TeXGyreAdventor" charset="0"/>
              <a:ea typeface="TeXGyreAdventor" charset="0"/>
              <a:cs typeface="TeXGyreAdventor"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62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things to keep in mind as</a:t>
            </a:r>
            <a:r>
              <a:rPr lang="en-US" baseline="0" dirty="0"/>
              <a:t> you work through the Common App. </a:t>
            </a:r>
          </a:p>
          <a:p>
            <a:endParaRPr lang="en-US" baseline="0" dirty="0"/>
          </a:p>
          <a:p>
            <a:pPr marL="171450" indent="-171450">
              <a:buFont typeface="Arial" charset="0"/>
              <a:buChar char="•"/>
            </a:pPr>
            <a:r>
              <a:rPr lang="en-US" baseline="0" dirty="0"/>
              <a:t>Don’t wait until you’re submitting your application to preview your application! You can preview each section by clicking on the Preview button.</a:t>
            </a:r>
          </a:p>
          <a:p>
            <a:pPr marL="171450" indent="-171450">
              <a:buFont typeface="Arial" charset="0"/>
              <a:buChar char="•"/>
            </a:pPr>
            <a:r>
              <a:rPr lang="en-US" baseline="0" dirty="0"/>
              <a:t>At the top of each section you can find helpful video tutorials that will guide you through each section.</a:t>
            </a:r>
          </a:p>
          <a:p>
            <a:pPr marL="171450" indent="-171450">
              <a:buFont typeface="Arial" charset="0"/>
              <a:buChar char="•"/>
            </a:pPr>
            <a:r>
              <a:rPr lang="en-US" baseline="0" dirty="0"/>
              <a:t>On the right hand side of the page you will find Instructions and Help that will display FAQs related to the section you are currently working on.</a:t>
            </a:r>
          </a:p>
          <a:p>
            <a:pPr marL="171450" indent="-171450">
              <a:buFont typeface="Arial" charset="0"/>
              <a:buChar char="•"/>
            </a:pPr>
            <a:r>
              <a:rPr lang="en-US" baseline="0" dirty="0"/>
              <a:t>As you complete each section you will see a green check mark appear to indicate that all required questions in that section have been completed.</a:t>
            </a:r>
          </a:p>
          <a:p>
            <a:pPr marL="171450" indent="-171450">
              <a:buFont typeface="Arial" charset="0"/>
              <a:buChar char="•"/>
            </a:pPr>
            <a:r>
              <a:rPr lang="en-US" baseline="0" dirty="0"/>
              <a:t>All required questions are marked with a red asterisk.</a:t>
            </a:r>
          </a:p>
          <a:p>
            <a:pPr marL="171450" indent="-171450">
              <a:buFont typeface="Arial" charset="0"/>
              <a:buChar char="•"/>
            </a:pPr>
            <a:r>
              <a:rPr lang="en-US" baseline="0" dirty="0"/>
              <a:t>Click the Continue button to move from one section to the next.</a:t>
            </a:r>
          </a:p>
          <a:p>
            <a:pPr marL="171450" indent="-171450">
              <a:buFont typeface="Arial" charset="0"/>
              <a:buChar char="•"/>
            </a:pPr>
            <a:endParaRPr lang="en-US" baseline="0"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7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a:t>
            </a:r>
            <a:r>
              <a:rPr lang="en-US" baseline="0" dirty="0"/>
              <a:t> look at the different sections of the Common App, starting with the Profile section.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927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482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 of the information in the Profile section will</a:t>
            </a:r>
            <a:r>
              <a:rPr lang="en-US" sz="1200" b="0" i="0" u="none" strike="noStrike" kern="1200" baseline="0" dirty="0">
                <a:solidFill>
                  <a:schemeClr val="tx1"/>
                </a:solidFill>
                <a:effectLst/>
                <a:latin typeface="+mn-lt"/>
                <a:ea typeface="+mn-ea"/>
                <a:cs typeface="+mn-cs"/>
              </a:rPr>
              <a:t> be </a:t>
            </a:r>
            <a:r>
              <a:rPr lang="en-US" sz="1200" b="0" i="0" u="none" strike="noStrike" kern="1200" dirty="0">
                <a:solidFill>
                  <a:schemeClr val="tx1"/>
                </a:solidFill>
                <a:effectLst/>
                <a:latin typeface="+mn-lt"/>
                <a:ea typeface="+mn-ea"/>
                <a:cs typeface="+mn-cs"/>
              </a:rPr>
              <a:t>carried over from details you provided when you created your account. It’s always a good idea to review the information here and update any new or changed details.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87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section to take note of in</a:t>
            </a:r>
            <a:r>
              <a:rPr lang="en-US" baseline="0" dirty="0"/>
              <a:t> the Profile section is ”Scholarship Information”. Here you can indicated your interest in learning more about Scholar </a:t>
            </a:r>
            <a:r>
              <a:rPr lang="en-US" baseline="0" dirty="0" err="1"/>
              <a:t>Snapp</a:t>
            </a:r>
            <a:r>
              <a:rPr lang="en-US" baseline="0" dirty="0"/>
              <a:t>. Scholar </a:t>
            </a:r>
            <a:r>
              <a:rPr lang="en-US" baseline="0" dirty="0" err="1"/>
              <a:t>Snapp</a:t>
            </a:r>
            <a:r>
              <a:rPr lang="en-US" baseline="0" dirty="0"/>
              <a:t> is a technology developed by the Michael &amp; Susan Dell Foundation to connect students with scholarships to help pay for college.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169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eXGyreAdventor" charset="0"/>
                <a:ea typeface="TeXGyreAdventor" charset="0"/>
                <a:cs typeface="TeXGyreAdventor" charset="0"/>
              </a:rPr>
              <a:t>Another important section in the Profile section is the ”Common App Fee Waiver”. If you feel</a:t>
            </a:r>
            <a:r>
              <a:rPr lang="en-US" sz="1200" baseline="0" dirty="0">
                <a:solidFill>
                  <a:schemeClr val="bg1"/>
                </a:solidFill>
                <a:latin typeface="TeXGyreAdventor" charset="0"/>
                <a:ea typeface="TeXGyreAdventor" charset="0"/>
                <a:cs typeface="TeXGyreAdventor" charset="0"/>
              </a:rPr>
              <a:t> your financial circumstances might qualify you for an application fee waiver you can select the appropriate indicator(s) and provide your signature. Doing so will then waive your application fee for all the schools to which you apply through the Common App.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solidFill>
              <a:latin typeface="TeXGyreAdventor" charset="0"/>
              <a:ea typeface="TeXGyreAdventor" charset="0"/>
              <a:cs typeface="TeXGyreAdventor"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TeXGyreAdventor" charset="0"/>
                <a:ea typeface="TeXGyreAdventor" charset="0"/>
                <a:cs typeface="TeXGyreAdventor" charset="0"/>
              </a:rPr>
              <a:t>After applying for a Common App Fee Waiver, your counselor will be able to review and affirm the information within the recommender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solidFill>
              <a:latin typeface="TeXGyreAdventor" charset="0"/>
              <a:ea typeface="TeXGyreAdventor" charset="0"/>
              <a:cs typeface="TeXGyreAdventor"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TeXGyreAdventor" charset="0"/>
                <a:ea typeface="TeXGyreAdventor" charset="0"/>
                <a:cs typeface="TeXGyreAdventor" charset="0"/>
              </a:rPr>
              <a:t>Additionally, students who apply for a fee waiver are also invited to connect with a Strive for College mentor. Strive for College connects students with free virtual mentoring to provide additional support in the admission and financial aid process. </a:t>
            </a:r>
            <a:endParaRPr lang="en-US" sz="1200" dirty="0">
              <a:solidFill>
                <a:schemeClr val="bg1"/>
              </a:solidFill>
              <a:latin typeface="TeXGyreAdventor" charset="0"/>
              <a:ea typeface="TeXGyreAdventor" charset="0"/>
              <a:cs typeface="TeXGyreAdventor"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1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Family section</a:t>
            </a:r>
            <a:r>
              <a:rPr lang="en-US" baseline="0" dirty="0"/>
              <a:t> you’ll be asked to share some information about your household, your parents, and any siblings that you have.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050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8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Common App Ready – Getting Started.</a:t>
            </a:r>
          </a:p>
          <a:p>
            <a:endParaRPr lang="en-US" dirty="0"/>
          </a:p>
          <a:p>
            <a:r>
              <a:rPr lang="en-US" dirty="0"/>
              <a:t>This</a:t>
            </a:r>
            <a:r>
              <a:rPr lang="en-US" baseline="0" dirty="0"/>
              <a:t> presentation will cover the processes of creating an account, walk through the Common App layout, and review searching for and adding colleges to your My Colleges list.</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3</a:t>
            </a:fld>
            <a:endParaRPr lang="en-US"/>
          </a:p>
        </p:txBody>
      </p:sp>
    </p:spTree>
    <p:extLst>
      <p:ext uri="{BB962C8B-B14F-4D97-AF65-F5344CB8AC3E}">
        <p14:creationId xmlns:p14="http://schemas.microsoft.com/office/powerpoint/2010/main" val="2194381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95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Get a head start and save yourself time by collecting information</a:t>
            </a:r>
            <a:r>
              <a:rPr lang="en-US" sz="1200" b="0" i="0" kern="1200" baseline="0" dirty="0">
                <a:solidFill>
                  <a:schemeClr val="tx1"/>
                </a:solidFill>
                <a:effectLst/>
                <a:latin typeface="+mn-lt"/>
                <a:ea typeface="+mn-ea"/>
                <a:cs typeface="+mn-cs"/>
              </a:rPr>
              <a:t> about your parent(s) or legal guardian before </a:t>
            </a:r>
            <a:r>
              <a:rPr lang="en-US" sz="1200" b="0" i="0" kern="1200" dirty="0">
                <a:solidFill>
                  <a:schemeClr val="tx1"/>
                </a:solidFill>
                <a:effectLst/>
                <a:latin typeface="+mn-lt"/>
                <a:ea typeface="+mn-ea"/>
                <a:cs typeface="+mn-cs"/>
              </a:rPr>
              <a:t>you fill out the application.  Gather</a:t>
            </a:r>
            <a:r>
              <a:rPr lang="en-US" sz="1200" b="0" i="0" kern="1200" baseline="0" dirty="0">
                <a:solidFill>
                  <a:schemeClr val="tx1"/>
                </a:solidFill>
                <a:effectLst/>
                <a:latin typeface="+mn-lt"/>
                <a:ea typeface="+mn-ea"/>
                <a:cs typeface="+mn-cs"/>
              </a:rPr>
              <a:t> information about their educational background, occupational information, employer information, etc.</a:t>
            </a:r>
            <a:endParaRPr lang="en-US" sz="1200" b="1" i="0" kern="1200" cap="all" dirty="0">
              <a:solidFill>
                <a:schemeClr val="tx1"/>
              </a:solidFill>
              <a:effectLst/>
              <a:latin typeface="+mn-lt"/>
              <a:ea typeface="+mn-ea"/>
              <a:cs typeface="+mn-cs"/>
            </a:endParaRPr>
          </a:p>
          <a:p>
            <a:endParaRPr lang="en-US" sz="1200" b="1" i="0" kern="1200" cap="all"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530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 section is where you share information about your current school and coursework along with any Academic Honors you’ve achieved as well as your future education plans.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96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60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82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eXGyreAdventor" charset="0"/>
                <a:ea typeface="TeXGyreAdventor" charset="0"/>
                <a:cs typeface="TeXGyreAdventor" charset="0"/>
              </a:rPr>
              <a:t>In the Testing section you have the option to self-report any scores or future test dates for standardized test you have taken.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846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20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FontTx/>
              <a:buNone/>
            </a:pPr>
            <a:r>
              <a:rPr lang="en-US" sz="1200" dirty="0">
                <a:solidFill>
                  <a:schemeClr val="bg1"/>
                </a:solidFill>
                <a:latin typeface="TeXGyreAdventor" charset="0"/>
                <a:ea typeface="TeXGyreAdventor" charset="0"/>
                <a:cs typeface="TeXGyreAdventor" charset="0"/>
              </a:rPr>
              <a:t>In the Testing section you can self-report scores from a variety of standardized tests. Please note, though, that even if you self-report scores in the Common App, you will still need to send your official score reports through the testing</a:t>
            </a:r>
            <a:r>
              <a:rPr lang="en-US" sz="1200" baseline="0" dirty="0">
                <a:solidFill>
                  <a:schemeClr val="bg1"/>
                </a:solidFill>
                <a:latin typeface="TeXGyreAdventor" charset="0"/>
                <a:ea typeface="TeXGyreAdventor" charset="0"/>
                <a:cs typeface="TeXGyreAdventor" charset="0"/>
              </a:rPr>
              <a:t> agency.</a:t>
            </a:r>
            <a:endParaRPr lang="en-US" sz="1200" dirty="0">
              <a:solidFill>
                <a:schemeClr val="bg1"/>
              </a:solidFill>
              <a:latin typeface="TeXGyreAdventor" charset="0"/>
              <a:ea typeface="TeXGyreAdventor" charset="0"/>
              <a:cs typeface="TeXGyreAdventor" charset="0"/>
            </a:endParaRPr>
          </a:p>
          <a:p>
            <a:pPr marL="0" indent="0">
              <a:lnSpc>
                <a:spcPct val="100000"/>
              </a:lnSpc>
              <a:spcBef>
                <a:spcPts val="0"/>
              </a:spcBef>
              <a:buFontTx/>
              <a:buNone/>
            </a:pPr>
            <a:endParaRPr lang="en-US" sz="1200" dirty="0">
              <a:solidFill>
                <a:schemeClr val="bg1"/>
              </a:solidFill>
              <a:latin typeface="TeXGyreAdventor" charset="0"/>
              <a:ea typeface="TeXGyreAdventor" charset="0"/>
              <a:cs typeface="TeXGyreAdventor" charset="0"/>
            </a:endParaRPr>
          </a:p>
          <a:p>
            <a:pPr marL="0" indent="0">
              <a:lnSpc>
                <a:spcPct val="100000"/>
              </a:lnSpc>
              <a:spcBef>
                <a:spcPts val="0"/>
              </a:spcBef>
              <a:buFontTx/>
              <a:buNone/>
            </a:pPr>
            <a:r>
              <a:rPr lang="en-US" sz="1200" dirty="0">
                <a:solidFill>
                  <a:schemeClr val="bg1"/>
                </a:solidFill>
                <a:latin typeface="TeXGyreAdventor" charset="0"/>
                <a:ea typeface="TeXGyreAdventor" charset="0"/>
                <a:cs typeface="TeXGyreAdventor" charset="0"/>
              </a:rPr>
              <a:t>International applicants may also report standard leaving examinations.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781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82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eXGyreAdventor" charset="0"/>
                <a:ea typeface="TeXGyreAdventor" charset="0"/>
                <a:cs typeface="TeXGyreAdventor" charset="0"/>
              </a:rPr>
              <a:t>The Activities Section helps a college better understand your life outside of the classroom. Your activities may include arts, athletics, clubs, employment, personal commitments, and other pursuits.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eXGyreAdventor" charset="0"/>
              <a:ea typeface="TeXGyreAdventor" charset="0"/>
              <a:cs typeface="TeXGyreAdventor" charset="0"/>
            </a:endParaRPr>
          </a:p>
          <a:p>
            <a:pPr rtl="0"/>
            <a:r>
              <a:rPr lang="en-US" sz="1200" b="0" i="0" u="none" strike="noStrike" kern="1200" dirty="0">
                <a:solidFill>
                  <a:schemeClr val="tx1"/>
                </a:solidFill>
                <a:effectLst/>
                <a:latin typeface="+mn-lt"/>
                <a:ea typeface="+mn-ea"/>
                <a:cs typeface="+mn-cs"/>
              </a:rPr>
              <a:t>The Activities section will give you the opportunity to tell schools more about who you are and the activities you’re involved in outside of the classroom, including things like family and job or work responsibilities. You will have the option to list up to 10 activities in this section, so think about those that are the most meaningful to you.  The first question will ask you whether or not you want to report on your activities, and by choosing “Yes” you will then be able to start providing details on the activities you participate in.</a:t>
            </a:r>
            <a:endParaRPr lang="en-US" b="0" dirty="0">
              <a:effectLst/>
            </a:endParaRPr>
          </a:p>
          <a:p>
            <a:br>
              <a:rPr lang="en-US" dirty="0"/>
            </a:br>
            <a:endParaRPr lang="en-US" sz="1200" dirty="0">
              <a:solidFill>
                <a:schemeClr val="bg1"/>
              </a:solidFill>
              <a:latin typeface="TeXGyreAdventor" charset="0"/>
              <a:ea typeface="TeXGyreAdventor" charset="0"/>
              <a:cs typeface="TeXGyreAdventor"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1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begins at </a:t>
            </a:r>
            <a:r>
              <a:rPr lang="en-US" dirty="0" err="1"/>
              <a:t>commonapp.org</a:t>
            </a:r>
            <a:r>
              <a:rPr lang="en-US" dirty="0"/>
              <a:t> where applicants can create an account and sign</a:t>
            </a:r>
            <a:r>
              <a:rPr lang="en-US" baseline="0" dirty="0"/>
              <a:t> </a:t>
            </a:r>
            <a:r>
              <a:rPr lang="en-US" dirty="0"/>
              <a:t>in</a:t>
            </a:r>
            <a:r>
              <a:rPr lang="en-US" baseline="0" dirty="0"/>
              <a:t> </a:t>
            </a:r>
            <a:r>
              <a:rPr lang="en-US" dirty="0"/>
              <a:t>to the application.</a:t>
            </a:r>
            <a:r>
              <a:rPr lang="en-US" baseline="0" dirty="0"/>
              <a:t> </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5</a:t>
            </a:fld>
            <a:endParaRPr lang="en-US"/>
          </a:p>
        </p:txBody>
      </p:sp>
    </p:spTree>
    <p:extLst>
      <p:ext uri="{BB962C8B-B14F-4D97-AF65-F5344CB8AC3E}">
        <p14:creationId xmlns:p14="http://schemas.microsoft.com/office/powerpoint/2010/main" val="2868122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65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a:t>
            </a:r>
            <a:r>
              <a:rPr lang="en-US" baseline="0" dirty="0"/>
              <a:t> sections to Complete within the Writing section: Personal Essay, Disciplinary History, and Additional Information. </a:t>
            </a:r>
          </a:p>
          <a:p>
            <a:endParaRPr lang="en-US" baseline="0" dirty="0"/>
          </a:p>
          <a:p>
            <a:pPr marL="171450" indent="-171450">
              <a:buFont typeface="Arial" charset="0"/>
              <a:buChar char="•"/>
            </a:pPr>
            <a:r>
              <a:rPr lang="en-US" baseline="0" dirty="0"/>
              <a:t>In the Personal Essay section you can complete the Personal Essay. Some, but not all colleges, require the Personal Essay to be included in your application for submission.</a:t>
            </a:r>
          </a:p>
          <a:p>
            <a:pPr marL="171450" indent="-171450">
              <a:buFont typeface="Arial" charset="0"/>
              <a:buChar char="•"/>
            </a:pPr>
            <a:r>
              <a:rPr lang="en-US" baseline="0" dirty="0"/>
              <a:t>In the Disciplinary History section you’ll be asked two questions regarding any disciplinary actions. The first is in relation to any schools you’ve attended since the 9th grade. The second involves any misdemeanor or felony convictions. If you answer Yes to either of these questions, you'll need to provide some additional information in the fields provided.</a:t>
            </a:r>
          </a:p>
          <a:p>
            <a:pPr marL="171450" indent="-171450">
              <a:buFont typeface="Arial" charset="0"/>
              <a:buChar char="•"/>
            </a:pPr>
            <a:r>
              <a:rPr lang="en-US" baseline="0" dirty="0"/>
              <a:t>In the Additional Information section you can list any information that is not captured elsewhere in the application.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340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50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25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109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Don’t forget: You’ll need to enter your current or most recent school in the Education screen of the Common App before you can access and complete the Recommenders and FERPA area.</a:t>
            </a:r>
          </a:p>
        </p:txBody>
      </p:sp>
      <p:sp>
        <p:nvSpPr>
          <p:cNvPr id="106" name="Shape 10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7646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 does FERPA relate to your college application?  Two ways.  </a:t>
            </a:r>
          </a:p>
          <a:p>
            <a:pPr marL="228600" marR="0" lvl="0" indent="-228600" algn="l" rtl="0">
              <a:spcBef>
                <a:spcPts val="0"/>
              </a:spcBef>
              <a:buClr>
                <a:schemeClr val="dk1"/>
              </a:buClr>
              <a:buSzPct val="100000"/>
              <a:buFont typeface="Calibri"/>
              <a:buAutoNum type="arabicParenR"/>
            </a:pPr>
            <a:r>
              <a:rPr lang="en-US" sz="1200" b="0" i="0" u="none" strike="noStrike" cap="none">
                <a:solidFill>
                  <a:schemeClr val="dk1"/>
                </a:solidFill>
                <a:latin typeface="Calibri"/>
                <a:ea typeface="Calibri"/>
                <a:cs typeface="Calibri"/>
                <a:sym typeface="Calibri"/>
              </a:rPr>
              <a:t>You need to give consent for the schools you have attended to release your education records (grades, transcripts, test scores) to the colleges and universities to which you are applying.</a:t>
            </a:r>
          </a:p>
          <a:p>
            <a:pPr marL="228600" marR="0" lvl="0" indent="-228600" algn="l" rtl="0">
              <a:spcBef>
                <a:spcPts val="0"/>
              </a:spcBef>
              <a:buClr>
                <a:schemeClr val="dk1"/>
              </a:buClr>
              <a:buSzPct val="100000"/>
              <a:buFont typeface="Calibri"/>
              <a:buAutoNum type="arabicParenR"/>
            </a:pPr>
            <a:r>
              <a:rPr lang="en-US" sz="1200" b="0" i="0" u="none" strike="noStrike" cap="none">
                <a:solidFill>
                  <a:schemeClr val="dk1"/>
                </a:solidFill>
                <a:latin typeface="Calibri"/>
                <a:ea typeface="Calibri"/>
                <a:cs typeface="Calibri"/>
                <a:sym typeface="Calibri"/>
              </a:rPr>
              <a:t>After you enroll at a college, FERPA gives you the right to access your education records, including confidential letters of recommendation submitted to that college on your behalf (if you enroll at an institution that maintains such records post-enrollment).</a:t>
            </a:r>
          </a:p>
        </p:txBody>
      </p:sp>
      <p:sp>
        <p:nvSpPr>
          <p:cNvPr id="116" name="Shape 11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8993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Access the FERPA Release Authorization two ways.</a:t>
            </a:r>
          </a:p>
          <a:p>
            <a:pPr marL="228600" marR="0" lvl="0" indent="-228600" algn="l" rtl="0">
              <a:spcBef>
                <a:spcPts val="0"/>
              </a:spcBef>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Click on the name of a school from your Dashboard and then click the ‘Incomplete’ link next to Recommenders and FERPA.</a:t>
            </a:r>
          </a:p>
          <a:p>
            <a:pPr marL="228600" marR="0" lvl="0" indent="-228600" algn="l" rtl="0">
              <a:spcBef>
                <a:spcPts val="0"/>
              </a:spcBef>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Select a school from your My Colleges tab and click the Recommenders and FERPA section.  </a:t>
            </a:r>
          </a:p>
        </p:txBody>
      </p:sp>
      <p:sp>
        <p:nvSpPr>
          <p:cNvPr id="127" name="Shape 1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8937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28600" marR="0" lvl="0" indent="-22860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US" sz="1200" b="0" i="0" u="none" strike="noStrike" cap="none" dirty="0">
                <a:solidFill>
                  <a:schemeClr val="dk1"/>
                </a:solidFill>
                <a:latin typeface="Calibri"/>
                <a:ea typeface="Calibri"/>
                <a:cs typeface="Calibri"/>
                <a:sym typeface="Calibri"/>
              </a:rPr>
              <a:t>Then</a:t>
            </a:r>
            <a:r>
              <a:rPr lang="en-US" sz="1200" b="0" i="0" u="none" strike="noStrike" cap="none" baseline="0" dirty="0">
                <a:solidFill>
                  <a:schemeClr val="dk1"/>
                </a:solidFill>
                <a:latin typeface="Calibri"/>
                <a:ea typeface="Calibri"/>
                <a:cs typeface="Calibri"/>
                <a:sym typeface="Calibri"/>
              </a:rPr>
              <a:t> click the “Release Authorization” button.</a:t>
            </a:r>
            <a:endParaRPr lang="en-US" sz="1200" b="0" i="0" u="none" strike="noStrike" cap="none" dirty="0">
              <a:solidFill>
                <a:schemeClr val="dk1"/>
              </a:solidFill>
              <a:latin typeface="Calibri"/>
              <a:ea typeface="Calibri"/>
              <a:cs typeface="Calibri"/>
              <a:sym typeface="Calibri"/>
            </a:endParaRPr>
          </a:p>
        </p:txBody>
      </p:sp>
      <p:sp>
        <p:nvSpPr>
          <p:cNvPr id="127" name="Shape 1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3863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first step will provide you with some information about FERPA and how it relates to your college applications.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Be sure to read and understand these instructions completely before you proceed.  Once you’ve done so, check the affirmation box and continue to the next step.</a:t>
            </a:r>
          </a:p>
        </p:txBody>
      </p:sp>
      <p:sp>
        <p:nvSpPr>
          <p:cNvPr id="141" name="Shape 14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731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you can create an</a:t>
            </a:r>
            <a:r>
              <a:rPr lang="en-US" baseline="0" dirty="0"/>
              <a:t> account. </a:t>
            </a:r>
          </a:p>
          <a:p>
            <a:pPr marL="228600" indent="-228600">
              <a:buAutoNum type="arabicPeriod"/>
            </a:pPr>
            <a:r>
              <a:rPr lang="en-US" dirty="0"/>
              <a:t>Click the “Create Account</a:t>
            </a:r>
            <a:r>
              <a:rPr lang="en-US"/>
              <a:t>” button</a:t>
            </a:r>
            <a:r>
              <a:rPr lang="en-US" baseline="0"/>
              <a:t>.</a:t>
            </a:r>
            <a:endParaRPr lang="en-US" baseline="0" dirty="0"/>
          </a:p>
          <a:p>
            <a:pPr marL="228600" indent="-228600">
              <a:buAutoNum type="arabicPeriod"/>
            </a:pPr>
            <a:r>
              <a:rPr lang="en-US" baseline="0" dirty="0"/>
              <a:t>Click the “Apply Now” button and then when prompted to sign in click the “Create an Account” link.</a:t>
            </a:r>
          </a:p>
          <a:p>
            <a:pPr marL="0" indent="0">
              <a:buNone/>
            </a:pPr>
            <a:endParaRPr lang="en-US" baseline="0" dirty="0"/>
          </a:p>
          <a:p>
            <a:r>
              <a:rPr lang="en-US" baseline="0" dirty="0"/>
              <a:t>Then, follow a few quick steps</a:t>
            </a:r>
            <a:r>
              <a:rPr lang="en-US" dirty="0"/>
              <a:t> and</a:t>
            </a:r>
            <a:r>
              <a:rPr lang="en-US" baseline="0" dirty="0"/>
              <a:t> begin your application right away</a:t>
            </a:r>
          </a:p>
        </p:txBody>
      </p:sp>
      <p:sp>
        <p:nvSpPr>
          <p:cNvPr id="4" name="Slide Number Placeholder 3"/>
          <p:cNvSpPr>
            <a:spLocks noGrp="1"/>
          </p:cNvSpPr>
          <p:nvPr>
            <p:ph type="sldNum" sz="quarter" idx="10"/>
          </p:nvPr>
        </p:nvSpPr>
        <p:spPr/>
        <p:txBody>
          <a:bodyPr/>
          <a:lstStyle/>
          <a:p>
            <a:fld id="{0AF22D19-DD1B-F444-9F37-340FDD24D2B8}" type="slidenum">
              <a:rPr lang="en-US" smtClean="0"/>
              <a:t>6</a:t>
            </a:fld>
            <a:endParaRPr lang="en-US"/>
          </a:p>
        </p:txBody>
      </p:sp>
    </p:spTree>
    <p:extLst>
      <p:ext uri="{BB962C8B-B14F-4D97-AF65-F5344CB8AC3E}">
        <p14:creationId xmlns:p14="http://schemas.microsoft.com/office/powerpoint/2010/main" val="716936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You’ll be asked to:</a:t>
            </a:r>
          </a:p>
          <a:p>
            <a:pPr marL="228600" marR="0" lvl="0" indent="-228600" algn="l" rtl="0">
              <a:lnSpc>
                <a:spcPct val="100000"/>
              </a:lnSpc>
              <a:spcBef>
                <a:spcPts val="0"/>
              </a:spcBef>
              <a:spcAft>
                <a:spcPts val="0"/>
              </a:spcAft>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Authorize the release of any pertinent school records to the colleges and universities that you plan on applying to through the Common App.</a:t>
            </a:r>
          </a:p>
          <a:p>
            <a:pPr marL="228600" marR="0" lvl="0" indent="-228600" algn="l" rtl="0">
              <a:lnSpc>
                <a:spcPct val="100000"/>
              </a:lnSpc>
              <a:spcBef>
                <a:spcPts val="0"/>
              </a:spcBef>
              <a:spcAft>
                <a:spcPts val="0"/>
              </a:spcAft>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Whether you want to waive or not waive your right to review the recommendations and supporting documents submitted to a college on your behalf after you enroll in that college.</a:t>
            </a:r>
          </a:p>
          <a:p>
            <a:pPr marL="228600" marR="0" lvl="0" indent="-228600" algn="l" rtl="0">
              <a:lnSpc>
                <a:spcPct val="100000"/>
              </a:lnSpc>
              <a:spcBef>
                <a:spcPts val="0"/>
              </a:spcBef>
              <a:spcAft>
                <a:spcPts val="0"/>
              </a:spcAft>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Check the affirmation box at the bottom and provide your electronic signature.</a:t>
            </a:r>
          </a:p>
          <a:p>
            <a:pPr marL="228600" marR="0" lvl="0" indent="-228600" algn="l" rtl="0">
              <a:lnSpc>
                <a:spcPct val="100000"/>
              </a:lnSpc>
              <a:spcBef>
                <a:spcPts val="0"/>
              </a:spcBef>
              <a:spcAft>
                <a:spcPts val="0"/>
              </a:spcAft>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After you complete the release authorization you can proceed to invite your counselor, teachers, and other recommenders.</a:t>
            </a:r>
          </a:p>
        </p:txBody>
      </p:sp>
      <p:sp>
        <p:nvSpPr>
          <p:cNvPr id="151" name="Shape 1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0157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Your selection to waive or not waive your right to review all recommendations and supporting documents cannot be changed once you submit your first application within the Common App, or once a recommender submits a form on your behalf.</a:t>
            </a:r>
          </a:p>
        </p:txBody>
      </p:sp>
      <p:sp>
        <p:nvSpPr>
          <p:cNvPr id="163" name="Shape 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8647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the Common App you can assign your counselor, teachers, and other recommenders to submit recommendations to the colleges and universities to which you are applying.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required recommendations are determined by each specific college, so be sure to double check each college’s recommendation requirements.</a:t>
            </a:r>
          </a:p>
        </p:txBody>
      </p:sp>
      <p:sp>
        <p:nvSpPr>
          <p:cNvPr id="174" name="Shape 1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4391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two commonly used systems to submit recommendations and school forms: The Common App and </a:t>
            </a:r>
            <a:r>
              <a:rPr lang="en-US" dirty="0" err="1"/>
              <a:t>Naviance</a:t>
            </a:r>
            <a:r>
              <a:rPr lang="en-US" dirty="0"/>
              <a:t>. </a:t>
            </a:r>
          </a:p>
          <a:p>
            <a:endParaRPr lang="en-US" dirty="0"/>
          </a:p>
          <a:p>
            <a:r>
              <a:rPr lang="en-US" dirty="0"/>
              <a:t>If your</a:t>
            </a:r>
            <a:r>
              <a:rPr lang="en-US" baseline="0" dirty="0"/>
              <a:t> high school uses the Common App to submit recommender forms you will invite your recommenders in the Recommenders and FERPA section, which we will review. </a:t>
            </a:r>
          </a:p>
          <a:p>
            <a:endParaRPr lang="en-US" dirty="0"/>
          </a:p>
          <a:p>
            <a:r>
              <a:rPr lang="en-US" dirty="0"/>
              <a:t>If your high school</a:t>
            </a:r>
            <a:r>
              <a:rPr lang="en-US" baseline="0" dirty="0"/>
              <a:t> submits recommender forms through </a:t>
            </a:r>
            <a:r>
              <a:rPr lang="en-US" baseline="0" dirty="0" err="1"/>
              <a:t>Naviance</a:t>
            </a:r>
            <a:r>
              <a:rPr lang="en-US" baseline="0" dirty="0"/>
              <a:t>, you invite your counselor and teachers through </a:t>
            </a:r>
            <a:r>
              <a:rPr lang="en-US" baseline="0" dirty="0" err="1"/>
              <a:t>Naviance</a:t>
            </a:r>
            <a:r>
              <a:rPr lang="en-US" baseline="0" dirty="0"/>
              <a:t>. (You will still invite your Other Recommenders through the Common App though.)</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3330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47793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200" b="0" i="0" u="none" strike="noStrike" cap="none">
                <a:solidFill>
                  <a:schemeClr val="lt1"/>
                </a:solidFill>
                <a:latin typeface="Arial"/>
                <a:ea typeface="Arial"/>
                <a:cs typeface="Arial"/>
                <a:sym typeface="Arial"/>
              </a:rPr>
              <a:t>You’ll be asked to select the Recommender type: Counselor, Teacher, Other Recommender, Parent.</a:t>
            </a:r>
          </a:p>
          <a:p>
            <a:pPr marL="0" marR="0" lvl="0" indent="0" algn="l" rtl="0">
              <a:lnSpc>
                <a:spcPct val="100000"/>
              </a:lnSpc>
              <a:spcBef>
                <a:spcPts val="0"/>
              </a:spcBef>
              <a:spcAft>
                <a:spcPts val="0"/>
              </a:spcAft>
              <a:buClr>
                <a:schemeClr val="lt1"/>
              </a:buClr>
              <a:buSzPct val="25000"/>
              <a:buFont typeface="Arial"/>
              <a:buNone/>
            </a:pPr>
            <a:r>
              <a:rPr lang="en-US" sz="1200" b="0" i="0" u="none" strike="noStrike" cap="none">
                <a:solidFill>
                  <a:schemeClr val="lt1"/>
                </a:solidFill>
                <a:latin typeface="Arial"/>
                <a:ea typeface="Arial"/>
                <a:cs typeface="Arial"/>
                <a:sym typeface="Arial"/>
              </a:rPr>
              <a:t>If you do not enter an email address, the Recommender will be marked as an ‘offline recommender’ and you will be given instructions for how to download pdf forms for them to complete and send to the colleges on your behalf.</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8117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After you enter information for your recommender, you will need to assign that recommender to the schools to which they’ll be providing a letter of recommendation. Once the recommender is assigned, you will see “assigned” next to their name.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You do not need to assign your counselor to every school.  We assign your counselor automatically.</a:t>
            </a:r>
          </a:p>
        </p:txBody>
      </p:sp>
      <p:sp>
        <p:nvSpPr>
          <p:cNvPr id="204" name="Shape 20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7807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0512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endParaRPr sz="1200" b="0" i="0" u="none" strike="noStrike" cap="none">
              <a:solidFill>
                <a:schemeClr val="lt1"/>
              </a:solidFill>
              <a:latin typeface="Arial"/>
              <a:ea typeface="Arial"/>
              <a:cs typeface="Arial"/>
              <a:sym typeface="Arial"/>
            </a:endParaRPr>
          </a:p>
        </p:txBody>
      </p:sp>
      <p:sp>
        <p:nvSpPr>
          <p:cNvPr id="229" name="Shape 22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1240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204" name="Shape 20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423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Creating your account is an easy, 3-step process:</a:t>
            </a:r>
          </a:p>
          <a:p>
            <a:endParaRPr lang="en-US" baseline="0" dirty="0"/>
          </a:p>
          <a:p>
            <a:pPr marL="228600" indent="-228600">
              <a:buAutoNum type="arabicPeriod"/>
            </a:pPr>
            <a:r>
              <a:rPr lang="en-US" baseline="0" dirty="0"/>
              <a:t>Select Your Registration Type</a:t>
            </a:r>
          </a:p>
          <a:p>
            <a:pPr marL="228600" indent="-228600">
              <a:buAutoNum type="arabicPeriod"/>
            </a:pPr>
            <a:r>
              <a:rPr lang="en-US" baseline="0" dirty="0"/>
              <a:t>Enter Your Login Credentials</a:t>
            </a:r>
          </a:p>
          <a:p>
            <a:pPr marL="228600" indent="-228600">
              <a:buAutoNum type="arabicPeriod"/>
            </a:pPr>
            <a:r>
              <a:rPr lang="en-US" baseline="0" dirty="0"/>
              <a:t>Enter Your Registration Information</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7</a:t>
            </a:fld>
            <a:endParaRPr lang="en-US"/>
          </a:p>
        </p:txBody>
      </p:sp>
    </p:spTree>
    <p:extLst>
      <p:ext uri="{BB962C8B-B14F-4D97-AF65-F5344CB8AC3E}">
        <p14:creationId xmlns:p14="http://schemas.microsoft.com/office/powerpoint/2010/main" val="1809661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You can</a:t>
            </a:r>
            <a:r>
              <a:rPr lang="en-US" sz="1200" b="0" i="0" u="none" strike="noStrike" cap="none" baseline="0" dirty="0">
                <a:solidFill>
                  <a:schemeClr val="dk1"/>
                </a:solidFill>
                <a:latin typeface="Calibri"/>
                <a:ea typeface="Calibri"/>
                <a:cs typeface="Calibri"/>
                <a:sym typeface="Calibri"/>
              </a:rPr>
              <a:t> resend a recommender invite from the Manage Recommenders screen by clicking the refresh circle. </a:t>
            </a:r>
            <a:endParaRPr sz="1200" b="0" i="0" u="none" strike="noStrike" cap="none" dirty="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1980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482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5646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My Colleges tab is where you will complete each</a:t>
            </a:r>
            <a:r>
              <a:rPr lang="en-US" baseline="0" dirty="0"/>
              <a:t> school’s college-specific questions, assign your recommenders, and submit your applications.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041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9882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938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037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345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Submitting your application is a 3 step process:</a:t>
            </a:r>
          </a:p>
          <a:p>
            <a:pPr marL="228600" indent="-228600">
              <a:buAutoNum type="arabicPeriod"/>
            </a:pPr>
            <a:r>
              <a:rPr lang="en-US" sz="1200" kern="1200" dirty="0">
                <a:solidFill>
                  <a:schemeClr val="tx1"/>
                </a:solidFill>
                <a:effectLst/>
                <a:latin typeface="+mn-lt"/>
                <a:ea typeface="+mn-ea"/>
                <a:cs typeface="+mn-cs"/>
              </a:rPr>
              <a:t>Review the PDF of your application</a:t>
            </a:r>
          </a:p>
          <a:p>
            <a:pPr marL="228600" indent="-228600">
              <a:buAutoNum type="arabicPeriod"/>
            </a:pPr>
            <a:r>
              <a:rPr lang="en-US" sz="1200" kern="1200" dirty="0">
                <a:solidFill>
                  <a:schemeClr val="tx1"/>
                </a:solidFill>
                <a:effectLst/>
                <a:latin typeface="+mn-lt"/>
                <a:ea typeface="+mn-ea"/>
                <a:cs typeface="+mn-cs"/>
              </a:rPr>
              <a:t>Pay</a:t>
            </a:r>
            <a:r>
              <a:rPr lang="en-US" sz="1200" kern="1200" baseline="0" dirty="0">
                <a:solidFill>
                  <a:schemeClr val="tx1"/>
                </a:solidFill>
                <a:effectLst/>
                <a:latin typeface="+mn-lt"/>
                <a:ea typeface="+mn-ea"/>
                <a:cs typeface="+mn-cs"/>
              </a:rPr>
              <a:t> the application fee (if applicable)</a:t>
            </a:r>
          </a:p>
          <a:p>
            <a:pPr marL="228600" indent="-228600">
              <a:buAutoNum type="arabicPeriod"/>
            </a:pPr>
            <a:r>
              <a:rPr lang="en-US" sz="1200" kern="1200" baseline="0" dirty="0">
                <a:solidFill>
                  <a:schemeClr val="tx1"/>
                </a:solidFill>
                <a:effectLst/>
                <a:latin typeface="+mn-lt"/>
                <a:ea typeface="+mn-ea"/>
                <a:cs typeface="+mn-cs"/>
              </a:rPr>
              <a:t>Provide your signature and click submit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24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769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need to select your</a:t>
            </a:r>
            <a:r>
              <a:rPr lang="en-US" baseline="0" dirty="0"/>
              <a:t> registration type. The three types are:</a:t>
            </a:r>
          </a:p>
          <a:p>
            <a:endParaRPr lang="en-US" baseline="0" dirty="0"/>
          </a:p>
          <a:p>
            <a:r>
              <a:rPr lang="en-US" baseline="0" dirty="0"/>
              <a:t>Student: Student who plans to apply to college this year or at a later time.</a:t>
            </a:r>
          </a:p>
          <a:p>
            <a:endParaRPr lang="en-US" baseline="0" dirty="0"/>
          </a:p>
          <a:p>
            <a:r>
              <a:rPr lang="en-US" baseline="0" dirty="0"/>
              <a:t>Education Professional: Counselor, teacher, advisor, or other professional who works with applicants and wants to see the applicant experience without being considered for admission by colleges. </a:t>
            </a:r>
            <a:r>
              <a:rPr lang="en-US" i="1" baseline="0" dirty="0"/>
              <a:t>This choice is not for students to plan to apply and study at college.</a:t>
            </a:r>
            <a:endParaRPr lang="en-US" i="0" baseline="0" dirty="0"/>
          </a:p>
          <a:p>
            <a:endParaRPr lang="en-US" i="0" baseline="0" dirty="0"/>
          </a:p>
          <a:p>
            <a:r>
              <a:rPr lang="en-US" i="0" baseline="0" dirty="0"/>
              <a:t>Parent or Other Adult: Parent or other adult who wants to see the applicant experience without being considered for admission by colleges. This choice is not for students who plan to apply and study at college. </a:t>
            </a:r>
          </a:p>
        </p:txBody>
      </p:sp>
      <p:sp>
        <p:nvSpPr>
          <p:cNvPr id="4" name="Slide Number Placeholder 3"/>
          <p:cNvSpPr>
            <a:spLocks noGrp="1"/>
          </p:cNvSpPr>
          <p:nvPr>
            <p:ph type="sldNum" sz="quarter" idx="10"/>
          </p:nvPr>
        </p:nvSpPr>
        <p:spPr/>
        <p:txBody>
          <a:bodyPr/>
          <a:lstStyle/>
          <a:p>
            <a:fld id="{0AF22D19-DD1B-F444-9F37-340FDD24D2B8}" type="slidenum">
              <a:rPr lang="en-US" smtClean="0"/>
              <a:t>8</a:t>
            </a:fld>
            <a:endParaRPr lang="en-US"/>
          </a:p>
        </p:txBody>
      </p:sp>
    </p:spTree>
    <p:extLst>
      <p:ext uri="{BB962C8B-B14F-4D97-AF65-F5344CB8AC3E}">
        <p14:creationId xmlns:p14="http://schemas.microsoft.com/office/powerpoint/2010/main" val="1152442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859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66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22D19-DD1B-F444-9F37-340FDD24D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0167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86</a:t>
            </a:fld>
            <a:endParaRPr lang="en-US"/>
          </a:p>
        </p:txBody>
      </p:sp>
    </p:spTree>
    <p:extLst>
      <p:ext uri="{BB962C8B-B14F-4D97-AF65-F5344CB8AC3E}">
        <p14:creationId xmlns:p14="http://schemas.microsoft.com/office/powerpoint/2010/main" val="157407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eXGyreAdventor" charset="0"/>
                <a:ea typeface="TeXGyreAdventor" charset="0"/>
                <a:cs typeface="TeXGyreAdventor" charset="0"/>
              </a:rPr>
              <a:t>Make sure the email address you enter is one you check regularly in case the Common App and the colleges you’re applying to need to reach out to you concerning your application. Your email address will become the username you enter each</a:t>
            </a:r>
            <a:r>
              <a:rPr lang="en-US" baseline="0" dirty="0">
                <a:solidFill>
                  <a:schemeClr val="bg1"/>
                </a:solidFill>
                <a:latin typeface="TeXGyreAdventor" charset="0"/>
                <a:ea typeface="TeXGyreAdventor" charset="0"/>
                <a:cs typeface="TeXGyreAdventor" charset="0"/>
              </a:rPr>
              <a:t> time you log into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It’s also a good idea to make note of your password and keep that reminder handy, since you’ll need to log in with your email address and password each time you access the Common App. </a:t>
            </a:r>
            <a:r>
              <a:rPr lang="en-US" dirty="0"/>
              <a:t>If you lose your login information, the Common Application Applicant Solutions Center is always here to help, but it’s still a good idea to keep your password someplace safe so you can locate it later on if necessary.   </a:t>
            </a:r>
          </a:p>
        </p:txBody>
      </p:sp>
      <p:sp>
        <p:nvSpPr>
          <p:cNvPr id="4" name="Slide Number Placeholder 3"/>
          <p:cNvSpPr>
            <a:spLocks noGrp="1"/>
          </p:cNvSpPr>
          <p:nvPr>
            <p:ph type="sldNum" sz="quarter" idx="10"/>
          </p:nvPr>
        </p:nvSpPr>
        <p:spPr/>
        <p:txBody>
          <a:bodyPr/>
          <a:lstStyle/>
          <a:p>
            <a:fld id="{0AF22D19-DD1B-F444-9F37-340FDD24D2B8}" type="slidenum">
              <a:rPr lang="en-US" smtClean="0"/>
              <a:t>9</a:t>
            </a:fld>
            <a:endParaRPr lang="en-US"/>
          </a:p>
        </p:txBody>
      </p:sp>
    </p:spTree>
    <p:extLst>
      <p:ext uri="{BB962C8B-B14F-4D97-AF65-F5344CB8AC3E}">
        <p14:creationId xmlns:p14="http://schemas.microsoft.com/office/powerpoint/2010/main" val="680749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Applicants will need some basic profile information – like name, date of birth, address and phone number.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should use their legal name as it appears on official school documents and standardized test scores. This will allow colleges to match documents with the correct </a:t>
            </a:r>
          </a:p>
          <a:p>
            <a:r>
              <a:rPr lang="en-US" sz="1200" kern="1200" dirty="0">
                <a:solidFill>
                  <a:schemeClr val="tx1"/>
                </a:solidFill>
                <a:effectLst/>
                <a:latin typeface="+mn-lt"/>
                <a:ea typeface="+mn-ea"/>
                <a:cs typeface="+mn-cs"/>
              </a:rPr>
              <a:t>applicant.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Applicants should use the mailing address where they would like all college related materials to be sent.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checking the box indicating that you give permission to colleges and universities that you have added to your My Colleges list, you are allowing colleges to communication </a:t>
            </a:r>
          </a:p>
          <a:p>
            <a:r>
              <a:rPr lang="en-US" sz="1200" kern="1200" dirty="0">
                <a:solidFill>
                  <a:schemeClr val="tx1"/>
                </a:solidFill>
                <a:effectLst/>
                <a:latin typeface="+mn-lt"/>
                <a:ea typeface="+mn-ea"/>
                <a:cs typeface="+mn-cs"/>
              </a:rPr>
              <a:t>with you prior to submission of your application. This communication might include deadline reminders, scholarship opportunities or other information that will help you in the</a:t>
            </a:r>
          </a:p>
          <a:p>
            <a:r>
              <a:rPr lang="en-US" sz="1200" kern="1200" dirty="0">
                <a:solidFill>
                  <a:schemeClr val="tx1"/>
                </a:solidFill>
                <a:effectLst/>
                <a:latin typeface="+mn-lt"/>
                <a:ea typeface="+mn-ea"/>
                <a:cs typeface="+mn-cs"/>
              </a:rPr>
              <a:t>college admissions process. </a:t>
            </a:r>
          </a:p>
        </p:txBody>
      </p:sp>
      <p:sp>
        <p:nvSpPr>
          <p:cNvPr id="4" name="Slide Number Placeholder 3"/>
          <p:cNvSpPr>
            <a:spLocks noGrp="1"/>
          </p:cNvSpPr>
          <p:nvPr>
            <p:ph type="sldNum" sz="quarter" idx="10"/>
          </p:nvPr>
        </p:nvSpPr>
        <p:spPr/>
        <p:txBody>
          <a:bodyPr/>
          <a:lstStyle/>
          <a:p>
            <a:fld id="{0AF22D19-DD1B-F444-9F37-340FDD24D2B8}" type="slidenum">
              <a:rPr lang="en-US" smtClean="0"/>
              <a:t>10</a:t>
            </a:fld>
            <a:endParaRPr lang="en-US"/>
          </a:p>
        </p:txBody>
      </p:sp>
    </p:spTree>
    <p:extLst>
      <p:ext uri="{BB962C8B-B14F-4D97-AF65-F5344CB8AC3E}">
        <p14:creationId xmlns:p14="http://schemas.microsoft.com/office/powerpoint/2010/main" val="367436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67002C-A41E-F942-B566-829CA8A3048A}" type="datetime1">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89392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0C9DD-3582-7F4F-B7C9-7913F65121F1}" type="datetime1">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47084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9FE67-F112-5D45-9AAC-45AE859CA2D8}" type="datetime1">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75620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775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09734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9985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1272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29836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26826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86034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9356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AC1971-EFDF-B240-B1FE-B81477636BCB}" type="datetime1">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221668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9513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89829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9845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D3826-6722-854B-A5C7-3448EF374534}" type="datetime1">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27566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F9C29E-EC01-E545-9271-86E1E7FD4F1E}" type="datetime1">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91996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46F92-12E6-D745-BD5E-053AA74D2DA7}" type="datetime1">
              <a:rPr lang="en-US" smtClean="0"/>
              <a:t>10/1/2018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212126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B5F1B2-507D-4344-9EF1-2D0FB89EDC1A}" type="datetime1">
              <a:rPr lang="en-US" smtClean="0"/>
              <a:t>10/1/2018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74217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A4D2F-FFDD-2749-92F8-570C612A6ACD}" type="datetime1">
              <a:rPr lang="en-US" smtClean="0"/>
              <a:t>10/1/2018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95960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36AD4B-C3BE-A440-96C2-588784C0950F}" type="datetime1">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22565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17C4D-8A6D-D14D-96A9-B55526E032A1}" type="datetime1">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9052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AA474-1C4D-6B4B-83C8-14134A11C23C}" type="datetime1">
              <a:rPr lang="en-US" smtClean="0"/>
              <a:t>10/1/2018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345F-312A-BD4D-AAF3-E6C3158CAC6E}" type="slidenum">
              <a:rPr lang="en-US" smtClean="0"/>
              <a:t>‹#›</a:t>
            </a:fld>
            <a:endParaRPr lang="en-US"/>
          </a:p>
        </p:txBody>
      </p:sp>
    </p:spTree>
    <p:extLst>
      <p:ext uri="{BB962C8B-B14F-4D97-AF65-F5344CB8AC3E}">
        <p14:creationId xmlns:p14="http://schemas.microsoft.com/office/powerpoint/2010/main" val="175916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a:defRPr>
                <a:solidFill>
                  <a:srgbClr val="373935"/>
                </a:solidFill>
                <a:latin typeface="TeXGyreAdventor" charset="0"/>
                <a:ea typeface="TeXGyreAdventor" charset="0"/>
                <a:cs typeface="TeXGyreAdventor" charset="0"/>
              </a:defRPr>
            </a:lvl1pPr>
          </a:lstStyle>
          <a:p>
            <a:pPr algn="r">
              <a:buSzPct val="25000"/>
            </a:pPr>
            <a:fld id="{00000000-1234-1234-1234-123412341234}" type="slidenum">
              <a:rPr lang="en-US" sz="1200" smtClean="0">
                <a:sym typeface="Calibri"/>
              </a:rPr>
              <a:pPr algn="r">
                <a:buSzPct val="25000"/>
              </a:pPr>
              <a:t>‹#›</a:t>
            </a:fld>
            <a:endParaRPr lang="en-US" sz="1200">
              <a:sym typeface="Calibri"/>
            </a:endParaRPr>
          </a:p>
        </p:txBody>
      </p:sp>
    </p:spTree>
    <p:extLst>
      <p:ext uri="{BB962C8B-B14F-4D97-AF65-F5344CB8AC3E}">
        <p14:creationId xmlns:p14="http://schemas.microsoft.com/office/powerpoint/2010/main" val="18074755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hyperlink" Target="http://www.commonapp.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1.xml"/><Relationship Id="rId5" Type="http://schemas.openxmlformats.org/officeDocument/2006/relationships/image" Target="../media/image4.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45.xml"/><Relationship Id="rId5" Type="http://schemas.openxmlformats.org/officeDocument/2006/relationships/image" Target="../media/image30.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47.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51.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2.xml"/><Relationship Id="rId5" Type="http://schemas.openxmlformats.org/officeDocument/2006/relationships/image" Target="../media/image38.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40.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55.xml"/><Relationship Id="rId5" Type="http://schemas.openxmlformats.org/officeDocument/2006/relationships/image" Target="../media/image40.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57.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37.png"/><Relationship Id="rId4" Type="http://schemas.openxmlformats.org/officeDocument/2006/relationships/hyperlink" Target="https://www.youtube.com/watch?v=f7vpOIVOnzY&amp;index=1&amp;list=PL8KEAorkN10CzbZnllkklg4N-JZ9IVVGC"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hyperlink" Target="https://www.youtube.com/watch?v=hl_7ZahRyOc&amp;list=PL8KEAorkN10CzbZnllkklg4N-JZ9IVVGC&amp;index=13" TargetMode="Externa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49.pn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5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9P72TonqJ5k" TargetMode="External"/><Relationship Id="rId3" Type="http://schemas.openxmlformats.org/officeDocument/2006/relationships/notesSlide" Target="../notesSlides/notesSlide73.xml"/><Relationship Id="rId7" Type="http://schemas.openxmlformats.org/officeDocument/2006/relationships/hyperlink" Target="https://drive.google.com/open?id=0B87dxdHac6jjendESUtxQkRRT1E" TargetMode="Externa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hyperlink" Target="https://drive.google.com/file/d/0B87dxdHac6jjcWZZZUk5bDlxdjQ/view?usp=sharing" TargetMode="External"/><Relationship Id="rId11" Type="http://schemas.openxmlformats.org/officeDocument/2006/relationships/image" Target="../media/image54.emf"/><Relationship Id="rId5" Type="http://schemas.microsoft.com/office/2007/relationships/hdphoto" Target="../media/hdphoto1.wdp"/><Relationship Id="rId10" Type="http://schemas.openxmlformats.org/officeDocument/2006/relationships/image" Target="../media/image53.emf"/><Relationship Id="rId4" Type="http://schemas.openxmlformats.org/officeDocument/2006/relationships/image" Target="../media/image51.jpeg"/><Relationship Id="rId9" Type="http://schemas.openxmlformats.org/officeDocument/2006/relationships/image" Target="../media/image52.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AF63-CC02-45C6-9F9D-1AFF97FE6E40}"/>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ADB67C1-3C9A-4ACC-A97D-8F18A4801E99}"/>
              </a:ext>
            </a:extLst>
          </p:cNvPr>
          <p:cNvSpPr>
            <a:spLocks noGrp="1"/>
          </p:cNvSpPr>
          <p:nvPr>
            <p:ph type="subTitle" idx="1"/>
          </p:nvPr>
        </p:nvSpPr>
        <p:spPr/>
        <p:txBody>
          <a:bodyPr/>
          <a:lstStyle/>
          <a:p>
            <a:endParaRPr lang="en-CA"/>
          </a:p>
        </p:txBody>
      </p:sp>
      <p:pic>
        <p:nvPicPr>
          <p:cNvPr id="4" name="Picture 3">
            <a:extLst>
              <a:ext uri="{FF2B5EF4-FFF2-40B4-BE49-F238E27FC236}">
                <a16:creationId xmlns:a16="http://schemas.microsoft.com/office/drawing/2014/main" id="{216C993C-646E-4469-9DD0-31872767C321}"/>
              </a:ext>
            </a:extLst>
          </p:cNvPr>
          <p:cNvPicPr>
            <a:picLocks noChangeAspect="1"/>
          </p:cNvPicPr>
          <p:nvPr/>
        </p:nvPicPr>
        <p:blipFill>
          <a:blip r:embed="rId4"/>
          <a:stretch>
            <a:fillRect/>
          </a:stretch>
        </p:blipFill>
        <p:spPr>
          <a:xfrm>
            <a:off x="0" y="0"/>
            <a:ext cx="12159575" cy="6858000"/>
          </a:xfrm>
          <a:prstGeom prst="rect">
            <a:avLst/>
          </a:prstGeom>
        </p:spPr>
      </p:pic>
      <p:pic>
        <p:nvPicPr>
          <p:cNvPr id="5" name="Picture 4">
            <a:extLst>
              <a:ext uri="{FF2B5EF4-FFF2-40B4-BE49-F238E27FC236}">
                <a16:creationId xmlns:a16="http://schemas.microsoft.com/office/drawing/2014/main" id="{0738B790-AC8F-4AF6-A28E-EB982A76F726}"/>
              </a:ext>
            </a:extLst>
          </p:cNvPr>
          <p:cNvPicPr>
            <a:picLocks noChangeAspect="1"/>
          </p:cNvPicPr>
          <p:nvPr/>
        </p:nvPicPr>
        <p:blipFill>
          <a:blip r:embed="rId5"/>
          <a:stretch>
            <a:fillRect/>
          </a:stretch>
        </p:blipFill>
        <p:spPr>
          <a:xfrm>
            <a:off x="167450" y="347936"/>
            <a:ext cx="4389500" cy="1005927"/>
          </a:xfrm>
          <a:prstGeom prst="rect">
            <a:avLst/>
          </a:prstGeom>
        </p:spPr>
      </p:pic>
      <p:sp>
        <p:nvSpPr>
          <p:cNvPr id="6" name="TextBox 5">
            <a:extLst>
              <a:ext uri="{FF2B5EF4-FFF2-40B4-BE49-F238E27FC236}">
                <a16:creationId xmlns:a16="http://schemas.microsoft.com/office/drawing/2014/main" id="{77DD71A0-0016-4453-A8E0-B73ACE3BD060}"/>
              </a:ext>
            </a:extLst>
          </p:cNvPr>
          <p:cNvSpPr txBox="1"/>
          <p:nvPr/>
        </p:nvSpPr>
        <p:spPr>
          <a:xfrm>
            <a:off x="1905000" y="1508454"/>
            <a:ext cx="8280400" cy="2446824"/>
          </a:xfrm>
          <a:prstGeom prst="rect">
            <a:avLst/>
          </a:prstGeom>
          <a:noFill/>
        </p:spPr>
        <p:txBody>
          <a:bodyPr wrap="square" rtlCol="0">
            <a:spAutoFit/>
          </a:bodyPr>
          <a:lstStyle/>
          <a:p>
            <a:pPr algn="ctr">
              <a:lnSpc>
                <a:spcPct val="90000"/>
              </a:lnSpc>
              <a:spcBef>
                <a:spcPct val="0"/>
              </a:spcBef>
            </a:pPr>
            <a:r>
              <a:rPr lang="en-CA" sz="8500" b="1" dirty="0">
                <a:solidFill>
                  <a:srgbClr val="96C23D"/>
                </a:solidFill>
                <a:latin typeface="TeXGyreAdventor" charset="0"/>
              </a:rPr>
              <a:t>Common App Ready Toolkit</a:t>
            </a:r>
          </a:p>
        </p:txBody>
      </p:sp>
    </p:spTree>
    <p:custDataLst>
      <p:tags r:id="rId1"/>
    </p:custDataLst>
    <p:extLst>
      <p:ext uri="{BB962C8B-B14F-4D97-AF65-F5344CB8AC3E}">
        <p14:creationId xmlns:p14="http://schemas.microsoft.com/office/powerpoint/2010/main" val="246446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80" y="2682267"/>
            <a:ext cx="4617029" cy="1493465"/>
          </a:xfrm>
        </p:spPr>
        <p:txBody>
          <a:bodyPr>
            <a:noAutofit/>
          </a:bodyPr>
          <a:lstStyle/>
          <a:p>
            <a:r>
              <a:rPr lang="en-US" dirty="0">
                <a:solidFill>
                  <a:schemeClr val="bg1"/>
                </a:solidFill>
                <a:latin typeface="TeXGyreAdventor" charset="0"/>
                <a:ea typeface="TeXGyreAdventor" charset="0"/>
                <a:cs typeface="TeXGyreAdventor" charset="0"/>
              </a:rPr>
              <a:t>3. REGISTRATION</a:t>
            </a:r>
            <a:br>
              <a:rPr lang="en-US" dirty="0">
                <a:solidFill>
                  <a:schemeClr val="bg1"/>
                </a:solidFill>
                <a:latin typeface="TeXGyreAdventor" charset="0"/>
                <a:ea typeface="TeXGyreAdventor" charset="0"/>
                <a:cs typeface="TeXGyreAdventor" charset="0"/>
              </a:rPr>
            </a:br>
            <a:r>
              <a:rPr lang="en-US" dirty="0">
                <a:solidFill>
                  <a:schemeClr val="bg1"/>
                </a:solidFill>
                <a:latin typeface="TeXGyreAdventor" charset="0"/>
                <a:ea typeface="TeXGyreAdventor" charset="0"/>
                <a:cs typeface="TeXGyreAdventor" charset="0"/>
              </a:rPr>
              <a:t>INFORMATION</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10</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69" t="-226" r="2977" b="1"/>
          <a:stretch/>
        </p:blipFill>
        <p:spPr>
          <a:xfrm>
            <a:off x="5099740" y="-15497"/>
            <a:ext cx="7092260" cy="6873497"/>
          </a:xfrm>
          <a:prstGeom prst="rect">
            <a:avLst/>
          </a:prstGeom>
        </p:spPr>
      </p:pic>
    </p:spTree>
    <p:extLst>
      <p:ext uri="{BB962C8B-B14F-4D97-AF65-F5344CB8AC3E}">
        <p14:creationId xmlns:p14="http://schemas.microsoft.com/office/powerpoint/2010/main" val="2083508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COMMON</a:t>
            </a:r>
            <a:br>
              <a:rPr lang="en-US" sz="6600" spc="-150" dirty="0">
                <a:solidFill>
                  <a:srgbClr val="373935"/>
                </a:solidFill>
                <a:latin typeface="TeXGyreAdventor" charset="0"/>
                <a:ea typeface="TeXGyreAdventor" charset="0"/>
                <a:cs typeface="TeXGyreAdventor" charset="0"/>
              </a:rPr>
            </a:br>
            <a:r>
              <a:rPr lang="en-US" sz="6600" spc="-150" dirty="0">
                <a:solidFill>
                  <a:srgbClr val="373935"/>
                </a:solidFill>
                <a:latin typeface="TeXGyreAdventor" charset="0"/>
                <a:ea typeface="TeXGyreAdventor" charset="0"/>
                <a:cs typeface="TeXGyreAdventor" charset="0"/>
              </a:rPr>
              <a:t>APP</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LAYOUT</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28875" y="2303585"/>
            <a:ext cx="5005388" cy="2180492"/>
          </a:xfrm>
        </p:spPr>
        <p:txBody>
          <a:bodyPr>
            <a:normAutofit lnSpcReduction="10000"/>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The Common App is divided into four tabs:</a:t>
            </a:r>
          </a:p>
          <a:p>
            <a:pPr>
              <a:lnSpc>
                <a:spcPct val="100000"/>
              </a:lnSpc>
              <a:spcBef>
                <a:spcPts val="0"/>
              </a:spcBef>
            </a:pPr>
            <a:r>
              <a:rPr lang="en-US" sz="2400" dirty="0">
                <a:solidFill>
                  <a:schemeClr val="bg1"/>
                </a:solidFill>
                <a:latin typeface="TeXGyreAdventor" charset="0"/>
                <a:ea typeface="TeXGyreAdventor" charset="0"/>
                <a:cs typeface="TeXGyreAdventor" charset="0"/>
              </a:rPr>
              <a:t>Dashboard</a:t>
            </a:r>
          </a:p>
          <a:p>
            <a:pPr>
              <a:lnSpc>
                <a:spcPct val="100000"/>
              </a:lnSpc>
              <a:spcBef>
                <a:spcPts val="0"/>
              </a:spcBef>
            </a:pPr>
            <a:r>
              <a:rPr lang="en-US" sz="2400" dirty="0">
                <a:solidFill>
                  <a:schemeClr val="bg1"/>
                </a:solidFill>
                <a:latin typeface="TeXGyreAdventor" charset="0"/>
                <a:ea typeface="TeXGyreAdventor" charset="0"/>
                <a:cs typeface="TeXGyreAdventor" charset="0"/>
              </a:rPr>
              <a:t>My Colleges</a:t>
            </a:r>
          </a:p>
          <a:p>
            <a:pPr>
              <a:lnSpc>
                <a:spcPct val="100000"/>
              </a:lnSpc>
              <a:spcBef>
                <a:spcPts val="0"/>
              </a:spcBef>
            </a:pPr>
            <a:r>
              <a:rPr lang="en-US" sz="2400" dirty="0">
                <a:solidFill>
                  <a:schemeClr val="bg1"/>
                </a:solidFill>
                <a:latin typeface="TeXGyreAdventor" charset="0"/>
                <a:ea typeface="TeXGyreAdventor" charset="0"/>
                <a:cs typeface="TeXGyreAdventor" charset="0"/>
              </a:rPr>
              <a:t>Common App</a:t>
            </a:r>
          </a:p>
          <a:p>
            <a:pPr>
              <a:lnSpc>
                <a:spcPct val="100000"/>
              </a:lnSpc>
              <a:spcBef>
                <a:spcPts val="0"/>
              </a:spcBef>
            </a:pPr>
            <a:r>
              <a:rPr lang="en-US" sz="2400" dirty="0">
                <a:solidFill>
                  <a:schemeClr val="bg1"/>
                </a:solidFill>
                <a:latin typeface="TeXGyreAdventor" charset="0"/>
                <a:ea typeface="TeXGyreAdventor" charset="0"/>
                <a:cs typeface="TeXGyreAdventor" charset="0"/>
              </a:rPr>
              <a:t>College Search</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11</a:t>
            </a:fld>
            <a:endParaRPr lang="en-US"/>
          </a:p>
        </p:txBody>
      </p:sp>
    </p:spTree>
    <p:extLst>
      <p:ext uri="{BB962C8B-B14F-4D97-AF65-F5344CB8AC3E}">
        <p14:creationId xmlns:p14="http://schemas.microsoft.com/office/powerpoint/2010/main" val="757347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12</a:t>
            </a:fld>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9278"/>
          <a:stretch/>
        </p:blipFill>
        <p:spPr>
          <a:xfrm>
            <a:off x="0" y="0"/>
            <a:ext cx="12206950" cy="6858000"/>
          </a:xfrm>
          <a:prstGeom prst="rect">
            <a:avLst/>
          </a:prstGeom>
        </p:spPr>
      </p:pic>
      <p:sp>
        <p:nvSpPr>
          <p:cNvPr id="11" name="Rectangle 10"/>
          <p:cNvSpPr/>
          <p:nvPr/>
        </p:nvSpPr>
        <p:spPr>
          <a:xfrm>
            <a:off x="6471134" y="171126"/>
            <a:ext cx="5345728" cy="883951"/>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795410" y="613101"/>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511537" y="720752"/>
            <a:ext cx="1372498" cy="12466"/>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123678" y="2379787"/>
            <a:ext cx="2672864" cy="4341688"/>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9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2"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8"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19278"/>
          <a:stretch/>
        </p:blipFill>
        <p:spPr>
          <a:xfrm>
            <a:off x="0" y="0"/>
            <a:ext cx="12206950" cy="6858000"/>
          </a:xfrm>
          <a:prstGeom prst="rect">
            <a:avLst/>
          </a:prstGeom>
        </p:spPr>
      </p:pic>
      <p:sp>
        <p:nvSpPr>
          <p:cNvPr id="2" name="Slide Number Placeholder 1"/>
          <p:cNvSpPr>
            <a:spLocks noGrp="1"/>
          </p:cNvSpPr>
          <p:nvPr>
            <p:ph type="sldNum" sz="quarter" idx="12"/>
          </p:nvPr>
        </p:nvSpPr>
        <p:spPr/>
        <p:txBody>
          <a:bodyPr/>
          <a:lstStyle/>
          <a:p>
            <a:fld id="{0D0F345F-312A-BD4D-AAF3-E6C3158CAC6E}" type="slidenum">
              <a:rPr lang="en-US" smtClean="0"/>
              <a:t>13</a:t>
            </a:fld>
            <a:endParaRPr lang="en-US"/>
          </a:p>
        </p:txBody>
      </p:sp>
      <p:sp>
        <p:nvSpPr>
          <p:cNvPr id="11" name="Rectangle 10"/>
          <p:cNvSpPr/>
          <p:nvPr/>
        </p:nvSpPr>
        <p:spPr>
          <a:xfrm>
            <a:off x="400930" y="1589361"/>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96379" y="1590505"/>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91828" y="1589360"/>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50514" y="1588215"/>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458201" y="4827299"/>
            <a:ext cx="3748750" cy="1399309"/>
            <a:chOff x="8458201" y="4827299"/>
            <a:chExt cx="3748750" cy="1399309"/>
          </a:xfrm>
        </p:grpSpPr>
        <p:sp>
          <p:nvSpPr>
            <p:cNvPr id="22" name="Rectangle 21"/>
            <p:cNvSpPr/>
            <p:nvPr/>
          </p:nvSpPr>
          <p:spPr>
            <a:xfrm>
              <a:off x="8458201" y="4827299"/>
              <a:ext cx="3748750" cy="1399309"/>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8903038" y="5076174"/>
              <a:ext cx="2859076" cy="901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Check out our Common App Tour video for more info!</a:t>
              </a:r>
            </a:p>
          </p:txBody>
        </p:sp>
      </p:grpSp>
      <p:grpSp>
        <p:nvGrpSpPr>
          <p:cNvPr id="6" name="Group 5"/>
          <p:cNvGrpSpPr/>
          <p:nvPr/>
        </p:nvGrpSpPr>
        <p:grpSpPr>
          <a:xfrm>
            <a:off x="0" y="3471607"/>
            <a:ext cx="3748750" cy="1811593"/>
            <a:chOff x="0" y="3471607"/>
            <a:chExt cx="3748750" cy="1811593"/>
          </a:xfrm>
        </p:grpSpPr>
        <p:sp>
          <p:nvSpPr>
            <p:cNvPr id="15" name="Rectangle 14"/>
            <p:cNvSpPr/>
            <p:nvPr/>
          </p:nvSpPr>
          <p:spPr>
            <a:xfrm>
              <a:off x="0" y="3471607"/>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325767" y="3757024"/>
              <a:ext cx="3097215" cy="135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The Dashboard is your home base where you can keep an eye on your requirements and upcoming deadlines.</a:t>
              </a:r>
            </a:p>
          </p:txBody>
        </p:sp>
      </p:grpSp>
      <p:grpSp>
        <p:nvGrpSpPr>
          <p:cNvPr id="4" name="Group 3"/>
          <p:cNvGrpSpPr/>
          <p:nvPr/>
        </p:nvGrpSpPr>
        <p:grpSpPr>
          <a:xfrm>
            <a:off x="100676" y="3470462"/>
            <a:ext cx="3748750" cy="1811593"/>
            <a:chOff x="4521812" y="3131154"/>
            <a:chExt cx="3748750" cy="1811593"/>
          </a:xfrm>
        </p:grpSpPr>
        <p:sp>
          <p:nvSpPr>
            <p:cNvPr id="17" name="Rectangle 16"/>
            <p:cNvSpPr/>
            <p:nvPr/>
          </p:nvSpPr>
          <p:spPr>
            <a:xfrm>
              <a:off x="4521812" y="3131154"/>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4966649" y="3380029"/>
              <a:ext cx="2859076" cy="135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In the My Colleges tab you will complete the college-specific questions for each college in your list.</a:t>
              </a:r>
            </a:p>
          </p:txBody>
        </p:sp>
      </p:grpSp>
      <p:grpSp>
        <p:nvGrpSpPr>
          <p:cNvPr id="5" name="Group 4"/>
          <p:cNvGrpSpPr/>
          <p:nvPr/>
        </p:nvGrpSpPr>
        <p:grpSpPr>
          <a:xfrm>
            <a:off x="53776" y="3470462"/>
            <a:ext cx="3748750" cy="1811593"/>
            <a:chOff x="3856301" y="5320811"/>
            <a:chExt cx="3748750" cy="1811593"/>
          </a:xfrm>
        </p:grpSpPr>
        <p:sp>
          <p:nvSpPr>
            <p:cNvPr id="26" name="Rectangle 25"/>
            <p:cNvSpPr/>
            <p:nvPr/>
          </p:nvSpPr>
          <p:spPr>
            <a:xfrm>
              <a:off x="3856301" y="5320811"/>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4152093" y="5553516"/>
              <a:ext cx="3157166" cy="13556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The Common App tab is where you will complete the six Common App sections. Watch these videos to learn more about them.</a:t>
              </a:r>
            </a:p>
          </p:txBody>
        </p:sp>
      </p:grpSp>
      <p:grpSp>
        <p:nvGrpSpPr>
          <p:cNvPr id="3" name="Group 2"/>
          <p:cNvGrpSpPr/>
          <p:nvPr/>
        </p:nvGrpSpPr>
        <p:grpSpPr>
          <a:xfrm>
            <a:off x="-1" y="3469317"/>
            <a:ext cx="3748750" cy="1811593"/>
            <a:chOff x="7453170" y="707647"/>
            <a:chExt cx="3748750" cy="1811593"/>
          </a:xfrm>
        </p:grpSpPr>
        <p:sp>
          <p:nvSpPr>
            <p:cNvPr id="28" name="Rectangle 27"/>
            <p:cNvSpPr/>
            <p:nvPr/>
          </p:nvSpPr>
          <p:spPr>
            <a:xfrm>
              <a:off x="7453170" y="707647"/>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7898007" y="956522"/>
              <a:ext cx="2859076" cy="135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Search for and add colleges to your My Colleges list in the College Search tab.</a:t>
              </a:r>
            </a:p>
          </p:txBody>
        </p:sp>
      </p:grpSp>
    </p:spTree>
    <p:extLst>
      <p:ext uri="{BB962C8B-B14F-4D97-AF65-F5344CB8AC3E}">
        <p14:creationId xmlns:p14="http://schemas.microsoft.com/office/powerpoint/2010/main" val="1924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1314860"/>
            <a:ext cx="5978236" cy="3879826"/>
          </a:xfrm>
        </p:spPr>
        <p:txBody>
          <a:bodyPr>
            <a:noAutofit/>
          </a:bodyPr>
          <a:lstStyle/>
          <a:p>
            <a:r>
              <a:rPr lang="en-US" sz="6600" dirty="0">
                <a:solidFill>
                  <a:srgbClr val="373935"/>
                </a:solidFill>
                <a:latin typeface="TeXGyreAdventor" charset="0"/>
                <a:ea typeface="TeXGyreAdventor" charset="0"/>
                <a:cs typeface="TeXGyreAdventor" charset="0"/>
              </a:rPr>
              <a:t>SEARCHING FOR &amp;</a:t>
            </a:r>
            <a:br>
              <a:rPr lang="en-US" sz="6600" dirty="0">
                <a:solidFill>
                  <a:srgbClr val="373935"/>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ADDING</a:t>
            </a:r>
            <a:br>
              <a:rPr lang="en-US" sz="7200" b="1" dirty="0">
                <a:solidFill>
                  <a:srgbClr val="F16261"/>
                </a:solidFill>
                <a:latin typeface="TeXGyreAdventor" charset="0"/>
                <a:ea typeface="TeXGyreAdventor" charset="0"/>
                <a:cs typeface="TeXGyreAdventor" charset="0"/>
              </a:rPr>
            </a:br>
            <a:r>
              <a:rPr lang="en-US" sz="6600" dirty="0">
                <a:solidFill>
                  <a:srgbClr val="373935"/>
                </a:solidFill>
                <a:latin typeface="TeXGyreAdventor" charset="0"/>
                <a:ea typeface="TeXGyreAdventor" charset="0"/>
                <a:cs typeface="TeXGyreAdventor" charset="0"/>
              </a:rPr>
              <a:t>COLLEGES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14</a:t>
            </a:fld>
            <a:endParaRPr lang="en-US"/>
          </a:p>
        </p:txBody>
      </p:sp>
      <p:sp>
        <p:nvSpPr>
          <p:cNvPr id="6" name="Rectangle 5"/>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6828875" y="2323335"/>
            <a:ext cx="5005388" cy="2144700"/>
          </a:xfrm>
        </p:spPr>
        <p:txBody>
          <a:bodyPr>
            <a:normAutofit/>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With nearly 700 colleges in the Common Application, there’s one that’s right for you! Use the College Search tab to explore, learn, and add colleges to your list.</a:t>
            </a:r>
          </a:p>
        </p:txBody>
      </p:sp>
    </p:spTree>
    <p:extLst>
      <p:ext uri="{BB962C8B-B14F-4D97-AF65-F5344CB8AC3E}">
        <p14:creationId xmlns:p14="http://schemas.microsoft.com/office/powerpoint/2010/main" val="197287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149" y="2297905"/>
            <a:ext cx="5119255" cy="1655030"/>
          </a:xfrm>
        </p:spPr>
        <p:txBody>
          <a:bodyPr/>
          <a:lstStyle/>
          <a:p>
            <a:r>
              <a:rPr lang="en-US" dirty="0">
                <a:solidFill>
                  <a:schemeClr val="bg1"/>
                </a:solidFill>
                <a:latin typeface="TeXGyreAdventor" charset="0"/>
                <a:ea typeface="TeXGyreAdventor" charset="0"/>
                <a:cs typeface="TeXGyreAdventor" charset="0"/>
              </a:rPr>
              <a:t>THE COLLEGE SEARCH TAB</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15</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7" r="23542" b="3846"/>
          <a:stretch/>
        </p:blipFill>
        <p:spPr>
          <a:xfrm>
            <a:off x="6377351" y="0"/>
            <a:ext cx="5814649" cy="6893022"/>
          </a:xfrm>
          <a:prstGeom prst="rect">
            <a:avLst/>
          </a:prstGeom>
        </p:spPr>
      </p:pic>
      <p:cxnSp>
        <p:nvCxnSpPr>
          <p:cNvPr id="12" name="Straight Arrow Connector 11"/>
          <p:cNvCxnSpPr/>
          <p:nvPr/>
        </p:nvCxnSpPr>
        <p:spPr>
          <a:xfrm>
            <a:off x="9003323" y="909125"/>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47180" y="1173449"/>
            <a:ext cx="914400" cy="3903943"/>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845" y="2601485"/>
            <a:ext cx="5228492" cy="1655030"/>
          </a:xfrm>
        </p:spPr>
        <p:txBody>
          <a:bodyPr/>
          <a:lstStyle/>
          <a:p>
            <a:r>
              <a:rPr lang="en-US" dirty="0">
                <a:solidFill>
                  <a:schemeClr val="bg1"/>
                </a:solidFill>
                <a:latin typeface="TeXGyreAdventor" charset="0"/>
                <a:ea typeface="TeXGyreAdventor" charset="0"/>
                <a:cs typeface="TeXGyreAdventor" charset="0"/>
              </a:rPr>
              <a:t>RESULTS LIST</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16</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73" r="6953" b="7094"/>
          <a:stretch/>
        </p:blipFill>
        <p:spPr>
          <a:xfrm>
            <a:off x="5416061" y="0"/>
            <a:ext cx="6775939" cy="6858000"/>
          </a:xfrm>
          <a:prstGeom prst="rect">
            <a:avLst/>
          </a:prstGeom>
        </p:spPr>
      </p:pic>
      <p:cxnSp>
        <p:nvCxnSpPr>
          <p:cNvPr id="9" name="Straight Arrow Connector 8"/>
          <p:cNvCxnSpPr/>
          <p:nvPr/>
        </p:nvCxnSpPr>
        <p:spPr>
          <a:xfrm>
            <a:off x="6605154" y="2094180"/>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10182" y="2443933"/>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31819" y="1641366"/>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49885" y="1083734"/>
            <a:ext cx="3014915" cy="423334"/>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149" y="2601485"/>
            <a:ext cx="5119255" cy="1655030"/>
          </a:xfrm>
        </p:spPr>
        <p:txBody>
          <a:bodyPr/>
          <a:lstStyle/>
          <a:p>
            <a:r>
              <a:rPr lang="en-US">
                <a:solidFill>
                  <a:schemeClr val="bg1"/>
                </a:solidFill>
                <a:latin typeface="TeXGyreAdventor" charset="0"/>
                <a:ea typeface="TeXGyreAdventor" charset="0"/>
                <a:cs typeface="TeXGyreAdventor" charset="0"/>
              </a:rPr>
              <a:t>ADDING </a:t>
            </a:r>
            <a:br>
              <a:rPr lang="en-US">
                <a:solidFill>
                  <a:schemeClr val="bg1"/>
                </a:solidFill>
                <a:latin typeface="TeXGyreAdventor" charset="0"/>
                <a:ea typeface="TeXGyreAdventor" charset="0"/>
                <a:cs typeface="TeXGyreAdventor" charset="0"/>
              </a:rPr>
            </a:br>
            <a:r>
              <a:rPr lang="en-US">
                <a:solidFill>
                  <a:schemeClr val="bg1"/>
                </a:solidFill>
                <a:latin typeface="TeXGyreAdventor" charset="0"/>
                <a:ea typeface="TeXGyreAdventor" charset="0"/>
                <a:cs typeface="TeXGyreAdventor" charset="0"/>
              </a:rPr>
              <a:t>SCHOOLS</a:t>
            </a:r>
            <a:endParaRPr lang="en-US" dirty="0">
              <a:solidFill>
                <a:schemeClr val="bg1"/>
              </a:solidFill>
              <a:latin typeface="TeXGyreAdventor" charset="0"/>
              <a:ea typeface="TeXGyreAdventor" charset="0"/>
              <a:cs typeface="TeXGyreAdventor" charset="0"/>
            </a:endParaRP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17</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78" r="23286"/>
          <a:stretch/>
        </p:blipFill>
        <p:spPr>
          <a:xfrm>
            <a:off x="5105400" y="0"/>
            <a:ext cx="7086600" cy="6858000"/>
          </a:xfrm>
          <a:prstGeom prst="rect">
            <a:avLst/>
          </a:prstGeom>
        </p:spPr>
      </p:pic>
    </p:spTree>
    <p:extLst>
      <p:ext uri="{BB962C8B-B14F-4D97-AF65-F5344CB8AC3E}">
        <p14:creationId xmlns:p14="http://schemas.microsoft.com/office/powerpoint/2010/main" val="1898190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274" y="5258076"/>
            <a:ext cx="9891264" cy="1098274"/>
          </a:xfrm>
        </p:spPr>
        <p:txBody>
          <a:bodyPr>
            <a:normAutofit/>
          </a:bodyPr>
          <a:lstStyle/>
          <a:p>
            <a:pPr marL="0" indent="0" algn="ctr">
              <a:buNone/>
            </a:pPr>
            <a:r>
              <a:rPr lang="en-US" sz="3600" dirty="0">
                <a:solidFill>
                  <a:schemeClr val="bg1"/>
                </a:solidFill>
                <a:latin typeface="TeXGyreAdventor" charset="0"/>
                <a:ea typeface="TeXGyreAdventor" charset="0"/>
                <a:cs typeface="TeXGyreAdventor" charset="0"/>
              </a:rPr>
              <a:t>SUCCESS!</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fld id="{0D0F345F-312A-BD4D-AAF3-E6C3158CAC6E}" type="slidenum">
              <a:rPr lang="en-US" smtClean="0"/>
              <a:t>18</a:t>
            </a:fld>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5461" b="24479"/>
          <a:stretch/>
        </p:blipFill>
        <p:spPr>
          <a:xfrm>
            <a:off x="0" y="0"/>
            <a:ext cx="12190053" cy="4396154"/>
          </a:xfrm>
          <a:prstGeom prst="rect">
            <a:avLst/>
          </a:prstGeom>
        </p:spPr>
      </p:pic>
    </p:spTree>
    <p:custDataLst>
      <p:tags r:id="rId1"/>
    </p:custDataLst>
    <p:extLst>
      <p:ext uri="{BB962C8B-B14F-4D97-AF65-F5344CB8AC3E}">
        <p14:creationId xmlns:p14="http://schemas.microsoft.com/office/powerpoint/2010/main" val="434605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alphaModFix amt="35000"/>
            <a:extLst>
              <a:ext uri="{28A0092B-C50C-407E-A947-70E740481C1C}">
                <a14:useLocalDpi xmlns:a14="http://schemas.microsoft.com/office/drawing/2010/main"/>
              </a:ext>
            </a:extLst>
          </a:blip>
          <a:srcRect/>
          <a:stretch/>
        </p:blipFill>
        <p:spPr>
          <a:xfrm flipH="1">
            <a:off x="0" y="-19050"/>
            <a:ext cx="12192000" cy="6877050"/>
          </a:xfrm>
          <a:prstGeom prst="rect">
            <a:avLst/>
          </a:prstGeom>
        </p:spPr>
      </p:pic>
      <p:sp>
        <p:nvSpPr>
          <p:cNvPr id="2" name="Title 1"/>
          <p:cNvSpPr>
            <a:spLocks noGrp="1"/>
          </p:cNvSpPr>
          <p:nvPr>
            <p:ph type="ctrTitle"/>
          </p:nvPr>
        </p:nvSpPr>
        <p:spPr>
          <a:xfrm>
            <a:off x="5292436" y="1932179"/>
            <a:ext cx="6456218" cy="2387600"/>
          </a:xfrm>
          <a:ln>
            <a:noFill/>
          </a:ln>
        </p:spPr>
        <p:txBody>
          <a:bodyPr>
            <a:noAutofit/>
          </a:bodyPr>
          <a:lstStyle/>
          <a:p>
            <a:pPr algn="r"/>
            <a:r>
              <a:rPr lang="en-US" sz="8500" b="1" dirty="0">
                <a:solidFill>
                  <a:srgbClr val="96C23D"/>
                </a:solidFill>
                <a:latin typeface="TeXGyreAdventor" charset="0"/>
                <a:ea typeface="TeXGyreAdventor" charset="0"/>
                <a:cs typeface="TeXGyreAdventor" charset="0"/>
              </a:rPr>
              <a:t>COMMON APP READY</a:t>
            </a:r>
          </a:p>
        </p:txBody>
      </p:sp>
      <p:sp>
        <p:nvSpPr>
          <p:cNvPr id="3" name="Subtitle 2"/>
          <p:cNvSpPr>
            <a:spLocks noGrp="1"/>
          </p:cNvSpPr>
          <p:nvPr>
            <p:ph type="subTitle" idx="1"/>
          </p:nvPr>
        </p:nvSpPr>
        <p:spPr>
          <a:xfrm>
            <a:off x="2400300" y="4685698"/>
            <a:ext cx="9140536" cy="1655762"/>
          </a:xfrm>
        </p:spPr>
        <p:txBody>
          <a:bodyPr>
            <a:normAutofit/>
          </a:bodyPr>
          <a:lstStyle/>
          <a:p>
            <a:pPr algn="r"/>
            <a:r>
              <a:rPr lang="en-US" sz="4500" dirty="0">
                <a:solidFill>
                  <a:schemeClr val="bg1"/>
                </a:solidFill>
                <a:latin typeface="TeXGyreAdventor" charset="0"/>
                <a:ea typeface="TeXGyreAdventor" charset="0"/>
                <a:cs typeface="TeXGyreAdventor" charset="0"/>
              </a:rPr>
              <a:t>Completing the Common App</a:t>
            </a:r>
          </a:p>
        </p:txBody>
      </p:sp>
      <p:sp>
        <p:nvSpPr>
          <p:cNvPr id="6" name="Subtitle 2"/>
          <p:cNvSpPr txBox="1">
            <a:spLocks/>
          </p:cNvSpPr>
          <p:nvPr/>
        </p:nvSpPr>
        <p:spPr>
          <a:xfrm>
            <a:off x="5567796" y="6485392"/>
            <a:ext cx="6452754" cy="393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 2016 The Common Application  •  </a:t>
            </a:r>
            <a:r>
              <a:rPr kumimoji="0" lang="en-US" sz="2000" b="0" i="0" u="none" strike="noStrike" kern="1200" cap="none" spc="0" normalizeH="0" baseline="30000" noProof="0" dirty="0" err="1">
                <a:ln>
                  <a:noFill/>
                </a:ln>
                <a:solidFill>
                  <a:prstClr val="white"/>
                </a:solidFill>
                <a:effectLst/>
                <a:uLnTx/>
                <a:uFillTx/>
                <a:latin typeface="TeXGyreAdventor" charset="0"/>
                <a:ea typeface="TeXGyreAdventor" charset="0"/>
                <a:cs typeface="TeXGyreAdventor" charset="0"/>
              </a:rPr>
              <a:t>commonapp.org</a:t>
            </a:r>
            <a:endPar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endParaRPr>
          </a:p>
        </p:txBody>
      </p:sp>
      <p:cxnSp>
        <p:nvCxnSpPr>
          <p:cNvPr id="8" name="Straight Connector 7"/>
          <p:cNvCxnSpPr/>
          <p:nvPr/>
        </p:nvCxnSpPr>
        <p:spPr>
          <a:xfrm>
            <a:off x="4419600" y="4319779"/>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999" y="457200"/>
            <a:ext cx="4383944" cy="1005840"/>
          </a:xfrm>
          <a:prstGeom prst="rect">
            <a:avLst/>
          </a:prstGeom>
        </p:spPr>
      </p:pic>
    </p:spTree>
    <p:custDataLst>
      <p:tags r:id="rId1"/>
    </p:custDataLst>
    <p:extLst>
      <p:ext uri="{BB962C8B-B14F-4D97-AF65-F5344CB8AC3E}">
        <p14:creationId xmlns:p14="http://schemas.microsoft.com/office/powerpoint/2010/main" val="312632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5000"/>
            <a:extLst>
              <a:ext uri="{28A0092B-C50C-407E-A947-70E740481C1C}">
                <a14:useLocalDpi xmlns:a14="http://schemas.microsoft.com/office/drawing/2010/main" val="0"/>
              </a:ext>
            </a:extLst>
          </a:blip>
          <a:srcRect l="49815" r="2751" b="6959"/>
          <a:stretch/>
        </p:blipFill>
        <p:spPr>
          <a:xfrm flipH="1">
            <a:off x="0" y="-19050"/>
            <a:ext cx="12192000" cy="6877050"/>
          </a:xfrm>
          <a:prstGeom prst="rect">
            <a:avLst/>
          </a:prstGeom>
        </p:spPr>
      </p:pic>
      <p:sp>
        <p:nvSpPr>
          <p:cNvPr id="2" name="Title 1"/>
          <p:cNvSpPr>
            <a:spLocks noGrp="1"/>
          </p:cNvSpPr>
          <p:nvPr>
            <p:ph type="ctrTitle"/>
          </p:nvPr>
        </p:nvSpPr>
        <p:spPr>
          <a:xfrm>
            <a:off x="495300" y="1932178"/>
            <a:ext cx="11253354" cy="4468621"/>
          </a:xfrm>
          <a:ln>
            <a:noFill/>
          </a:ln>
        </p:spPr>
        <p:txBody>
          <a:bodyPr>
            <a:noAutofit/>
          </a:bodyPr>
          <a:lstStyle/>
          <a:p>
            <a:pPr algn="l"/>
            <a:r>
              <a:rPr lang="en-US" b="1" dirty="0">
                <a:solidFill>
                  <a:schemeClr val="bg1"/>
                </a:solidFill>
                <a:latin typeface="TeXGyreAdventor" charset="0"/>
                <a:ea typeface="TeXGyreAdventor" charset="0"/>
                <a:cs typeface="TeXGyreAdventor" charset="0"/>
              </a:rPr>
              <a:t>1. Getting Started</a:t>
            </a:r>
            <a:br>
              <a:rPr lang="en-US" b="1" dirty="0">
                <a:solidFill>
                  <a:schemeClr val="bg1"/>
                </a:solidFill>
                <a:latin typeface="TeXGyreAdventor" charset="0"/>
                <a:ea typeface="TeXGyreAdventor" charset="0"/>
                <a:cs typeface="TeXGyreAdventor" charset="0"/>
              </a:rPr>
            </a:br>
            <a:r>
              <a:rPr lang="en-US" b="1" dirty="0">
                <a:solidFill>
                  <a:schemeClr val="bg1"/>
                </a:solidFill>
                <a:latin typeface="TeXGyreAdventor" charset="0"/>
                <a:ea typeface="TeXGyreAdventor" charset="0"/>
                <a:cs typeface="TeXGyreAdventor" charset="0"/>
              </a:rPr>
              <a:t>2. Completing the Common App</a:t>
            </a:r>
            <a:br>
              <a:rPr lang="en-US" b="1" dirty="0">
                <a:solidFill>
                  <a:schemeClr val="bg1"/>
                </a:solidFill>
                <a:latin typeface="TeXGyreAdventor" charset="0"/>
                <a:ea typeface="TeXGyreAdventor" charset="0"/>
                <a:cs typeface="TeXGyreAdventor" charset="0"/>
              </a:rPr>
            </a:br>
            <a:r>
              <a:rPr lang="en-US" b="1" dirty="0">
                <a:solidFill>
                  <a:schemeClr val="bg1"/>
                </a:solidFill>
                <a:latin typeface="TeXGyreAdventor" charset="0"/>
                <a:ea typeface="TeXGyreAdventor" charset="0"/>
                <a:cs typeface="TeXGyreAdventor" charset="0"/>
              </a:rPr>
              <a:t>3. The Recommendation Process</a:t>
            </a:r>
            <a:br>
              <a:rPr lang="en-US" b="1" dirty="0">
                <a:solidFill>
                  <a:schemeClr val="bg1"/>
                </a:solidFill>
                <a:latin typeface="TeXGyreAdventor" charset="0"/>
                <a:ea typeface="TeXGyreAdventor" charset="0"/>
                <a:cs typeface="TeXGyreAdventor" charset="0"/>
              </a:rPr>
            </a:br>
            <a:r>
              <a:rPr lang="en-US" b="1" dirty="0">
                <a:solidFill>
                  <a:schemeClr val="bg1"/>
                </a:solidFill>
                <a:latin typeface="TeXGyreAdventor" charset="0"/>
                <a:ea typeface="TeXGyreAdventor" charset="0"/>
                <a:cs typeface="TeXGyreAdventor" charset="0"/>
              </a:rPr>
              <a:t>4. Understand the My Colleges tab</a:t>
            </a:r>
            <a:br>
              <a:rPr lang="en-US" b="1" dirty="0">
                <a:solidFill>
                  <a:schemeClr val="bg1"/>
                </a:solidFill>
                <a:latin typeface="TeXGyreAdventor" charset="0"/>
                <a:ea typeface="TeXGyreAdventor" charset="0"/>
                <a:cs typeface="TeXGyreAdventor" charset="0"/>
              </a:rPr>
            </a:br>
            <a:r>
              <a:rPr lang="en-US" b="1" dirty="0">
                <a:solidFill>
                  <a:schemeClr val="bg1"/>
                </a:solidFill>
                <a:latin typeface="TeXGyreAdventor" charset="0"/>
                <a:ea typeface="TeXGyreAdventor" charset="0"/>
                <a:cs typeface="TeXGyreAdventor" charset="0"/>
              </a:rPr>
              <a:t>5. Learn More</a:t>
            </a:r>
          </a:p>
        </p:txBody>
      </p:sp>
      <p:sp>
        <p:nvSpPr>
          <p:cNvPr id="3" name="Subtitle 2"/>
          <p:cNvSpPr>
            <a:spLocks noGrp="1"/>
          </p:cNvSpPr>
          <p:nvPr>
            <p:ph type="subTitle" idx="1"/>
          </p:nvPr>
        </p:nvSpPr>
        <p:spPr>
          <a:xfrm>
            <a:off x="1525732" y="1111409"/>
            <a:ext cx="9140536" cy="1655762"/>
          </a:xfrm>
        </p:spPr>
        <p:txBody>
          <a:bodyPr>
            <a:normAutofit/>
          </a:bodyPr>
          <a:lstStyle/>
          <a:p>
            <a:r>
              <a:rPr lang="en-US" sz="6600" b="1" dirty="0">
                <a:solidFill>
                  <a:schemeClr val="bg1"/>
                </a:solidFill>
                <a:effectLst>
                  <a:outerShdw blurRad="38100" dist="38100" dir="2700000" algn="tl">
                    <a:srgbClr val="000000">
                      <a:alpha val="43137"/>
                    </a:srgbClr>
                  </a:outerShdw>
                </a:effectLst>
                <a:latin typeface="TeXGyreAdventor" charset="0"/>
                <a:ea typeface="TeXGyreAdventor" charset="0"/>
                <a:cs typeface="TeXGyreAdventor" charset="0"/>
              </a:rPr>
              <a:t>Content</a:t>
            </a:r>
          </a:p>
        </p:txBody>
      </p:sp>
      <p:sp>
        <p:nvSpPr>
          <p:cNvPr id="6" name="Subtitle 2"/>
          <p:cNvSpPr txBox="1">
            <a:spLocks/>
          </p:cNvSpPr>
          <p:nvPr/>
        </p:nvSpPr>
        <p:spPr>
          <a:xfrm>
            <a:off x="5567796" y="6485392"/>
            <a:ext cx="6452754" cy="393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 2016 The Common Application  •  </a:t>
            </a:r>
            <a:r>
              <a:rPr kumimoji="0" lang="en-US" sz="2000" b="0" i="0" u="none" strike="noStrike" kern="1200" cap="none" spc="0" normalizeH="0" baseline="30000" noProof="0" dirty="0" err="1">
                <a:ln>
                  <a:noFill/>
                </a:ln>
                <a:solidFill>
                  <a:prstClr val="white"/>
                </a:solidFill>
                <a:effectLst/>
                <a:uLnTx/>
                <a:uFillTx/>
                <a:latin typeface="TeXGyreAdventor" charset="0"/>
                <a:ea typeface="TeXGyreAdventor" charset="0"/>
                <a:cs typeface="TeXGyreAdventor" charset="0"/>
              </a:rPr>
              <a:t>commonapp.org</a:t>
            </a:r>
            <a:endPar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457200"/>
            <a:ext cx="4383944" cy="1005840"/>
          </a:xfrm>
          <a:prstGeom prst="rect">
            <a:avLst/>
          </a:prstGeom>
        </p:spPr>
      </p:pic>
    </p:spTree>
    <p:custDataLst>
      <p:tags r:id="rId1"/>
    </p:custDataLst>
    <p:extLst>
      <p:ext uri="{BB962C8B-B14F-4D97-AF65-F5344CB8AC3E}">
        <p14:creationId xmlns:p14="http://schemas.microsoft.com/office/powerpoint/2010/main" val="170523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5154" y="1993702"/>
            <a:ext cx="5586846" cy="3387768"/>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2" name="Title 1"/>
          <p:cNvSpPr>
            <a:spLocks noGrp="1"/>
          </p:cNvSpPr>
          <p:nvPr>
            <p:ph type="title"/>
          </p:nvPr>
        </p:nvSpPr>
        <p:spPr>
          <a:xfrm>
            <a:off x="338037" y="2468670"/>
            <a:ext cx="6081479" cy="2437830"/>
          </a:xfrm>
        </p:spPr>
        <p:txBody>
          <a:bodyPr>
            <a:noAutofit/>
          </a:bodyPr>
          <a:lstStyle/>
          <a:p>
            <a:r>
              <a:rPr lang="en-US" sz="5700" spc="-150" dirty="0">
                <a:solidFill>
                  <a:srgbClr val="373935"/>
                </a:solidFill>
                <a:latin typeface="TeXGyreAdventor" charset="0"/>
                <a:ea typeface="TeXGyreAdventor" charset="0"/>
                <a:cs typeface="TeXGyreAdventor" charset="0"/>
              </a:rPr>
              <a:t>COMPLETING THE</a:t>
            </a:r>
            <a:r>
              <a:rPr lang="en-US" sz="5700" b="1" spc="-150" dirty="0">
                <a:solidFill>
                  <a:srgbClr val="373935"/>
                </a:solidFill>
                <a:latin typeface="TeXGyreAdventor" charset="0"/>
                <a:ea typeface="TeXGyreAdventor" charset="0"/>
                <a:cs typeface="TeXGyreAdventor" charset="0"/>
              </a:rPr>
              <a:t> </a:t>
            </a:r>
            <a:br>
              <a:rPr lang="en-US" sz="5700" b="1" spc="-150" dirty="0">
                <a:solidFill>
                  <a:srgbClr val="F16261"/>
                </a:solidFill>
                <a:latin typeface="TeXGyreAdventor" charset="0"/>
                <a:ea typeface="TeXGyreAdventor" charset="0"/>
                <a:cs typeface="TeXGyreAdventor" charset="0"/>
              </a:rPr>
            </a:br>
            <a:r>
              <a:rPr lang="en-US" sz="5700" b="1" spc="-150" dirty="0">
                <a:solidFill>
                  <a:srgbClr val="F16261"/>
                </a:solidFill>
                <a:latin typeface="TeXGyreAdventor" charset="0"/>
                <a:ea typeface="TeXGyreAdventor" charset="0"/>
                <a:cs typeface="TeXGyreAdventor" charset="0"/>
              </a:rPr>
              <a:t>COMMON APP</a:t>
            </a:r>
            <a:br>
              <a:rPr lang="en-US" sz="5700" b="1" spc="-150" dirty="0">
                <a:solidFill>
                  <a:srgbClr val="F16261"/>
                </a:solidFill>
                <a:latin typeface="TeXGyreAdventor" charset="0"/>
                <a:ea typeface="TeXGyreAdventor" charset="0"/>
                <a:cs typeface="TeXGyreAdventor" charset="0"/>
              </a:rPr>
            </a:br>
            <a:r>
              <a:rPr lang="en-US" sz="5700" spc="-150" dirty="0">
                <a:solidFill>
                  <a:srgbClr val="373935"/>
                </a:solidFill>
                <a:latin typeface="TeXGyreAdventor" charset="0"/>
                <a:ea typeface="TeXGyreAdventor" charset="0"/>
                <a:cs typeface="TeXGyreAdventor" charset="0"/>
              </a:rPr>
              <a:t>AGENDA</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7107380" y="2348757"/>
            <a:ext cx="4772225"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Layout &amp; Features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Profile Section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Family Section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Education Section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Testing Section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Activities Section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Writing Section</a:t>
            </a:r>
          </a:p>
        </p:txBody>
      </p:sp>
    </p:spTree>
    <p:custDataLst>
      <p:tags r:id="rId1"/>
    </p:custDataLst>
    <p:extLst>
      <p:ext uri="{BB962C8B-B14F-4D97-AF65-F5344CB8AC3E}">
        <p14:creationId xmlns:p14="http://schemas.microsoft.com/office/powerpoint/2010/main" val="15969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18" y="1910003"/>
            <a:ext cx="5978236" cy="2077834"/>
          </a:xfrm>
        </p:spPr>
        <p:txBody>
          <a:bodyPr>
            <a:noAutofit/>
          </a:bodyPr>
          <a:lstStyle/>
          <a:p>
            <a:r>
              <a:rPr lang="en-US" sz="6600">
                <a:solidFill>
                  <a:srgbClr val="373935"/>
                </a:solidFill>
                <a:latin typeface="TeXGyreAdventor" charset="0"/>
                <a:ea typeface="TeXGyreAdventor" charset="0"/>
                <a:cs typeface="TeXGyreAdventor" charset="0"/>
              </a:rPr>
              <a:t>LAYOUT &amp;</a:t>
            </a:r>
            <a:br>
              <a:rPr lang="en-US" sz="6600" dirty="0">
                <a:solidFill>
                  <a:srgbClr val="373935"/>
                </a:solidFill>
                <a:latin typeface="TeXGyreAdventor" charset="0"/>
                <a:ea typeface="TeXGyreAdventor" charset="0"/>
                <a:cs typeface="TeXGyreAdventor" charset="0"/>
              </a:rPr>
            </a:br>
            <a:r>
              <a:rPr lang="en-US" sz="6600" b="1" dirty="0">
                <a:solidFill>
                  <a:srgbClr val="F16261"/>
                </a:solidFill>
                <a:latin typeface="TeXGyreAdventor" charset="0"/>
                <a:ea typeface="TeXGyreAdventor" charset="0"/>
                <a:cs typeface="TeXGyreAdventor" charset="0"/>
              </a:rPr>
              <a:t>FEATURES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6773333" y="1871438"/>
            <a:ext cx="5418667" cy="2154965"/>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9" name="TextBox 8"/>
          <p:cNvSpPr txBox="1"/>
          <p:nvPr/>
        </p:nvSpPr>
        <p:spPr>
          <a:xfrm>
            <a:off x="7107380" y="2348757"/>
            <a:ext cx="47722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Completing and navigating your application will be a breeze with these tips.</a:t>
            </a:r>
          </a:p>
        </p:txBody>
      </p:sp>
    </p:spTree>
    <p:custDataLst>
      <p:tags r:id="rId1"/>
    </p:custDataLst>
    <p:extLst>
      <p:ext uri="{BB962C8B-B14F-4D97-AF65-F5344CB8AC3E}">
        <p14:creationId xmlns:p14="http://schemas.microsoft.com/office/powerpoint/2010/main" val="44444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7157220" y="1100763"/>
            <a:ext cx="4391314" cy="4656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Common App tab is where you will complete the main sections of your application.</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97" r="4036"/>
          <a:stretch/>
        </p:blipFill>
        <p:spPr>
          <a:xfrm>
            <a:off x="0" y="0"/>
            <a:ext cx="6773333" cy="6858000"/>
          </a:xfrm>
          <a:prstGeom prst="rect">
            <a:avLst/>
          </a:prstGeom>
        </p:spPr>
      </p:pic>
      <p:sp>
        <p:nvSpPr>
          <p:cNvPr id="11" name="Rectangle 10"/>
          <p:cNvSpPr/>
          <p:nvPr/>
        </p:nvSpPr>
        <p:spPr>
          <a:xfrm>
            <a:off x="1924026" y="16933"/>
            <a:ext cx="1496508" cy="609600"/>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86759" y="745163"/>
            <a:ext cx="2063774" cy="2116569"/>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68004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29694" r="12664"/>
          <a:stretch/>
        </p:blipFill>
        <p:spPr>
          <a:xfrm>
            <a:off x="1" y="-1"/>
            <a:ext cx="7457090" cy="6858001"/>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5185243" y="613505"/>
            <a:ext cx="6690738" cy="4925920"/>
            <a:chOff x="5185243" y="613505"/>
            <a:chExt cx="6690738" cy="4925920"/>
          </a:xfrm>
        </p:grpSpPr>
        <p:sp>
          <p:nvSpPr>
            <p:cNvPr id="19" name="Rectangle 18"/>
            <p:cNvSpPr/>
            <p:nvPr/>
          </p:nvSpPr>
          <p:spPr>
            <a:xfrm>
              <a:off x="7505194" y="1849245"/>
              <a:ext cx="4370787"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Instructions and Help will display FAQs related to the page you’re on and will take you to our Solutions Center, where you can contact us with questions.</a:t>
              </a:r>
            </a:p>
          </p:txBody>
        </p:sp>
        <p:sp>
          <p:nvSpPr>
            <p:cNvPr id="45" name="Rectangle 44"/>
            <p:cNvSpPr/>
            <p:nvPr/>
          </p:nvSpPr>
          <p:spPr>
            <a:xfrm>
              <a:off x="5185243" y="613505"/>
              <a:ext cx="2181937" cy="4925920"/>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Group 54"/>
          <p:cNvGrpSpPr/>
          <p:nvPr/>
        </p:nvGrpSpPr>
        <p:grpSpPr>
          <a:xfrm>
            <a:off x="432307" y="3970646"/>
            <a:ext cx="10969597" cy="820889"/>
            <a:chOff x="432307" y="3970646"/>
            <a:chExt cx="10969597" cy="820889"/>
          </a:xfrm>
        </p:grpSpPr>
        <p:sp>
          <p:nvSpPr>
            <p:cNvPr id="16" name="Rectangle 15"/>
            <p:cNvSpPr/>
            <p:nvPr/>
          </p:nvSpPr>
          <p:spPr>
            <a:xfrm>
              <a:off x="7501993" y="4145204"/>
              <a:ext cx="3899911"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Red asterisks indicate a response is required.</a:t>
              </a:r>
            </a:p>
          </p:txBody>
        </p:sp>
        <p:sp>
          <p:nvSpPr>
            <p:cNvPr id="46" name="Rectangle 45"/>
            <p:cNvSpPr/>
            <p:nvPr/>
          </p:nvSpPr>
          <p:spPr>
            <a:xfrm>
              <a:off x="432307" y="3970646"/>
              <a:ext cx="3599427" cy="632886"/>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p:cNvGrpSpPr/>
          <p:nvPr/>
        </p:nvGrpSpPr>
        <p:grpSpPr>
          <a:xfrm>
            <a:off x="4477407" y="2714564"/>
            <a:ext cx="6710854" cy="1491446"/>
            <a:chOff x="4477407" y="2714564"/>
            <a:chExt cx="6710854" cy="1491446"/>
          </a:xfrm>
        </p:grpSpPr>
        <p:sp>
          <p:nvSpPr>
            <p:cNvPr id="18" name="Rectangle 17"/>
            <p:cNvSpPr/>
            <p:nvPr/>
          </p:nvSpPr>
          <p:spPr>
            <a:xfrm>
              <a:off x="7505194" y="3282680"/>
              <a:ext cx="3683067"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Green check marks indicate you’ve completed a section.</a:t>
              </a:r>
            </a:p>
          </p:txBody>
        </p:sp>
        <p:sp>
          <p:nvSpPr>
            <p:cNvPr id="47" name="Rectangle 46"/>
            <p:cNvSpPr/>
            <p:nvPr/>
          </p:nvSpPr>
          <p:spPr>
            <a:xfrm>
              <a:off x="4477407" y="2714564"/>
              <a:ext cx="425670" cy="45430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 name="Group 50"/>
          <p:cNvGrpSpPr/>
          <p:nvPr/>
        </p:nvGrpSpPr>
        <p:grpSpPr>
          <a:xfrm>
            <a:off x="4063266" y="686990"/>
            <a:ext cx="7338638" cy="747672"/>
            <a:chOff x="4063266" y="686990"/>
            <a:chExt cx="7338638" cy="747672"/>
          </a:xfrm>
        </p:grpSpPr>
        <p:sp>
          <p:nvSpPr>
            <p:cNvPr id="15" name="Rectangle 14"/>
            <p:cNvSpPr/>
            <p:nvPr/>
          </p:nvSpPr>
          <p:spPr>
            <a:xfrm>
              <a:off x="7505194" y="686990"/>
              <a:ext cx="3896710"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Click the Preview button to review each section in PDF.</a:t>
              </a:r>
            </a:p>
          </p:txBody>
        </p:sp>
        <p:sp>
          <p:nvSpPr>
            <p:cNvPr id="48" name="Rectangle 47"/>
            <p:cNvSpPr/>
            <p:nvPr/>
          </p:nvSpPr>
          <p:spPr>
            <a:xfrm flipV="1">
              <a:off x="4063266" y="867102"/>
              <a:ext cx="871343" cy="567560"/>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p:cNvGrpSpPr/>
          <p:nvPr/>
        </p:nvGrpSpPr>
        <p:grpSpPr>
          <a:xfrm>
            <a:off x="3263461" y="1243062"/>
            <a:ext cx="8090338" cy="646331"/>
            <a:chOff x="3263461" y="1243062"/>
            <a:chExt cx="8090338" cy="646331"/>
          </a:xfrm>
        </p:grpSpPr>
        <p:sp>
          <p:nvSpPr>
            <p:cNvPr id="7" name="TextBox 6"/>
            <p:cNvSpPr txBox="1"/>
            <p:nvPr/>
          </p:nvSpPr>
          <p:spPr>
            <a:xfrm>
              <a:off x="7505194" y="1243062"/>
              <a:ext cx="3848605"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Video tutorials help you navigate each section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49" name="Rectangle 48"/>
            <p:cNvSpPr/>
            <p:nvPr/>
          </p:nvSpPr>
          <p:spPr>
            <a:xfrm>
              <a:off x="3263461" y="1513490"/>
              <a:ext cx="1744718" cy="331076"/>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Group 55"/>
          <p:cNvGrpSpPr/>
          <p:nvPr/>
        </p:nvGrpSpPr>
        <p:grpSpPr>
          <a:xfrm>
            <a:off x="3380305" y="4676307"/>
            <a:ext cx="8030085" cy="745206"/>
            <a:chOff x="3380305" y="4676307"/>
            <a:chExt cx="8030085" cy="745206"/>
          </a:xfrm>
        </p:grpSpPr>
        <p:sp>
          <p:nvSpPr>
            <p:cNvPr id="10" name="TextBox 9"/>
            <p:cNvSpPr txBox="1"/>
            <p:nvPr/>
          </p:nvSpPr>
          <p:spPr>
            <a:xfrm>
              <a:off x="7493505" y="4775182"/>
              <a:ext cx="3916885"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Click Continue to move from one section to the next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50" name="Rectangle 49"/>
            <p:cNvSpPr/>
            <p:nvPr/>
          </p:nvSpPr>
          <p:spPr>
            <a:xfrm flipV="1">
              <a:off x="3380305" y="4676307"/>
              <a:ext cx="1065570" cy="431721"/>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4097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18" y="1895502"/>
            <a:ext cx="5978236" cy="3158542"/>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PROFILE</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Content Placeholder 2"/>
          <p:cNvSpPr txBox="1">
            <a:spLocks/>
          </p:cNvSpPr>
          <p:nvPr/>
        </p:nvSpPr>
        <p:spPr>
          <a:xfrm>
            <a:off x="6448096" y="2345442"/>
            <a:ext cx="5743903" cy="2124705"/>
          </a:xfrm>
          <a:prstGeom prst="rect">
            <a:avLst/>
          </a:prstGeom>
          <a:solidFill>
            <a:srgbClr val="F1626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6687205" y="2807629"/>
            <a:ext cx="526568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 the Profile section you will provide some more detailed </a:t>
            </a:r>
            <a:r>
              <a:rPr kumimoji="0" lang="en-US" sz="24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information about yourself.</a:t>
            </a: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Tree>
    <p:custDataLst>
      <p:tags r:id="rId1"/>
    </p:custDataLst>
    <p:extLst>
      <p:ext uri="{BB962C8B-B14F-4D97-AF65-F5344CB8AC3E}">
        <p14:creationId xmlns:p14="http://schemas.microsoft.com/office/powerpoint/2010/main" val="131676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35741" y="822960"/>
            <a:ext cx="10518059" cy="28587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Profile section is one of the most critically important areas of the application as it provides us with the basic essentials of contact and personal information. Your name, phone number, and email address are our only avenues to contact you directly, so any errors here could result in our inability to reach you with important updates</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potentially even your acceptance letter!</a:t>
            </a:r>
          </a:p>
          <a:p>
            <a:pPr marL="228600" marR="0" lvl="0" indent="-228600" algn="r" defTabSz="914400" rtl="0" eaLnBrk="1" fontAlgn="auto" latinLnBrk="0" hangingPunct="1">
              <a:lnSpc>
                <a:spcPct val="90000"/>
              </a:lnSpc>
              <a:spcBef>
                <a:spcPts val="4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Champlain College (Burlington, VT)</a:t>
            </a:r>
          </a:p>
        </p:txBody>
      </p:sp>
      <p:sp>
        <p:nvSpPr>
          <p:cNvPr id="9" name="Content Placeholder 2"/>
          <p:cNvSpPr txBox="1">
            <a:spLocks/>
          </p:cNvSpPr>
          <p:nvPr/>
        </p:nvSpPr>
        <p:spPr>
          <a:xfrm>
            <a:off x="835741" y="3970489"/>
            <a:ext cx="10403054" cy="1818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Profile section is what we use to reach out to and notify you of your acceptance or scholarships! Make sure you are accurate in this section and provide updates if anything changes.</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Binghamton University (Binghamton, NY)</a:t>
            </a:r>
          </a:p>
        </p:txBody>
      </p:sp>
    </p:spTree>
    <p:custDataLst>
      <p:tags r:id="rId1"/>
    </p:custDataLst>
    <p:extLst>
      <p:ext uri="{BB962C8B-B14F-4D97-AF65-F5344CB8AC3E}">
        <p14:creationId xmlns:p14="http://schemas.microsoft.com/office/powerpoint/2010/main" val="182704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452681" y="1320275"/>
            <a:ext cx="3801221" cy="4216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There are nine sections within the </a:t>
            </a:r>
            <a:r>
              <a:rPr kumimoji="0" lang="en-US" sz="44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Profile section to </a:t>
            </a: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complete.</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0076" r="1044"/>
          <a:stretch/>
        </p:blipFill>
        <p:spPr>
          <a:xfrm>
            <a:off x="4554182" y="-514"/>
            <a:ext cx="7632566" cy="6858514"/>
          </a:xfrm>
          <a:prstGeom prst="rect">
            <a:avLst/>
          </a:prstGeom>
        </p:spPr>
      </p:pic>
    </p:spTree>
    <p:custDataLst>
      <p:tags r:id="rId1"/>
    </p:custDataLst>
    <p:extLst>
      <p:ext uri="{BB962C8B-B14F-4D97-AF65-F5344CB8AC3E}">
        <p14:creationId xmlns:p14="http://schemas.microsoft.com/office/powerpoint/2010/main" val="492640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1962763"/>
            <a:ext cx="4946075" cy="2932473"/>
          </a:xfrm>
        </p:spPr>
        <p:txBody>
          <a:bodyPr>
            <a:normAutofit/>
          </a:bodyPr>
          <a:lstStyle/>
          <a:p>
            <a:pPr>
              <a:lnSpc>
                <a:spcPct val="100000"/>
              </a:lnSpc>
              <a:spcBef>
                <a:spcPts val="0"/>
              </a:spcBef>
            </a:pPr>
            <a:r>
              <a:rPr lang="en-US" sz="2000" dirty="0">
                <a:solidFill>
                  <a:srgbClr val="96C23D"/>
                </a:solidFill>
                <a:latin typeface="TeXGyreAdventor" charset="0"/>
                <a:ea typeface="TeXGyreAdventor" charset="0"/>
                <a:cs typeface="TeXGyreAdventor" charset="0"/>
              </a:rPr>
              <a:t>Use your legal name so that colleges can match your application with standardized test scores and other documents.</a:t>
            </a:r>
          </a:p>
          <a:p>
            <a:pPr>
              <a:lnSpc>
                <a:spcPct val="100000"/>
              </a:lnSpc>
              <a:spcBef>
                <a:spcPts val="0"/>
              </a:spcBef>
            </a:pPr>
            <a:r>
              <a:rPr lang="en-US" sz="2000" dirty="0">
                <a:solidFill>
                  <a:srgbClr val="96C23D"/>
                </a:solidFill>
                <a:latin typeface="TeXGyreAdventor" charset="0"/>
                <a:ea typeface="TeXGyreAdventor" charset="0"/>
                <a:cs typeface="TeXGyreAdventor" charset="0"/>
              </a:rPr>
              <a:t>You will have the opportunity to share more about your gender identity.</a:t>
            </a:r>
          </a:p>
          <a:p>
            <a:pPr>
              <a:lnSpc>
                <a:spcPct val="100000"/>
              </a:lnSpc>
              <a:spcBef>
                <a:spcPts val="0"/>
              </a:spcBef>
            </a:pPr>
            <a:r>
              <a:rPr lang="en-US" sz="2000" dirty="0">
                <a:solidFill>
                  <a:srgbClr val="96C23D"/>
                </a:solidFill>
                <a:latin typeface="TeXGyreAdventor" charset="0"/>
                <a:ea typeface="TeXGyreAdventor" charset="0"/>
                <a:cs typeface="TeXGyreAdventor" charset="0"/>
              </a:rPr>
              <a:t>Make sure the email address you enter is one you check regularly.</a:t>
            </a:r>
            <a:endParaRPr lang="en-US" sz="2000" strike="sngStrike" dirty="0">
              <a:solidFill>
                <a:srgbClr val="96C23D"/>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896134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a:xfrm>
            <a:off x="472787" y="1472357"/>
            <a:ext cx="5302827" cy="4266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Scholar </a:t>
            </a:r>
            <a:r>
              <a:rPr kumimoji="0" lang="en-US" sz="2600" b="0" i="0" u="none" strike="noStrike" kern="1200" cap="none" spc="0" normalizeH="0" baseline="0" noProof="0" dirty="0" err="1">
                <a:ln>
                  <a:noFill/>
                </a:ln>
                <a:solidFill>
                  <a:prstClr val="white"/>
                </a:solidFill>
                <a:effectLst/>
                <a:uLnTx/>
                <a:uFillTx/>
                <a:latin typeface="TeXGyreAdventor" charset="0"/>
                <a:ea typeface="TeXGyreAdventor" charset="0"/>
                <a:cs typeface="TeXGyreAdventor" charset="0"/>
              </a:rPr>
              <a:t>Snapp</a:t>
            </a: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connects you with scholarships to help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If you are interested in learning more about Scholar </a:t>
            </a:r>
            <a:r>
              <a:rPr kumimoji="0" lang="en-US" sz="2600" b="0" i="0" u="none" strike="noStrike" kern="1200" cap="none" spc="0" normalizeH="0" baseline="0" noProof="0" dirty="0" err="1">
                <a:ln>
                  <a:noFill/>
                </a:ln>
                <a:solidFill>
                  <a:prstClr val="white"/>
                </a:solidFill>
                <a:effectLst/>
                <a:uLnTx/>
                <a:uFillTx/>
                <a:latin typeface="TeXGyreAdventor" charset="0"/>
                <a:ea typeface="TeXGyreAdventor" charset="0"/>
                <a:cs typeface="TeXGyreAdventor" charset="0"/>
              </a:rPr>
              <a:t>Snapp</a:t>
            </a: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select “Yes”. </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650" y="633410"/>
            <a:ext cx="5854700" cy="4876800"/>
          </a:xfrm>
          <a:prstGeom prst="rect">
            <a:avLst/>
          </a:prstGeom>
        </p:spPr>
      </p:pic>
      <p:sp>
        <p:nvSpPr>
          <p:cNvPr id="8" name="Content Placeholder 2"/>
          <p:cNvSpPr txBox="1">
            <a:spLocks/>
          </p:cNvSpPr>
          <p:nvPr/>
        </p:nvSpPr>
        <p:spPr>
          <a:xfrm>
            <a:off x="472787" y="633410"/>
            <a:ext cx="4529799" cy="832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SCHOLAR SNAPP</a:t>
            </a:r>
          </a:p>
        </p:txBody>
      </p:sp>
    </p:spTree>
    <p:custDataLst>
      <p:tags r:id="rId1"/>
    </p:custDataLst>
    <p:extLst>
      <p:ext uri="{BB962C8B-B14F-4D97-AF65-F5344CB8AC3E}">
        <p14:creationId xmlns:p14="http://schemas.microsoft.com/office/powerpoint/2010/main" val="373102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3633431" y="1627726"/>
            <a:ext cx="7574998" cy="3074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Indicate whether you feel you qualify for an application waiver</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Select the indicator(s) that best apply to you</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Provide your signature</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4110232" y="5353107"/>
            <a:ext cx="3735738"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Students who qualify for a fee waiver are invited to connect with a Strive for College mentor.</a:t>
            </a:r>
          </a:p>
        </p:txBody>
      </p:sp>
      <p:sp>
        <p:nvSpPr>
          <p:cNvPr id="15" name="Content Placeholder 2"/>
          <p:cNvSpPr txBox="1">
            <a:spLocks/>
          </p:cNvSpPr>
          <p:nvPr/>
        </p:nvSpPr>
        <p:spPr>
          <a:xfrm>
            <a:off x="3633431" y="341599"/>
            <a:ext cx="4529799" cy="1467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COMMON APP FEE WAIVER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2" y="0"/>
            <a:ext cx="3532788" cy="68580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3711909"/>
            <a:ext cx="4267200" cy="3200400"/>
          </a:xfrm>
          <a:prstGeom prst="rect">
            <a:avLst/>
          </a:prstGeom>
        </p:spPr>
      </p:pic>
      <p:sp>
        <p:nvSpPr>
          <p:cNvPr id="24" name="Content Placeholder 2"/>
          <p:cNvSpPr txBox="1">
            <a:spLocks/>
          </p:cNvSpPr>
          <p:nvPr/>
        </p:nvSpPr>
        <p:spPr>
          <a:xfrm>
            <a:off x="3299947" y="4128905"/>
            <a:ext cx="4529799" cy="128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STRIVE FOR COLLEGE</a:t>
            </a:r>
          </a:p>
        </p:txBody>
      </p:sp>
      <p:cxnSp>
        <p:nvCxnSpPr>
          <p:cNvPr id="8" name="Straight Arrow Connector 7"/>
          <p:cNvCxnSpPr/>
          <p:nvPr/>
        </p:nvCxnSpPr>
        <p:spPr>
          <a:xfrm flipH="1">
            <a:off x="3633431" y="3615992"/>
            <a:ext cx="216130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76008" y="6519839"/>
            <a:ext cx="225829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08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5000"/>
            <a:extLst>
              <a:ext uri="{28A0092B-C50C-407E-A947-70E740481C1C}">
                <a14:useLocalDpi xmlns:a14="http://schemas.microsoft.com/office/drawing/2010/main" val="0"/>
              </a:ext>
            </a:extLst>
          </a:blip>
          <a:srcRect l="49815" r="2751" b="6959"/>
          <a:stretch/>
        </p:blipFill>
        <p:spPr>
          <a:xfrm flipH="1">
            <a:off x="0" y="-19050"/>
            <a:ext cx="12192000" cy="6877050"/>
          </a:xfrm>
          <a:prstGeom prst="rect">
            <a:avLst/>
          </a:prstGeom>
        </p:spPr>
      </p:pic>
      <p:sp>
        <p:nvSpPr>
          <p:cNvPr id="2" name="Title 1"/>
          <p:cNvSpPr>
            <a:spLocks noGrp="1"/>
          </p:cNvSpPr>
          <p:nvPr>
            <p:ph type="ctrTitle"/>
          </p:nvPr>
        </p:nvSpPr>
        <p:spPr>
          <a:xfrm>
            <a:off x="5292436" y="1932179"/>
            <a:ext cx="6456218" cy="2387600"/>
          </a:xfrm>
          <a:ln>
            <a:noFill/>
          </a:ln>
        </p:spPr>
        <p:txBody>
          <a:bodyPr>
            <a:noAutofit/>
          </a:bodyPr>
          <a:lstStyle/>
          <a:p>
            <a:pPr algn="r"/>
            <a:r>
              <a:rPr lang="en-US" sz="8500" b="1" dirty="0">
                <a:solidFill>
                  <a:srgbClr val="96C23D"/>
                </a:solidFill>
                <a:latin typeface="TeXGyreAdventor" charset="0"/>
                <a:ea typeface="TeXGyreAdventor" charset="0"/>
                <a:cs typeface="TeXGyreAdventor" charset="0"/>
              </a:rPr>
              <a:t>COMMON APP READY</a:t>
            </a:r>
          </a:p>
        </p:txBody>
      </p:sp>
      <p:sp>
        <p:nvSpPr>
          <p:cNvPr id="3" name="Subtitle 2"/>
          <p:cNvSpPr>
            <a:spLocks noGrp="1"/>
          </p:cNvSpPr>
          <p:nvPr>
            <p:ph type="subTitle" idx="1"/>
          </p:nvPr>
        </p:nvSpPr>
        <p:spPr>
          <a:xfrm>
            <a:off x="2400300" y="4685698"/>
            <a:ext cx="9140536" cy="1655762"/>
          </a:xfrm>
        </p:spPr>
        <p:txBody>
          <a:bodyPr>
            <a:normAutofit/>
          </a:bodyPr>
          <a:lstStyle/>
          <a:p>
            <a:pPr algn="r"/>
            <a:r>
              <a:rPr lang="en-US" sz="4500" dirty="0">
                <a:solidFill>
                  <a:schemeClr val="bg1"/>
                </a:solidFill>
                <a:latin typeface="TeXGyreAdventor" charset="0"/>
                <a:ea typeface="TeXGyreAdventor" charset="0"/>
                <a:cs typeface="TeXGyreAdventor" charset="0"/>
              </a:rPr>
              <a:t>Getting Started</a:t>
            </a:r>
          </a:p>
        </p:txBody>
      </p:sp>
      <p:sp>
        <p:nvSpPr>
          <p:cNvPr id="6" name="Subtitle 2"/>
          <p:cNvSpPr txBox="1">
            <a:spLocks/>
          </p:cNvSpPr>
          <p:nvPr/>
        </p:nvSpPr>
        <p:spPr>
          <a:xfrm>
            <a:off x="5567796" y="6485392"/>
            <a:ext cx="6452754" cy="393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baseline="30000" dirty="0">
                <a:solidFill>
                  <a:schemeClr val="bg1"/>
                </a:solidFill>
                <a:latin typeface="TeXGyreAdventor" charset="0"/>
                <a:ea typeface="TeXGyreAdventor" charset="0"/>
                <a:cs typeface="TeXGyreAdventor" charset="0"/>
              </a:rPr>
              <a:t> © 2016 The Common Application  •  </a:t>
            </a:r>
            <a:r>
              <a:rPr lang="en-US" sz="2000" baseline="30000" dirty="0" err="1">
                <a:solidFill>
                  <a:schemeClr val="bg1"/>
                </a:solidFill>
                <a:latin typeface="TeXGyreAdventor" charset="0"/>
                <a:ea typeface="TeXGyreAdventor" charset="0"/>
                <a:cs typeface="TeXGyreAdventor" charset="0"/>
              </a:rPr>
              <a:t>commonapp.org</a:t>
            </a:r>
            <a:endParaRPr lang="en-US" sz="2000" baseline="30000" dirty="0">
              <a:solidFill>
                <a:schemeClr val="bg1"/>
              </a:solidFill>
              <a:latin typeface="TeXGyreAdventor" charset="0"/>
              <a:ea typeface="TeXGyreAdventor" charset="0"/>
              <a:cs typeface="TeXGyreAdventor" charset="0"/>
            </a:endParaRPr>
          </a:p>
        </p:txBody>
      </p:sp>
      <p:cxnSp>
        <p:nvCxnSpPr>
          <p:cNvPr id="8" name="Straight Connector 7"/>
          <p:cNvCxnSpPr/>
          <p:nvPr/>
        </p:nvCxnSpPr>
        <p:spPr>
          <a:xfrm>
            <a:off x="4419600" y="4319779"/>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457200"/>
            <a:ext cx="4383944" cy="1005840"/>
          </a:xfrm>
          <a:prstGeom prst="rect">
            <a:avLst/>
          </a:prstGeom>
        </p:spPr>
      </p:pic>
    </p:spTree>
    <p:custDataLst>
      <p:tags r:id="rId1"/>
    </p:custDataLst>
    <p:extLst>
      <p:ext uri="{BB962C8B-B14F-4D97-AF65-F5344CB8AC3E}">
        <p14:creationId xmlns:p14="http://schemas.microsoft.com/office/powerpoint/2010/main" val="127650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9303"/>
            <a:ext cx="5978236" cy="3310942"/>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FAMILY</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2189884"/>
            <a:ext cx="4946075" cy="2569780"/>
          </a:xfrm>
          <a:prstGeom prst="rect">
            <a:avLst/>
          </a:prstGeom>
          <a:solidFill>
            <a:srgbClr val="F162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26122" y="2505278"/>
            <a:ext cx="438568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Family section of the Common App provides you with the opportunity to share information about your family. </a:t>
            </a:r>
          </a:p>
        </p:txBody>
      </p:sp>
    </p:spTree>
    <p:custDataLst>
      <p:tags r:id="rId1"/>
    </p:custDataLst>
    <p:extLst>
      <p:ext uri="{BB962C8B-B14F-4D97-AF65-F5344CB8AC3E}">
        <p14:creationId xmlns:p14="http://schemas.microsoft.com/office/powerpoint/2010/main" val="103688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32104" y="3279647"/>
            <a:ext cx="10515600" cy="3217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Family section gives us insight into a student’s current community at home and how that may have shaped his/her experiences. Beyond the basic pieces, we will also consider legacy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if a family member attended our institution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as some part of our evaluation. Whether it’s a parent, guardian, or sibling, we like to be aware if someone who has had direct experience with our school and culture is connected to a student’s candidacy.</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Champlain College (Burlington, VT)</a:t>
            </a:r>
          </a:p>
        </p:txBody>
      </p:sp>
      <p:sp>
        <p:nvSpPr>
          <p:cNvPr id="9" name="Content Placeholder 2"/>
          <p:cNvSpPr txBox="1">
            <a:spLocks/>
          </p:cNvSpPr>
          <p:nvPr/>
        </p:nvSpPr>
        <p:spPr>
          <a:xfrm>
            <a:off x="832104" y="819525"/>
            <a:ext cx="10515600" cy="2214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We look at family information to get a full understanding of who the student is, where they are coming from and what background and foundation they have that brought them to the point of applying to our school.</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Nazareth College (Rochester, NY)</a:t>
            </a:r>
          </a:p>
        </p:txBody>
      </p:sp>
    </p:spTree>
    <p:custDataLst>
      <p:tags r:id="rId1"/>
    </p:custDataLst>
    <p:extLst>
      <p:ext uri="{BB962C8B-B14F-4D97-AF65-F5344CB8AC3E}">
        <p14:creationId xmlns:p14="http://schemas.microsoft.com/office/powerpoint/2010/main" val="164296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107945"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a:xfrm>
            <a:off x="474563" y="1780092"/>
            <a:ext cx="5302827" cy="3297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There are four sections to complete within the Family section.</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58" r="1513"/>
          <a:stretch/>
        </p:blipFill>
        <p:spPr>
          <a:xfrm>
            <a:off x="6165752" y="1647020"/>
            <a:ext cx="6038193" cy="3225800"/>
          </a:xfrm>
          <a:prstGeom prst="rect">
            <a:avLst/>
          </a:prstGeom>
        </p:spPr>
      </p:pic>
    </p:spTree>
    <p:custDataLst>
      <p:tags r:id="rId1"/>
    </p:custDataLst>
    <p:extLst>
      <p:ext uri="{BB962C8B-B14F-4D97-AF65-F5344CB8AC3E}">
        <p14:creationId xmlns:p14="http://schemas.microsoft.com/office/powerpoint/2010/main" val="1799874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1393608"/>
            <a:ext cx="4946075" cy="4070783"/>
          </a:xfrm>
        </p:spPr>
        <p:txBody>
          <a:bodyPr>
            <a:normAutofit/>
          </a:bodyPr>
          <a:lstStyle/>
          <a:p>
            <a:pPr>
              <a:lnSpc>
                <a:spcPct val="100000"/>
              </a:lnSpc>
              <a:spcBef>
                <a:spcPts val="0"/>
              </a:spcBef>
            </a:pPr>
            <a:r>
              <a:rPr lang="en-US" sz="2000" dirty="0">
                <a:solidFill>
                  <a:srgbClr val="96C23D"/>
                </a:solidFill>
                <a:latin typeface="TeXGyreAdventor" charset="0"/>
                <a:ea typeface="TeXGyreAdventor" charset="0"/>
                <a:cs typeface="TeXGyreAdventor" charset="0"/>
              </a:rPr>
              <a:t>You can list up to 5 siblings in the Family section (you can list additional siblings in the Additional Information section located in the Writing section). </a:t>
            </a:r>
          </a:p>
          <a:p>
            <a:pPr>
              <a:lnSpc>
                <a:spcPct val="100000"/>
              </a:lnSpc>
              <a:spcBef>
                <a:spcPts val="0"/>
              </a:spcBef>
            </a:pPr>
            <a:r>
              <a:rPr lang="en-US" sz="2000" dirty="0">
                <a:solidFill>
                  <a:srgbClr val="96C23D"/>
                </a:solidFill>
                <a:latin typeface="TeXGyreAdventor" charset="0"/>
                <a:ea typeface="TeXGyreAdventor" charset="0"/>
                <a:cs typeface="TeXGyreAdventor" charset="0"/>
              </a:rPr>
              <a:t>For Parent 1 you have the option to indicate that you have limited information about this parent, which will make the resulting fields for that parent not required.</a:t>
            </a:r>
          </a:p>
          <a:p>
            <a:pPr>
              <a:lnSpc>
                <a:spcPct val="100000"/>
              </a:lnSpc>
              <a:spcBef>
                <a:spcPts val="0"/>
              </a:spcBef>
            </a:pPr>
            <a:r>
              <a:rPr lang="en-US" sz="2000" dirty="0">
                <a:solidFill>
                  <a:srgbClr val="96C23D"/>
                </a:solidFill>
                <a:latin typeface="TeXGyreAdventor" charset="0"/>
                <a:ea typeface="TeXGyreAdventor" charset="0"/>
                <a:cs typeface="TeXGyreAdventor" charset="0"/>
              </a:rPr>
              <a:t>The options for Parent 2 also include the ability to indicate that you do not have another parent to list.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1948528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62" y="1701505"/>
            <a:ext cx="5978236" cy="3414013"/>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EDUCATION</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2317531"/>
            <a:ext cx="4946075" cy="2286000"/>
          </a:xfrm>
          <a:prstGeom prst="rect">
            <a:avLst/>
          </a:prstGeom>
          <a:solidFill>
            <a:srgbClr val="F1626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TextBox 2"/>
          <p:cNvSpPr txBox="1"/>
          <p:nvPr/>
        </p:nvSpPr>
        <p:spPr>
          <a:xfrm>
            <a:off x="7458362" y="2675701"/>
            <a:ext cx="452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 </a:t>
            </a:r>
            <a:r>
              <a:rPr kumimoji="0" lang="en-US" sz="24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the Education section you’ll share </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information about your current school and coursework.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041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32104" y="3280512"/>
            <a:ext cx="10515600" cy="3217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While we take a holistic approach to our admissions review, the most critical piece of information about an applicant is their educational background and transcript. The Common Application provides students with an opportunity to showcase their academic achievements. This is not a time to be shy; tell us about your honors and awards. We enjoy seeing the perfect attendance or honor roll awards as they show how dedicated you are to school! </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Binghamton University (Binghamton, NY)</a:t>
            </a:r>
          </a:p>
        </p:txBody>
      </p:sp>
      <p:sp>
        <p:nvSpPr>
          <p:cNvPr id="9" name="Content Placeholder 2"/>
          <p:cNvSpPr txBox="1">
            <a:spLocks/>
          </p:cNvSpPr>
          <p:nvPr/>
        </p:nvSpPr>
        <p:spPr>
          <a:xfrm>
            <a:off x="832104" y="822960"/>
            <a:ext cx="10515600" cy="2212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information that’s provided in the Education section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such as education interruptions, college courses, and/or college assistance programs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provides insight into aspects of a student’s education that can’t be explained by the transcript alone.</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Merrimack College (North Andover, MA) </a:t>
            </a:r>
          </a:p>
        </p:txBody>
      </p:sp>
    </p:spTree>
    <p:custDataLst>
      <p:tags r:id="rId1"/>
    </p:custDataLst>
    <p:extLst>
      <p:ext uri="{BB962C8B-B14F-4D97-AF65-F5344CB8AC3E}">
        <p14:creationId xmlns:p14="http://schemas.microsoft.com/office/powerpoint/2010/main" val="773066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104339" y="-5632"/>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4339" y="813518"/>
            <a:ext cx="6045200" cy="5219700"/>
          </a:xfrm>
          <a:prstGeom prst="rect">
            <a:avLst/>
          </a:prstGeom>
        </p:spPr>
      </p:pic>
      <p:sp>
        <p:nvSpPr>
          <p:cNvPr id="16" name="Content Placeholder 2"/>
          <p:cNvSpPr txBox="1">
            <a:spLocks/>
          </p:cNvSpPr>
          <p:nvPr/>
        </p:nvSpPr>
        <p:spPr>
          <a:xfrm>
            <a:off x="474563" y="1780092"/>
            <a:ext cx="5302827" cy="3297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There are nine sections to complete within the Education section.</a:t>
            </a:r>
          </a:p>
        </p:txBody>
      </p:sp>
    </p:spTree>
    <p:custDataLst>
      <p:tags r:id="rId1"/>
    </p:custDataLst>
    <p:extLst>
      <p:ext uri="{BB962C8B-B14F-4D97-AF65-F5344CB8AC3E}">
        <p14:creationId xmlns:p14="http://schemas.microsoft.com/office/powerpoint/2010/main" val="925442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1250445"/>
            <a:ext cx="4946075" cy="4357110"/>
          </a:xfrm>
        </p:spPr>
        <p:txBody>
          <a:bodyPr>
            <a:noAutofit/>
          </a:bodyPr>
          <a:lstStyle/>
          <a:p>
            <a:pPr>
              <a:lnSpc>
                <a:spcPct val="100000"/>
              </a:lnSpc>
              <a:spcBef>
                <a:spcPts val="0"/>
              </a:spcBef>
            </a:pPr>
            <a:r>
              <a:rPr lang="en-US" sz="2000" dirty="0">
                <a:solidFill>
                  <a:srgbClr val="96C23D"/>
                </a:solidFill>
                <a:latin typeface="TeXGyreAdventor" charset="0"/>
                <a:ea typeface="TeXGyreAdventor" charset="0"/>
                <a:cs typeface="TeXGyreAdventor" charset="0"/>
              </a:rPr>
              <a:t>Ask your counselor for an unofficial copy of your transcript to help with filling out the Education section.</a:t>
            </a:r>
            <a:endParaRPr lang="en-US" sz="2000" strike="sngStrike" dirty="0">
              <a:solidFill>
                <a:srgbClr val="96C23D"/>
              </a:solidFill>
              <a:latin typeface="TeXGyreAdventor" charset="0"/>
              <a:ea typeface="TeXGyreAdventor" charset="0"/>
              <a:cs typeface="TeXGyreAdventor" charset="0"/>
            </a:endParaRPr>
          </a:p>
          <a:p>
            <a:pPr>
              <a:lnSpc>
                <a:spcPct val="100000"/>
              </a:lnSpc>
              <a:spcBef>
                <a:spcPts val="0"/>
              </a:spcBef>
            </a:pPr>
            <a:r>
              <a:rPr lang="en-US" sz="2000" dirty="0">
                <a:solidFill>
                  <a:srgbClr val="96C23D"/>
                </a:solidFill>
                <a:latin typeface="TeXGyreAdventor" charset="0"/>
                <a:ea typeface="TeXGyreAdventor" charset="0"/>
                <a:cs typeface="TeXGyreAdventor" charset="0"/>
              </a:rPr>
              <a:t>Selecting the correct high school ensures that the correct path is followed for your recommendation letter submissions.</a:t>
            </a:r>
          </a:p>
          <a:p>
            <a:pPr>
              <a:lnSpc>
                <a:spcPct val="100000"/>
              </a:lnSpc>
              <a:spcBef>
                <a:spcPts val="0"/>
              </a:spcBef>
            </a:pPr>
            <a:r>
              <a:rPr lang="en-US" sz="2000" dirty="0">
                <a:solidFill>
                  <a:srgbClr val="96C23D"/>
                </a:solidFill>
                <a:latin typeface="TeXGyreAdventor" charset="0"/>
                <a:ea typeface="TeXGyreAdventor" charset="0"/>
                <a:cs typeface="TeXGyreAdventor" charset="0"/>
              </a:rPr>
              <a:t>If you are homeschooled, you can search for your homeschool program or association or manually enter the name.</a:t>
            </a:r>
          </a:p>
          <a:p>
            <a:pPr>
              <a:lnSpc>
                <a:spcPct val="100000"/>
              </a:lnSpc>
              <a:spcBef>
                <a:spcPts val="0"/>
              </a:spcBef>
            </a:pPr>
            <a:r>
              <a:rPr lang="en-US" sz="2000" dirty="0">
                <a:solidFill>
                  <a:srgbClr val="96C23D"/>
                </a:solidFill>
                <a:latin typeface="TeXGyreAdventor" charset="0"/>
                <a:ea typeface="TeXGyreAdventor" charset="0"/>
                <a:cs typeface="TeXGyreAdventor" charset="0"/>
              </a:rPr>
              <a:t>It’s okay to select “Other” or “Undecided” for your Future Plans and Career Interests.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875092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39" y="1794157"/>
            <a:ext cx="5978236" cy="3294516"/>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TESTING</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2005574"/>
            <a:ext cx="4946075" cy="2871682"/>
          </a:xfrm>
          <a:prstGeom prst="rect">
            <a:avLst/>
          </a:prstGeom>
          <a:solidFill>
            <a:srgbClr val="F1626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436663" y="2471919"/>
            <a:ext cx="456459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 the Testing section you have the option to self-report any scores or future test dates for standardized test you have taken.</a:t>
            </a:r>
          </a:p>
        </p:txBody>
      </p:sp>
    </p:spTree>
    <p:custDataLst>
      <p:tags r:id="rId1"/>
    </p:custDataLst>
    <p:extLst>
      <p:ext uri="{BB962C8B-B14F-4D97-AF65-F5344CB8AC3E}">
        <p14:creationId xmlns:p14="http://schemas.microsoft.com/office/powerpoint/2010/main" val="1838147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32104" y="3428445"/>
            <a:ext cx="10515600" cy="3202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This section allows us inside knowledge of an applicant’s intentions. We are purposeful about referencing this section to determine if an applicant has divulged information about future testing dates or planned exams. This becomes particularly important for applicants who wish to have future tests considered as part of their application portfolio. Without this knowledge, we can only assume that an applicant has submitted a complete portfolio that is ready for review.</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Adelphi University (Garden City, NY) </a:t>
            </a:r>
          </a:p>
        </p:txBody>
      </p:sp>
      <p:sp>
        <p:nvSpPr>
          <p:cNvPr id="9" name="Content Placeholder 2"/>
          <p:cNvSpPr txBox="1">
            <a:spLocks/>
          </p:cNvSpPr>
          <p:nvPr/>
        </p:nvSpPr>
        <p:spPr>
          <a:xfrm>
            <a:off x="832104" y="822960"/>
            <a:ext cx="10515600" cy="266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If a student is planning to submit official scores to us, seeing the dates of when a student has taken different tests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or if the student has planned future test dates </a:t>
            </a:r>
            <a:r>
              <a:rPr kumimoji="0" lang="mr-IN"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is extremely helpful because we can compare if we have all of the results from their tests in order to make a decision. </a:t>
            </a:r>
          </a:p>
          <a:p>
            <a:pPr marL="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Nazareth College (Rochester, NY)</a:t>
            </a:r>
          </a:p>
        </p:txBody>
      </p:sp>
    </p:spTree>
    <p:custDataLst>
      <p:tags r:id="rId1"/>
    </p:custDataLst>
    <p:extLst>
      <p:ext uri="{BB962C8B-B14F-4D97-AF65-F5344CB8AC3E}">
        <p14:creationId xmlns:p14="http://schemas.microsoft.com/office/powerpoint/2010/main" val="74375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GETTING</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STARTED</a:t>
            </a:r>
            <a:br>
              <a:rPr lang="en-US" sz="7200" b="1" spc="-150" dirty="0">
                <a:solidFill>
                  <a:srgbClr val="F16261"/>
                </a:solidFill>
                <a:latin typeface="TeXGyreAdventor" charset="0"/>
                <a:ea typeface="TeXGyreAdventor" charset="0"/>
                <a:cs typeface="TeXGyreAdventor" charset="0"/>
              </a:rPr>
            </a:br>
            <a:r>
              <a:rPr lang="en-US" sz="7200" spc="-150" dirty="0">
                <a:solidFill>
                  <a:srgbClr val="373935"/>
                </a:solidFill>
                <a:latin typeface="TeXGyreAdventor" charset="0"/>
                <a:ea typeface="TeXGyreAdventor" charset="0"/>
                <a:cs typeface="TeXGyreAdventor" charset="0"/>
              </a:rPr>
              <a:t>AGENDA</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28875" y="2773229"/>
            <a:ext cx="5363125" cy="1244911"/>
          </a:xfrm>
        </p:spPr>
        <p:txBody>
          <a:bodyPr>
            <a:normAutofit/>
          </a:bodyPr>
          <a:lstStyle/>
          <a:p>
            <a:pPr>
              <a:lnSpc>
                <a:spcPct val="100000"/>
              </a:lnSpc>
              <a:spcBef>
                <a:spcPts val="0"/>
              </a:spcBef>
            </a:pPr>
            <a:r>
              <a:rPr lang="en-US" sz="2400" dirty="0">
                <a:solidFill>
                  <a:schemeClr val="bg1"/>
                </a:solidFill>
                <a:latin typeface="TeXGyreAdventor" charset="0"/>
                <a:ea typeface="TeXGyreAdventor" charset="0"/>
                <a:cs typeface="TeXGyreAdventor" charset="0"/>
              </a:rPr>
              <a:t>Creating Your Account</a:t>
            </a:r>
          </a:p>
          <a:p>
            <a:pPr>
              <a:lnSpc>
                <a:spcPct val="100000"/>
              </a:lnSpc>
              <a:spcBef>
                <a:spcPts val="0"/>
              </a:spcBef>
            </a:pPr>
            <a:r>
              <a:rPr lang="en-US" sz="2400" dirty="0">
                <a:solidFill>
                  <a:schemeClr val="bg1"/>
                </a:solidFill>
                <a:latin typeface="TeXGyreAdventor" charset="0"/>
                <a:ea typeface="TeXGyreAdventor" charset="0"/>
                <a:cs typeface="TeXGyreAdventor" charset="0"/>
              </a:rPr>
              <a:t>Common App Layout</a:t>
            </a:r>
          </a:p>
          <a:p>
            <a:pPr>
              <a:lnSpc>
                <a:spcPct val="100000"/>
              </a:lnSpc>
              <a:spcBef>
                <a:spcPts val="0"/>
              </a:spcBef>
            </a:pPr>
            <a:r>
              <a:rPr lang="en-US" sz="2400" dirty="0">
                <a:solidFill>
                  <a:schemeClr val="bg1"/>
                </a:solidFill>
                <a:latin typeface="TeXGyreAdventor" charset="0"/>
                <a:ea typeface="TeXGyreAdventor" charset="0"/>
                <a:cs typeface="TeXGyreAdventor" charset="0"/>
              </a:rPr>
              <a:t>Searching for &amp; Adding Colleges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4</a:t>
            </a:fld>
            <a:endParaRPr lang="en-US"/>
          </a:p>
        </p:txBody>
      </p:sp>
    </p:spTree>
    <p:custDataLst>
      <p:tags r:id="rId1"/>
    </p:custDataLst>
    <p:extLst>
      <p:ext uri="{BB962C8B-B14F-4D97-AF65-F5344CB8AC3E}">
        <p14:creationId xmlns:p14="http://schemas.microsoft.com/office/powerpoint/2010/main" val="2046005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104339" y="-5632"/>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152400" y="6498947"/>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4138"/>
          <a:stretch/>
        </p:blipFill>
        <p:spPr>
          <a:xfrm>
            <a:off x="6503433" y="16590"/>
            <a:ext cx="5297812" cy="6841410"/>
          </a:xfrm>
          <a:prstGeom prst="rect">
            <a:avLst/>
          </a:prstGeom>
        </p:spPr>
      </p:pic>
      <p:sp>
        <p:nvSpPr>
          <p:cNvPr id="9" name="Content Placeholder 2"/>
          <p:cNvSpPr txBox="1">
            <a:spLocks/>
          </p:cNvSpPr>
          <p:nvPr/>
        </p:nvSpPr>
        <p:spPr>
          <a:xfrm>
            <a:off x="476956" y="922695"/>
            <a:ext cx="5302827" cy="502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 the Testing section you can self-report scores from a variety of standardized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International applicants may also report standard leaving examinations.</a:t>
            </a:r>
          </a:p>
        </p:txBody>
      </p:sp>
    </p:spTree>
    <p:custDataLst>
      <p:tags r:id="rId1"/>
    </p:custDataLst>
    <p:extLst>
      <p:ext uri="{BB962C8B-B14F-4D97-AF65-F5344CB8AC3E}">
        <p14:creationId xmlns:p14="http://schemas.microsoft.com/office/powerpoint/2010/main" val="579878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664440"/>
            <a:ext cx="4946075" cy="5555384"/>
          </a:xfrm>
        </p:spPr>
        <p:txBody>
          <a:bodyPr>
            <a:normAutofit/>
          </a:bodyPr>
          <a:lstStyle/>
          <a:p>
            <a:pPr>
              <a:lnSpc>
                <a:spcPct val="110000"/>
              </a:lnSpc>
              <a:spcBef>
                <a:spcPts val="0"/>
              </a:spcBef>
            </a:pPr>
            <a:r>
              <a:rPr lang="en-US" sz="1800" dirty="0">
                <a:solidFill>
                  <a:srgbClr val="96C23D"/>
                </a:solidFill>
                <a:latin typeface="TeXGyreAdventor" charset="0"/>
                <a:ea typeface="TeXGyreAdventor" charset="0"/>
                <a:cs typeface="TeXGyreAdventor" charset="0"/>
              </a:rPr>
              <a:t>The testing section allows you to list tests you plan to take in the future.</a:t>
            </a:r>
            <a:endParaRPr lang="en-US" sz="900" dirty="0">
              <a:solidFill>
                <a:srgbClr val="96C23D"/>
              </a:solidFill>
              <a:latin typeface="TeXGyreAdventor" charset="0"/>
              <a:ea typeface="TeXGyreAdventor" charset="0"/>
              <a:cs typeface="TeXGyreAdventor" charset="0"/>
            </a:endParaRPr>
          </a:p>
          <a:p>
            <a:pPr>
              <a:lnSpc>
                <a:spcPct val="110000"/>
              </a:lnSpc>
              <a:spcBef>
                <a:spcPts val="0"/>
              </a:spcBef>
            </a:pPr>
            <a:r>
              <a:rPr lang="en-US" sz="1800" dirty="0">
                <a:solidFill>
                  <a:srgbClr val="96C23D"/>
                </a:solidFill>
                <a:latin typeface="TeXGyreAdventor" charset="0"/>
                <a:ea typeface="TeXGyreAdventor" charset="0"/>
                <a:cs typeface="TeXGyreAdventor" charset="0"/>
              </a:rPr>
              <a:t>If you are an international applicant and are required to take senior secondary leaving examinations for graduation, you will be able to add actual or predicted scores.</a:t>
            </a:r>
            <a:endParaRPr lang="en-US" sz="1000" dirty="0">
              <a:solidFill>
                <a:srgbClr val="96C23D"/>
              </a:solidFill>
              <a:latin typeface="TeXGyreAdventor" charset="0"/>
              <a:ea typeface="TeXGyreAdventor" charset="0"/>
              <a:cs typeface="TeXGyreAdventor" charset="0"/>
            </a:endParaRPr>
          </a:p>
          <a:p>
            <a:pPr>
              <a:lnSpc>
                <a:spcPct val="110000"/>
              </a:lnSpc>
              <a:spcBef>
                <a:spcPts val="0"/>
              </a:spcBef>
            </a:pPr>
            <a:r>
              <a:rPr lang="en-US" sz="1800" dirty="0">
                <a:solidFill>
                  <a:srgbClr val="96C23D"/>
                </a:solidFill>
                <a:latin typeface="TeXGyreAdventor" charset="0"/>
                <a:ea typeface="TeXGyreAdventor" charset="0"/>
                <a:cs typeface="TeXGyreAdventor" charset="0"/>
              </a:rPr>
              <a:t>If you do not want to self-report scores to a school, you can change your answer to say you have no scores you wish to report. By clicking “No”, your tests and scores will disappear. Change it back to “Yes”, and they reappear.</a:t>
            </a:r>
          </a:p>
          <a:p>
            <a:pPr>
              <a:lnSpc>
                <a:spcPct val="110000"/>
              </a:lnSpc>
              <a:spcBef>
                <a:spcPts val="0"/>
              </a:spcBef>
            </a:pPr>
            <a:r>
              <a:rPr lang="en-US" sz="1800" dirty="0">
                <a:solidFill>
                  <a:srgbClr val="96C23D"/>
                </a:solidFill>
                <a:latin typeface="TeXGyreAdventor" charset="0"/>
                <a:ea typeface="TeXGyreAdventor" charset="0"/>
                <a:cs typeface="TeXGyreAdventor" charset="0"/>
              </a:rPr>
              <a:t>While the Testing section allows you to self-report your scores, you must also send official score reports from the testing agencies to each college you are applying to.</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1841509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705" y="1709857"/>
            <a:ext cx="5978236" cy="3396852"/>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ACTIVITIES</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2169400"/>
            <a:ext cx="4946075" cy="2477766"/>
          </a:xfrm>
          <a:prstGeom prst="rect">
            <a:avLst/>
          </a:prstGeom>
          <a:solidFill>
            <a:srgbClr val="F1626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13938" y="2438787"/>
            <a:ext cx="441004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Activities section gives you the opportunity to share with colleges any activities you participated in throughout </a:t>
            </a:r>
            <a:r>
              <a:rPr kumimoji="0" lang="en-US" sz="24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high school.</a:t>
            </a: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Tree>
    <p:custDataLst>
      <p:tags r:id="rId1"/>
    </p:custDataLst>
    <p:extLst>
      <p:ext uri="{BB962C8B-B14F-4D97-AF65-F5344CB8AC3E}">
        <p14:creationId xmlns:p14="http://schemas.microsoft.com/office/powerpoint/2010/main" val="1970533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32104" y="3356505"/>
            <a:ext cx="10515600" cy="2815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 student’s activities outside of the classroom give us insight as to what they’re interested in and how they choose to spend their time. This type of context can mean a world of difference for an applicant to our school. It’s helpful to know if a student is a captain of a varsity sport, a volunteer in their community, or if they work part-time to provide for their family. Each of these activities demonstrate valuable characteristics for a college’s potential community members.</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Willamette University (Salem, OR) </a:t>
            </a:r>
          </a:p>
        </p:txBody>
      </p:sp>
      <p:sp>
        <p:nvSpPr>
          <p:cNvPr id="9" name="Content Placeholder 2"/>
          <p:cNvSpPr txBox="1">
            <a:spLocks/>
          </p:cNvSpPr>
          <p:nvPr/>
        </p:nvSpPr>
        <p:spPr>
          <a:xfrm>
            <a:off x="832104" y="628016"/>
            <a:ext cx="10515600" cy="25556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Activities section is one of our team’s favorite sections of the application. Activities add persona to an application; they demonstrate an applicant’s interests outside of the classroom and allow us a glimpse into that applicant’s passions, further demonstrating how that individual may enhance our student community.</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Adelphi University (Garden City, NY)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Tree>
    <p:custDataLst>
      <p:tags r:id="rId1"/>
    </p:custDataLst>
    <p:extLst>
      <p:ext uri="{BB962C8B-B14F-4D97-AF65-F5344CB8AC3E}">
        <p14:creationId xmlns:p14="http://schemas.microsoft.com/office/powerpoint/2010/main" val="754626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104339" y="-5632"/>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152400" y="6498947"/>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Content Placeholder 2"/>
          <p:cNvSpPr txBox="1">
            <a:spLocks/>
          </p:cNvSpPr>
          <p:nvPr/>
        </p:nvSpPr>
        <p:spPr>
          <a:xfrm>
            <a:off x="476956" y="1936569"/>
            <a:ext cx="5302827" cy="3216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You can report up to ten activities within the Activities section.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039" y="553168"/>
            <a:ext cx="6083300" cy="5740400"/>
          </a:xfrm>
          <a:prstGeom prst="rect">
            <a:avLst/>
          </a:prstGeom>
        </p:spPr>
      </p:pic>
    </p:spTree>
    <p:custDataLst>
      <p:tags r:id="rId1"/>
    </p:custDataLst>
    <p:extLst>
      <p:ext uri="{BB962C8B-B14F-4D97-AF65-F5344CB8AC3E}">
        <p14:creationId xmlns:p14="http://schemas.microsoft.com/office/powerpoint/2010/main" val="206272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0"/>
            <a:ext cx="6096000" cy="686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1392754"/>
            <a:ext cx="5081157" cy="4072492"/>
          </a:xfrm>
        </p:spPr>
        <p:txBody>
          <a:bodyPr>
            <a:noAutofit/>
          </a:bodyPr>
          <a:lstStyle/>
          <a:p>
            <a:pPr>
              <a:lnSpc>
                <a:spcPct val="110000"/>
              </a:lnSpc>
              <a:spcBef>
                <a:spcPts val="0"/>
              </a:spcBef>
            </a:pPr>
            <a:r>
              <a:rPr lang="en-US" sz="2000" dirty="0">
                <a:solidFill>
                  <a:srgbClr val="96C23D"/>
                </a:solidFill>
                <a:latin typeface="TeXGyreAdventor" charset="0"/>
                <a:ea typeface="TeXGyreAdventor" charset="0"/>
                <a:cs typeface="TeXGyreAdventor" charset="0"/>
              </a:rPr>
              <a:t>You can change the display order by using the up and down arrows on each activity.</a:t>
            </a:r>
          </a:p>
          <a:p>
            <a:pPr>
              <a:lnSpc>
                <a:spcPct val="110000"/>
              </a:lnSpc>
              <a:spcBef>
                <a:spcPts val="0"/>
              </a:spcBef>
            </a:pPr>
            <a:r>
              <a:rPr lang="en-US" sz="2000" dirty="0">
                <a:solidFill>
                  <a:srgbClr val="96C23D"/>
                </a:solidFill>
                <a:latin typeface="TeXGyreAdventor" charset="0"/>
                <a:ea typeface="TeXGyreAdventor" charset="0"/>
                <a:cs typeface="TeXGyreAdventor" charset="0"/>
              </a:rPr>
              <a:t>While you can add up to 10 activities, but you should not feel obligated to list 10 activities.</a:t>
            </a:r>
          </a:p>
          <a:p>
            <a:pPr>
              <a:lnSpc>
                <a:spcPct val="110000"/>
              </a:lnSpc>
              <a:spcBef>
                <a:spcPts val="0"/>
              </a:spcBef>
            </a:pPr>
            <a:r>
              <a:rPr lang="en-US" sz="2000" dirty="0">
                <a:solidFill>
                  <a:srgbClr val="96C23D"/>
                </a:solidFill>
                <a:latin typeface="TeXGyreAdventor" charset="0"/>
                <a:ea typeface="TeXGyreAdventor" charset="0"/>
                <a:cs typeface="TeXGyreAdventor" charset="0"/>
              </a:rPr>
              <a:t>You can also list family responsibilities and jobs within this section.</a:t>
            </a:r>
          </a:p>
          <a:p>
            <a:pPr>
              <a:lnSpc>
                <a:spcPct val="110000"/>
              </a:lnSpc>
              <a:spcBef>
                <a:spcPts val="0"/>
              </a:spcBef>
            </a:pPr>
            <a:r>
              <a:rPr lang="en-US" sz="2000" dirty="0">
                <a:solidFill>
                  <a:srgbClr val="96C23D"/>
                </a:solidFill>
                <a:latin typeface="TeXGyreAdventor" charset="0"/>
                <a:ea typeface="TeXGyreAdventor" charset="0"/>
                <a:cs typeface="TeXGyreAdventor" charset="0"/>
              </a:rPr>
              <a:t>If you wish to delete an activity, move it to the bottom of your activity list. Once it is the last activity listed, you will see the icon to delete it.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1942954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8567"/>
            <a:ext cx="5978236" cy="3192405"/>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WRITING</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1921861"/>
            <a:ext cx="4946075" cy="3105819"/>
          </a:xfrm>
          <a:prstGeom prst="rect">
            <a:avLst/>
          </a:prstGeom>
          <a:solidFill>
            <a:srgbClr val="F162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64341" y="2135941"/>
            <a:ext cx="430924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Writing section contains the Common App personal essay, as well as your disciplinary history and any additional information you may want to provide to colleges.</a:t>
            </a:r>
          </a:p>
        </p:txBody>
      </p:sp>
    </p:spTree>
    <p:custDataLst>
      <p:tags r:id="rId1"/>
    </p:custDataLst>
    <p:extLst>
      <p:ext uri="{BB962C8B-B14F-4D97-AF65-F5344CB8AC3E}">
        <p14:creationId xmlns:p14="http://schemas.microsoft.com/office/powerpoint/2010/main" val="1566545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375117"/>
            <a:ext cx="6972986" cy="711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70000" b="0" i="0" u="none" strike="noStrike" kern="1200" cap="none" spc="-300" normalizeH="0" baseline="0" noProof="0" dirty="0">
                <a:ln>
                  <a:noFill/>
                </a:ln>
                <a:solidFill>
                  <a:prstClr val="white">
                    <a:alpha val="32000"/>
                  </a:prstClr>
                </a:solidFill>
                <a:effectLst/>
                <a:uLnTx/>
                <a:uFillTx/>
                <a:latin typeface="Times New Roman" charset="0"/>
                <a:ea typeface="Times New Roman" charset="0"/>
                <a:cs typeface="Times New Roman" charset="0"/>
              </a:rPr>
              <a: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838200" y="1517296"/>
            <a:ext cx="10515600" cy="3740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Writing section is the student’s opportunity to shine. In every other section of the Common Application, there’s a specified format, with boxes to check and numbers to enter. The Writing section gives each student the creative freedom to express her/himself in an authentic and insightful manner. It gives us something that we wouldn’t glean from the other parts of the application: a depth of personal character. To expect students to come to us as fully formed human beings is antithetical to the mission of higher education. Often, the best writing sections showcase a student’s willingness to be challenged to become a more engaged learner and citizen.</a:t>
            </a:r>
          </a:p>
          <a:p>
            <a:pPr marL="228600" marR="0" lvl="0" indent="-228600" algn="r"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err="1">
                <a:ln>
                  <a:noFill/>
                </a:ln>
                <a:solidFill>
                  <a:prstClr val="white"/>
                </a:solidFill>
                <a:effectLst/>
                <a:uLnTx/>
                <a:uFillTx/>
                <a:latin typeface="TeXGyreAdventor" charset="0"/>
                <a:ea typeface="TeXGyreAdventor" charset="0"/>
                <a:cs typeface="TeXGyreAdventor" charset="0"/>
              </a:rPr>
              <a:t>Ursinus</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College (Collegeville, PA)</a:t>
            </a:r>
          </a:p>
        </p:txBody>
      </p:sp>
    </p:spTree>
    <p:custDataLst>
      <p:tags r:id="rId1"/>
    </p:custDataLst>
    <p:extLst>
      <p:ext uri="{BB962C8B-B14F-4D97-AF65-F5344CB8AC3E}">
        <p14:creationId xmlns:p14="http://schemas.microsoft.com/office/powerpoint/2010/main" val="1175247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152400" y="6498947"/>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13"/>
          <a:stretch/>
        </p:blipFill>
        <p:spPr>
          <a:xfrm>
            <a:off x="6144173" y="1089192"/>
            <a:ext cx="6047827" cy="3644900"/>
          </a:xfrm>
          <a:prstGeom prst="rect">
            <a:avLst/>
          </a:prstGeom>
        </p:spPr>
      </p:pic>
      <p:sp>
        <p:nvSpPr>
          <p:cNvPr id="11" name="Content Placeholder 2"/>
          <p:cNvSpPr txBox="1">
            <a:spLocks/>
          </p:cNvSpPr>
          <p:nvPr/>
        </p:nvSpPr>
        <p:spPr>
          <a:xfrm>
            <a:off x="472787" y="1780092"/>
            <a:ext cx="5302827" cy="3297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There are three sections to complete within </a:t>
            </a:r>
            <a:r>
              <a:rPr kumimoji="0" lang="en-US" sz="44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the Writing section</a:t>
            </a:r>
            <a:r>
              <a:rPr kumimoji="0" lang="en-US" sz="4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p>
        </p:txBody>
      </p:sp>
    </p:spTree>
    <p:custDataLst>
      <p:tags r:id="rId1"/>
    </p:custDataLst>
    <p:extLst>
      <p:ext uri="{BB962C8B-B14F-4D97-AF65-F5344CB8AC3E}">
        <p14:creationId xmlns:p14="http://schemas.microsoft.com/office/powerpoint/2010/main" val="343089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8567"/>
            <a:ext cx="5978236" cy="3192405"/>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COURSES AND GRADES</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1921861"/>
            <a:ext cx="4946075" cy="3105819"/>
          </a:xfrm>
          <a:prstGeom prst="rect">
            <a:avLst/>
          </a:prstGeom>
          <a:solidFill>
            <a:srgbClr val="F162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64341" y="2135941"/>
            <a:ext cx="4309242" cy="1569660"/>
          </a:xfrm>
          <a:prstGeom prst="rect">
            <a:avLst/>
          </a:prstGeom>
        </p:spPr>
        <p:txBody>
          <a:bodyPr wrap="square">
            <a:spAutoFit/>
          </a:bodyPr>
          <a:lstStyle/>
          <a:p>
            <a:pPr lvl="0"/>
            <a:r>
              <a:rPr lang="en-GB" sz="2400" dirty="0">
                <a:solidFill>
                  <a:prstClr val="white"/>
                </a:solidFill>
                <a:latin typeface="TeXGyreAdventor" charset="0"/>
                <a:ea typeface="TeXGyreAdventor" charset="0"/>
                <a:cs typeface="TeXGyreAdventor" charset="0"/>
              </a:rPr>
              <a:t>Self-Reported Transcript</a:t>
            </a:r>
          </a:p>
          <a:p>
            <a:pPr lvl="0"/>
            <a:r>
              <a:rPr lang="en-GB" sz="2400" dirty="0">
                <a:solidFill>
                  <a:prstClr val="white"/>
                </a:solidFill>
                <a:latin typeface="TeXGyreAdventor" charset="0"/>
                <a:ea typeface="TeXGyreAdventor" charset="0"/>
                <a:cs typeface="TeXGyreAdventor" charset="0"/>
              </a:rPr>
              <a:t> Your complete academic record for grades 9-12.  Required by some colleges.</a:t>
            </a:r>
          </a:p>
        </p:txBody>
      </p:sp>
    </p:spTree>
    <p:custDataLst>
      <p:tags r:id="rId1"/>
    </p:custDataLst>
    <p:extLst>
      <p:ext uri="{BB962C8B-B14F-4D97-AF65-F5344CB8AC3E}">
        <p14:creationId xmlns:p14="http://schemas.microsoft.com/office/powerpoint/2010/main" val="659249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CREATING</a:t>
            </a:r>
            <a:br>
              <a:rPr lang="en-US" sz="6600" spc="-150" dirty="0">
                <a:solidFill>
                  <a:srgbClr val="373935"/>
                </a:solidFill>
                <a:latin typeface="TeXGyreAdventor" charset="0"/>
                <a:ea typeface="TeXGyreAdventor" charset="0"/>
                <a:cs typeface="TeXGyreAdventor" charset="0"/>
              </a:rPr>
            </a:br>
            <a:r>
              <a:rPr lang="en-US" sz="6600" spc="-150" dirty="0">
                <a:solidFill>
                  <a:srgbClr val="373935"/>
                </a:solidFill>
                <a:latin typeface="TeXGyreAdventor" charset="0"/>
                <a:ea typeface="TeXGyreAdventor" charset="0"/>
                <a:cs typeface="TeXGyreAdventor" charset="0"/>
              </a:rPr>
              <a:t>YOUR</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ACCOUNT</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16436" y="2462816"/>
            <a:ext cx="5005388" cy="1865738"/>
          </a:xfrm>
        </p:spPr>
        <p:txBody>
          <a:bodyPr>
            <a:normAutofit/>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Creating a Common App account is easy! Simply go to </a:t>
            </a:r>
            <a:r>
              <a:rPr lang="en-US" sz="2400" dirty="0">
                <a:solidFill>
                  <a:schemeClr val="bg1"/>
                </a:solidFill>
                <a:latin typeface="TeXGyreAdventor" charset="0"/>
                <a:ea typeface="TeXGyreAdventor" charset="0"/>
                <a:cs typeface="TeXGyreAdventor" charset="0"/>
                <a:hlinkClick r:id="rId3"/>
              </a:rPr>
              <a:t>commonapp.org</a:t>
            </a:r>
            <a:r>
              <a:rPr lang="en-US" sz="2400" dirty="0">
                <a:solidFill>
                  <a:schemeClr val="bg1"/>
                </a:solidFill>
                <a:latin typeface="TeXGyreAdventor" charset="0"/>
                <a:ea typeface="TeXGyreAdventor" charset="0"/>
                <a:cs typeface="TeXGyreAdventor" charset="0"/>
              </a:rPr>
              <a:t> and click the </a:t>
            </a:r>
            <a:r>
              <a:rPr lang="en-US" sz="2400" i="1" dirty="0">
                <a:solidFill>
                  <a:schemeClr val="bg1"/>
                </a:solidFill>
                <a:latin typeface="TeXGyreAdventor" charset="0"/>
                <a:ea typeface="TeXGyreAdventor" charset="0"/>
                <a:cs typeface="TeXGyreAdventor" charset="0"/>
              </a:rPr>
              <a:t>Create Account</a:t>
            </a:r>
            <a:r>
              <a:rPr lang="en-US" sz="2400" dirty="0">
                <a:solidFill>
                  <a:schemeClr val="bg1"/>
                </a:solidFill>
                <a:latin typeface="TeXGyreAdventor" charset="0"/>
                <a:ea typeface="TeXGyreAdventor" charset="0"/>
                <a:cs typeface="TeXGyreAdventor" charset="0"/>
              </a:rPr>
              <a:t> or </a:t>
            </a:r>
            <a:r>
              <a:rPr lang="en-US" sz="2400" i="1" dirty="0">
                <a:solidFill>
                  <a:schemeClr val="bg1"/>
                </a:solidFill>
                <a:latin typeface="TeXGyreAdventor" charset="0"/>
                <a:ea typeface="TeXGyreAdventor" charset="0"/>
                <a:cs typeface="TeXGyreAdventor" charset="0"/>
              </a:rPr>
              <a:t>Apply Now </a:t>
            </a:r>
            <a:r>
              <a:rPr lang="en-US" sz="2400" dirty="0">
                <a:solidFill>
                  <a:schemeClr val="bg1"/>
                </a:solidFill>
                <a:latin typeface="TeXGyreAdventor" charset="0"/>
                <a:ea typeface="TeXGyreAdventor" charset="0"/>
                <a:cs typeface="TeXGyreAdventor" charset="0"/>
              </a:rPr>
              <a:t>buttons to get started.</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5</a:t>
            </a:fld>
            <a:endParaRPr lang="en-US"/>
          </a:p>
        </p:txBody>
      </p:sp>
    </p:spTree>
    <p:extLst>
      <p:ext uri="{BB962C8B-B14F-4D97-AF65-F5344CB8AC3E}">
        <p14:creationId xmlns:p14="http://schemas.microsoft.com/office/powerpoint/2010/main" val="1894643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8567"/>
            <a:ext cx="5978236" cy="3192405"/>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COLLEGE-SPECIFIC QUESTIONS</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1921860"/>
            <a:ext cx="4946075" cy="4250339"/>
          </a:xfrm>
          <a:prstGeom prst="rect">
            <a:avLst/>
          </a:prstGeom>
          <a:solidFill>
            <a:srgbClr val="F162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64341" y="2135941"/>
            <a:ext cx="4309242" cy="3785652"/>
          </a:xfrm>
          <a:prstGeom prst="rect">
            <a:avLst/>
          </a:prstGeom>
        </p:spPr>
        <p:txBody>
          <a:bodyPr wrap="square">
            <a:spAutoFit/>
          </a:bodyPr>
          <a:lstStyle/>
          <a:p>
            <a:pPr lvl="0"/>
            <a:r>
              <a:rPr lang="en-GB" sz="2400" dirty="0">
                <a:solidFill>
                  <a:prstClr val="white"/>
                </a:solidFill>
                <a:latin typeface="TeXGyreAdventor" charset="0"/>
                <a:ea typeface="TeXGyreAdventor" charset="0"/>
                <a:cs typeface="TeXGyreAdventor" charset="0"/>
              </a:rPr>
              <a:t>General Entry term, degree status, housing preference, test-optional preference, scholarship and financial aid preference Academics Academic interest, program(s) applying to (Some colleges may also ask additional questions about your family, state of residence, activities, and general interests.)</a:t>
            </a:r>
          </a:p>
        </p:txBody>
      </p:sp>
    </p:spTree>
    <p:custDataLst>
      <p:tags r:id="rId1"/>
    </p:custDataLst>
    <p:extLst>
      <p:ext uri="{BB962C8B-B14F-4D97-AF65-F5344CB8AC3E}">
        <p14:creationId xmlns:p14="http://schemas.microsoft.com/office/powerpoint/2010/main" val="2758151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8567"/>
            <a:ext cx="5978236" cy="3192405"/>
          </a:xfrm>
        </p:spPr>
        <p:txBody>
          <a:bodyPr>
            <a:noAutofit/>
          </a:bodyPr>
          <a:lstStyle/>
          <a:p>
            <a:r>
              <a:rPr lang="en-US" sz="7200" dirty="0">
                <a:solidFill>
                  <a:srgbClr val="373935"/>
                </a:solidFill>
                <a:latin typeface="TeXGyreAdventor" charset="0"/>
                <a:ea typeface="TeXGyreAdventor" charset="0"/>
                <a:cs typeface="TeXGyreAdventor" charset="0"/>
              </a:rPr>
              <a:t>THE</a:t>
            </a:r>
            <a:br>
              <a:rPr lang="en-US" sz="7200" b="1" dirty="0">
                <a:solidFill>
                  <a:srgbClr val="F16261"/>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COLLEGE WRITING SUPPLEMENTS</a:t>
            </a:r>
            <a:br>
              <a:rPr lang="en-US" sz="7200" b="1" dirty="0">
                <a:solidFill>
                  <a:srgbClr val="F16261"/>
                </a:solidFill>
                <a:latin typeface="TeXGyreAdventor" charset="0"/>
                <a:ea typeface="TeXGyreAdventor" charset="0"/>
                <a:cs typeface="TeXGyreAdventor" charset="0"/>
              </a:rPr>
            </a:br>
            <a:r>
              <a:rPr lang="en-US" sz="7200" dirty="0">
                <a:solidFill>
                  <a:srgbClr val="373935"/>
                </a:solidFill>
                <a:latin typeface="TeXGyreAdventor" charset="0"/>
                <a:ea typeface="TeXGyreAdventor" charset="0"/>
                <a:cs typeface="TeXGyreAdventor" charset="0"/>
              </a:rPr>
              <a:t>SECTION</a:t>
            </a:r>
            <a:endParaRPr lang="en-US" sz="6600" dirty="0">
              <a:solidFill>
                <a:srgbClr val="373935"/>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7245925" y="1921861"/>
            <a:ext cx="4946075" cy="1977040"/>
          </a:xfrm>
          <a:prstGeom prst="rect">
            <a:avLst/>
          </a:prstGeom>
          <a:solidFill>
            <a:srgbClr val="F162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3" name="Rectangle 2"/>
          <p:cNvSpPr/>
          <p:nvPr/>
        </p:nvSpPr>
        <p:spPr>
          <a:xfrm>
            <a:off x="7564341" y="2135941"/>
            <a:ext cx="4309242" cy="1200329"/>
          </a:xfrm>
          <a:prstGeom prst="rect">
            <a:avLst/>
          </a:prstGeom>
        </p:spPr>
        <p:txBody>
          <a:bodyPr wrap="square">
            <a:spAutoFit/>
          </a:bodyPr>
          <a:lstStyle/>
          <a:p>
            <a:pPr lvl="0"/>
            <a:r>
              <a:rPr lang="en-GB" sz="2400" dirty="0">
                <a:solidFill>
                  <a:prstClr val="white"/>
                </a:solidFill>
                <a:latin typeface="TeXGyreAdventor" charset="0"/>
                <a:ea typeface="TeXGyreAdventor" charset="0"/>
                <a:cs typeface="TeXGyreAdventor" charset="0"/>
              </a:rPr>
              <a:t>Writing Supplement Additional short answer or essay responses if requested by institution</a:t>
            </a:r>
          </a:p>
        </p:txBody>
      </p:sp>
    </p:spTree>
    <p:custDataLst>
      <p:tags r:id="rId1"/>
    </p:custDataLst>
    <p:extLst>
      <p:ext uri="{BB962C8B-B14F-4D97-AF65-F5344CB8AC3E}">
        <p14:creationId xmlns:p14="http://schemas.microsoft.com/office/powerpoint/2010/main" val="3314574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6670962" y="1253908"/>
            <a:ext cx="5081157" cy="4350183"/>
          </a:xfrm>
        </p:spPr>
        <p:txBody>
          <a:bodyPr>
            <a:noAutofit/>
          </a:bodyPr>
          <a:lstStyle/>
          <a:p>
            <a:pPr>
              <a:lnSpc>
                <a:spcPct val="100000"/>
              </a:lnSpc>
              <a:spcBef>
                <a:spcPts val="0"/>
              </a:spcBef>
            </a:pPr>
            <a:r>
              <a:rPr lang="en-US" sz="2000" dirty="0">
                <a:solidFill>
                  <a:srgbClr val="96C23D"/>
                </a:solidFill>
                <a:latin typeface="TeXGyreAdventor" charset="0"/>
                <a:ea typeface="TeXGyreAdventor" charset="0"/>
                <a:cs typeface="TeXGyreAdventor" charset="0"/>
              </a:rPr>
              <a:t>You may submit the Personal Essay to any college, even if it is not required by that college.</a:t>
            </a:r>
          </a:p>
          <a:p>
            <a:pPr>
              <a:lnSpc>
                <a:spcPct val="100000"/>
              </a:lnSpc>
              <a:spcBef>
                <a:spcPts val="0"/>
              </a:spcBef>
            </a:pPr>
            <a:r>
              <a:rPr lang="en-US" sz="2000" dirty="0">
                <a:solidFill>
                  <a:srgbClr val="96C23D"/>
                </a:solidFill>
                <a:latin typeface="TeXGyreAdventor" charset="0"/>
                <a:ea typeface="TeXGyreAdventor" charset="0"/>
                <a:cs typeface="TeXGyreAdventor" charset="0"/>
              </a:rPr>
              <a:t>Carefully review each prompt before selecting one. </a:t>
            </a:r>
          </a:p>
          <a:p>
            <a:pPr>
              <a:lnSpc>
                <a:spcPct val="100000"/>
              </a:lnSpc>
              <a:spcBef>
                <a:spcPts val="0"/>
              </a:spcBef>
            </a:pPr>
            <a:r>
              <a:rPr lang="en-US" sz="2000" dirty="0">
                <a:solidFill>
                  <a:srgbClr val="96C23D"/>
                </a:solidFill>
                <a:latin typeface="TeXGyreAdventor" charset="0"/>
                <a:ea typeface="TeXGyreAdventor" charset="0"/>
                <a:cs typeface="TeXGyreAdventor" charset="0"/>
              </a:rPr>
              <a:t>Proofread your essay before submitting your application.</a:t>
            </a:r>
          </a:p>
          <a:p>
            <a:pPr>
              <a:lnSpc>
                <a:spcPct val="100000"/>
              </a:lnSpc>
              <a:spcBef>
                <a:spcPts val="0"/>
              </a:spcBef>
            </a:pPr>
            <a:r>
              <a:rPr lang="en-US" sz="2000" dirty="0">
                <a:solidFill>
                  <a:srgbClr val="96C23D"/>
                </a:solidFill>
                <a:latin typeface="TeXGyreAdventor" charset="0"/>
                <a:ea typeface="TeXGyreAdventor" charset="0"/>
                <a:cs typeface="TeXGyreAdventor" charset="0"/>
              </a:rPr>
              <a:t>If you are unsure how to answer the Disciplinary History questions, talk to your parents or counselor.</a:t>
            </a:r>
          </a:p>
          <a:p>
            <a:pPr>
              <a:lnSpc>
                <a:spcPct val="100000"/>
              </a:lnSpc>
              <a:spcBef>
                <a:spcPts val="0"/>
              </a:spcBef>
            </a:pPr>
            <a:r>
              <a:rPr lang="en-US" sz="2000" dirty="0">
                <a:solidFill>
                  <a:srgbClr val="96C23D"/>
                </a:solidFill>
                <a:latin typeface="TeXGyreAdventor" charset="0"/>
                <a:ea typeface="TeXGyreAdventor" charset="0"/>
                <a:cs typeface="TeXGyreAdventor" charset="0"/>
              </a:rPr>
              <a:t>Use the Additional Information section to share information about yourself that is not captured elsewhere in your application.</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862444" y="2455723"/>
            <a:ext cx="4946075" cy="194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TIPS &amp; BEST </a:t>
            </a:r>
            <a:r>
              <a:rPr kumimoji="0" lang="en-US" sz="6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PRACTICES</a:t>
            </a:r>
          </a:p>
        </p:txBody>
      </p:sp>
    </p:spTree>
    <p:custDataLst>
      <p:tags r:id="rId1"/>
    </p:custDataLst>
    <p:extLst>
      <p:ext uri="{BB962C8B-B14F-4D97-AF65-F5344CB8AC3E}">
        <p14:creationId xmlns:p14="http://schemas.microsoft.com/office/powerpoint/2010/main" val="494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4">
            <a:alphaModFix amt="35000"/>
          </a:blip>
          <a:srcRect l="49815" r="2751" b="6959"/>
          <a:stretch/>
        </p:blipFill>
        <p:spPr>
          <a:xfrm flipH="1">
            <a:off x="0" y="-19050"/>
            <a:ext cx="12192000" cy="6877050"/>
          </a:xfrm>
          <a:prstGeom prst="rect">
            <a:avLst/>
          </a:prstGeom>
          <a:noFill/>
          <a:ln>
            <a:noFill/>
          </a:ln>
        </p:spPr>
      </p:pic>
      <p:sp>
        <p:nvSpPr>
          <p:cNvPr id="89" name="Shape 89"/>
          <p:cNvSpPr txBox="1">
            <a:spLocks noGrp="1"/>
          </p:cNvSpPr>
          <p:nvPr>
            <p:ph type="ctrTitle"/>
          </p:nvPr>
        </p:nvSpPr>
        <p:spPr>
          <a:xfrm>
            <a:off x="5292435" y="1932178"/>
            <a:ext cx="6456218" cy="2387600"/>
          </a:xfrm>
          <a:prstGeom prst="rect">
            <a:avLst/>
          </a:prstGeom>
          <a:noFill/>
          <a:ln>
            <a:noFill/>
          </a:ln>
        </p:spPr>
        <p:txBody>
          <a:bodyPr lIns="91425" tIns="45700" rIns="91425" bIns="45700" anchor="b" anchorCtr="0">
            <a:noAutofit/>
          </a:bodyPr>
          <a:lstStyle/>
          <a:p>
            <a:pPr marL="0" marR="0" lvl="0" indent="0" algn="r" rtl="0">
              <a:lnSpc>
                <a:spcPct val="90000"/>
              </a:lnSpc>
              <a:spcBef>
                <a:spcPts val="0"/>
              </a:spcBef>
              <a:buClr>
                <a:srgbClr val="96C23D"/>
              </a:buClr>
              <a:buSzPct val="25000"/>
              <a:buFont typeface="Arial"/>
              <a:buNone/>
            </a:pPr>
            <a:r>
              <a:rPr lang="en-US" sz="8500" b="1" i="0" u="none" strike="noStrike" cap="none" dirty="0">
                <a:solidFill>
                  <a:srgbClr val="96C23D"/>
                </a:solidFill>
                <a:latin typeface="TeXGyreAdventor" charset="0"/>
                <a:ea typeface="TeXGyreAdventor" charset="0"/>
                <a:cs typeface="TeXGyreAdventor" charset="0"/>
                <a:sym typeface="Arial"/>
              </a:rPr>
              <a:t>COMMON APP READY</a:t>
            </a:r>
          </a:p>
        </p:txBody>
      </p:sp>
      <p:sp>
        <p:nvSpPr>
          <p:cNvPr id="90" name="Shape 90"/>
          <p:cNvSpPr txBox="1">
            <a:spLocks noGrp="1"/>
          </p:cNvSpPr>
          <p:nvPr>
            <p:ph type="subTitle" idx="1"/>
          </p:nvPr>
        </p:nvSpPr>
        <p:spPr>
          <a:xfrm>
            <a:off x="2400300" y="4685698"/>
            <a:ext cx="9140536" cy="1655761"/>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4500" b="0" i="0" u="none" strike="noStrike" cap="none">
                <a:solidFill>
                  <a:schemeClr val="lt1"/>
                </a:solidFill>
                <a:latin typeface="TeXGyreAdventor" charset="0"/>
                <a:ea typeface="TeXGyreAdventor" charset="0"/>
                <a:cs typeface="TeXGyreAdventor" charset="0"/>
                <a:sym typeface="Arial"/>
              </a:rPr>
              <a:t>The Recommendation Process</a:t>
            </a:r>
          </a:p>
        </p:txBody>
      </p:sp>
      <p:sp>
        <p:nvSpPr>
          <p:cNvPr id="91" name="Shape 91"/>
          <p:cNvSpPr txBox="1"/>
          <p:nvPr/>
        </p:nvSpPr>
        <p:spPr>
          <a:xfrm>
            <a:off x="5567796" y="6485392"/>
            <a:ext cx="6452754" cy="393724"/>
          </a:xfrm>
          <a:prstGeom prst="rect">
            <a:avLst/>
          </a:prstGeom>
          <a:noFill/>
          <a:ln>
            <a:noFill/>
          </a:ln>
        </p:spPr>
        <p:txBody>
          <a:bodyPr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dirty="0">
                <a:ln>
                  <a:noFill/>
                </a:ln>
                <a:solidFill>
                  <a:srgbClr val="FFFFFF"/>
                </a:solidFill>
                <a:effectLst/>
                <a:uLnTx/>
                <a:uFillTx/>
                <a:latin typeface="Arial"/>
                <a:ea typeface="Arial"/>
                <a:cs typeface="Arial"/>
                <a:sym typeface="Arial"/>
              </a:rPr>
              <a:t> © 2016 The Common </a:t>
            </a:r>
            <a:r>
              <a:rPr kumimoji="0" lang="en-US" sz="2000" b="0" i="0" u="none" strike="noStrike" kern="0" cap="none" spc="0" normalizeH="0" baseline="30000" noProof="0" dirty="0">
                <a:ln>
                  <a:noFill/>
                </a:ln>
                <a:solidFill>
                  <a:srgbClr val="FFFFFF"/>
                </a:solidFill>
                <a:effectLst/>
                <a:uLnTx/>
                <a:uFillTx/>
                <a:latin typeface="TeXGyreAdventor" charset="0"/>
                <a:ea typeface="TeXGyreAdventor" charset="0"/>
                <a:cs typeface="TeXGyreAdventor" charset="0"/>
                <a:sym typeface="Arial"/>
              </a:rPr>
              <a:t>Application</a:t>
            </a:r>
            <a:r>
              <a:rPr kumimoji="0" lang="en-US" sz="2000" b="0" i="0" u="none" strike="noStrike" kern="0" cap="none" spc="0" normalizeH="0" baseline="30000" noProof="0" dirty="0">
                <a:ln>
                  <a:noFill/>
                </a:ln>
                <a:solidFill>
                  <a:srgbClr val="FFFFFF"/>
                </a:solidFill>
                <a:effectLst/>
                <a:uLnTx/>
                <a:uFillTx/>
                <a:latin typeface="Arial"/>
                <a:ea typeface="Arial"/>
                <a:cs typeface="Arial"/>
                <a:sym typeface="Arial"/>
              </a:rPr>
              <a:t>  •  </a:t>
            </a:r>
            <a:r>
              <a:rPr kumimoji="0" lang="en-US" sz="2000" b="0" i="0" u="none" strike="noStrike" kern="0" cap="none" spc="0" normalizeH="0" baseline="30000" noProof="0" dirty="0" err="1">
                <a:ln>
                  <a:noFill/>
                </a:ln>
                <a:solidFill>
                  <a:srgbClr val="FFFFFF"/>
                </a:solidFill>
                <a:effectLst/>
                <a:uLnTx/>
                <a:uFillTx/>
                <a:latin typeface="Arial"/>
                <a:ea typeface="Arial"/>
                <a:cs typeface="Arial"/>
                <a:sym typeface="Arial"/>
              </a:rPr>
              <a:t>commonapp.org</a:t>
            </a:r>
            <a:endParaRPr kumimoji="0" lang="en-US" sz="2000" b="0" i="0" u="none" strike="noStrike" kern="0" cap="none" spc="0" normalizeH="0" baseline="30000" noProof="0" dirty="0">
              <a:ln>
                <a:noFill/>
              </a:ln>
              <a:solidFill>
                <a:srgbClr val="FFFFFF"/>
              </a:solidFill>
              <a:effectLst/>
              <a:uLnTx/>
              <a:uFillTx/>
              <a:latin typeface="Arial"/>
              <a:ea typeface="Arial"/>
              <a:cs typeface="Arial"/>
              <a:sym typeface="Arial"/>
            </a:endParaRPr>
          </a:p>
        </p:txBody>
      </p:sp>
      <p:cxnSp>
        <p:nvCxnSpPr>
          <p:cNvPr id="92" name="Shape 92"/>
          <p:cNvCxnSpPr/>
          <p:nvPr/>
        </p:nvCxnSpPr>
        <p:spPr>
          <a:xfrm>
            <a:off x="4419600" y="4319778"/>
            <a:ext cx="7329053" cy="0"/>
          </a:xfrm>
          <a:prstGeom prst="straightConnector1">
            <a:avLst/>
          </a:prstGeom>
          <a:noFill/>
          <a:ln w="76200" cap="flat" cmpd="sng">
            <a:solidFill>
              <a:srgbClr val="F16261"/>
            </a:solidFill>
            <a:prstDash val="solid"/>
            <a:miter/>
            <a:headEnd type="none" w="med" len="med"/>
            <a:tailEnd type="none" w="med" len="med"/>
          </a:ln>
        </p:spPr>
      </p:cxnSp>
      <p:pic>
        <p:nvPicPr>
          <p:cNvPr id="93" name="Shape 93"/>
          <p:cNvPicPr preferRelativeResize="0"/>
          <p:nvPr/>
        </p:nvPicPr>
        <p:blipFill rotWithShape="1">
          <a:blip r:embed="rId5">
            <a:alphaModFix/>
          </a:blip>
          <a:srcRect/>
          <a:stretch/>
        </p:blipFill>
        <p:spPr>
          <a:xfrm>
            <a:off x="380998" y="457200"/>
            <a:ext cx="4383944" cy="1005840"/>
          </a:xfrm>
          <a:prstGeom prst="rect">
            <a:avLst/>
          </a:prstGeom>
          <a:noFill/>
          <a:ln>
            <a:noFill/>
          </a:ln>
        </p:spPr>
      </p:pic>
    </p:spTree>
    <p:custDataLst>
      <p:tags r:id="rId1"/>
    </p:custDataLst>
    <p:extLst>
      <p:ext uri="{BB962C8B-B14F-4D97-AF65-F5344CB8AC3E}">
        <p14:creationId xmlns:p14="http://schemas.microsoft.com/office/powerpoint/2010/main" val="462332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p:nvPr/>
        </p:nvSpPr>
        <p:spPr>
          <a:xfrm>
            <a:off x="6471137" y="2218544"/>
            <a:ext cx="5720862" cy="2203554"/>
          </a:xfrm>
          <a:prstGeom prst="rect">
            <a:avLst/>
          </a:prstGeom>
          <a:solidFill>
            <a:srgbClr val="F1626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Shape 99"/>
          <p:cNvSpPr txBox="1">
            <a:spLocks noGrp="1"/>
          </p:cNvSpPr>
          <p:nvPr>
            <p:ph type="title"/>
          </p:nvPr>
        </p:nvSpPr>
        <p:spPr>
          <a:xfrm>
            <a:off x="263960" y="2270419"/>
            <a:ext cx="6207177" cy="209980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373935"/>
              </a:buClr>
              <a:buSzPct val="25000"/>
              <a:buFont typeface="Arial"/>
              <a:buNone/>
            </a:pPr>
            <a:r>
              <a:rPr lang="en-US" sz="4800" b="0" i="0" u="none" strike="noStrike" cap="none" dirty="0">
                <a:solidFill>
                  <a:srgbClr val="373935"/>
                </a:solidFill>
                <a:latin typeface="TeXGyreAdventor" charset="0"/>
                <a:ea typeface="TeXGyreAdventor" charset="0"/>
                <a:cs typeface="TeXGyreAdventor" charset="0"/>
                <a:sym typeface="Arial"/>
              </a:rPr>
              <a:t>RECOMMENDATION</a:t>
            </a:r>
            <a:br>
              <a:rPr lang="en-US" sz="4800" b="0" i="0" u="none" strike="noStrike" cap="none" dirty="0">
                <a:solidFill>
                  <a:srgbClr val="373935"/>
                </a:solidFill>
                <a:latin typeface="TeXGyreAdventor" charset="0"/>
                <a:ea typeface="TeXGyreAdventor" charset="0"/>
                <a:cs typeface="TeXGyreAdventor" charset="0"/>
                <a:sym typeface="Arial"/>
              </a:rPr>
            </a:br>
            <a:r>
              <a:rPr lang="en-US" sz="4800" b="1" i="0" u="none" strike="noStrike" cap="none" dirty="0">
                <a:solidFill>
                  <a:srgbClr val="F16261"/>
                </a:solidFill>
                <a:latin typeface="TeXGyreAdventor" charset="0"/>
                <a:ea typeface="TeXGyreAdventor" charset="0"/>
                <a:cs typeface="TeXGyreAdventor" charset="0"/>
                <a:sym typeface="Arial"/>
              </a:rPr>
              <a:t>PROCESS</a:t>
            </a:r>
            <a:br>
              <a:rPr lang="en-US" sz="4800" b="1" i="0" u="none" strike="noStrike" cap="none" dirty="0">
                <a:solidFill>
                  <a:srgbClr val="F16261"/>
                </a:solidFill>
                <a:latin typeface="TeXGyreAdventor" charset="0"/>
                <a:ea typeface="TeXGyreAdventor" charset="0"/>
                <a:cs typeface="TeXGyreAdventor" charset="0"/>
                <a:sym typeface="Arial"/>
              </a:rPr>
            </a:br>
            <a:r>
              <a:rPr lang="en-US" sz="4800" b="0" i="0" u="none" strike="noStrike" cap="none" dirty="0">
                <a:solidFill>
                  <a:srgbClr val="373935"/>
                </a:solidFill>
                <a:latin typeface="TeXGyreAdventor" charset="0"/>
                <a:ea typeface="TeXGyreAdventor" charset="0"/>
                <a:cs typeface="TeXGyreAdventor" charset="0"/>
                <a:sym typeface="Arial"/>
              </a:rPr>
              <a:t>AGENDA</a:t>
            </a:r>
          </a:p>
        </p:txBody>
      </p:sp>
      <p:sp>
        <p:nvSpPr>
          <p:cNvPr id="100" name="Shape 100"/>
          <p:cNvSpPr txBox="1">
            <a:spLocks noGrp="1"/>
          </p:cNvSpPr>
          <p:nvPr>
            <p:ph type="body" idx="1"/>
          </p:nvPr>
        </p:nvSpPr>
        <p:spPr>
          <a:xfrm>
            <a:off x="6650006" y="2697865"/>
            <a:ext cx="5363124" cy="1244911"/>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TeXGyreAdventor" charset="0"/>
                <a:ea typeface="TeXGyreAdventor" charset="0"/>
                <a:cs typeface="TeXGyreAdventor" charset="0"/>
                <a:sym typeface="Arial"/>
              </a:rPr>
              <a:t>FERPA Release Authorization</a:t>
            </a:r>
          </a:p>
          <a:p>
            <a:pPr marL="2286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TeXGyreAdventor" charset="0"/>
                <a:ea typeface="TeXGyreAdventor" charset="0"/>
                <a:cs typeface="TeXGyreAdventor" charset="0"/>
                <a:sym typeface="Arial"/>
              </a:rPr>
              <a:t>Invite &amp; Assign Recommenders</a:t>
            </a:r>
          </a:p>
          <a:p>
            <a:pPr marL="228600" marR="0" lvl="0" indent="-228600" algn="l" rtl="0">
              <a:lnSpc>
                <a:spcPct val="100000"/>
              </a:lnSpc>
              <a:spcBef>
                <a:spcPts val="0"/>
              </a:spcBef>
              <a:buClr>
                <a:schemeClr val="lt1"/>
              </a:buClr>
              <a:buSzPct val="100000"/>
              <a:buFont typeface="Arial"/>
              <a:buChar char="•"/>
            </a:pPr>
            <a:r>
              <a:rPr lang="en-US" sz="2400" b="0" i="0" u="none" strike="noStrike" cap="none" dirty="0">
                <a:solidFill>
                  <a:schemeClr val="lt1"/>
                </a:solidFill>
                <a:latin typeface="TeXGyreAdventor" charset="0"/>
                <a:ea typeface="TeXGyreAdventor" charset="0"/>
                <a:cs typeface="TeXGyreAdventor" charset="0"/>
                <a:sym typeface="Arial"/>
              </a:rPr>
              <a:t>Status &amp; Management</a:t>
            </a:r>
          </a:p>
        </p:txBody>
      </p:sp>
      <p:sp>
        <p:nvSpPr>
          <p:cNvPr id="101" name="Shape 101"/>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73935"/>
              </a:buClr>
              <a:buSzPct val="25000"/>
              <a:buFont typeface="Arial"/>
              <a:buNone/>
              <a:tabLst/>
              <a:defRPr/>
            </a:pPr>
            <a:r>
              <a:rPr kumimoji="0" lang="en-US" sz="2000" b="0" i="0" u="none" strike="noStrike" kern="0" cap="none" spc="0" normalizeH="0" baseline="30000" noProof="0" dirty="0">
                <a:ln>
                  <a:noFill/>
                </a:ln>
                <a:solidFill>
                  <a:srgbClr val="373935"/>
                </a:solidFill>
                <a:effectLst/>
                <a:uLnTx/>
                <a:uFillTx/>
                <a:latin typeface="TeXGyreAdventor" charset="0"/>
                <a:ea typeface="TeXGyreAdventor" charset="0"/>
                <a:cs typeface="TeXGyreAdventor" charset="0"/>
                <a:sym typeface="Arial"/>
              </a:rPr>
              <a:t>© 2016 The Common Application</a:t>
            </a:r>
          </a:p>
        </p:txBody>
      </p:sp>
      <p:sp>
        <p:nvSpPr>
          <p:cNvPr id="102" name="Shape 10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54</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76041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9" name="Shape 98"/>
          <p:cNvSpPr/>
          <p:nvPr/>
        </p:nvSpPr>
        <p:spPr>
          <a:xfrm>
            <a:off x="6471137" y="2218544"/>
            <a:ext cx="5720862" cy="2203554"/>
          </a:xfrm>
          <a:prstGeom prst="rect">
            <a:avLst/>
          </a:prstGeom>
          <a:solidFill>
            <a:srgbClr val="F1626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Shape 110"/>
          <p:cNvSpPr txBox="1">
            <a:spLocks noGrp="1"/>
          </p:cNvSpPr>
          <p:nvPr>
            <p:ph type="body" idx="1"/>
          </p:nvPr>
        </p:nvSpPr>
        <p:spPr>
          <a:xfrm>
            <a:off x="6828874" y="2715020"/>
            <a:ext cx="5005387" cy="12105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lt1"/>
              </a:buClr>
              <a:buSzPct val="25000"/>
              <a:buFont typeface="Arial"/>
              <a:buNone/>
            </a:pPr>
            <a:r>
              <a:rPr lang="en-US" sz="2220" dirty="0">
                <a:solidFill>
                  <a:schemeClr val="lt1"/>
                </a:solidFill>
                <a:latin typeface="TeXGyreAdventor" charset="0"/>
                <a:ea typeface="TeXGyreAdventor" charset="0"/>
                <a:cs typeface="TeXGyreAdventor" charset="0"/>
                <a:sym typeface="Arial"/>
              </a:rPr>
              <a:t>The FERPA Release Authorization is the first step you need to take to start inviting and </a:t>
            </a:r>
            <a:r>
              <a:rPr lang="en-US" sz="2220">
                <a:solidFill>
                  <a:schemeClr val="lt1"/>
                </a:solidFill>
                <a:latin typeface="TeXGyreAdventor" charset="0"/>
                <a:ea typeface="TeXGyreAdventor" charset="0"/>
                <a:cs typeface="TeXGyreAdventor" charset="0"/>
                <a:sym typeface="Arial"/>
              </a:rPr>
              <a:t>assigning your recommenders.</a:t>
            </a:r>
            <a:endParaRPr lang="en-US" sz="2220" b="0" i="0" u="none" strike="noStrike" cap="none" dirty="0">
              <a:solidFill>
                <a:schemeClr val="lt1"/>
              </a:solidFill>
              <a:latin typeface="TeXGyreAdventor" charset="0"/>
              <a:ea typeface="TeXGyreAdventor" charset="0"/>
              <a:cs typeface="TeXGyreAdventor" charset="0"/>
              <a:sym typeface="Arial"/>
            </a:endParaRPr>
          </a:p>
        </p:txBody>
      </p:sp>
      <p:sp>
        <p:nvSpPr>
          <p:cNvPr id="111" name="Shape 111"/>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73935"/>
              </a:buClr>
              <a:buSzPct val="25000"/>
              <a:buFont typeface="Arial"/>
              <a:buNone/>
              <a:tabLst/>
              <a:defRPr/>
            </a:pPr>
            <a:r>
              <a:rPr kumimoji="0" lang="en-US" sz="2000" b="0" i="0" u="none" strike="noStrike" kern="0" cap="none" spc="0" normalizeH="0" baseline="30000" noProof="0">
                <a:ln>
                  <a:noFill/>
                </a:ln>
                <a:solidFill>
                  <a:srgbClr val="373935"/>
                </a:solidFill>
                <a:effectLst/>
                <a:uLnTx/>
                <a:uFillTx/>
                <a:latin typeface="Arial"/>
                <a:ea typeface="Arial"/>
                <a:cs typeface="Arial"/>
                <a:sym typeface="Arial"/>
              </a:rPr>
              <a:t>© 2016 The Common Application</a:t>
            </a:r>
          </a:p>
        </p:txBody>
      </p:sp>
      <p:sp>
        <p:nvSpPr>
          <p:cNvPr id="112" name="Shape 11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55</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 name="Shape 99"/>
          <p:cNvSpPr txBox="1">
            <a:spLocks/>
          </p:cNvSpPr>
          <p:nvPr/>
        </p:nvSpPr>
        <p:spPr>
          <a:xfrm>
            <a:off x="275188" y="2405513"/>
            <a:ext cx="6207177" cy="182961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90000"/>
              </a:lnSpc>
              <a:spcBef>
                <a:spcPts val="0"/>
              </a:spcBef>
              <a:spcAft>
                <a:spcPts val="0"/>
              </a:spcAft>
              <a:buClr>
                <a:srgbClr val="373935"/>
              </a:buClr>
              <a:buSzPct val="25000"/>
              <a:buFont typeface="Arial"/>
              <a:buNone/>
              <a:tabLst/>
              <a:defRPr/>
            </a:pPr>
            <a:r>
              <a:rPr kumimoji="0" lang="en-US" sz="5400" b="0" i="0" u="none" strike="noStrike" kern="0" cap="none" spc="0" normalizeH="0" baseline="0" noProof="0" dirty="0">
                <a:ln>
                  <a:noFill/>
                </a:ln>
                <a:solidFill>
                  <a:srgbClr val="373935"/>
                </a:solidFill>
                <a:effectLst/>
                <a:uLnTx/>
                <a:uFillTx/>
                <a:latin typeface="TeXGyreAdventor" charset="0"/>
                <a:ea typeface="TeXGyreAdventor" charset="0"/>
                <a:cs typeface="TeXGyreAdventor" charset="0"/>
                <a:sym typeface="Arial"/>
              </a:rPr>
              <a:t>FERPA RELEASE</a:t>
            </a:r>
            <a:br>
              <a:rPr kumimoji="0" lang="en-US" sz="5400" b="0" i="0" u="none" strike="noStrike" kern="0" cap="none" spc="0" normalizeH="0" baseline="0" noProof="0" dirty="0">
                <a:ln>
                  <a:noFill/>
                </a:ln>
                <a:solidFill>
                  <a:srgbClr val="373935"/>
                </a:solidFill>
                <a:effectLst/>
                <a:uLnTx/>
                <a:uFillTx/>
                <a:latin typeface="TeXGyreAdventor" charset="0"/>
                <a:ea typeface="TeXGyreAdventor" charset="0"/>
                <a:cs typeface="TeXGyreAdventor" charset="0"/>
                <a:sym typeface="Arial"/>
              </a:rPr>
            </a:br>
            <a:r>
              <a:rPr kumimoji="0" lang="en-US" sz="54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AUTHORIZATION</a:t>
            </a:r>
            <a:endParaRPr kumimoji="0" lang="en-US" sz="5400" b="0" i="0" u="none" strike="noStrike" kern="0" cap="none" spc="0" normalizeH="0" baseline="0" noProof="0" dirty="0">
              <a:ln>
                <a:noFill/>
              </a:ln>
              <a:solidFill>
                <a:srgbClr val="373935"/>
              </a:solidFill>
              <a:effectLst/>
              <a:uLnTx/>
              <a:uFillTx/>
              <a:latin typeface="TeXGyreAdventor" charset="0"/>
              <a:ea typeface="TeXGyreAdventor" charset="0"/>
              <a:cs typeface="TeXGyreAdventor" charset="0"/>
              <a:sym typeface="Arial"/>
            </a:endParaRPr>
          </a:p>
        </p:txBody>
      </p:sp>
    </p:spTree>
    <p:custDataLst>
      <p:tags r:id="rId1"/>
    </p:custDataLst>
    <p:extLst>
      <p:ext uri="{BB962C8B-B14F-4D97-AF65-F5344CB8AC3E}">
        <p14:creationId xmlns:p14="http://schemas.microsoft.com/office/powerpoint/2010/main" val="1924384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17"/>
        <p:cNvGrpSpPr/>
        <p:nvPr/>
      </p:nvGrpSpPr>
      <p:grpSpPr>
        <a:xfrm>
          <a:off x="0" y="0"/>
          <a:ext cx="0" cy="0"/>
          <a:chOff x="0" y="0"/>
          <a:chExt cx="0" cy="0"/>
        </a:xfrm>
      </p:grpSpPr>
      <p:sp>
        <p:nvSpPr>
          <p:cNvPr id="118" name="Shape 118"/>
          <p:cNvSpPr/>
          <p:nvPr/>
        </p:nvSpPr>
        <p:spPr>
          <a:xfrm>
            <a:off x="0" y="3792511"/>
            <a:ext cx="12192000" cy="3065488"/>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Shape 119"/>
          <p:cNvSpPr txBox="1">
            <a:spLocks noGrp="1"/>
          </p:cNvSpPr>
          <p:nvPr>
            <p:ph type="body" idx="1"/>
          </p:nvPr>
        </p:nvSpPr>
        <p:spPr>
          <a:xfrm>
            <a:off x="626918" y="4249248"/>
            <a:ext cx="10990117" cy="1777258"/>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rgbClr val="96C23D"/>
              </a:buClr>
              <a:buSzPct val="100000"/>
              <a:buFont typeface="Arial"/>
              <a:buChar char="•"/>
            </a:pPr>
            <a:r>
              <a:rPr lang="en-US" sz="2400" b="0" i="0" u="none" strike="noStrike" cap="none" dirty="0">
                <a:solidFill>
                  <a:srgbClr val="96C23D"/>
                </a:solidFill>
                <a:latin typeface="TeXGyreAdventor" charset="0"/>
                <a:ea typeface="TeXGyreAdventor" charset="0"/>
                <a:cs typeface="TeXGyreAdventor" charset="0"/>
                <a:sym typeface="Arial"/>
              </a:rPr>
              <a:t>First step toward completing the recommendation process for your applications. </a:t>
            </a:r>
          </a:p>
          <a:p>
            <a:pPr marL="228600" marR="0" lvl="0" indent="-228600" algn="l" rtl="0">
              <a:lnSpc>
                <a:spcPct val="100000"/>
              </a:lnSpc>
              <a:spcBef>
                <a:spcPts val="0"/>
              </a:spcBef>
              <a:buClr>
                <a:srgbClr val="96C23D"/>
              </a:buClr>
              <a:buSzPct val="100000"/>
              <a:buFont typeface="Arial"/>
              <a:buChar char="•"/>
            </a:pPr>
            <a:r>
              <a:rPr lang="en-US" sz="2400" b="0" i="0" u="none" strike="noStrike" cap="none" dirty="0">
                <a:solidFill>
                  <a:srgbClr val="96C23D"/>
                </a:solidFill>
                <a:latin typeface="TeXGyreAdventor" charset="0"/>
                <a:ea typeface="TeXGyreAdventor" charset="0"/>
                <a:cs typeface="TeXGyreAdventor" charset="0"/>
                <a:sym typeface="Arial"/>
              </a:rPr>
              <a:t>The FERPA release needs to be completed only once and will be applied to all schools on your My Colleges list.</a:t>
            </a:r>
          </a:p>
        </p:txBody>
      </p:sp>
      <p:sp>
        <p:nvSpPr>
          <p:cNvPr id="120" name="Shape 120"/>
          <p:cNvSpPr txBox="1"/>
          <p:nvPr/>
        </p:nvSpPr>
        <p:spPr>
          <a:xfrm>
            <a:off x="2448049" y="833320"/>
            <a:ext cx="7347849" cy="111489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66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WHAT IS FERPA?</a:t>
            </a:r>
          </a:p>
        </p:txBody>
      </p:sp>
      <p:sp>
        <p:nvSpPr>
          <p:cNvPr id="121" name="Shape 121"/>
          <p:cNvSpPr txBox="1"/>
          <p:nvPr/>
        </p:nvSpPr>
        <p:spPr>
          <a:xfrm>
            <a:off x="1023402" y="2278057"/>
            <a:ext cx="10197145" cy="136592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0" i="0" u="none" strike="noStrike" kern="0" cap="none" spc="0" normalizeH="0" baseline="0" noProof="0">
                <a:ln>
                  <a:noFill/>
                </a:ln>
                <a:solidFill>
                  <a:srgbClr val="FFFFFF"/>
                </a:solidFill>
                <a:effectLst/>
                <a:uLnTx/>
                <a:uFillTx/>
                <a:latin typeface="TeXGyreAdventor" charset="0"/>
                <a:ea typeface="TeXGyreAdventor" charset="0"/>
                <a:cs typeface="TeXGyreAdventor" charset="0"/>
                <a:sym typeface="Arial"/>
              </a:rPr>
              <a:t>FERPA stands for The Family Educational Rights and Privacy Act, a federal law that protects the privacy of student education records.</a:t>
            </a:r>
          </a:p>
        </p:txBody>
      </p:sp>
      <p:sp>
        <p:nvSpPr>
          <p:cNvPr id="122" name="Shape 122"/>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123" name="Shape 12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4165763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Arial"/>
                <a:ea typeface="Arial"/>
                <a:cs typeface="Arial"/>
                <a:sym typeface="Arial"/>
              </a:rPr>
              <a:t>© 2016 The Common Application</a:t>
            </a:r>
          </a:p>
        </p:txBody>
      </p:sp>
      <p:sp>
        <p:nvSpPr>
          <p:cNvPr id="131" name="Shape 13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57</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432" y="0"/>
            <a:ext cx="6420255" cy="685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287432" cy="6858000"/>
          </a:xfrm>
          <a:prstGeom prst="rect">
            <a:avLst/>
          </a:prstGeom>
        </p:spPr>
      </p:pic>
      <p:grpSp>
        <p:nvGrpSpPr>
          <p:cNvPr id="12" name="Group 11"/>
          <p:cNvGrpSpPr/>
          <p:nvPr/>
        </p:nvGrpSpPr>
        <p:grpSpPr>
          <a:xfrm>
            <a:off x="5777766" y="3039255"/>
            <a:ext cx="1019332" cy="779489"/>
            <a:chOff x="5891134" y="2938072"/>
            <a:chExt cx="1019332" cy="779489"/>
          </a:xfrm>
        </p:grpSpPr>
        <p:sp>
          <p:nvSpPr>
            <p:cNvPr id="10" name="Rectangle 9"/>
            <p:cNvSpPr/>
            <p:nvPr/>
          </p:nvSpPr>
          <p:spPr>
            <a:xfrm>
              <a:off x="5891134" y="2938072"/>
              <a:ext cx="1019332" cy="779489"/>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p:cNvSpPr txBox="1"/>
            <p:nvPr/>
          </p:nvSpPr>
          <p:spPr>
            <a:xfrm>
              <a:off x="6033541" y="3004650"/>
              <a:ext cx="7345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or</a:t>
              </a:r>
            </a:p>
          </p:txBody>
        </p:sp>
      </p:grpSp>
      <p:cxnSp>
        <p:nvCxnSpPr>
          <p:cNvPr id="14" name="Straight Arrow Connector 13"/>
          <p:cNvCxnSpPr/>
          <p:nvPr/>
        </p:nvCxnSpPr>
        <p:spPr>
          <a:xfrm flipH="1">
            <a:off x="3762531" y="3492708"/>
            <a:ext cx="1259174" cy="0"/>
          </a:xfrm>
          <a:prstGeom prst="straightConnector1">
            <a:avLst/>
          </a:prstGeom>
          <a:ln w="5715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981013" y="1861279"/>
            <a:ext cx="1259174" cy="0"/>
          </a:xfrm>
          <a:prstGeom prst="straightConnector1">
            <a:avLst/>
          </a:prstGeom>
          <a:ln w="57150">
            <a:solidFill>
              <a:srgbClr val="96C23D"/>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711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Arial"/>
                <a:ea typeface="Arial"/>
                <a:cs typeface="Arial"/>
                <a:sym typeface="Arial"/>
              </a:rPr>
              <a:t>© 2016 The Common Application</a:t>
            </a:r>
          </a:p>
        </p:txBody>
      </p:sp>
      <p:sp>
        <p:nvSpPr>
          <p:cNvPr id="131" name="Shape 13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9344"/>
          <a:stretch/>
        </p:blipFill>
        <p:spPr>
          <a:xfrm>
            <a:off x="374754" y="0"/>
            <a:ext cx="11443170" cy="6858000"/>
          </a:xfrm>
          <a:prstGeom prst="rect">
            <a:avLst/>
          </a:prstGeom>
        </p:spPr>
      </p:pic>
      <p:sp>
        <p:nvSpPr>
          <p:cNvPr id="2" name="Rectangle 1"/>
          <p:cNvSpPr/>
          <p:nvPr/>
        </p:nvSpPr>
        <p:spPr>
          <a:xfrm>
            <a:off x="4542020" y="3054245"/>
            <a:ext cx="2773180" cy="809469"/>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1335319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69" t="924" r="772" b="1838"/>
          <a:stretch/>
        </p:blipFill>
        <p:spPr>
          <a:xfrm>
            <a:off x="1055556" y="0"/>
            <a:ext cx="10298243" cy="6850505"/>
          </a:xfrm>
          <a:prstGeom prst="rect">
            <a:avLst/>
          </a:prstGeom>
        </p:spPr>
      </p:pic>
      <p:sp>
        <p:nvSpPr>
          <p:cNvPr id="144" name="Shape 144"/>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373935"/>
                </a:solidFill>
                <a:effectLst/>
                <a:uLnTx/>
                <a:uFillTx/>
                <a:latin typeface="TeXGyreAdventor" charset="0"/>
                <a:ea typeface="TeXGyreAdventor" charset="0"/>
                <a:cs typeface="TeXGyreAdventor" charset="0"/>
                <a:sym typeface="Arial"/>
              </a:rPr>
              <a:t>© 2016 The Common Application</a:t>
            </a:r>
          </a:p>
        </p:txBody>
      </p:sp>
      <p:sp>
        <p:nvSpPr>
          <p:cNvPr id="145" name="Shape 14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59</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47" name="Shape 147"/>
          <p:cNvPicPr preferRelativeResize="0"/>
          <p:nvPr/>
        </p:nvPicPr>
        <p:blipFill rotWithShape="1">
          <a:blip r:embed="rId5">
            <a:alphaModFix/>
          </a:blip>
          <a:srcRect/>
          <a:stretch/>
        </p:blipFill>
        <p:spPr>
          <a:xfrm rot="10800000">
            <a:off x="1708328" y="5608310"/>
            <a:ext cx="1670449" cy="481625"/>
          </a:xfrm>
          <a:prstGeom prst="rect">
            <a:avLst/>
          </a:prstGeom>
          <a:noFill/>
          <a:ln>
            <a:noFill/>
          </a:ln>
        </p:spPr>
      </p:pic>
    </p:spTree>
    <p:custDataLst>
      <p:tags r:id="rId1"/>
    </p:custDataLst>
    <p:extLst>
      <p:ext uri="{BB962C8B-B14F-4D97-AF65-F5344CB8AC3E}">
        <p14:creationId xmlns:p14="http://schemas.microsoft.com/office/powerpoint/2010/main" val="325208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5341" r="4258"/>
          <a:stretch/>
        </p:blipFill>
        <p:spPr>
          <a:xfrm>
            <a:off x="-1" y="0"/>
            <a:ext cx="12203724" cy="6858000"/>
          </a:xfrm>
          <a:prstGeom prst="rect">
            <a:avLst/>
          </a:prstGeom>
        </p:spPr>
      </p:pic>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6</a:t>
            </a:fld>
            <a:endParaRPr lang="en-US"/>
          </a:p>
        </p:txBody>
      </p:sp>
      <p:cxnSp>
        <p:nvCxnSpPr>
          <p:cNvPr id="9" name="Straight Arrow Connector 8"/>
          <p:cNvCxnSpPr/>
          <p:nvPr/>
        </p:nvCxnSpPr>
        <p:spPr>
          <a:xfrm flipV="1">
            <a:off x="2426677" y="3722666"/>
            <a:ext cx="2754497" cy="726242"/>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159498" y="914890"/>
            <a:ext cx="1257520" cy="774425"/>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517" r="16686"/>
          <a:stretch/>
        </p:blipFill>
        <p:spPr>
          <a:xfrm>
            <a:off x="5282821" y="0"/>
            <a:ext cx="6819255" cy="5842922"/>
          </a:xfrm>
          <a:prstGeom prst="rect">
            <a:avLst/>
          </a:prstGeom>
        </p:spPr>
      </p:pic>
      <p:cxnSp>
        <p:nvCxnSpPr>
          <p:cNvPr id="10" name="Straight Arrow Connector 9"/>
          <p:cNvCxnSpPr/>
          <p:nvPr/>
        </p:nvCxnSpPr>
        <p:spPr>
          <a:xfrm flipV="1">
            <a:off x="5937951" y="2034025"/>
            <a:ext cx="2754497" cy="726242"/>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3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85" t="1110" r="906" b="1061"/>
          <a:stretch/>
        </p:blipFill>
        <p:spPr>
          <a:xfrm>
            <a:off x="1049312" y="22304"/>
            <a:ext cx="10268262" cy="6850686"/>
          </a:xfrm>
          <a:prstGeom prst="rect">
            <a:avLst/>
          </a:prstGeom>
        </p:spPr>
      </p:pic>
      <p:sp>
        <p:nvSpPr>
          <p:cNvPr id="154" name="Shape 154"/>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Arial"/>
                <a:ea typeface="Arial"/>
                <a:cs typeface="Arial"/>
                <a:sym typeface="Arial"/>
              </a:rPr>
              <a:t>© 2016 The Common Application</a:t>
            </a:r>
          </a:p>
        </p:txBody>
      </p:sp>
      <p:sp>
        <p:nvSpPr>
          <p:cNvPr id="155" name="Shape 15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60</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 name="Rectangle 10"/>
          <p:cNvSpPr/>
          <p:nvPr/>
        </p:nvSpPr>
        <p:spPr>
          <a:xfrm>
            <a:off x="1621747" y="2597136"/>
            <a:ext cx="8121860" cy="809469"/>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 name="Straight Arrow Connector 11"/>
          <p:cNvCxnSpPr/>
          <p:nvPr/>
        </p:nvCxnSpPr>
        <p:spPr>
          <a:xfrm>
            <a:off x="152400" y="1903751"/>
            <a:ext cx="1409075" cy="0"/>
          </a:xfrm>
          <a:prstGeom prst="straightConnector1">
            <a:avLst/>
          </a:prstGeom>
          <a:ln w="5715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2672" y="4559509"/>
            <a:ext cx="1409075" cy="0"/>
          </a:xfrm>
          <a:prstGeom prst="straightConnector1">
            <a:avLst/>
          </a:prstGeom>
          <a:ln w="57150">
            <a:solidFill>
              <a:srgbClr val="96C23D"/>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6177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Shape 164"/>
        <p:cNvGrpSpPr/>
        <p:nvPr/>
      </p:nvGrpSpPr>
      <p:grpSpPr>
        <a:xfrm>
          <a:off x="0" y="0"/>
          <a:ext cx="0" cy="0"/>
          <a:chOff x="0" y="0"/>
          <a:chExt cx="0" cy="0"/>
        </a:xfrm>
      </p:grpSpPr>
      <p:sp>
        <p:nvSpPr>
          <p:cNvPr id="165" name="Shape 165"/>
          <p:cNvSpPr/>
          <p:nvPr/>
        </p:nvSpPr>
        <p:spPr>
          <a:xfrm>
            <a:off x="6096000" y="0"/>
            <a:ext cx="6096000" cy="6858000"/>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Shape 166"/>
          <p:cNvSpPr txBox="1">
            <a:spLocks noGrp="1"/>
          </p:cNvSpPr>
          <p:nvPr>
            <p:ph type="body" idx="1"/>
          </p:nvPr>
        </p:nvSpPr>
        <p:spPr>
          <a:xfrm>
            <a:off x="6670963" y="1143030"/>
            <a:ext cx="4946074" cy="4571939"/>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rgbClr val="F16261"/>
              </a:buClr>
              <a:buSzPct val="100000"/>
              <a:buFont typeface="Arial"/>
              <a:buChar char="•"/>
            </a:pPr>
            <a:r>
              <a:rPr lang="en-US" sz="2200" b="0" i="0" u="none" strike="noStrike" cap="none" dirty="0">
                <a:solidFill>
                  <a:srgbClr val="F16261"/>
                </a:solidFill>
                <a:latin typeface="TeXGyreAdventor" charset="0"/>
                <a:ea typeface="TeXGyreAdventor" charset="0"/>
                <a:cs typeface="TeXGyreAdventor" charset="0"/>
                <a:sym typeface="Arial"/>
              </a:rPr>
              <a:t>Waiving your rights lets colleges know that you do not intend to read your recommendations, which helps reassure colleges that the letters are candid and truthful.</a:t>
            </a:r>
          </a:p>
          <a:p>
            <a:pPr marL="228600" marR="0" lvl="0" indent="-228600" algn="l" rtl="0">
              <a:lnSpc>
                <a:spcPct val="100000"/>
              </a:lnSpc>
              <a:spcBef>
                <a:spcPts val="0"/>
              </a:spcBef>
              <a:buClr>
                <a:srgbClr val="F16261"/>
              </a:buClr>
              <a:buSzPct val="100000"/>
              <a:buFont typeface="Arial"/>
              <a:buChar char="•"/>
            </a:pPr>
            <a:r>
              <a:rPr lang="en-US" sz="2200" b="0" i="0" u="none" strike="noStrike" cap="none" dirty="0">
                <a:solidFill>
                  <a:srgbClr val="F16261"/>
                </a:solidFill>
                <a:latin typeface="TeXGyreAdventor" charset="0"/>
                <a:ea typeface="TeXGyreAdventor" charset="0"/>
                <a:cs typeface="TeXGyreAdventor" charset="0"/>
                <a:sym typeface="Arial"/>
              </a:rPr>
              <a:t>Some recommenders may not want to write a letter for you unless you waive your rights.  Check with your counselor or teachers to see if any of them follow such a policy.</a:t>
            </a:r>
          </a:p>
        </p:txBody>
      </p:sp>
      <p:sp>
        <p:nvSpPr>
          <p:cNvPr id="167" name="Shape 167"/>
          <p:cNvSpPr txBox="1"/>
          <p:nvPr/>
        </p:nvSpPr>
        <p:spPr>
          <a:xfrm>
            <a:off x="626918" y="859559"/>
            <a:ext cx="5594000" cy="2271568"/>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60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SHOULD I WAIVE MY RIGHTS?</a:t>
            </a:r>
          </a:p>
        </p:txBody>
      </p:sp>
      <p:sp>
        <p:nvSpPr>
          <p:cNvPr id="168" name="Shape 168"/>
          <p:cNvSpPr txBox="1"/>
          <p:nvPr/>
        </p:nvSpPr>
        <p:spPr>
          <a:xfrm>
            <a:off x="626918" y="4195020"/>
            <a:ext cx="4946074" cy="126092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18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Before you respond to the FERPA waiver question, take a moment to discuss your decision with your counselor, school official, or your parent or legal guardian.</a:t>
            </a:r>
          </a:p>
        </p:txBody>
      </p:sp>
      <p:sp>
        <p:nvSpPr>
          <p:cNvPr id="169" name="Shape 169"/>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170" name="Shape 17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61</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858444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6471137" y="1993701"/>
            <a:ext cx="5720862" cy="2803966"/>
          </a:xfrm>
          <a:prstGeom prst="rect">
            <a:avLst/>
          </a:prstGeom>
          <a:solidFill>
            <a:srgbClr val="F1626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Shape 177"/>
          <p:cNvSpPr txBox="1">
            <a:spLocks noGrp="1"/>
          </p:cNvSpPr>
          <p:nvPr>
            <p:ph type="title"/>
          </p:nvPr>
        </p:nvSpPr>
        <p:spPr>
          <a:xfrm>
            <a:off x="659027" y="1993702"/>
            <a:ext cx="6157409" cy="280396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373935"/>
              </a:buClr>
              <a:buSzPct val="25000"/>
              <a:buFont typeface="Arial"/>
              <a:buNone/>
            </a:pPr>
            <a:r>
              <a:rPr lang="en-US" sz="5000" b="0" i="0" u="none" strike="noStrike" cap="none" dirty="0">
                <a:solidFill>
                  <a:srgbClr val="373935"/>
                </a:solidFill>
                <a:latin typeface="TeXGyreAdventor" charset="0"/>
                <a:ea typeface="TeXGyreAdventor" charset="0"/>
                <a:cs typeface="TeXGyreAdventor" charset="0"/>
                <a:sym typeface="Arial"/>
              </a:rPr>
              <a:t>INVITE &amp; ASSIGN</a:t>
            </a:r>
            <a:br>
              <a:rPr lang="en-US" sz="5000" b="0" i="0" u="none" strike="noStrike" cap="none" dirty="0">
                <a:solidFill>
                  <a:srgbClr val="373935"/>
                </a:solidFill>
                <a:latin typeface="TeXGyreAdventor" charset="0"/>
                <a:ea typeface="TeXGyreAdventor" charset="0"/>
                <a:cs typeface="TeXGyreAdventor" charset="0"/>
                <a:sym typeface="Arial"/>
              </a:rPr>
            </a:br>
            <a:r>
              <a:rPr lang="en-US" sz="5000" b="1" i="0" u="none" strike="noStrike" cap="none" dirty="0">
                <a:solidFill>
                  <a:srgbClr val="F16261"/>
                </a:solidFill>
                <a:latin typeface="TeXGyreAdventor" charset="0"/>
                <a:ea typeface="TeXGyreAdventor" charset="0"/>
                <a:cs typeface="TeXGyreAdventor" charset="0"/>
                <a:sym typeface="Arial"/>
              </a:rPr>
              <a:t>RECOMMENDERS</a:t>
            </a:r>
          </a:p>
        </p:txBody>
      </p:sp>
      <p:sp>
        <p:nvSpPr>
          <p:cNvPr id="178" name="Shape 178"/>
          <p:cNvSpPr txBox="1">
            <a:spLocks noGrp="1"/>
          </p:cNvSpPr>
          <p:nvPr>
            <p:ph type="body" idx="1"/>
          </p:nvPr>
        </p:nvSpPr>
        <p:spPr>
          <a:xfrm>
            <a:off x="6828874" y="2640483"/>
            <a:ext cx="5005387" cy="15104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1"/>
              </a:buClr>
              <a:buSzPct val="25000"/>
              <a:buFont typeface="Arial"/>
              <a:buNone/>
            </a:pPr>
            <a:r>
              <a:rPr lang="en-US" sz="2400" b="0" i="0" u="none" strike="noStrike" cap="none">
                <a:solidFill>
                  <a:schemeClr val="lt1"/>
                </a:solidFill>
                <a:latin typeface="TeXGyreAdventor" charset="0"/>
                <a:ea typeface="TeXGyreAdventor" charset="0"/>
                <a:cs typeface="TeXGyreAdventor" charset="0"/>
                <a:sym typeface="Arial"/>
              </a:rPr>
              <a:t>Recommenders are the people who will submit forms and information to colleges on your behalf.</a:t>
            </a:r>
          </a:p>
        </p:txBody>
      </p:sp>
      <p:sp>
        <p:nvSpPr>
          <p:cNvPr id="179" name="Shape 179"/>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73935"/>
              </a:buClr>
              <a:buSzPct val="25000"/>
              <a:buFont typeface="Arial"/>
              <a:buNone/>
              <a:tabLst/>
              <a:defRPr/>
            </a:pPr>
            <a:r>
              <a:rPr kumimoji="0" lang="en-US" sz="2000" b="0" i="0" u="none" strike="noStrike" kern="0" cap="none" spc="0" normalizeH="0" baseline="30000" noProof="0">
                <a:ln>
                  <a:noFill/>
                </a:ln>
                <a:solidFill>
                  <a:srgbClr val="373935"/>
                </a:solidFill>
                <a:effectLst/>
                <a:uLnTx/>
                <a:uFillTx/>
                <a:latin typeface="TeXGyreAdventor" charset="0"/>
                <a:ea typeface="TeXGyreAdventor" charset="0"/>
                <a:cs typeface="TeXGyreAdventor" charset="0"/>
                <a:sym typeface="Arial"/>
              </a:rPr>
              <a:t>© 2016 The Common Application</a:t>
            </a:r>
          </a:p>
        </p:txBody>
      </p:sp>
      <p:sp>
        <p:nvSpPr>
          <p:cNvPr id="180" name="Shape 18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031784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13" name="Rectangle 12"/>
          <p:cNvSpPr/>
          <p:nvPr/>
        </p:nvSpPr>
        <p:spPr>
          <a:xfrm>
            <a:off x="0" y="1728061"/>
            <a:ext cx="12192000" cy="5129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5198"/>
          <a:stretch/>
        </p:blipFill>
        <p:spPr>
          <a:xfrm>
            <a:off x="1410789" y="1728061"/>
            <a:ext cx="4637784" cy="5129939"/>
          </a:xfrm>
          <a:prstGeom prst="rect">
            <a:avLst/>
          </a:prstGeom>
        </p:spPr>
      </p:pic>
      <p:sp>
        <p:nvSpPr>
          <p:cNvPr id="3" name="Text Placeholder 2"/>
          <p:cNvSpPr>
            <a:spLocks noGrp="1"/>
          </p:cNvSpPr>
          <p:nvPr>
            <p:ph type="body" idx="1"/>
          </p:nvPr>
        </p:nvSpPr>
        <p:spPr>
          <a:xfrm>
            <a:off x="1270862" y="356461"/>
            <a:ext cx="9252488" cy="743919"/>
          </a:xfrm>
        </p:spPr>
        <p:txBody>
          <a:bodyPr/>
          <a:lstStyle/>
          <a:p>
            <a:pPr marL="177800" indent="0" algn="ctr">
              <a:buNone/>
            </a:pPr>
            <a:r>
              <a:rPr lang="en-US" sz="4000" baseline="30000" dirty="0">
                <a:solidFill>
                  <a:schemeClr val="bg1"/>
                </a:solidFill>
                <a:latin typeface="TeXGyreAdventor" charset="0"/>
                <a:ea typeface="TeXGyreAdventor" charset="0"/>
                <a:cs typeface="TeXGyreAdventor" charset="0"/>
              </a:rPr>
              <a:t>There are two commonly used systems to submit recommendations and school forms: </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5198"/>
          <a:stretch/>
        </p:blipFill>
        <p:spPr>
          <a:xfrm>
            <a:off x="6340836" y="1728061"/>
            <a:ext cx="4539528" cy="5129939"/>
          </a:xfrm>
          <a:prstGeom prst="rect">
            <a:avLst/>
          </a:prstGeom>
        </p:spPr>
      </p:pic>
      <p:sp>
        <p:nvSpPr>
          <p:cNvPr id="10" name="Rectangle 9"/>
          <p:cNvSpPr/>
          <p:nvPr/>
        </p:nvSpPr>
        <p:spPr>
          <a:xfrm>
            <a:off x="2017513" y="1364844"/>
            <a:ext cx="2275414" cy="502702"/>
          </a:xfrm>
          <a:prstGeom prst="rect">
            <a:avLst/>
          </a:prstGeom>
        </p:spPr>
        <p:txBody>
          <a:bodyPr wrap="none">
            <a:sp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30000" noProof="0" dirty="0">
                <a:ln>
                  <a:noFill/>
                </a:ln>
                <a:solidFill>
                  <a:srgbClr val="FFFFFF"/>
                </a:solidFill>
                <a:effectLst/>
                <a:uLnTx/>
                <a:uFillTx/>
                <a:latin typeface="TeXGyreAdventor" charset="0"/>
                <a:ea typeface="TeXGyreAdventor" charset="0"/>
                <a:cs typeface="TeXGyreAdventor" charset="0"/>
                <a:sym typeface="Arial"/>
              </a:rPr>
              <a:t>Common App</a:t>
            </a:r>
          </a:p>
        </p:txBody>
      </p:sp>
      <p:sp>
        <p:nvSpPr>
          <p:cNvPr id="12" name="Rectangle 11"/>
          <p:cNvSpPr/>
          <p:nvPr/>
        </p:nvSpPr>
        <p:spPr>
          <a:xfrm>
            <a:off x="7612573" y="1364844"/>
            <a:ext cx="2674662" cy="502702"/>
          </a:xfrm>
          <a:prstGeom prst="rect">
            <a:avLst/>
          </a:prstGeom>
        </p:spPr>
        <p:txBody>
          <a:bodyPr wrap="none">
            <a:sp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30000" noProof="0" dirty="0" err="1">
                <a:ln>
                  <a:noFill/>
                </a:ln>
                <a:solidFill>
                  <a:srgbClr val="FFFFFF"/>
                </a:solidFill>
                <a:effectLst/>
                <a:uLnTx/>
                <a:uFillTx/>
                <a:latin typeface="TeXGyreAdventor" charset="0"/>
                <a:ea typeface="TeXGyreAdventor" charset="0"/>
                <a:cs typeface="TeXGyreAdventor" charset="0"/>
                <a:sym typeface="Arial"/>
              </a:rPr>
              <a:t>Naviance</a:t>
            </a:r>
            <a:r>
              <a:rPr kumimoji="0" lang="en-US" sz="4000" b="0" i="0" u="none" strike="noStrike" kern="0" cap="none" spc="0" normalizeH="0" baseline="30000" noProof="0" dirty="0">
                <a:ln>
                  <a:noFill/>
                </a:ln>
                <a:solidFill>
                  <a:srgbClr val="FFFFFF"/>
                </a:solidFill>
                <a:effectLst/>
                <a:uLnTx/>
                <a:uFillTx/>
                <a:latin typeface="TeXGyreAdventor" charset="0"/>
                <a:ea typeface="TeXGyreAdventor" charset="0"/>
                <a:cs typeface="TeXGyreAdventor" charset="0"/>
                <a:sym typeface="Arial"/>
              </a:rPr>
              <a:t> </a:t>
            </a:r>
            <a:r>
              <a:rPr kumimoji="0" lang="en-US" sz="4000" b="0" i="0" u="none" strike="noStrike" kern="0" cap="none" spc="0" normalizeH="0" baseline="30000" noProof="0" dirty="0" err="1">
                <a:ln>
                  <a:noFill/>
                </a:ln>
                <a:solidFill>
                  <a:srgbClr val="FFFFFF"/>
                </a:solidFill>
                <a:effectLst/>
                <a:uLnTx/>
                <a:uFillTx/>
                <a:latin typeface="TeXGyreAdventor" charset="0"/>
                <a:ea typeface="TeXGyreAdventor" charset="0"/>
                <a:cs typeface="TeXGyreAdventor" charset="0"/>
                <a:sym typeface="Arial"/>
              </a:rPr>
              <a:t>eDocs</a:t>
            </a:r>
            <a:endParaRPr kumimoji="0" lang="en-US" sz="4000" b="0" i="0" u="none" strike="noStrike" kern="0" cap="none" spc="0" normalizeH="0" baseline="30000" noProof="0" dirty="0">
              <a:ln>
                <a:noFill/>
              </a:ln>
              <a:solidFill>
                <a:srgbClr val="FFFFFF"/>
              </a:solidFill>
              <a:effectLst/>
              <a:uLnTx/>
              <a:uFillTx/>
              <a:latin typeface="TeXGyreAdventor" charset="0"/>
              <a:ea typeface="TeXGyreAdventor" charset="0"/>
              <a:cs typeface="TeXGyreAdventor" charset="0"/>
              <a:sym typeface="Arial"/>
            </a:endParaRPr>
          </a:p>
        </p:txBody>
      </p:sp>
    </p:spTree>
    <p:custDataLst>
      <p:tags r:id="rId1"/>
    </p:custDataLst>
    <p:extLst>
      <p:ext uri="{BB962C8B-B14F-4D97-AF65-F5344CB8AC3E}">
        <p14:creationId xmlns:p14="http://schemas.microsoft.com/office/powerpoint/2010/main" val="15543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Shape 185"/>
        <p:cNvGrpSpPr/>
        <p:nvPr/>
      </p:nvGrpSpPr>
      <p:grpSpPr>
        <a:xfrm>
          <a:off x="0" y="0"/>
          <a:ext cx="0" cy="0"/>
          <a:chOff x="0" y="0"/>
          <a:chExt cx="0" cy="0"/>
        </a:xfrm>
      </p:grpSpPr>
      <p:pic>
        <p:nvPicPr>
          <p:cNvPr id="186" name="Shape 186"/>
          <p:cNvPicPr preferRelativeResize="0"/>
          <p:nvPr/>
        </p:nvPicPr>
        <p:blipFill rotWithShape="1">
          <a:blip r:embed="rId4">
            <a:alphaModFix/>
          </a:blip>
          <a:srcRect/>
          <a:stretch/>
        </p:blipFill>
        <p:spPr>
          <a:xfrm>
            <a:off x="6763264" y="0"/>
            <a:ext cx="5428734" cy="6858000"/>
          </a:xfrm>
          <a:prstGeom prst="rect">
            <a:avLst/>
          </a:prstGeom>
          <a:noFill/>
          <a:ln>
            <a:noFill/>
          </a:ln>
        </p:spPr>
      </p:pic>
      <p:sp>
        <p:nvSpPr>
          <p:cNvPr id="187" name="Shape 187"/>
          <p:cNvSpPr txBox="1">
            <a:spLocks noGrp="1"/>
          </p:cNvSpPr>
          <p:nvPr>
            <p:ph type="title"/>
          </p:nvPr>
        </p:nvSpPr>
        <p:spPr>
          <a:xfrm>
            <a:off x="705810" y="624487"/>
            <a:ext cx="5345934" cy="356603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lt1"/>
              </a:buClr>
              <a:buSzPct val="25000"/>
              <a:buFont typeface="Arial"/>
              <a:buNone/>
            </a:pPr>
            <a:r>
              <a:rPr lang="en-US" sz="3200" b="0" i="0" u="none" strike="noStrike" cap="none" dirty="0">
                <a:solidFill>
                  <a:schemeClr val="lt1"/>
                </a:solidFill>
                <a:latin typeface="TeXGyreAdventor" charset="0"/>
                <a:ea typeface="TeXGyreAdventor" charset="0"/>
                <a:cs typeface="TeXGyreAdventor" charset="0"/>
                <a:sym typeface="Arial"/>
              </a:rPr>
              <a:t>Once you’ve completed your FERPA release authorization, you can start inviting and assigning recommenders using the “Invite and Manage Recommenders” link.</a:t>
            </a:r>
          </a:p>
        </p:txBody>
      </p:sp>
      <p:sp>
        <p:nvSpPr>
          <p:cNvPr id="188" name="Shape 188"/>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189" name="Shape 18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90" name="Shape 190"/>
          <p:cNvPicPr preferRelativeResize="0"/>
          <p:nvPr/>
        </p:nvPicPr>
        <p:blipFill rotWithShape="1">
          <a:blip r:embed="rId5">
            <a:alphaModFix/>
          </a:blip>
          <a:srcRect/>
          <a:stretch/>
        </p:blipFill>
        <p:spPr>
          <a:xfrm rot="10800000">
            <a:off x="9683350" y="2166695"/>
            <a:ext cx="1670449" cy="481625"/>
          </a:xfrm>
          <a:prstGeom prst="rect">
            <a:avLst/>
          </a:prstGeom>
          <a:noFill/>
          <a:ln>
            <a:noFill/>
          </a:ln>
        </p:spPr>
      </p:pic>
      <p:sp>
        <p:nvSpPr>
          <p:cNvPr id="7" name="Shape 208"/>
          <p:cNvSpPr/>
          <p:nvPr/>
        </p:nvSpPr>
        <p:spPr>
          <a:xfrm>
            <a:off x="0" y="4646148"/>
            <a:ext cx="4721902" cy="990673"/>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hape 209"/>
          <p:cNvSpPr txBox="1"/>
          <p:nvPr/>
        </p:nvSpPr>
        <p:spPr>
          <a:xfrm>
            <a:off x="459414" y="4779256"/>
            <a:ext cx="4050802" cy="72445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 typeface="Arial"/>
              <a:buNone/>
              <a:tabLst/>
              <a:defRPr/>
            </a:pPr>
            <a:r>
              <a:rPr kumimoji="0" lang="en-US" sz="1800" b="1" i="0" u="none" strike="noStrike" kern="0" cap="none" spc="0" normalizeH="0" baseline="0" noProof="0" dirty="0">
                <a:ln>
                  <a:noFill/>
                </a:ln>
                <a:solidFill>
                  <a:srgbClr val="96C23D"/>
                </a:solidFill>
                <a:effectLst/>
                <a:uLnTx/>
                <a:uFillTx/>
                <a:latin typeface="TeXGyreAdventor" charset="0"/>
                <a:ea typeface="TeXGyreAdventor" charset="0"/>
                <a:cs typeface="TeXGyreAdventor" charset="0"/>
                <a:sym typeface="Arial"/>
              </a:rPr>
              <a:t>Pro tip: </a:t>
            </a:r>
            <a:r>
              <a:rPr kumimoji="0" lang="en-US" sz="1800" b="0" i="0" u="none" strike="noStrike" kern="0" cap="none" spc="0" normalizeH="0" baseline="0" noProof="0" dirty="0">
                <a:ln>
                  <a:noFill/>
                </a:ln>
                <a:solidFill>
                  <a:srgbClr val="96C23D"/>
                </a:solidFill>
                <a:effectLst/>
                <a:uLnTx/>
                <a:uFillTx/>
                <a:latin typeface="TeXGyreAdventor" charset="0"/>
                <a:ea typeface="TeXGyreAdventor" charset="0"/>
                <a:cs typeface="TeXGyreAdventor" charset="0"/>
                <a:sym typeface="Arial"/>
              </a:rPr>
              <a:t>It’s a good idea to speak to your teachers in person before sending them an invitation.</a:t>
            </a:r>
          </a:p>
        </p:txBody>
      </p:sp>
    </p:spTree>
    <p:custDataLst>
      <p:tags r:id="rId1"/>
    </p:custDataLst>
    <p:extLst>
      <p:ext uri="{BB962C8B-B14F-4D97-AF65-F5344CB8AC3E}">
        <p14:creationId xmlns:p14="http://schemas.microsoft.com/office/powerpoint/2010/main" val="1669333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65</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Shape 188"/>
          <p:cNvSpPr txBox="1"/>
          <p:nvPr/>
        </p:nvSpPr>
        <p:spPr>
          <a:xfrm>
            <a:off x="304800" y="66722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8" name="Shape 206"/>
          <p:cNvSpPr txBox="1">
            <a:spLocks noGrp="1"/>
          </p:cNvSpPr>
          <p:nvPr>
            <p:ph type="title"/>
          </p:nvPr>
        </p:nvSpPr>
        <p:spPr>
          <a:xfrm>
            <a:off x="585273" y="1929310"/>
            <a:ext cx="5891807" cy="1325562"/>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lt1"/>
              </a:buClr>
              <a:buSzPct val="25000"/>
              <a:buFont typeface="Arial"/>
              <a:buNone/>
            </a:pPr>
            <a:r>
              <a:rPr lang="en-US" sz="4400" b="0" i="0" u="none" strike="noStrike" cap="none">
                <a:solidFill>
                  <a:schemeClr val="bg1"/>
                </a:solidFill>
                <a:latin typeface="TeXGyreAdventor" charset="0"/>
                <a:ea typeface="TeXGyreAdventor" charset="0"/>
                <a:cs typeface="TeXGyreAdventor" charset="0"/>
                <a:sym typeface="Arial"/>
              </a:rPr>
              <a:t>RECOMMENDER</a:t>
            </a:r>
            <a:br>
              <a:rPr lang="en-US" sz="4400" b="0" i="0" u="none" strike="noStrike" cap="none">
                <a:solidFill>
                  <a:schemeClr val="bg1"/>
                </a:solidFill>
                <a:latin typeface="TeXGyreAdventor" charset="0"/>
                <a:ea typeface="TeXGyreAdventor" charset="0"/>
                <a:cs typeface="TeXGyreAdventor" charset="0"/>
                <a:sym typeface="Arial"/>
              </a:rPr>
            </a:br>
            <a:r>
              <a:rPr lang="en-US">
                <a:solidFill>
                  <a:schemeClr val="bg1"/>
                </a:solidFill>
                <a:latin typeface="TeXGyreAdventor" charset="0"/>
                <a:ea typeface="TeXGyreAdventor" charset="0"/>
                <a:cs typeface="TeXGyreAdventor" charset="0"/>
                <a:sym typeface="Arial"/>
              </a:rPr>
              <a:t>TYPES</a:t>
            </a:r>
            <a:endParaRPr lang="en-US" sz="4400" b="0" i="0" u="none" strike="noStrike" cap="none" dirty="0">
              <a:solidFill>
                <a:schemeClr val="bg1"/>
              </a:solidFill>
              <a:latin typeface="TeXGyreAdventor" charset="0"/>
              <a:ea typeface="TeXGyreAdventor" charset="0"/>
              <a:cs typeface="TeXGyreAdventor" charset="0"/>
              <a:sym typeface="Arial"/>
            </a:endParaRPr>
          </a:p>
        </p:txBody>
      </p:sp>
      <p:sp>
        <p:nvSpPr>
          <p:cNvPr id="9" name="Shape 207"/>
          <p:cNvSpPr txBox="1">
            <a:spLocks noGrp="1"/>
          </p:cNvSpPr>
          <p:nvPr>
            <p:ph type="body" idx="1"/>
          </p:nvPr>
        </p:nvSpPr>
        <p:spPr>
          <a:xfrm>
            <a:off x="585273" y="3735092"/>
            <a:ext cx="4813092" cy="16893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a:solidFill>
                  <a:schemeClr val="lt1"/>
                </a:solidFill>
                <a:latin typeface="TeXGyreAdventor" charset="0"/>
                <a:ea typeface="TeXGyreAdventor" charset="0"/>
                <a:cs typeface="TeXGyreAdventor" charset="0"/>
                <a:sym typeface="Arial"/>
              </a:rPr>
              <a:t>There are three types of recommenders you can invite:</a:t>
            </a:r>
            <a:endParaRPr lang="en-US" sz="2000" b="0" i="0" u="none" strike="noStrike" cap="none" dirty="0">
              <a:solidFill>
                <a:schemeClr val="lt1"/>
              </a:solidFill>
              <a:latin typeface="TeXGyreAdventor" charset="0"/>
              <a:ea typeface="TeXGyreAdventor" charset="0"/>
              <a:cs typeface="TeXGyreAdventor" charset="0"/>
              <a:sym typeface="Arial"/>
            </a:endParaRPr>
          </a:p>
        </p:txBody>
      </p:sp>
      <p:sp>
        <p:nvSpPr>
          <p:cNvPr id="10" name="Rectangle 9"/>
          <p:cNvSpPr/>
          <p:nvPr/>
        </p:nvSpPr>
        <p:spPr>
          <a:xfrm>
            <a:off x="6090834" y="0"/>
            <a:ext cx="61011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p:cNvSpPr txBox="1"/>
          <p:nvPr/>
        </p:nvSpPr>
        <p:spPr>
          <a:xfrm>
            <a:off x="6757554" y="1659571"/>
            <a:ext cx="4943666"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1. Counselor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2.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Math, English, Science, Foreign Language, Social Studies,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3. Other Recommender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Arts Teacher, Clergy, Coach, College Access Counselor, Employer, Family Member, Peer, Other</a:t>
            </a:r>
          </a:p>
        </p:txBody>
      </p:sp>
    </p:spTree>
    <p:custDataLst>
      <p:tags r:id="rId1"/>
    </p:custDataLst>
    <p:extLst>
      <p:ext uri="{BB962C8B-B14F-4D97-AF65-F5344CB8AC3E}">
        <p14:creationId xmlns:p14="http://schemas.microsoft.com/office/powerpoint/2010/main" val="1272758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Shape 195"/>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6661"/>
          <a:stretch/>
        </p:blipFill>
        <p:spPr>
          <a:xfrm>
            <a:off x="-1" y="-7439"/>
            <a:ext cx="12192001" cy="5313957"/>
          </a:xfrm>
          <a:prstGeom prst="rect">
            <a:avLst/>
          </a:prstGeom>
        </p:spPr>
      </p:pic>
      <p:sp>
        <p:nvSpPr>
          <p:cNvPr id="196" name="Shape 196"/>
          <p:cNvSpPr txBox="1">
            <a:spLocks noGrp="1"/>
          </p:cNvSpPr>
          <p:nvPr>
            <p:ph type="body" idx="1"/>
          </p:nvPr>
        </p:nvSpPr>
        <p:spPr>
          <a:xfrm>
            <a:off x="1150367" y="5519567"/>
            <a:ext cx="9891263" cy="86395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lt1"/>
              </a:buClr>
              <a:buSzPct val="25000"/>
              <a:buFont typeface="Arial"/>
              <a:buNone/>
            </a:pPr>
            <a:r>
              <a:rPr lang="en-US" sz="2400" b="0" i="0" u="none" strike="noStrike" cap="none" dirty="0">
                <a:solidFill>
                  <a:schemeClr val="lt1"/>
                </a:solidFill>
                <a:latin typeface="TeXGyreAdventor" charset="0"/>
                <a:ea typeface="TeXGyreAdventor" charset="0"/>
                <a:cs typeface="TeXGyreAdventor" charset="0"/>
                <a:sym typeface="Arial"/>
              </a:rPr>
              <a:t>Select the Recommender Type and fill out some basic information like first name, last name, and email address.</a:t>
            </a:r>
          </a:p>
        </p:txBody>
      </p:sp>
      <p:sp>
        <p:nvSpPr>
          <p:cNvPr id="197" name="Shape 197"/>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198" name="Shape 19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TeXGyreAdventor" charset="0"/>
                <a:ea typeface="TeXGyreAdventor" charset="0"/>
                <a:cs typeface="TeXGyreAdventor" charset="0"/>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0" cap="none" spc="0" normalizeH="0" baseline="0" noProof="0">
              <a:ln>
                <a:noFill/>
              </a:ln>
              <a:solidFill>
                <a:srgbClr val="FFFFFF"/>
              </a:solidFill>
              <a:effectLst/>
              <a:uLnTx/>
              <a:uFillTx/>
              <a:latin typeface="TeXGyreAdventor" charset="0"/>
              <a:ea typeface="TeXGyreAdventor" charset="0"/>
              <a:cs typeface="TeXGyreAdventor" charset="0"/>
              <a:sym typeface="Calibri"/>
            </a:endParaRPr>
          </a:p>
        </p:txBody>
      </p:sp>
      <p:pic>
        <p:nvPicPr>
          <p:cNvPr id="200" name="Shape 200"/>
          <p:cNvPicPr preferRelativeResize="0"/>
          <p:nvPr/>
        </p:nvPicPr>
        <p:blipFill rotWithShape="1">
          <a:blip r:embed="rId5">
            <a:alphaModFix/>
          </a:blip>
          <a:srcRect/>
          <a:stretch/>
        </p:blipFill>
        <p:spPr>
          <a:xfrm rot="10800000">
            <a:off x="6605154" y="3660132"/>
            <a:ext cx="1670449" cy="481625"/>
          </a:xfrm>
          <a:prstGeom prst="rect">
            <a:avLst/>
          </a:prstGeom>
          <a:noFill/>
          <a:ln>
            <a:noFill/>
          </a:ln>
        </p:spPr>
      </p:pic>
    </p:spTree>
    <p:custDataLst>
      <p:tags r:id="rId1"/>
    </p:custDataLst>
    <p:extLst>
      <p:ext uri="{BB962C8B-B14F-4D97-AF65-F5344CB8AC3E}">
        <p14:creationId xmlns:p14="http://schemas.microsoft.com/office/powerpoint/2010/main" val="2513153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19052" y="351518"/>
            <a:ext cx="5119254" cy="1325562"/>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lt1"/>
              </a:buClr>
              <a:buSzPct val="25000"/>
              <a:buFont typeface="Arial"/>
              <a:buNone/>
            </a:pPr>
            <a:r>
              <a:rPr lang="en-US" sz="4400" b="0" i="0" u="none" strike="noStrike" cap="none" dirty="0">
                <a:solidFill>
                  <a:schemeClr val="lt1"/>
                </a:solidFill>
                <a:latin typeface="TeXGyreAdventor" charset="0"/>
                <a:ea typeface="TeXGyreAdventor" charset="0"/>
                <a:cs typeface="TeXGyreAdventor" charset="0"/>
                <a:sym typeface="Arial"/>
              </a:rPr>
              <a:t>DON’T FORGET!</a:t>
            </a:r>
          </a:p>
        </p:txBody>
      </p:sp>
      <p:sp>
        <p:nvSpPr>
          <p:cNvPr id="207" name="Shape 207"/>
          <p:cNvSpPr txBox="1">
            <a:spLocks noGrp="1"/>
          </p:cNvSpPr>
          <p:nvPr>
            <p:ph type="body" idx="1"/>
          </p:nvPr>
        </p:nvSpPr>
        <p:spPr>
          <a:xfrm>
            <a:off x="419052" y="1422033"/>
            <a:ext cx="4813092" cy="319493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TeXGyreAdventor" charset="0"/>
                <a:ea typeface="TeXGyreAdventor" charset="0"/>
                <a:cs typeface="TeXGyreAdventor" charset="0"/>
                <a:sym typeface="Arial"/>
              </a:rPr>
              <a:t>In addition to adding your </a:t>
            </a:r>
          </a:p>
          <a:p>
            <a:pPr marL="0" marR="0" lvl="0" indent="0" algn="l" rtl="0">
              <a:lnSpc>
                <a:spcPct val="100000"/>
              </a:lnSpc>
              <a:spcBef>
                <a:spcPts val="0"/>
              </a:spcBef>
              <a:spcAft>
                <a:spcPts val="0"/>
              </a:spcAft>
              <a:buClr>
                <a:schemeClr val="lt1"/>
              </a:buClr>
              <a:buSzPct val="25000"/>
              <a:buFont typeface="Arial"/>
              <a:buNone/>
            </a:pPr>
            <a:r>
              <a:rPr lang="en-US" dirty="0">
                <a:solidFill>
                  <a:schemeClr val="lt1"/>
                </a:solidFill>
                <a:latin typeface="TeXGyreAdventor" charset="0"/>
                <a:ea typeface="TeXGyreAdventor" charset="0"/>
                <a:cs typeface="TeXGyreAdventor" charset="0"/>
                <a:sym typeface="Arial"/>
              </a:rPr>
              <a:t>r</a:t>
            </a:r>
            <a:r>
              <a:rPr lang="en-US" sz="2800" b="0" i="0" u="none" strike="noStrike" cap="none" dirty="0">
                <a:solidFill>
                  <a:schemeClr val="lt1"/>
                </a:solidFill>
                <a:latin typeface="TeXGyreAdventor" charset="0"/>
                <a:ea typeface="TeXGyreAdventor" charset="0"/>
                <a:cs typeface="TeXGyreAdventor" charset="0"/>
                <a:sym typeface="Arial"/>
              </a:rPr>
              <a:t>ecommenders on the Manage Recommenders screen, you will also need to assign them to each</a:t>
            </a:r>
          </a:p>
          <a:p>
            <a:pPr marL="0" marR="0" lvl="0" indent="0" algn="l"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TeXGyreAdventor" charset="0"/>
                <a:ea typeface="TeXGyreAdventor" charset="0"/>
                <a:cs typeface="TeXGyreAdventor" charset="0"/>
                <a:sym typeface="Arial"/>
              </a:rPr>
              <a:t>school on your My Colleges list.</a:t>
            </a:r>
          </a:p>
        </p:txBody>
      </p:sp>
      <p:sp>
        <p:nvSpPr>
          <p:cNvPr id="208" name="Shape 208"/>
          <p:cNvSpPr/>
          <p:nvPr/>
        </p:nvSpPr>
        <p:spPr>
          <a:xfrm>
            <a:off x="0" y="4836192"/>
            <a:ext cx="5233482" cy="1114903"/>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Shape 209"/>
          <p:cNvSpPr txBox="1"/>
          <p:nvPr/>
        </p:nvSpPr>
        <p:spPr>
          <a:xfrm>
            <a:off x="550716" y="4936999"/>
            <a:ext cx="4201166" cy="88986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 typeface="Arial"/>
              <a:buNone/>
              <a:tabLst/>
              <a:defRPr/>
            </a:pPr>
            <a:r>
              <a:rPr kumimoji="0" lang="en-US" sz="18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Pro tip: </a:t>
            </a:r>
            <a:r>
              <a:rPr kumimoji="0" lang="en-US" sz="18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Each school chooses the number of recommendations they wish to receive. Double check those requirements!</a:t>
            </a:r>
          </a:p>
        </p:txBody>
      </p:sp>
      <p:sp>
        <p:nvSpPr>
          <p:cNvPr id="212" name="Shape 212"/>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213" name="Shape 21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14" name="Shape 214"/>
          <p:cNvPicPr preferRelativeResize="0"/>
          <p:nvPr/>
        </p:nvPicPr>
        <p:blipFill rotWithShape="1">
          <a:blip r:embed="rId4">
            <a:alphaModFix/>
          </a:blip>
          <a:srcRect l="2950" r="1867"/>
          <a:stretch/>
        </p:blipFill>
        <p:spPr>
          <a:xfrm>
            <a:off x="5822119" y="0"/>
            <a:ext cx="6370820" cy="6858000"/>
          </a:xfrm>
          <a:prstGeom prst="rect">
            <a:avLst/>
          </a:prstGeom>
          <a:noFill/>
          <a:ln>
            <a:noFill/>
          </a:ln>
        </p:spPr>
      </p:pic>
      <p:pic>
        <p:nvPicPr>
          <p:cNvPr id="215" name="Shape 215"/>
          <p:cNvPicPr preferRelativeResize="0"/>
          <p:nvPr/>
        </p:nvPicPr>
        <p:blipFill rotWithShape="1">
          <a:blip r:embed="rId5">
            <a:alphaModFix/>
          </a:blip>
          <a:srcRect/>
          <a:stretch/>
        </p:blipFill>
        <p:spPr>
          <a:xfrm rot="10800000">
            <a:off x="9982199" y="2238735"/>
            <a:ext cx="1670449" cy="481625"/>
          </a:xfrm>
          <a:prstGeom prst="rect">
            <a:avLst/>
          </a:prstGeom>
          <a:noFill/>
          <a:ln>
            <a:noFill/>
          </a:ln>
        </p:spPr>
      </p:pic>
    </p:spTree>
    <p:custDataLst>
      <p:tags r:id="rId1"/>
    </p:custDataLst>
    <p:extLst>
      <p:ext uri="{BB962C8B-B14F-4D97-AF65-F5344CB8AC3E}">
        <p14:creationId xmlns:p14="http://schemas.microsoft.com/office/powerpoint/2010/main" val="18128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p:nvPr/>
        </p:nvSpPr>
        <p:spPr>
          <a:xfrm>
            <a:off x="6471137" y="1993701"/>
            <a:ext cx="5720862" cy="2803966"/>
          </a:xfrm>
          <a:prstGeom prst="rect">
            <a:avLst/>
          </a:prstGeom>
          <a:solidFill>
            <a:srgbClr val="F1626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Shape 222"/>
          <p:cNvSpPr txBox="1">
            <a:spLocks noGrp="1"/>
          </p:cNvSpPr>
          <p:nvPr>
            <p:ph type="title"/>
          </p:nvPr>
        </p:nvSpPr>
        <p:spPr>
          <a:xfrm>
            <a:off x="659027" y="1993702"/>
            <a:ext cx="6157409" cy="280396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373935"/>
              </a:buClr>
              <a:buSzPct val="25000"/>
              <a:buFont typeface="Arial"/>
              <a:buNone/>
            </a:pPr>
            <a:r>
              <a:rPr lang="en-US" sz="5400" b="0" i="0" u="none" strike="noStrike" cap="none" dirty="0">
                <a:solidFill>
                  <a:srgbClr val="373935"/>
                </a:solidFill>
                <a:latin typeface="TeXGyreAdventor" charset="0"/>
                <a:ea typeface="TeXGyreAdventor" charset="0"/>
                <a:cs typeface="TeXGyreAdventor" charset="0"/>
                <a:sym typeface="Arial"/>
              </a:rPr>
              <a:t>STATUS &amp;</a:t>
            </a:r>
            <a:br>
              <a:rPr lang="en-US" sz="6600" b="0" i="0" u="none" strike="noStrike" cap="none" dirty="0">
                <a:solidFill>
                  <a:srgbClr val="373935"/>
                </a:solidFill>
                <a:latin typeface="TeXGyreAdventor" charset="0"/>
                <a:ea typeface="TeXGyreAdventor" charset="0"/>
                <a:cs typeface="TeXGyreAdventor" charset="0"/>
                <a:sym typeface="Arial"/>
              </a:rPr>
            </a:br>
            <a:r>
              <a:rPr lang="en-US" sz="6000" b="1" i="0" u="none" strike="noStrike" cap="none" dirty="0">
                <a:solidFill>
                  <a:srgbClr val="F16261"/>
                </a:solidFill>
                <a:latin typeface="TeXGyreAdventor" charset="0"/>
                <a:ea typeface="TeXGyreAdventor" charset="0"/>
                <a:cs typeface="TeXGyreAdventor" charset="0"/>
                <a:sym typeface="Arial"/>
              </a:rPr>
              <a:t>MANAGEMENT</a:t>
            </a:r>
          </a:p>
        </p:txBody>
      </p:sp>
      <p:sp>
        <p:nvSpPr>
          <p:cNvPr id="223" name="Shape 223"/>
          <p:cNvSpPr txBox="1">
            <a:spLocks noGrp="1"/>
          </p:cNvSpPr>
          <p:nvPr>
            <p:ph type="body" idx="1"/>
          </p:nvPr>
        </p:nvSpPr>
        <p:spPr>
          <a:xfrm>
            <a:off x="6816435" y="2462816"/>
            <a:ext cx="5005387" cy="186573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lt1"/>
              </a:buClr>
              <a:buSzPct val="25000"/>
              <a:buFont typeface="Arial"/>
              <a:buNone/>
            </a:pPr>
            <a:r>
              <a:rPr lang="en-US" sz="2400" b="0" i="0" u="none" strike="noStrike" cap="none" dirty="0">
                <a:solidFill>
                  <a:schemeClr val="lt1"/>
                </a:solidFill>
                <a:latin typeface="TeXGyreAdventor" charset="0"/>
                <a:ea typeface="TeXGyreAdventor" charset="0"/>
                <a:cs typeface="TeXGyreAdventor" charset="0"/>
                <a:sym typeface="Arial"/>
              </a:rPr>
              <a:t>Always contact the recommendation provider if you are changing their invitation or have questions about their progress.</a:t>
            </a:r>
          </a:p>
        </p:txBody>
      </p:sp>
      <p:sp>
        <p:nvSpPr>
          <p:cNvPr id="224" name="Shape 224"/>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73935"/>
              </a:buClr>
              <a:buSzPct val="25000"/>
              <a:buFont typeface="Arial"/>
              <a:buNone/>
              <a:tabLst/>
              <a:defRPr/>
            </a:pPr>
            <a:r>
              <a:rPr kumimoji="0" lang="en-US" sz="2000" b="0" i="0" u="none" strike="noStrike" kern="0" cap="none" spc="0" normalizeH="0" baseline="30000" noProof="0">
                <a:ln>
                  <a:noFill/>
                </a:ln>
                <a:solidFill>
                  <a:srgbClr val="373935"/>
                </a:solidFill>
                <a:effectLst/>
                <a:uLnTx/>
                <a:uFillTx/>
                <a:latin typeface="TeXGyreAdventor" charset="0"/>
                <a:ea typeface="TeXGyreAdventor" charset="0"/>
                <a:cs typeface="TeXGyreAdventor" charset="0"/>
                <a:sym typeface="Arial"/>
              </a:rPr>
              <a:t>© 2016 The Common Application</a:t>
            </a:r>
          </a:p>
        </p:txBody>
      </p:sp>
      <p:sp>
        <p:nvSpPr>
          <p:cNvPr id="225" name="Shape 22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TeXGyreAdventor" charset="0"/>
                <a:ea typeface="TeXGyreAdventor" charset="0"/>
                <a:cs typeface="TeXGyreAdventor" charset="0"/>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68</a:t>
            </a:fld>
            <a:endParaRPr kumimoji="0" lang="en-US" sz="1200" b="0" i="0" u="none" strike="noStrike" kern="0" cap="none" spc="0" normalizeH="0" baseline="0" noProof="0">
              <a:ln>
                <a:noFill/>
              </a:ln>
              <a:solidFill>
                <a:srgbClr val="888888"/>
              </a:solidFill>
              <a:effectLst/>
              <a:uLnTx/>
              <a:uFillTx/>
              <a:latin typeface="TeXGyreAdventor" charset="0"/>
              <a:ea typeface="TeXGyreAdventor" charset="0"/>
              <a:cs typeface="TeXGyreAdventor" charset="0"/>
              <a:sym typeface="Calibri"/>
            </a:endParaRPr>
          </a:p>
        </p:txBody>
      </p:sp>
    </p:spTree>
    <p:custDataLst>
      <p:tags r:id="rId1"/>
    </p:custDataLst>
    <p:extLst>
      <p:ext uri="{BB962C8B-B14F-4D97-AF65-F5344CB8AC3E}">
        <p14:creationId xmlns:p14="http://schemas.microsoft.com/office/powerpoint/2010/main" val="1863842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Shape 230"/>
        <p:cNvGrpSpPr/>
        <p:nvPr/>
      </p:nvGrpSpPr>
      <p:grpSpPr>
        <a:xfrm>
          <a:off x="0" y="0"/>
          <a:ext cx="0" cy="0"/>
          <a:chOff x="0" y="0"/>
          <a:chExt cx="0" cy="0"/>
        </a:xfrm>
      </p:grpSpPr>
      <p:sp>
        <p:nvSpPr>
          <p:cNvPr id="231" name="Shape 231"/>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232" name="Shape 23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4" name="Shape 234"/>
          <p:cNvSpPr txBox="1"/>
          <p:nvPr/>
        </p:nvSpPr>
        <p:spPr>
          <a:xfrm>
            <a:off x="419725" y="1109272"/>
            <a:ext cx="6185429" cy="407630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Once you’ve added and assigned Recommenders, you can see some basic information about the status of the forms they are submitting on your behalf.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Arial"/>
              </a:rPr>
              <a:t>As your recommenders complete these forms, you will see the status of the forms change here.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817" y="0"/>
            <a:ext cx="4813183" cy="6858000"/>
          </a:xfrm>
          <a:prstGeom prst="rect">
            <a:avLst/>
          </a:prstGeom>
        </p:spPr>
      </p:pic>
      <p:sp>
        <p:nvSpPr>
          <p:cNvPr id="2" name="Rectangle 1"/>
          <p:cNvSpPr/>
          <p:nvPr/>
        </p:nvSpPr>
        <p:spPr>
          <a:xfrm>
            <a:off x="10553075" y="1109272"/>
            <a:ext cx="1484027" cy="1783830"/>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6973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047513" y="0"/>
            <a:ext cx="61444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6355124" y="1565695"/>
            <a:ext cx="5529263" cy="3300294"/>
          </a:xfrm>
        </p:spPr>
        <p:txBody>
          <a:bodyPr>
            <a:noAutofit/>
          </a:bodyPr>
          <a:lstStyle/>
          <a:p>
            <a:pPr marL="0" indent="0" algn="ctr">
              <a:lnSpc>
                <a:spcPct val="100000"/>
              </a:lnSpc>
              <a:spcBef>
                <a:spcPts val="0"/>
              </a:spcBef>
              <a:buNone/>
            </a:pPr>
            <a:r>
              <a:rPr lang="en-US" sz="3300" dirty="0">
                <a:solidFill>
                  <a:srgbClr val="F16261"/>
                </a:solidFill>
                <a:latin typeface="TeXGyreAdventor" charset="0"/>
                <a:ea typeface="TeXGyreAdventor" charset="0"/>
                <a:cs typeface="TeXGyreAdventor" charset="0"/>
              </a:rPr>
              <a:t>Account Creation Steps:</a:t>
            </a:r>
          </a:p>
          <a:p>
            <a:pPr marL="0" indent="0">
              <a:lnSpc>
                <a:spcPct val="100000"/>
              </a:lnSpc>
              <a:spcBef>
                <a:spcPts val="0"/>
              </a:spcBef>
              <a:buNone/>
            </a:pPr>
            <a:endParaRPr lang="en-US" sz="3300" dirty="0">
              <a:solidFill>
                <a:srgbClr val="F16261"/>
              </a:solidFill>
              <a:latin typeface="TeXGyreAdventor" charset="0"/>
              <a:ea typeface="TeXGyreAdventor" charset="0"/>
              <a:cs typeface="TeXGyreAdventor" charset="0"/>
            </a:endParaRP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Registration Type</a:t>
            </a: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Login Credentials</a:t>
            </a: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Registration Information</a:t>
            </a:r>
          </a:p>
        </p:txBody>
      </p:sp>
      <p:sp>
        <p:nvSpPr>
          <p:cNvPr id="6" name="Content Placeholder 2"/>
          <p:cNvSpPr txBox="1">
            <a:spLocks/>
          </p:cNvSpPr>
          <p:nvPr/>
        </p:nvSpPr>
        <p:spPr>
          <a:xfrm>
            <a:off x="386962" y="963968"/>
            <a:ext cx="5506746" cy="45037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6600" dirty="0">
                <a:solidFill>
                  <a:schemeClr val="bg1"/>
                </a:solidFill>
                <a:latin typeface="TeXGyreAdventor" charset="0"/>
                <a:ea typeface="TeXGyreAdventor" charset="0"/>
                <a:cs typeface="TeXGyreAdventor" charset="0"/>
              </a:rPr>
              <a:t>Then follow these three simple steps to create your account.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fld id="{0D0F345F-312A-BD4D-AAF3-E6C3158CAC6E}" type="slidenum">
              <a:rPr lang="en-US" smtClean="0"/>
              <a:t>7</a:t>
            </a:fld>
            <a:endParaRPr lang="en-US"/>
          </a:p>
        </p:txBody>
      </p:sp>
    </p:spTree>
    <p:extLst>
      <p:ext uri="{BB962C8B-B14F-4D97-AF65-F5344CB8AC3E}">
        <p14:creationId xmlns:p14="http://schemas.microsoft.com/office/powerpoint/2010/main" val="2124691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6061021" y="2766218"/>
            <a:ext cx="5891807" cy="1325562"/>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lt1"/>
              </a:buClr>
              <a:buSzPct val="25000"/>
              <a:buFont typeface="Arial"/>
              <a:buNone/>
            </a:pPr>
            <a:r>
              <a:rPr lang="en-US" sz="4400" b="0" i="0" u="none" strike="noStrike" cap="none" dirty="0">
                <a:solidFill>
                  <a:schemeClr val="bg1"/>
                </a:solidFill>
                <a:latin typeface="TeXGyreAdventor" charset="0"/>
                <a:ea typeface="TeXGyreAdventor" charset="0"/>
                <a:cs typeface="TeXGyreAdventor" charset="0"/>
                <a:sym typeface="Arial"/>
              </a:rPr>
              <a:t>RECOMMENDATION STATUSES</a:t>
            </a:r>
          </a:p>
        </p:txBody>
      </p:sp>
      <p:sp>
        <p:nvSpPr>
          <p:cNvPr id="208" name="Shape 208"/>
          <p:cNvSpPr/>
          <p:nvPr/>
        </p:nvSpPr>
        <p:spPr>
          <a:xfrm>
            <a:off x="-1" y="0"/>
            <a:ext cx="5756223" cy="6858000"/>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Shape 212"/>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213" name="Shape 21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70</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p:cNvSpPr/>
          <p:nvPr/>
        </p:nvSpPr>
        <p:spPr>
          <a:xfrm>
            <a:off x="304798" y="1536173"/>
            <a:ext cx="5146623" cy="3549689"/>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r>
              <a:rPr kumimoji="0" lang="en-US" sz="20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Not Started - </a:t>
            </a: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the recommender has not yet begun your recommendation. </a:t>
            </a: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endPar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r>
              <a:rPr kumimoji="0" lang="en-US" sz="20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Started - </a:t>
            </a: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your recommender has opened your recommendation file, but has not yet submitted it. </a:t>
            </a: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endPar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r>
              <a:rPr kumimoji="0" lang="en-US" sz="20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Submitted - </a:t>
            </a: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your recommender has fully submitted your recommendation, and there is no further action required on their part. </a:t>
            </a: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endPar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endParaRPr>
          </a:p>
          <a:p>
            <a:pPr marL="0" marR="0" lvl="0" indent="0" algn="l" defTabSz="914400" rtl="0" eaLnBrk="1" fontAlgn="auto" latinLnBrk="0" hangingPunct="1">
              <a:lnSpc>
                <a:spcPct val="80000"/>
              </a:lnSpc>
              <a:spcBef>
                <a:spcPts val="0"/>
              </a:spcBef>
              <a:spcAft>
                <a:spcPts val="0"/>
              </a:spcAft>
              <a:buClr>
                <a:srgbClr val="F16261"/>
              </a:buClr>
              <a:buSzPct val="100000"/>
              <a:buFontTx/>
              <a:buNone/>
              <a:tabLst/>
              <a:defRPr/>
            </a:pPr>
            <a:r>
              <a:rPr kumimoji="0" lang="en-US" sz="20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Downloaded - </a:t>
            </a:r>
            <a:r>
              <a:rPr kumimoji="0" lang="en-US" sz="20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the college's admission office has downloaded a copy of the recommendation from our server.</a:t>
            </a:r>
          </a:p>
        </p:txBody>
      </p:sp>
      <p:sp>
        <p:nvSpPr>
          <p:cNvPr id="13" name="Shape 208"/>
          <p:cNvSpPr/>
          <p:nvPr/>
        </p:nvSpPr>
        <p:spPr>
          <a:xfrm>
            <a:off x="7702658" y="5022171"/>
            <a:ext cx="4489342" cy="1114903"/>
          </a:xfrm>
          <a:prstGeom prst="rect">
            <a:avLst/>
          </a:prstGeom>
          <a:solidFill>
            <a:schemeClr val="lt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Shape 209"/>
          <p:cNvSpPr txBox="1"/>
          <p:nvPr/>
        </p:nvSpPr>
        <p:spPr>
          <a:xfrm>
            <a:off x="7846746" y="5134689"/>
            <a:ext cx="4201166" cy="88986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 typeface="Arial"/>
              <a:buNone/>
              <a:tabLst/>
              <a:defRPr/>
            </a:pPr>
            <a:r>
              <a:rPr kumimoji="0" lang="en-US" sz="1800" b="1"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Pro tip: </a:t>
            </a:r>
            <a:r>
              <a:rPr kumimoji="0" lang="en-US" sz="1800" b="0" i="0" u="none" strike="noStrike" kern="0" cap="none" spc="0" normalizeH="0" baseline="0" noProof="0" dirty="0">
                <a:ln>
                  <a:noFill/>
                </a:ln>
                <a:solidFill>
                  <a:srgbClr val="F16261"/>
                </a:solidFill>
                <a:effectLst/>
                <a:uLnTx/>
                <a:uFillTx/>
                <a:latin typeface="TeXGyreAdventor" charset="0"/>
                <a:ea typeface="TeXGyreAdventor" charset="0"/>
                <a:cs typeface="TeXGyreAdventor" charset="0"/>
                <a:sym typeface="Arial"/>
              </a:rPr>
              <a:t>Be sure to communicate regularly with your recommenders, especially when deadlines approach!</a:t>
            </a:r>
          </a:p>
        </p:txBody>
      </p:sp>
    </p:spTree>
    <p:custDataLst>
      <p:tags r:id="rId1"/>
    </p:custDataLst>
    <p:extLst>
      <p:ext uri="{BB962C8B-B14F-4D97-AF65-F5344CB8AC3E}">
        <p14:creationId xmlns:p14="http://schemas.microsoft.com/office/powerpoint/2010/main" val="651229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923274" y="5526718"/>
            <a:ext cx="9891263" cy="98853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b="0" i="0" u="none" strike="noStrike" cap="none" dirty="0">
                <a:solidFill>
                  <a:schemeClr val="lt1"/>
                </a:solidFill>
                <a:latin typeface="TeXGyreAdventor" charset="0"/>
                <a:ea typeface="TeXGyreAdventor" charset="0"/>
                <a:cs typeface="TeXGyreAdventor" charset="0"/>
                <a:sym typeface="Arial"/>
              </a:rPr>
              <a:t>Click on the refresh circle to </a:t>
            </a:r>
          </a:p>
          <a:p>
            <a:pPr marL="0" marR="0" lvl="0" indent="0" algn="ctr" rtl="0">
              <a:lnSpc>
                <a:spcPct val="90000"/>
              </a:lnSpc>
              <a:spcBef>
                <a:spcPts val="0"/>
              </a:spcBef>
              <a:buClr>
                <a:schemeClr val="lt1"/>
              </a:buClr>
              <a:buSzPct val="25000"/>
              <a:buFont typeface="Arial"/>
              <a:buNone/>
            </a:pPr>
            <a:r>
              <a:rPr lang="en-US" b="0" i="0" u="none" strike="noStrike" cap="none" dirty="0">
                <a:solidFill>
                  <a:schemeClr val="lt1"/>
                </a:solidFill>
                <a:latin typeface="TeXGyreAdventor" charset="0"/>
                <a:ea typeface="TeXGyreAdventor" charset="0"/>
                <a:cs typeface="TeXGyreAdventor" charset="0"/>
                <a:sym typeface="Arial"/>
              </a:rPr>
              <a:t>resend a recommender invite.</a:t>
            </a:r>
          </a:p>
        </p:txBody>
      </p:sp>
      <p:sp>
        <p:nvSpPr>
          <p:cNvPr id="241" name="Shape 241"/>
          <p:cNvSpPr txBox="1"/>
          <p:nvPr/>
        </p:nvSpPr>
        <p:spPr>
          <a:xfrm>
            <a:off x="152400" y="6519839"/>
            <a:ext cx="6452754" cy="22252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2000" b="0" i="0" u="none" strike="noStrike" kern="0" cap="none" spc="0" normalizeH="0" baseline="30000" noProof="0" dirty="0">
                <a:ln>
                  <a:noFill/>
                </a:ln>
                <a:solidFill>
                  <a:srgbClr val="FFFFFF"/>
                </a:solidFill>
                <a:effectLst/>
                <a:uLnTx/>
                <a:uFillTx/>
                <a:latin typeface="TeXGyreAdventor" charset="0"/>
                <a:ea typeface="TeXGyreAdventor" charset="0"/>
                <a:cs typeface="TeXGyreAdventor" charset="0"/>
                <a:sym typeface="Arial"/>
              </a:rPr>
              <a:t>© 2016 The Common Application</a:t>
            </a:r>
          </a:p>
        </p:txBody>
      </p:sp>
      <p:sp>
        <p:nvSpPr>
          <p:cNvPr id="242" name="Shape 24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71</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43" name="Shape 243"/>
          <p:cNvPicPr preferRelativeResize="0"/>
          <p:nvPr/>
        </p:nvPicPr>
        <p:blipFill rotWithShape="1">
          <a:blip r:embed="rId4">
            <a:alphaModFix/>
          </a:blip>
          <a:srcRect l="738" t="4967" r="-1" b="19662"/>
          <a:stretch/>
        </p:blipFill>
        <p:spPr>
          <a:xfrm>
            <a:off x="-14990" y="-20817"/>
            <a:ext cx="12206990" cy="5433203"/>
          </a:xfrm>
          <a:prstGeom prst="rect">
            <a:avLst/>
          </a:prstGeom>
          <a:noFill/>
          <a:ln>
            <a:noFill/>
          </a:ln>
        </p:spPr>
      </p:pic>
      <p:sp>
        <p:nvSpPr>
          <p:cNvPr id="245" name="Shape 245"/>
          <p:cNvSpPr/>
          <p:nvPr/>
        </p:nvSpPr>
        <p:spPr>
          <a:xfrm>
            <a:off x="7919634" y="2288628"/>
            <a:ext cx="4272366" cy="1151996"/>
          </a:xfrm>
          <a:prstGeom prst="rect">
            <a:avLst/>
          </a:prstGeom>
          <a:solidFill>
            <a:srgbClr val="96C23D"/>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3" name="Straight Arrow Connector 2"/>
          <p:cNvCxnSpPr/>
          <p:nvPr/>
        </p:nvCxnSpPr>
        <p:spPr>
          <a:xfrm>
            <a:off x="9597071" y="4401361"/>
            <a:ext cx="1390950" cy="0"/>
          </a:xfrm>
          <a:prstGeom prst="straightConnector1">
            <a:avLst/>
          </a:prstGeom>
          <a:ln w="5715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045756" y="2402961"/>
            <a:ext cx="387288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800" b="0" i="0" u="none" strike="noStrike" kern="0" cap="none" spc="0" normalizeH="0" baseline="0" noProof="0" dirty="0">
                <a:ln>
                  <a:noFill/>
                </a:ln>
                <a:solidFill>
                  <a:srgbClr val="FFFFFF"/>
                </a:solidFill>
                <a:effectLst/>
                <a:uLnTx/>
                <a:uFillTx/>
                <a:latin typeface="TeXGyreAdventor" charset="0"/>
                <a:ea typeface="TeXGyreAdventor" charset="0"/>
                <a:cs typeface="TeXGyreAdventor" charset="0"/>
                <a:sym typeface="Calibri"/>
              </a:rPr>
              <a:t>You will be able to remove a recommender only if the form has not already been submitted.</a:t>
            </a:r>
          </a:p>
        </p:txBody>
      </p:sp>
    </p:spTree>
    <p:custDataLst>
      <p:tags r:id="rId1"/>
    </p:custDataLst>
    <p:extLst>
      <p:ext uri="{BB962C8B-B14F-4D97-AF65-F5344CB8AC3E}">
        <p14:creationId xmlns:p14="http://schemas.microsoft.com/office/powerpoint/2010/main" val="2226792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5000"/>
            <a:extLst>
              <a:ext uri="{28A0092B-C50C-407E-A947-70E740481C1C}">
                <a14:useLocalDpi xmlns:a14="http://schemas.microsoft.com/office/drawing/2010/main" val="0"/>
              </a:ext>
            </a:extLst>
          </a:blip>
          <a:srcRect l="49815" r="2751" b="6959"/>
          <a:stretch/>
        </p:blipFill>
        <p:spPr>
          <a:xfrm flipH="1">
            <a:off x="0" y="-19050"/>
            <a:ext cx="12192000" cy="6877050"/>
          </a:xfrm>
          <a:prstGeom prst="rect">
            <a:avLst/>
          </a:prstGeom>
        </p:spPr>
      </p:pic>
      <p:sp>
        <p:nvSpPr>
          <p:cNvPr id="2" name="Title 1"/>
          <p:cNvSpPr>
            <a:spLocks noGrp="1"/>
          </p:cNvSpPr>
          <p:nvPr>
            <p:ph type="ctrTitle"/>
          </p:nvPr>
        </p:nvSpPr>
        <p:spPr>
          <a:xfrm>
            <a:off x="5292436" y="1932179"/>
            <a:ext cx="6456218" cy="2387600"/>
          </a:xfrm>
          <a:ln>
            <a:noFill/>
          </a:ln>
        </p:spPr>
        <p:txBody>
          <a:bodyPr>
            <a:noAutofit/>
          </a:bodyPr>
          <a:lstStyle/>
          <a:p>
            <a:pPr algn="r"/>
            <a:r>
              <a:rPr lang="en-US" sz="8500" b="1" dirty="0">
                <a:solidFill>
                  <a:srgbClr val="96C23D"/>
                </a:solidFill>
                <a:latin typeface="TeXGyreAdventor" charset="0"/>
                <a:ea typeface="TeXGyreAdventor" charset="0"/>
                <a:cs typeface="TeXGyreAdventor" charset="0"/>
              </a:rPr>
              <a:t>COMMON APP READY</a:t>
            </a:r>
          </a:p>
        </p:txBody>
      </p:sp>
      <p:sp>
        <p:nvSpPr>
          <p:cNvPr id="3" name="Subtitle 2"/>
          <p:cNvSpPr>
            <a:spLocks noGrp="1"/>
          </p:cNvSpPr>
          <p:nvPr>
            <p:ph type="subTitle" idx="1"/>
          </p:nvPr>
        </p:nvSpPr>
        <p:spPr>
          <a:xfrm>
            <a:off x="5567796" y="4685698"/>
            <a:ext cx="5973040" cy="1655762"/>
          </a:xfrm>
        </p:spPr>
        <p:txBody>
          <a:bodyPr>
            <a:normAutofit/>
          </a:bodyPr>
          <a:lstStyle/>
          <a:p>
            <a:pPr algn="r"/>
            <a:r>
              <a:rPr lang="en-US" sz="4500" dirty="0">
                <a:solidFill>
                  <a:schemeClr val="bg1"/>
                </a:solidFill>
                <a:latin typeface="TeXGyreAdventor" charset="0"/>
                <a:ea typeface="TeXGyreAdventor" charset="0"/>
                <a:cs typeface="TeXGyreAdventor" charset="0"/>
              </a:rPr>
              <a:t>Understanding the</a:t>
            </a:r>
          </a:p>
          <a:p>
            <a:pPr algn="r"/>
            <a:r>
              <a:rPr lang="en-US" sz="4500" dirty="0">
                <a:solidFill>
                  <a:schemeClr val="bg1"/>
                </a:solidFill>
                <a:latin typeface="TeXGyreAdventor" charset="0"/>
                <a:ea typeface="TeXGyreAdventor" charset="0"/>
                <a:cs typeface="TeXGyreAdventor" charset="0"/>
              </a:rPr>
              <a:t> My Colleges Tab</a:t>
            </a:r>
          </a:p>
        </p:txBody>
      </p:sp>
      <p:sp>
        <p:nvSpPr>
          <p:cNvPr id="6" name="Subtitle 2"/>
          <p:cNvSpPr txBox="1">
            <a:spLocks/>
          </p:cNvSpPr>
          <p:nvPr/>
        </p:nvSpPr>
        <p:spPr>
          <a:xfrm>
            <a:off x="5567796" y="6485392"/>
            <a:ext cx="6452754" cy="393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 2016 The Common Application  •  </a:t>
            </a:r>
            <a:r>
              <a:rPr kumimoji="0" lang="en-US" sz="2000" b="0" i="0" u="none" strike="noStrike" kern="1200" cap="none" spc="0" normalizeH="0" baseline="30000" noProof="0" dirty="0" err="1">
                <a:ln>
                  <a:noFill/>
                </a:ln>
                <a:solidFill>
                  <a:prstClr val="white"/>
                </a:solidFill>
                <a:effectLst/>
                <a:uLnTx/>
                <a:uFillTx/>
                <a:latin typeface="TeXGyreAdventor" charset="0"/>
                <a:ea typeface="TeXGyreAdventor" charset="0"/>
                <a:cs typeface="TeXGyreAdventor" charset="0"/>
              </a:rPr>
              <a:t>commonapp.org</a:t>
            </a:r>
            <a:endPar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endParaRPr>
          </a:p>
        </p:txBody>
      </p:sp>
      <p:cxnSp>
        <p:nvCxnSpPr>
          <p:cNvPr id="8" name="Straight Connector 7"/>
          <p:cNvCxnSpPr/>
          <p:nvPr/>
        </p:nvCxnSpPr>
        <p:spPr>
          <a:xfrm>
            <a:off x="4419600" y="4319779"/>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457200"/>
            <a:ext cx="4383944" cy="1005840"/>
          </a:xfrm>
          <a:prstGeom prst="rect">
            <a:avLst/>
          </a:prstGeom>
        </p:spPr>
      </p:pic>
    </p:spTree>
    <p:custDataLst>
      <p:tags r:id="rId1"/>
    </p:custDataLst>
    <p:extLst>
      <p:ext uri="{BB962C8B-B14F-4D97-AF65-F5344CB8AC3E}">
        <p14:creationId xmlns:p14="http://schemas.microsoft.com/office/powerpoint/2010/main" val="2576441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0077" y="2320417"/>
            <a:ext cx="4651923" cy="2150534"/>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9783" y="1993701"/>
            <a:ext cx="8150817" cy="2803967"/>
          </a:xfrm>
        </p:spPr>
        <p:txBody>
          <a:bodyPr>
            <a:noAutofit/>
          </a:bodyPr>
          <a:lstStyle/>
          <a:p>
            <a:r>
              <a:rPr lang="en-US" sz="4800" spc="-150" dirty="0">
                <a:solidFill>
                  <a:srgbClr val="373935"/>
                </a:solidFill>
                <a:latin typeface="TeXGyreAdventor" charset="0"/>
                <a:ea typeface="TeXGyreAdventor" charset="0"/>
                <a:cs typeface="TeXGyreAdventor" charset="0"/>
              </a:rPr>
              <a:t>UNDERSTANDING THE</a:t>
            </a:r>
            <a:br>
              <a:rPr lang="en-US" sz="4800" spc="-150" dirty="0">
                <a:solidFill>
                  <a:srgbClr val="373935"/>
                </a:solidFill>
                <a:latin typeface="TeXGyreAdventor" charset="0"/>
                <a:ea typeface="TeXGyreAdventor" charset="0"/>
                <a:cs typeface="TeXGyreAdventor" charset="0"/>
              </a:rPr>
            </a:br>
            <a:r>
              <a:rPr lang="en-US" sz="4800" b="1" spc="-150" dirty="0">
                <a:solidFill>
                  <a:srgbClr val="F16261"/>
                </a:solidFill>
                <a:latin typeface="TeXGyreAdventor" charset="0"/>
                <a:ea typeface="TeXGyreAdventor" charset="0"/>
                <a:cs typeface="TeXGyreAdventor" charset="0"/>
              </a:rPr>
              <a:t>MY COLLEGES TAB</a:t>
            </a:r>
            <a:br>
              <a:rPr lang="en-US" sz="4800" b="1" spc="-150" dirty="0">
                <a:solidFill>
                  <a:srgbClr val="F16261"/>
                </a:solidFill>
                <a:latin typeface="TeXGyreAdventor" charset="0"/>
                <a:ea typeface="TeXGyreAdventor" charset="0"/>
                <a:cs typeface="TeXGyreAdventor" charset="0"/>
              </a:rPr>
            </a:br>
            <a:r>
              <a:rPr lang="en-US" sz="4800" spc="-150" dirty="0">
                <a:solidFill>
                  <a:srgbClr val="373935"/>
                </a:solidFill>
                <a:latin typeface="TeXGyreAdventor" charset="0"/>
                <a:ea typeface="TeXGyreAdventor" charset="0"/>
                <a:cs typeface="TeXGyreAdventor" charset="0"/>
              </a:rPr>
              <a:t>AGENDA</a:t>
            </a:r>
          </a:p>
        </p:txBody>
      </p:sp>
      <p:sp>
        <p:nvSpPr>
          <p:cNvPr id="3" name="Content Placeholder 2"/>
          <p:cNvSpPr>
            <a:spLocks noGrp="1"/>
          </p:cNvSpPr>
          <p:nvPr>
            <p:ph idx="1"/>
          </p:nvPr>
        </p:nvSpPr>
        <p:spPr>
          <a:xfrm>
            <a:off x="7671309" y="2771342"/>
            <a:ext cx="4389458" cy="1248683"/>
          </a:xfrm>
        </p:spPr>
        <p:txBody>
          <a:bodyPr>
            <a:normAutofit/>
          </a:bodyPr>
          <a:lstStyle/>
          <a:p>
            <a:pPr>
              <a:lnSpc>
                <a:spcPct val="100000"/>
              </a:lnSpc>
              <a:spcBef>
                <a:spcPts val="0"/>
              </a:spcBef>
            </a:pPr>
            <a:r>
              <a:rPr lang="en-US" sz="2400" dirty="0">
                <a:solidFill>
                  <a:schemeClr val="bg1"/>
                </a:solidFill>
                <a:latin typeface="TeXGyreAdventor" charset="0"/>
                <a:ea typeface="TeXGyreAdventor" charset="0"/>
                <a:cs typeface="TeXGyreAdventor" charset="0"/>
              </a:rPr>
              <a:t>The My Colleges Tab</a:t>
            </a:r>
          </a:p>
          <a:p>
            <a:pPr>
              <a:lnSpc>
                <a:spcPct val="100000"/>
              </a:lnSpc>
              <a:spcBef>
                <a:spcPts val="0"/>
              </a:spcBef>
            </a:pPr>
            <a:r>
              <a:rPr lang="en-US" sz="2400" dirty="0">
                <a:solidFill>
                  <a:schemeClr val="bg1"/>
                </a:solidFill>
                <a:latin typeface="TeXGyreAdventor" charset="0"/>
                <a:ea typeface="TeXGyreAdventor" charset="0"/>
                <a:cs typeface="TeXGyreAdventor" charset="0"/>
              </a:rPr>
              <a:t>College-Specific Questions</a:t>
            </a:r>
          </a:p>
          <a:p>
            <a:pPr>
              <a:lnSpc>
                <a:spcPct val="100000"/>
              </a:lnSpc>
              <a:spcBef>
                <a:spcPts val="0"/>
              </a:spcBef>
            </a:pPr>
            <a:r>
              <a:rPr lang="en-US" sz="2400" dirty="0">
                <a:solidFill>
                  <a:schemeClr val="bg1"/>
                </a:solidFill>
                <a:latin typeface="TeXGyreAdventor" charset="0"/>
                <a:ea typeface="TeXGyreAdventor" charset="0"/>
                <a:cs typeface="TeXGyreAdventor" charset="0"/>
              </a:rPr>
              <a:t>The Writing Supplement </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579577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5154" y="1993702"/>
            <a:ext cx="5586846"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65551" y="963536"/>
            <a:ext cx="5978236" cy="4864297"/>
          </a:xfrm>
        </p:spPr>
        <p:txBody>
          <a:bodyPr>
            <a:noAutofit/>
          </a:bodyPr>
          <a:lstStyle/>
          <a:p>
            <a:r>
              <a:rPr lang="en-US" sz="6000" spc="-150" dirty="0">
                <a:solidFill>
                  <a:srgbClr val="373935"/>
                </a:solidFill>
                <a:latin typeface="TeXGyreAdventor" charset="0"/>
                <a:ea typeface="TeXGyreAdventor" charset="0"/>
                <a:cs typeface="TeXGyreAdventor" charset="0"/>
              </a:rPr>
              <a:t>THE</a:t>
            </a:r>
            <a:br>
              <a:rPr lang="en-US" sz="6000" b="1" spc="-150" dirty="0">
                <a:solidFill>
                  <a:srgbClr val="F16261"/>
                </a:solidFill>
                <a:latin typeface="TeXGyreAdventor" charset="0"/>
                <a:ea typeface="TeXGyreAdventor" charset="0"/>
                <a:cs typeface="TeXGyreAdventor" charset="0"/>
              </a:rPr>
            </a:br>
            <a:r>
              <a:rPr lang="en-US" sz="6000" b="1" spc="-150" dirty="0">
                <a:solidFill>
                  <a:srgbClr val="F16261"/>
                </a:solidFill>
                <a:latin typeface="TeXGyreAdventor" charset="0"/>
                <a:ea typeface="TeXGyreAdventor" charset="0"/>
                <a:cs typeface="TeXGyreAdventor" charset="0"/>
              </a:rPr>
              <a:t>MY COLLEGES</a:t>
            </a:r>
            <a:br>
              <a:rPr lang="en-US" sz="6000" b="1" spc="-150" dirty="0">
                <a:solidFill>
                  <a:srgbClr val="F16261"/>
                </a:solidFill>
                <a:latin typeface="TeXGyreAdventor" charset="0"/>
                <a:ea typeface="TeXGyreAdventor" charset="0"/>
                <a:cs typeface="TeXGyreAdventor" charset="0"/>
              </a:rPr>
            </a:br>
            <a:r>
              <a:rPr lang="en-US" sz="6000" spc="-150" dirty="0">
                <a:solidFill>
                  <a:srgbClr val="373935"/>
                </a:solidFill>
                <a:latin typeface="TeXGyreAdventor" charset="0"/>
                <a:ea typeface="TeXGyreAdventor" charset="0"/>
                <a:cs typeface="TeXGyreAdventor" charset="0"/>
              </a:rPr>
              <a:t>TAB</a:t>
            </a:r>
            <a:endParaRPr lang="en-US" sz="6000" b="1" spc="-150" dirty="0">
              <a:solidFill>
                <a:srgbClr val="F16261"/>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915199" y="2387587"/>
            <a:ext cx="5005388" cy="2016194"/>
          </a:xfrm>
        </p:spPr>
        <p:txBody>
          <a:bodyPr>
            <a:normAutofit/>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Before beginning your applications, it’s a good idea to familiarize yourself with each school’s requirements to help you stay organized.</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922147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386962" y="1493520"/>
            <a:ext cx="5506746" cy="39741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Click the name of each school in your My Colleges tab to see their requirements.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28" r="3743" b="13520"/>
          <a:stretch/>
        </p:blipFill>
        <p:spPr>
          <a:xfrm>
            <a:off x="6146800" y="0"/>
            <a:ext cx="6045200" cy="6858000"/>
          </a:xfrm>
          <a:prstGeom prst="rect">
            <a:avLst/>
          </a:prstGeom>
        </p:spPr>
      </p:pic>
      <p:sp>
        <p:nvSpPr>
          <p:cNvPr id="10" name="Rectangle 9"/>
          <p:cNvSpPr/>
          <p:nvPr/>
        </p:nvSpPr>
        <p:spPr>
          <a:xfrm>
            <a:off x="8209278" y="1761067"/>
            <a:ext cx="2120055" cy="4595283"/>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88071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2"/>
          <p:cNvSpPr txBox="1">
            <a:spLocks/>
          </p:cNvSpPr>
          <p:nvPr/>
        </p:nvSpPr>
        <p:spPr>
          <a:xfrm>
            <a:off x="6380481" y="2026920"/>
            <a:ext cx="5406660" cy="27238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Each school in your My Colleges tab will have three sections under “Application”.</a:t>
            </a:r>
          </a:p>
        </p:txBody>
      </p:sp>
      <p:sp>
        <p:nvSpPr>
          <p:cNvPr id="9" name="Subtitle 2"/>
          <p:cNvSpPr txBox="1">
            <a:spLocks/>
          </p:cNvSpPr>
          <p:nvPr/>
        </p:nvSpPr>
        <p:spPr>
          <a:xfrm>
            <a:off x="304800" y="66722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10" name="Slide Number Placeholder 1"/>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3743"/>
          <a:stretch/>
        </p:blipFill>
        <p:spPr>
          <a:xfrm>
            <a:off x="-1" y="16933"/>
            <a:ext cx="6096001" cy="6824134"/>
          </a:xfrm>
          <a:prstGeom prst="rect">
            <a:avLst/>
          </a:prstGeom>
        </p:spPr>
      </p:pic>
    </p:spTree>
    <p:custDataLst>
      <p:tags r:id="rId1"/>
    </p:custDataLst>
    <p:extLst>
      <p:ext uri="{BB962C8B-B14F-4D97-AF65-F5344CB8AC3E}">
        <p14:creationId xmlns:p14="http://schemas.microsoft.com/office/powerpoint/2010/main" val="4443791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p:nvSpPr>
        <p:spPr>
          <a:xfrm>
            <a:off x="0" y="0"/>
            <a:ext cx="37310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2"/>
          <p:cNvSpPr txBox="1">
            <a:spLocks/>
          </p:cNvSpPr>
          <p:nvPr/>
        </p:nvSpPr>
        <p:spPr>
          <a:xfrm>
            <a:off x="4333393" y="2165641"/>
            <a:ext cx="7279487" cy="2600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Some schools may have a “Writing Supplement” section in addition </a:t>
            </a:r>
            <a:r>
              <a:rPr kumimoji="0" lang="en-US" sz="4000" b="0" i="0" u="none" strike="noStrike" kern="1200" cap="none" spc="0" normalizeH="0" baseline="0" noProof="0">
                <a:ln>
                  <a:noFill/>
                </a:ln>
                <a:solidFill>
                  <a:prstClr val="white"/>
                </a:solidFill>
                <a:effectLst/>
                <a:uLnTx/>
                <a:uFillTx/>
                <a:latin typeface="TeXGyreAdventor" charset="0"/>
                <a:ea typeface="TeXGyreAdventor" charset="0"/>
                <a:cs typeface="TeXGyreAdventor" charset="0"/>
              </a:rPr>
              <a:t>to the “Application” section.</a:t>
            </a:r>
            <a:endParaRPr kumimoji="0" lang="en-US" sz="40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9" name="Subtitle 2"/>
          <p:cNvSpPr txBox="1">
            <a:spLocks/>
          </p:cNvSpPr>
          <p:nvPr/>
        </p:nvSpPr>
        <p:spPr>
          <a:xfrm>
            <a:off x="304800" y="66722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10" name="Slide Number Placeholder 1"/>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5" y="36767"/>
            <a:ext cx="3705367" cy="6858000"/>
          </a:xfrm>
          <a:prstGeom prst="rect">
            <a:avLst/>
          </a:prstGeom>
        </p:spPr>
      </p:pic>
    </p:spTree>
    <p:custDataLst>
      <p:tags r:id="rId1"/>
    </p:custDataLst>
    <p:extLst>
      <p:ext uri="{BB962C8B-B14F-4D97-AF65-F5344CB8AC3E}">
        <p14:creationId xmlns:p14="http://schemas.microsoft.com/office/powerpoint/2010/main" val="18071549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5154" y="1993702"/>
            <a:ext cx="5586846"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65551" y="963536"/>
            <a:ext cx="5978236" cy="4864297"/>
          </a:xfrm>
        </p:spPr>
        <p:txBody>
          <a:bodyPr>
            <a:noAutofit/>
          </a:bodyPr>
          <a:lstStyle/>
          <a:p>
            <a:r>
              <a:rPr lang="en-US" sz="6600" spc="-150" dirty="0">
                <a:solidFill>
                  <a:srgbClr val="373935"/>
                </a:solidFill>
                <a:latin typeface="TeXGyreAdventor" charset="0"/>
                <a:ea typeface="TeXGyreAdventor" charset="0"/>
                <a:cs typeface="TeXGyreAdventor" charset="0"/>
              </a:rPr>
              <a:t>THE</a:t>
            </a:r>
            <a:br>
              <a:rPr lang="en-US" sz="6600" b="1" spc="-150" dirty="0">
                <a:solidFill>
                  <a:srgbClr val="F16261"/>
                </a:solidFill>
                <a:latin typeface="TeXGyreAdventor" charset="0"/>
                <a:ea typeface="TeXGyreAdventor" charset="0"/>
                <a:cs typeface="TeXGyreAdventor" charset="0"/>
              </a:rPr>
            </a:br>
            <a:r>
              <a:rPr lang="en-US" sz="6600" b="1" spc="-150" dirty="0">
                <a:solidFill>
                  <a:srgbClr val="F16261"/>
                </a:solidFill>
                <a:latin typeface="TeXGyreAdventor" charset="0"/>
                <a:ea typeface="TeXGyreAdventor" charset="0"/>
                <a:cs typeface="TeXGyreAdventor" charset="0"/>
              </a:rPr>
              <a:t>APPLICATION</a:t>
            </a:r>
            <a:br>
              <a:rPr lang="en-US" sz="6600" b="1" spc="-150" dirty="0">
                <a:solidFill>
                  <a:srgbClr val="F16261"/>
                </a:solidFill>
                <a:latin typeface="TeXGyreAdventor" charset="0"/>
                <a:ea typeface="TeXGyreAdventor" charset="0"/>
                <a:cs typeface="TeXGyreAdventor" charset="0"/>
              </a:rPr>
            </a:br>
            <a:r>
              <a:rPr lang="en-US" sz="6600" spc="-150" dirty="0">
                <a:solidFill>
                  <a:srgbClr val="373935"/>
                </a:solidFill>
                <a:latin typeface="TeXGyreAdventor" charset="0"/>
                <a:ea typeface="TeXGyreAdventor" charset="0"/>
                <a:cs typeface="TeXGyreAdventor" charset="0"/>
              </a:rPr>
              <a:t>SECTION</a:t>
            </a:r>
            <a:endParaRPr lang="en-US" sz="6600" b="1" spc="-150" dirty="0">
              <a:solidFill>
                <a:srgbClr val="F16261"/>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95883" y="2295011"/>
            <a:ext cx="5005388" cy="2201346"/>
          </a:xfrm>
        </p:spPr>
        <p:txBody>
          <a:bodyPr>
            <a:normAutofit/>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The Application section is organized into three subsections: Questions, Recommenders &amp; FERPA, and Review and Submit – Common App </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224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0" y="3742267"/>
            <a:ext cx="12192000" cy="311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1150368" y="567543"/>
            <a:ext cx="9891264" cy="1098274"/>
          </a:xfrm>
        </p:spPr>
        <p:txBody>
          <a:bodyPr>
            <a:normAutofit/>
          </a:bodyPr>
          <a:lstStyle/>
          <a:p>
            <a:pPr marL="0" indent="0" algn="ctr">
              <a:buNone/>
            </a:pPr>
            <a:r>
              <a:rPr lang="en-US" sz="3600" dirty="0">
                <a:solidFill>
                  <a:schemeClr val="bg1"/>
                </a:solidFill>
                <a:latin typeface="TeXGyreAdventor" charset="0"/>
                <a:ea typeface="TeXGyreAdventor" charset="0"/>
                <a:cs typeface="TeXGyreAdventor" charset="0"/>
              </a:rPr>
              <a:t>SCHOOL-SPECIFIC QUESTIONS</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2"/>
          <p:cNvSpPr txBox="1">
            <a:spLocks/>
          </p:cNvSpPr>
          <p:nvPr/>
        </p:nvSpPr>
        <p:spPr>
          <a:xfrm>
            <a:off x="855134" y="1430867"/>
            <a:ext cx="10481732" cy="2174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Each school can determine what types of questions they want to ask, so every Questions section will look a little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However, each school will always ask you to select a start term and admission plan. </a:t>
            </a:r>
          </a:p>
        </p:txBody>
      </p:sp>
      <p:sp>
        <p:nvSpPr>
          <p:cNvPr id="9" name="Content Placeholder 2"/>
          <p:cNvSpPr txBox="1">
            <a:spLocks/>
          </p:cNvSpPr>
          <p:nvPr/>
        </p:nvSpPr>
        <p:spPr>
          <a:xfrm>
            <a:off x="855134" y="4944533"/>
            <a:ext cx="10481732" cy="1343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C23D"/>
                </a:solidFill>
                <a:effectLst/>
                <a:uLnTx/>
                <a:uFillTx/>
                <a:latin typeface="TeXGyreAdventor" charset="0"/>
                <a:ea typeface="TeXGyreAdventor" charset="0"/>
                <a:cs typeface="TeXGyreAdventor" charset="0"/>
              </a:rPr>
              <a:t>Because the start term and admission plan let schools know when you would like to apply. It is also how submission deadlines are set and displayed in the Common App. </a:t>
            </a:r>
          </a:p>
        </p:txBody>
      </p:sp>
      <p:sp>
        <p:nvSpPr>
          <p:cNvPr id="11" name="Content Placeholder 2"/>
          <p:cNvSpPr txBox="1">
            <a:spLocks/>
          </p:cNvSpPr>
          <p:nvPr/>
        </p:nvSpPr>
        <p:spPr>
          <a:xfrm>
            <a:off x="855134" y="4044410"/>
            <a:ext cx="10481732" cy="597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6C23D"/>
                </a:solidFill>
                <a:effectLst/>
                <a:uLnTx/>
                <a:uFillTx/>
                <a:latin typeface="TeXGyreAdventor" charset="0"/>
                <a:ea typeface="TeXGyreAdventor" charset="0"/>
                <a:cs typeface="TeXGyreAdventor" charset="0"/>
              </a:rPr>
              <a:t>WHY?</a:t>
            </a:r>
          </a:p>
        </p:txBody>
      </p:sp>
    </p:spTree>
    <p:custDataLst>
      <p:tags r:id="rId1"/>
    </p:custDataLst>
    <p:extLst>
      <p:ext uri="{BB962C8B-B14F-4D97-AF65-F5344CB8AC3E}">
        <p14:creationId xmlns:p14="http://schemas.microsoft.com/office/powerpoint/2010/main" val="6350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511" t="21864" r="15234" b="28957"/>
          <a:stretch/>
        </p:blipFill>
        <p:spPr>
          <a:xfrm>
            <a:off x="234" y="0"/>
            <a:ext cx="12191766" cy="4422370"/>
          </a:xfrm>
          <a:prstGeom prst="rect">
            <a:avLst/>
          </a:prstGeom>
        </p:spPr>
      </p:pic>
      <p:sp>
        <p:nvSpPr>
          <p:cNvPr id="3" name="Content Placeholder 2"/>
          <p:cNvSpPr>
            <a:spLocks noGrp="1"/>
          </p:cNvSpPr>
          <p:nvPr>
            <p:ph idx="1"/>
          </p:nvPr>
        </p:nvSpPr>
        <p:spPr>
          <a:xfrm>
            <a:off x="905689" y="5069262"/>
            <a:ext cx="9620035" cy="540231"/>
          </a:xfrm>
        </p:spPr>
        <p:txBody>
          <a:bodyPr>
            <a:normAutofit fontScale="92500" lnSpcReduction="10000"/>
          </a:bodyPr>
          <a:lstStyle/>
          <a:p>
            <a:pPr marL="0" indent="0">
              <a:buNone/>
            </a:pPr>
            <a:r>
              <a:rPr lang="en-US" sz="3600" dirty="0">
                <a:solidFill>
                  <a:schemeClr val="bg1"/>
                </a:solidFill>
                <a:latin typeface="TeXGyreAdventor" charset="0"/>
                <a:ea typeface="TeXGyreAdventor" charset="0"/>
                <a:cs typeface="TeXGyreAdventor" charset="0"/>
              </a:rPr>
              <a:t>1. REGISTRATION TYPE</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fld id="{0D0F345F-312A-BD4D-AAF3-E6C3158CAC6E}" type="slidenum">
              <a:rPr lang="en-US" smtClean="0"/>
              <a:t>8</a:t>
            </a:fld>
            <a:endParaRPr lang="en-US"/>
          </a:p>
        </p:txBody>
      </p:sp>
    </p:spTree>
    <p:extLst>
      <p:ext uri="{BB962C8B-B14F-4D97-AF65-F5344CB8AC3E}">
        <p14:creationId xmlns:p14="http://schemas.microsoft.com/office/powerpoint/2010/main" val="669191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612" y="836072"/>
            <a:ext cx="5677055" cy="1325563"/>
          </a:xfrm>
        </p:spPr>
        <p:txBody>
          <a:bodyPr>
            <a:noAutofit/>
          </a:bodyPr>
          <a:lstStyle/>
          <a:p>
            <a:r>
              <a:rPr lang="en-US" sz="4600" dirty="0">
                <a:solidFill>
                  <a:schemeClr val="bg1"/>
                </a:solidFill>
                <a:latin typeface="TeXGyreAdventor" charset="0"/>
                <a:ea typeface="TeXGyreAdventor" charset="0"/>
                <a:cs typeface="TeXGyreAdventor" charset="0"/>
              </a:rPr>
              <a:t>RECOMMENDERS </a:t>
            </a:r>
            <a:br>
              <a:rPr lang="en-US" sz="4600" dirty="0">
                <a:solidFill>
                  <a:schemeClr val="bg1"/>
                </a:solidFill>
                <a:latin typeface="TeXGyreAdventor" charset="0"/>
                <a:ea typeface="TeXGyreAdventor" charset="0"/>
                <a:cs typeface="TeXGyreAdventor" charset="0"/>
              </a:rPr>
            </a:br>
            <a:r>
              <a:rPr lang="en-US" sz="4600" dirty="0">
                <a:solidFill>
                  <a:schemeClr val="bg1"/>
                </a:solidFill>
                <a:latin typeface="TeXGyreAdventor" charset="0"/>
                <a:ea typeface="TeXGyreAdventor" charset="0"/>
                <a:cs typeface="TeXGyreAdventor" charset="0"/>
              </a:rPr>
              <a:t>&amp; FERPA</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2"/>
          <p:cNvSpPr txBox="1">
            <a:spLocks/>
          </p:cNvSpPr>
          <p:nvPr/>
        </p:nvSpPr>
        <p:spPr>
          <a:xfrm>
            <a:off x="503612" y="2709840"/>
            <a:ext cx="5677055" cy="3487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In this section you will assign your recommenders and </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hlinkClick r:id="rId4"/>
              </a:rPr>
              <a:t>complete the FERPA Release Authorization</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Be sure to double check each school’s recommendation requirements!</a:t>
            </a:r>
          </a:p>
        </p:txBody>
      </p:sp>
      <p:pic>
        <p:nvPicPr>
          <p:cNvPr id="7" name="Shape 186"/>
          <p:cNvPicPr preferRelativeResize="0"/>
          <p:nvPr/>
        </p:nvPicPr>
        <p:blipFill rotWithShape="1">
          <a:blip r:embed="rId5">
            <a:alphaModFix/>
          </a:blip>
          <a:srcRect/>
          <a:stretch/>
        </p:blipFill>
        <p:spPr>
          <a:xfrm>
            <a:off x="6763266" y="0"/>
            <a:ext cx="5428734" cy="6858000"/>
          </a:xfrm>
          <a:prstGeom prst="rect">
            <a:avLst/>
          </a:prstGeom>
          <a:noFill/>
          <a:ln>
            <a:noFill/>
          </a:ln>
        </p:spPr>
      </p:pic>
      <p:grpSp>
        <p:nvGrpSpPr>
          <p:cNvPr id="3" name="Group 2"/>
          <p:cNvGrpSpPr/>
          <p:nvPr/>
        </p:nvGrpSpPr>
        <p:grpSpPr>
          <a:xfrm>
            <a:off x="7702658" y="4897464"/>
            <a:ext cx="4489342" cy="1471347"/>
            <a:chOff x="7702658" y="4897464"/>
            <a:chExt cx="4489342" cy="1471347"/>
          </a:xfrm>
        </p:grpSpPr>
        <p:sp>
          <p:nvSpPr>
            <p:cNvPr id="9" name="Shape 208"/>
            <p:cNvSpPr/>
            <p:nvPr/>
          </p:nvSpPr>
          <p:spPr>
            <a:xfrm>
              <a:off x="7702658" y="4897464"/>
              <a:ext cx="4489342" cy="1471347"/>
            </a:xfrm>
            <a:prstGeom prst="rect">
              <a:avLst/>
            </a:prstGeom>
            <a:solidFill>
              <a:srgbClr val="F16261"/>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 name="Shape 209"/>
            <p:cNvSpPr txBox="1"/>
            <p:nvPr/>
          </p:nvSpPr>
          <p:spPr>
            <a:xfrm>
              <a:off x="7809573" y="5018812"/>
              <a:ext cx="4345254" cy="12286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Tx/>
                <a:buNone/>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sym typeface="Arial"/>
                </a:rPr>
                <a:t>If your school uses </a:t>
              </a:r>
              <a:r>
                <a:rPr kumimoji="0" lang="en-US" sz="1800" b="0" i="0" u="none" strike="noStrike" kern="1200" cap="none" spc="0" normalizeH="0" baseline="0" noProof="0" dirty="0" err="1">
                  <a:ln>
                    <a:noFill/>
                  </a:ln>
                  <a:solidFill>
                    <a:prstClr val="white"/>
                  </a:solidFill>
                  <a:effectLst/>
                  <a:uLnTx/>
                  <a:uFillTx/>
                  <a:latin typeface="TeXGyreAdventor" charset="0"/>
                  <a:ea typeface="TeXGyreAdventor" charset="0"/>
                  <a:cs typeface="TeXGyreAdventor" charset="0"/>
                  <a:sym typeface="Arial"/>
                </a:rPr>
                <a:t>Naviance</a:t>
              </a: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sym typeface="Arial"/>
                </a:rPr>
                <a:t> to submit transcripts and recommendations, you will assign your counselor and teachers in </a:t>
              </a:r>
              <a:r>
                <a:rPr kumimoji="0" lang="en-US" sz="1800" b="0" i="0" u="none" strike="noStrike" kern="1200" cap="none" spc="0" normalizeH="0" baseline="0" noProof="0" dirty="0" err="1">
                  <a:ln>
                    <a:noFill/>
                  </a:ln>
                  <a:solidFill>
                    <a:prstClr val="white"/>
                  </a:solidFill>
                  <a:effectLst/>
                  <a:uLnTx/>
                  <a:uFillTx/>
                  <a:latin typeface="TeXGyreAdventor" charset="0"/>
                  <a:ea typeface="TeXGyreAdventor" charset="0"/>
                  <a:cs typeface="TeXGyreAdventor" charset="0"/>
                  <a:sym typeface="Arial"/>
                </a:rPr>
                <a:t>Naviance</a:t>
              </a: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sym typeface="Arial"/>
                </a:rPr>
                <a:t>, not the Common App.</a:t>
              </a:r>
            </a:p>
          </p:txBody>
        </p:sp>
      </p:grpSp>
    </p:spTree>
    <p:custDataLst>
      <p:tags r:id="rId1"/>
    </p:custDataLst>
    <p:extLst>
      <p:ext uri="{BB962C8B-B14F-4D97-AF65-F5344CB8AC3E}">
        <p14:creationId xmlns:p14="http://schemas.microsoft.com/office/powerpoint/2010/main" val="9537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4790" y="1019722"/>
            <a:ext cx="3395230" cy="1493465"/>
          </a:xfrm>
        </p:spPr>
        <p:txBody>
          <a:bodyPr>
            <a:noAutofit/>
          </a:bodyPr>
          <a:lstStyle/>
          <a:p>
            <a:r>
              <a:rPr lang="en-US" sz="4800" dirty="0">
                <a:solidFill>
                  <a:schemeClr val="bg1"/>
                </a:solidFill>
                <a:latin typeface="TeXGyreAdventor" charset="0"/>
                <a:ea typeface="TeXGyreAdventor" charset="0"/>
                <a:cs typeface="TeXGyreAdventor" charset="0"/>
              </a:rPr>
              <a:t>REVIEW &amp; SUBMIT</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36" r="2696"/>
          <a:stretch/>
        </p:blipFill>
        <p:spPr>
          <a:xfrm>
            <a:off x="4678680" y="0"/>
            <a:ext cx="7513320" cy="6858000"/>
          </a:xfrm>
          <a:prstGeom prst="rect">
            <a:avLst/>
          </a:prstGeom>
        </p:spPr>
      </p:pic>
      <p:sp>
        <p:nvSpPr>
          <p:cNvPr id="9" name="Content Placeholder 2"/>
          <p:cNvSpPr txBox="1">
            <a:spLocks/>
          </p:cNvSpPr>
          <p:nvPr/>
        </p:nvSpPr>
        <p:spPr>
          <a:xfrm>
            <a:off x="503613" y="2709840"/>
            <a:ext cx="3885508" cy="3487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When you have completed the Common App, assigned your recommenders, and answered all college-specific questions you can start </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hlinkClick r:id="rId5"/>
              </a:rPr>
              <a:t>the submission process</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t>
            </a:r>
          </a:p>
        </p:txBody>
      </p:sp>
    </p:spTree>
    <p:custDataLst>
      <p:tags r:id="rId1"/>
    </p:custDataLst>
    <p:extLst>
      <p:ext uri="{BB962C8B-B14F-4D97-AF65-F5344CB8AC3E}">
        <p14:creationId xmlns:p14="http://schemas.microsoft.com/office/powerpoint/2010/main" val="33982941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2331721"/>
            <a:ext cx="5720862" cy="2240280"/>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50639" y="1467436"/>
            <a:ext cx="5978236" cy="3852790"/>
          </a:xfrm>
        </p:spPr>
        <p:txBody>
          <a:bodyPr>
            <a:noAutofit/>
          </a:bodyPr>
          <a:lstStyle/>
          <a:p>
            <a:r>
              <a:rPr lang="en-US" sz="6000" spc="-150" dirty="0">
                <a:solidFill>
                  <a:srgbClr val="373935"/>
                </a:solidFill>
                <a:latin typeface="TeXGyreAdventor" charset="0"/>
                <a:ea typeface="TeXGyreAdventor" charset="0"/>
                <a:cs typeface="TeXGyreAdventor" charset="0"/>
              </a:rPr>
              <a:t>THE</a:t>
            </a:r>
            <a:br>
              <a:rPr lang="en-US" sz="6000" b="1" spc="-150" dirty="0">
                <a:solidFill>
                  <a:srgbClr val="F16261"/>
                </a:solidFill>
                <a:latin typeface="TeXGyreAdventor" charset="0"/>
                <a:ea typeface="TeXGyreAdventor" charset="0"/>
                <a:cs typeface="TeXGyreAdventor" charset="0"/>
              </a:rPr>
            </a:br>
            <a:r>
              <a:rPr lang="en-US" sz="6000" b="1" spc="-150" dirty="0">
                <a:solidFill>
                  <a:srgbClr val="F16261"/>
                </a:solidFill>
                <a:latin typeface="TeXGyreAdventor" charset="0"/>
                <a:ea typeface="TeXGyreAdventor" charset="0"/>
                <a:cs typeface="TeXGyreAdventor" charset="0"/>
              </a:rPr>
              <a:t>WRITING SUPPLEMENT</a:t>
            </a:r>
            <a:br>
              <a:rPr lang="en-US" sz="6000" b="1" spc="-150" dirty="0">
                <a:solidFill>
                  <a:srgbClr val="F16261"/>
                </a:solidFill>
                <a:latin typeface="TeXGyreAdventor" charset="0"/>
                <a:ea typeface="TeXGyreAdventor" charset="0"/>
                <a:cs typeface="TeXGyreAdventor" charset="0"/>
              </a:rPr>
            </a:br>
            <a:r>
              <a:rPr lang="en-US" sz="6000" spc="-150" dirty="0">
                <a:solidFill>
                  <a:srgbClr val="373935"/>
                </a:solidFill>
                <a:latin typeface="TeXGyreAdventor" charset="0"/>
                <a:ea typeface="TeXGyreAdventor" charset="0"/>
                <a:cs typeface="TeXGyreAdventor" charset="0"/>
              </a:rPr>
              <a:t>SECTION</a:t>
            </a:r>
          </a:p>
        </p:txBody>
      </p:sp>
      <p:sp>
        <p:nvSpPr>
          <p:cNvPr id="3" name="Content Placeholder 2"/>
          <p:cNvSpPr>
            <a:spLocks noGrp="1"/>
          </p:cNvSpPr>
          <p:nvPr>
            <p:ph idx="1"/>
          </p:nvPr>
        </p:nvSpPr>
        <p:spPr>
          <a:xfrm>
            <a:off x="6828875" y="2650002"/>
            <a:ext cx="5005388" cy="1603717"/>
          </a:xfrm>
        </p:spPr>
        <p:txBody>
          <a:bodyPr>
            <a:normAutofit/>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Some, but not all schools, may require a Writing Supplement in addition to their </a:t>
            </a:r>
            <a:r>
              <a:rPr lang="en-US" sz="2400">
                <a:solidFill>
                  <a:schemeClr val="bg1"/>
                </a:solidFill>
                <a:latin typeface="TeXGyreAdventor" charset="0"/>
                <a:ea typeface="TeXGyreAdventor" charset="0"/>
                <a:cs typeface="TeXGyreAdventor" charset="0"/>
              </a:rPr>
              <a:t>college-specific questions.</a:t>
            </a:r>
            <a:endParaRPr lang="en-US" sz="2400" dirty="0">
              <a:solidFill>
                <a:schemeClr val="bg1"/>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725310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925" b="6146"/>
          <a:stretch/>
        </p:blipFill>
        <p:spPr>
          <a:xfrm>
            <a:off x="426720" y="0"/>
            <a:ext cx="11506200" cy="6862227"/>
          </a:xfrm>
          <a:prstGeom prst="rect">
            <a:avLst/>
          </a:prstGeom>
        </p:spPr>
      </p:pic>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prstClr val="white"/>
                </a:solidFill>
                <a:effectLst/>
                <a:uLnTx/>
                <a:uFillTx/>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4" name="Group 3"/>
          <p:cNvGrpSpPr/>
          <p:nvPr/>
        </p:nvGrpSpPr>
        <p:grpSpPr>
          <a:xfrm>
            <a:off x="7717898" y="87909"/>
            <a:ext cx="4489342" cy="6388557"/>
            <a:chOff x="7717898" y="87909"/>
            <a:chExt cx="4489342" cy="6388557"/>
          </a:xfrm>
        </p:grpSpPr>
        <p:sp>
          <p:nvSpPr>
            <p:cNvPr id="21" name="Rectangle 20"/>
            <p:cNvSpPr/>
            <p:nvPr/>
          </p:nvSpPr>
          <p:spPr>
            <a:xfrm>
              <a:off x="9250680" y="1282844"/>
              <a:ext cx="1310640" cy="5193622"/>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Shape 208"/>
            <p:cNvSpPr/>
            <p:nvPr/>
          </p:nvSpPr>
          <p:spPr>
            <a:xfrm>
              <a:off x="7717898" y="87909"/>
              <a:ext cx="4489342" cy="1114903"/>
            </a:xfrm>
            <a:prstGeom prst="rect">
              <a:avLst/>
            </a:prstGeom>
            <a:solidFill>
              <a:srgbClr val="96C23D"/>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 name="Shape 209"/>
            <p:cNvSpPr txBox="1"/>
            <p:nvPr/>
          </p:nvSpPr>
          <p:spPr>
            <a:xfrm>
              <a:off x="7811651" y="271611"/>
              <a:ext cx="4301836" cy="747498"/>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 typeface="Arial"/>
                <a:buNone/>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sym typeface="Arial"/>
                </a:rPr>
                <a:t>You can see which schools require a Writing Supplement from the Dashboard.</a:t>
              </a:r>
            </a:p>
          </p:txBody>
        </p:sp>
      </p:grpSp>
      <p:grpSp>
        <p:nvGrpSpPr>
          <p:cNvPr id="6" name="Group 5"/>
          <p:cNvGrpSpPr/>
          <p:nvPr/>
        </p:nvGrpSpPr>
        <p:grpSpPr>
          <a:xfrm>
            <a:off x="5918905" y="87909"/>
            <a:ext cx="6273095" cy="1574949"/>
            <a:chOff x="5918905" y="87909"/>
            <a:chExt cx="6273095" cy="1574949"/>
          </a:xfrm>
        </p:grpSpPr>
        <p:cxnSp>
          <p:nvCxnSpPr>
            <p:cNvPr id="19" name="Straight Arrow Connector 18"/>
            <p:cNvCxnSpPr/>
            <p:nvPr/>
          </p:nvCxnSpPr>
          <p:spPr>
            <a:xfrm flipH="1">
              <a:off x="5918905" y="1650392"/>
              <a:ext cx="1372498" cy="12466"/>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702658" y="87909"/>
              <a:ext cx="4489342" cy="1114903"/>
              <a:chOff x="7702658" y="87909"/>
              <a:chExt cx="4489342" cy="1114903"/>
            </a:xfrm>
          </p:grpSpPr>
          <p:sp>
            <p:nvSpPr>
              <p:cNvPr id="16" name="Shape 208"/>
              <p:cNvSpPr/>
              <p:nvPr/>
            </p:nvSpPr>
            <p:spPr>
              <a:xfrm>
                <a:off x="7702658" y="87909"/>
                <a:ext cx="4489342" cy="1114903"/>
              </a:xfrm>
              <a:prstGeom prst="rect">
                <a:avLst/>
              </a:prstGeom>
              <a:solidFill>
                <a:srgbClr val="96C23D"/>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 name="Shape 209"/>
              <p:cNvSpPr txBox="1"/>
              <p:nvPr/>
            </p:nvSpPr>
            <p:spPr>
              <a:xfrm>
                <a:off x="7796411" y="385800"/>
                <a:ext cx="4301836" cy="51912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F16261"/>
                  </a:buClr>
                  <a:buSzPct val="25000"/>
                  <a:buFont typeface="Arial"/>
                  <a:buNone/>
                  <a:tabLst/>
                  <a:defRPr/>
                </a:pPr>
                <a:r>
                  <a:rPr kumimoji="0" lang="en-US" sz="18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sym typeface="Arial"/>
                  </a:rPr>
                  <a:t>Check each school’s writing requirements to learn more.</a:t>
                </a:r>
              </a:p>
            </p:txBody>
          </p:sp>
        </p:grpSp>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21555"/>
          <a:stretch/>
        </p:blipFill>
        <p:spPr>
          <a:xfrm>
            <a:off x="15240" y="0"/>
            <a:ext cx="12192000" cy="6855361"/>
          </a:xfrm>
          <a:prstGeom prst="rect">
            <a:avLst/>
          </a:prstGeom>
        </p:spPr>
      </p:pic>
    </p:spTree>
    <p:custDataLst>
      <p:tags r:id="rId1"/>
    </p:custDataLst>
    <p:extLst>
      <p:ext uri="{BB962C8B-B14F-4D97-AF65-F5344CB8AC3E}">
        <p14:creationId xmlns:p14="http://schemas.microsoft.com/office/powerpoint/2010/main" val="300820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0" y="3742267"/>
            <a:ext cx="12192000" cy="311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1150368" y="567543"/>
            <a:ext cx="9891264" cy="1098274"/>
          </a:xfrm>
        </p:spPr>
        <p:txBody>
          <a:bodyPr>
            <a:normAutofit/>
          </a:bodyPr>
          <a:lstStyle/>
          <a:p>
            <a:pPr marL="0" indent="0" algn="ctr">
              <a:buNone/>
            </a:pPr>
            <a:r>
              <a:rPr lang="en-US" sz="3600" dirty="0">
                <a:solidFill>
                  <a:schemeClr val="bg1"/>
                </a:solidFill>
                <a:latin typeface="TeXGyreAdventor" charset="0"/>
                <a:ea typeface="TeXGyreAdventor" charset="0"/>
                <a:cs typeface="TeXGyreAdventor" charset="0"/>
              </a:rPr>
              <a:t>WRITING REQUIREMENTS ICONS</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2"/>
          <p:cNvSpPr txBox="1">
            <a:spLocks/>
          </p:cNvSpPr>
          <p:nvPr/>
        </p:nvSpPr>
        <p:spPr>
          <a:xfrm>
            <a:off x="855134" y="1430867"/>
            <a:ext cx="10481732" cy="2174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Three status icons will help you plan out your essay responsibilities.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Use these as a preparation and planning tool so you can stay on track with your applications.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pic>
        <p:nvPicPr>
          <p:cNvPr id="2" name="Picture 1"/>
          <p:cNvPicPr>
            <a:picLocks noChangeAspect="1"/>
          </p:cNvPicPr>
          <p:nvPr/>
        </p:nvPicPr>
        <p:blipFill>
          <a:blip r:embed="rId4"/>
          <a:stretch>
            <a:fillRect/>
          </a:stretch>
        </p:blipFill>
        <p:spPr>
          <a:xfrm>
            <a:off x="825823" y="4005916"/>
            <a:ext cx="10540354" cy="2250275"/>
          </a:xfrm>
          <a:prstGeom prst="rect">
            <a:avLst/>
          </a:prstGeom>
        </p:spPr>
      </p:pic>
    </p:spTree>
    <p:custDataLst>
      <p:tags r:id="rId1"/>
    </p:custDataLst>
    <p:extLst>
      <p:ext uri="{BB962C8B-B14F-4D97-AF65-F5344CB8AC3E}">
        <p14:creationId xmlns:p14="http://schemas.microsoft.com/office/powerpoint/2010/main" val="2261761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4" name="Rectangle 3"/>
          <p:cNvSpPr/>
          <p:nvPr/>
        </p:nvSpPr>
        <p:spPr>
          <a:xfrm>
            <a:off x="0" y="3742267"/>
            <a:ext cx="12192000" cy="311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1150368" y="567543"/>
            <a:ext cx="9891264" cy="1098274"/>
          </a:xfrm>
        </p:spPr>
        <p:txBody>
          <a:bodyPr>
            <a:normAutofit/>
          </a:bodyPr>
          <a:lstStyle/>
          <a:p>
            <a:pPr marL="0" indent="0" algn="ctr">
              <a:buNone/>
            </a:pPr>
            <a:r>
              <a:rPr lang="en-US" sz="3600" dirty="0">
                <a:solidFill>
                  <a:schemeClr val="bg1"/>
                </a:solidFill>
                <a:latin typeface="TeXGyreAdventor" charset="0"/>
                <a:ea typeface="TeXGyreAdventor" charset="0"/>
                <a:cs typeface="TeXGyreAdventor" charset="0"/>
              </a:rPr>
              <a:t>SUBMITTING THE WRITING SUPPLEMENT</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30000" noProof="0" dirty="0">
                <a:ln>
                  <a:noFill/>
                </a:ln>
                <a:solidFill>
                  <a:srgbClr val="373935"/>
                </a:solidFill>
                <a:effectLst/>
                <a:uLnTx/>
                <a:uFillTx/>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F345F-312A-BD4D-AAF3-E6C3158CAC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2"/>
          <p:cNvSpPr txBox="1">
            <a:spLocks/>
          </p:cNvSpPr>
          <p:nvPr/>
        </p:nvSpPr>
        <p:spPr>
          <a:xfrm>
            <a:off x="855134" y="1665817"/>
            <a:ext cx="10481732" cy="1297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The Writing Supplement is submitted separately from the Application. You can submit the Writing Supplement only </a:t>
            </a:r>
            <a:r>
              <a:rPr kumimoji="0" lang="en-US" sz="2400" b="1"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after</a:t>
            </a:r>
            <a:r>
              <a:rPr kumimoji="0" lang="en-US" sz="2400" b="0" i="0"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rPr>
              <a:t> you have submitted your application.</a:t>
            </a:r>
            <a:endParaRPr kumimoji="0" lang="en-US" sz="2400" b="1" i="1" u="none" strike="noStrike" kern="1200" cap="none" spc="0" normalizeH="0" baseline="0" noProof="0" dirty="0">
              <a:ln>
                <a:noFill/>
              </a:ln>
              <a:solidFill>
                <a:prstClr val="white"/>
              </a:solidFill>
              <a:effectLst/>
              <a:uLnTx/>
              <a:uFillTx/>
              <a:latin typeface="TeXGyreAdventor" charset="0"/>
              <a:ea typeface="TeXGyreAdventor" charset="0"/>
              <a:cs typeface="TeXGyreAdventor" charset="0"/>
            </a:endParaRPr>
          </a:p>
        </p:txBody>
      </p:sp>
      <p:sp>
        <p:nvSpPr>
          <p:cNvPr id="9" name="Content Placeholder 2"/>
          <p:cNvSpPr txBox="1">
            <a:spLocks/>
          </p:cNvSpPr>
          <p:nvPr/>
        </p:nvSpPr>
        <p:spPr>
          <a:xfrm>
            <a:off x="855134" y="4944533"/>
            <a:ext cx="10481732" cy="1343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C23D"/>
                </a:solidFill>
                <a:effectLst/>
                <a:uLnTx/>
                <a:uFillTx/>
                <a:latin typeface="TeXGyreAdventor" charset="0"/>
                <a:ea typeface="TeXGyreAdventor" charset="0"/>
                <a:cs typeface="TeXGyreAdventor" charset="0"/>
              </a:rPr>
              <a:t>Not every school requires a Writing Supplement, and some schools only require a supplement based on your answers to previous questions.</a:t>
            </a:r>
          </a:p>
        </p:txBody>
      </p:sp>
      <p:sp>
        <p:nvSpPr>
          <p:cNvPr id="11" name="Content Placeholder 2"/>
          <p:cNvSpPr txBox="1">
            <a:spLocks/>
          </p:cNvSpPr>
          <p:nvPr/>
        </p:nvSpPr>
        <p:spPr>
          <a:xfrm>
            <a:off x="855134" y="4044410"/>
            <a:ext cx="10481732" cy="597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6C23D"/>
                </a:solidFill>
                <a:effectLst/>
                <a:uLnTx/>
                <a:uFillTx/>
                <a:latin typeface="TeXGyreAdventor" charset="0"/>
                <a:ea typeface="TeXGyreAdventor" charset="0"/>
                <a:cs typeface="TeXGyreAdventor" charset="0"/>
              </a:rPr>
              <a:t>WHY?</a:t>
            </a:r>
          </a:p>
        </p:txBody>
      </p:sp>
    </p:spTree>
    <p:custDataLst>
      <p:tags r:id="rId1"/>
    </p:custDataLst>
    <p:extLst>
      <p:ext uri="{BB962C8B-B14F-4D97-AF65-F5344CB8AC3E}">
        <p14:creationId xmlns:p14="http://schemas.microsoft.com/office/powerpoint/2010/main" val="143259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alphaModFix amt="50000"/>
            <a:extLst>
              <a:ext uri="{BEBA8EAE-BF5A-486C-A8C5-ECC9F3942E4B}">
                <a14:imgProps xmlns:a14="http://schemas.microsoft.com/office/drawing/2010/main">
                  <a14:imgLayer r:embed="rId5">
                    <a14:imgEffect>
                      <a14:sharpenSoften amount="-25000"/>
                    </a14:imgEffect>
                  </a14:imgLayer>
                </a14:imgProps>
              </a:ext>
            </a:extLst>
          </a:blip>
          <a:srcRect l="890" r="6516" b="1143"/>
          <a:stretch/>
        </p:blipFill>
        <p:spPr>
          <a:xfrm>
            <a:off x="0" y="1"/>
            <a:ext cx="12192000" cy="6858000"/>
          </a:xfrm>
          <a:prstGeom prst="rect">
            <a:avLst/>
          </a:prstGeom>
        </p:spPr>
      </p:pic>
      <p:sp>
        <p:nvSpPr>
          <p:cNvPr id="5" name="Content Placeholder 2"/>
          <p:cNvSpPr>
            <a:spLocks noGrp="1"/>
          </p:cNvSpPr>
          <p:nvPr>
            <p:ph idx="1"/>
          </p:nvPr>
        </p:nvSpPr>
        <p:spPr>
          <a:xfrm>
            <a:off x="1647225" y="4325817"/>
            <a:ext cx="2215396" cy="863672"/>
          </a:xfrm>
        </p:spPr>
        <p:txBody>
          <a:bodyPr>
            <a:normAutofit/>
          </a:bodyPr>
          <a:lstStyle/>
          <a:p>
            <a:pPr marL="0" lvl="0" indent="0" algn="ctr">
              <a:lnSpc>
                <a:spcPct val="100000"/>
              </a:lnSpc>
              <a:spcBef>
                <a:spcPts val="0"/>
              </a:spcBef>
              <a:buNone/>
            </a:pPr>
            <a:r>
              <a:rPr lang="en-US" sz="2400" dirty="0">
                <a:solidFill>
                  <a:schemeClr val="bg1"/>
                </a:solidFill>
                <a:latin typeface="TeXGyreAdventor" charset="0"/>
                <a:ea typeface="TeXGyreAdventor" charset="0"/>
                <a:cs typeface="TeXGyreAdventor" charset="0"/>
                <a:hlinkClick r:id="rId6"/>
              </a:rPr>
              <a:t>GATHER YOUR MATERIALS</a:t>
            </a:r>
          </a:p>
        </p:txBody>
      </p:sp>
      <p:sp>
        <p:nvSpPr>
          <p:cNvPr id="6" name="Content Placeholder 2"/>
          <p:cNvSpPr txBox="1">
            <a:spLocks/>
          </p:cNvSpPr>
          <p:nvPr/>
        </p:nvSpPr>
        <p:spPr>
          <a:xfrm>
            <a:off x="1125681" y="946334"/>
            <a:ext cx="9570027" cy="1956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6000" dirty="0">
                <a:solidFill>
                  <a:schemeClr val="bg1"/>
                </a:solidFill>
                <a:latin typeface="TeXGyreAdventor" charset="0"/>
                <a:ea typeface="TeXGyreAdventor" charset="0"/>
                <a:cs typeface="TeXGyreAdventor" charset="0"/>
              </a:rPr>
              <a:t>LEARN MORE</a:t>
            </a:r>
          </a:p>
        </p:txBody>
      </p:sp>
      <p:sp>
        <p:nvSpPr>
          <p:cNvPr id="8"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fld id="{0D0F345F-312A-BD4D-AAF3-E6C3158CAC6E}" type="slidenum">
              <a:rPr lang="en-US" smtClean="0"/>
              <a:t>86</a:t>
            </a:fld>
            <a:endParaRPr lang="en-US"/>
          </a:p>
        </p:txBody>
      </p:sp>
      <p:cxnSp>
        <p:nvCxnSpPr>
          <p:cNvPr id="9" name="Straight Connector 8"/>
          <p:cNvCxnSpPr/>
          <p:nvPr/>
        </p:nvCxnSpPr>
        <p:spPr>
          <a:xfrm>
            <a:off x="1125681" y="2104117"/>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sp>
        <p:nvSpPr>
          <p:cNvPr id="10" name="Content Placeholder 2">
            <a:hlinkClick r:id="rId7"/>
          </p:cNvPr>
          <p:cNvSpPr txBox="1">
            <a:spLocks/>
          </p:cNvSpPr>
          <p:nvPr/>
        </p:nvSpPr>
        <p:spPr>
          <a:xfrm>
            <a:off x="4988302" y="4324554"/>
            <a:ext cx="2215396" cy="863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2200" dirty="0">
                <a:solidFill>
                  <a:schemeClr val="bg1"/>
                </a:solidFill>
                <a:latin typeface="TeXGyreAdventor" charset="0"/>
                <a:ea typeface="TeXGyreAdventor" charset="0"/>
                <a:cs typeface="TeXGyreAdventor" charset="0"/>
                <a:hlinkClick r:id="rId7"/>
              </a:rPr>
              <a:t>TIPS &amp; BEST PRACTICES</a:t>
            </a:r>
            <a:endParaRPr lang="en-US" sz="2200" dirty="0">
              <a:solidFill>
                <a:schemeClr val="bg1"/>
              </a:solidFill>
              <a:latin typeface="TeXGyreAdventor" charset="0"/>
              <a:ea typeface="TeXGyreAdventor" charset="0"/>
              <a:cs typeface="TeXGyreAdventor" charset="0"/>
            </a:endParaRPr>
          </a:p>
        </p:txBody>
      </p:sp>
      <p:sp>
        <p:nvSpPr>
          <p:cNvPr id="11" name="Content Placeholder 2"/>
          <p:cNvSpPr txBox="1">
            <a:spLocks/>
          </p:cNvSpPr>
          <p:nvPr/>
        </p:nvSpPr>
        <p:spPr>
          <a:xfrm>
            <a:off x="8329379" y="4323291"/>
            <a:ext cx="2215396" cy="863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2200" dirty="0">
                <a:solidFill>
                  <a:schemeClr val="bg1"/>
                </a:solidFill>
                <a:latin typeface="TeXGyreAdventor" charset="0"/>
                <a:ea typeface="TeXGyreAdventor" charset="0"/>
                <a:cs typeface="TeXGyreAdventor" charset="0"/>
                <a:hlinkClick r:id="rId8"/>
              </a:rPr>
              <a:t>COMMON APP TOUR</a:t>
            </a:r>
            <a:endParaRPr lang="en-US" sz="2200" dirty="0">
              <a:solidFill>
                <a:schemeClr val="bg1"/>
              </a:solidFill>
              <a:latin typeface="TeXGyreAdventor" charset="0"/>
              <a:ea typeface="TeXGyreAdventor" charset="0"/>
              <a:cs typeface="TeXGyreAdventor" charset="0"/>
            </a:endParaRPr>
          </a:p>
        </p:txBody>
      </p:sp>
      <p:pic>
        <p:nvPicPr>
          <p:cNvPr id="4" name="Picture 3">
            <a:hlinkClick r:id="rId6"/>
          </p:cNvPr>
          <p:cNvPicPr>
            <a:picLocks noChangeAspect="1"/>
          </p:cNvPicPr>
          <p:nvPr/>
        </p:nvPicPr>
        <p:blipFill>
          <a:blip r:embed="rId9"/>
          <a:stretch>
            <a:fillRect/>
          </a:stretch>
        </p:blipFill>
        <p:spPr>
          <a:xfrm>
            <a:off x="2032292" y="2776710"/>
            <a:ext cx="1444752" cy="1444752"/>
          </a:xfrm>
          <a:prstGeom prst="rect">
            <a:avLst/>
          </a:prstGeom>
        </p:spPr>
      </p:pic>
      <p:pic>
        <p:nvPicPr>
          <p:cNvPr id="7" name="Picture 6">
            <a:hlinkClick r:id="rId7"/>
          </p:cNvPr>
          <p:cNvPicPr>
            <a:picLocks noChangeAspect="1"/>
          </p:cNvPicPr>
          <p:nvPr/>
        </p:nvPicPr>
        <p:blipFill>
          <a:blip r:embed="rId10"/>
          <a:stretch>
            <a:fillRect/>
          </a:stretch>
        </p:blipFill>
        <p:spPr>
          <a:xfrm>
            <a:off x="5369052" y="2766607"/>
            <a:ext cx="1453896" cy="1453896"/>
          </a:xfrm>
          <a:prstGeom prst="rect">
            <a:avLst/>
          </a:prstGeom>
        </p:spPr>
      </p:pic>
      <p:pic>
        <p:nvPicPr>
          <p:cNvPr id="12" name="Picture 11">
            <a:hlinkClick r:id="rId8"/>
          </p:cNvPr>
          <p:cNvPicPr>
            <a:picLocks noChangeAspect="1"/>
          </p:cNvPicPr>
          <p:nvPr/>
        </p:nvPicPr>
        <p:blipFill>
          <a:blip r:embed="rId11"/>
          <a:stretch>
            <a:fillRect/>
          </a:stretch>
        </p:blipFill>
        <p:spPr>
          <a:xfrm>
            <a:off x="8714701" y="2775751"/>
            <a:ext cx="1444752" cy="1444752"/>
          </a:xfrm>
          <a:prstGeom prst="rect">
            <a:avLst/>
          </a:prstGeom>
        </p:spPr>
      </p:pic>
      <p:sp>
        <p:nvSpPr>
          <p:cNvPr id="13" name="Content Placeholder 2"/>
          <p:cNvSpPr txBox="1">
            <a:spLocks/>
          </p:cNvSpPr>
          <p:nvPr/>
        </p:nvSpPr>
        <p:spPr>
          <a:xfrm>
            <a:off x="1647225" y="5239717"/>
            <a:ext cx="2215396" cy="86367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800" dirty="0">
                <a:solidFill>
                  <a:schemeClr val="bg1"/>
                </a:solidFill>
                <a:latin typeface="TeXGyreAdventor" charset="0"/>
                <a:ea typeface="TeXGyreAdventor" charset="0"/>
                <a:cs typeface="TeXGyreAdventor" charset="0"/>
              </a:rPr>
              <a:t>Important information you’ll need for your application.</a:t>
            </a:r>
          </a:p>
        </p:txBody>
      </p:sp>
      <p:cxnSp>
        <p:nvCxnSpPr>
          <p:cNvPr id="14" name="Straight Connector 13"/>
          <p:cNvCxnSpPr/>
          <p:nvPr/>
        </p:nvCxnSpPr>
        <p:spPr>
          <a:xfrm>
            <a:off x="1743446"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93812"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54735"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833461" y="5239717"/>
            <a:ext cx="2532626" cy="1106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500" dirty="0">
                <a:solidFill>
                  <a:schemeClr val="bg1"/>
                </a:solidFill>
                <a:latin typeface="TeXGyreAdventor" charset="0"/>
                <a:ea typeface="TeXGyreAdventor" charset="0"/>
                <a:cs typeface="TeXGyreAdventor" charset="0"/>
              </a:rPr>
              <a:t>Best practices to keep in mind as you complete </a:t>
            </a:r>
            <a:r>
              <a:rPr lang="en-US" sz="1500">
                <a:solidFill>
                  <a:schemeClr val="bg1"/>
                </a:solidFill>
                <a:latin typeface="TeXGyreAdventor" charset="0"/>
                <a:ea typeface="TeXGyreAdventor" charset="0"/>
                <a:cs typeface="TeXGyreAdventor" charset="0"/>
              </a:rPr>
              <a:t>your applications.</a:t>
            </a:r>
            <a:endParaRPr lang="en-US" sz="1500" dirty="0">
              <a:solidFill>
                <a:schemeClr val="bg1"/>
              </a:solidFill>
              <a:latin typeface="TeXGyreAdventor" charset="0"/>
              <a:ea typeface="TeXGyreAdventor" charset="0"/>
              <a:cs typeface="TeXGyreAdventor" charset="0"/>
            </a:endParaRPr>
          </a:p>
        </p:txBody>
      </p:sp>
      <p:sp>
        <p:nvSpPr>
          <p:cNvPr id="20" name="Content Placeholder 2"/>
          <p:cNvSpPr txBox="1">
            <a:spLocks/>
          </p:cNvSpPr>
          <p:nvPr/>
        </p:nvSpPr>
        <p:spPr>
          <a:xfrm>
            <a:off x="8336928" y="5239717"/>
            <a:ext cx="2215396" cy="863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500" dirty="0">
                <a:solidFill>
                  <a:schemeClr val="bg1"/>
                </a:solidFill>
                <a:latin typeface="TeXGyreAdventor" charset="0"/>
                <a:ea typeface="TeXGyreAdventor" charset="0"/>
                <a:cs typeface="TeXGyreAdventor" charset="0"/>
              </a:rPr>
              <a:t>Learn how to navigate the Common App.</a:t>
            </a:r>
          </a:p>
        </p:txBody>
      </p:sp>
    </p:spTree>
    <p:custDataLst>
      <p:tags r:id="rId1"/>
    </p:custDataLst>
    <p:extLst>
      <p:ext uri="{BB962C8B-B14F-4D97-AF65-F5344CB8AC3E}">
        <p14:creationId xmlns:p14="http://schemas.microsoft.com/office/powerpoint/2010/main" val="93443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613" y="2597138"/>
            <a:ext cx="4197926" cy="1325563"/>
          </a:xfrm>
        </p:spPr>
        <p:txBody>
          <a:bodyPr/>
          <a:lstStyle/>
          <a:p>
            <a:r>
              <a:rPr lang="en-US" dirty="0">
                <a:solidFill>
                  <a:schemeClr val="bg1"/>
                </a:solidFill>
                <a:latin typeface="TeXGyreAdventor" charset="0"/>
                <a:ea typeface="TeXGyreAdventor" charset="0"/>
                <a:cs typeface="TeXGyreAdventor" charset="0"/>
              </a:rPr>
              <a:t>2. LOGIN</a:t>
            </a:r>
            <a:br>
              <a:rPr lang="en-US" dirty="0">
                <a:solidFill>
                  <a:schemeClr val="bg1"/>
                </a:solidFill>
                <a:latin typeface="TeXGyreAdventor" charset="0"/>
                <a:ea typeface="TeXGyreAdventor" charset="0"/>
                <a:cs typeface="TeXGyreAdventor" charset="0"/>
              </a:rPr>
            </a:br>
            <a:r>
              <a:rPr lang="en-US" dirty="0">
                <a:solidFill>
                  <a:schemeClr val="bg1"/>
                </a:solidFill>
                <a:latin typeface="TeXGyreAdventor" charset="0"/>
                <a:ea typeface="TeXGyreAdventor" charset="0"/>
                <a:cs typeface="TeXGyreAdventor" charset="0"/>
              </a:rPr>
              <a:t>CREDENTIALS</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9</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703" r="10693"/>
          <a:stretch/>
        </p:blipFill>
        <p:spPr>
          <a:xfrm>
            <a:off x="5052751" y="0"/>
            <a:ext cx="7148947" cy="6858000"/>
          </a:xfrm>
          <a:prstGeom prst="rect">
            <a:avLst/>
          </a:prstGeom>
        </p:spPr>
      </p:pic>
    </p:spTree>
    <p:extLst>
      <p:ext uri="{BB962C8B-B14F-4D97-AF65-F5344CB8AC3E}">
        <p14:creationId xmlns:p14="http://schemas.microsoft.com/office/powerpoint/2010/main" val="1439148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47294</TotalTime>
  <Words>5995</Words>
  <Application>Microsoft Office PowerPoint</Application>
  <PresentationFormat>Widescreen</PresentationFormat>
  <Paragraphs>636</Paragraphs>
  <Slides>86</Slides>
  <Notes>73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86</vt:i4>
      </vt:variant>
    </vt:vector>
  </HeadingPairs>
  <TitlesOfParts>
    <vt:vector size="93" baseType="lpstr">
      <vt:lpstr>TeXGyreAdventor</vt:lpstr>
      <vt:lpstr>Arial</vt:lpstr>
      <vt:lpstr>Calibri</vt:lpstr>
      <vt:lpstr>Calibri Light</vt:lpstr>
      <vt:lpstr>Times New Roman</vt:lpstr>
      <vt:lpstr>Office Theme</vt:lpstr>
      <vt:lpstr>1_Office Theme</vt:lpstr>
      <vt:lpstr>PowerPoint Presentation</vt:lpstr>
      <vt:lpstr>1. Getting Started 2. Completing the Common App 3. The Recommendation Process 4. Understand the My Colleges tab 5. Learn More</vt:lpstr>
      <vt:lpstr>COMMON APP READY</vt:lpstr>
      <vt:lpstr>GETTING STARTED AGENDA</vt:lpstr>
      <vt:lpstr>CREATING YOUR ACCOUNT</vt:lpstr>
      <vt:lpstr>PowerPoint Presentation</vt:lpstr>
      <vt:lpstr>PowerPoint Presentation</vt:lpstr>
      <vt:lpstr>PowerPoint Presentation</vt:lpstr>
      <vt:lpstr>2. LOGIN CREDENTIALS</vt:lpstr>
      <vt:lpstr>3. REGISTRATION INFORMATION</vt:lpstr>
      <vt:lpstr>COMMON APP LAYOUT</vt:lpstr>
      <vt:lpstr>PowerPoint Presentation</vt:lpstr>
      <vt:lpstr>PowerPoint Presentation</vt:lpstr>
      <vt:lpstr>SEARCHING FOR &amp; ADDING COLLEGES</vt:lpstr>
      <vt:lpstr>THE COLLEGE SEARCH TAB</vt:lpstr>
      <vt:lpstr>RESULTS LIST</vt:lpstr>
      <vt:lpstr>ADDING  SCHOOLS</vt:lpstr>
      <vt:lpstr>PowerPoint Presentation</vt:lpstr>
      <vt:lpstr>COMMON APP READY</vt:lpstr>
      <vt:lpstr>COMPLETING THE  COMMON APP AGENDA</vt:lpstr>
      <vt:lpstr>LAYOUT &amp; FEATURES</vt:lpstr>
      <vt:lpstr>PowerPoint Presentation</vt:lpstr>
      <vt:lpstr>PowerPoint Presentation</vt:lpstr>
      <vt:lpstr>THE PROFILE SECTION</vt:lpstr>
      <vt:lpstr>PowerPoint Presentation</vt:lpstr>
      <vt:lpstr>PowerPoint Presentation</vt:lpstr>
      <vt:lpstr>PowerPoint Presentation</vt:lpstr>
      <vt:lpstr>PowerPoint Presentation</vt:lpstr>
      <vt:lpstr>PowerPoint Presentation</vt:lpstr>
      <vt:lpstr>THE FAMILY SECTION</vt:lpstr>
      <vt:lpstr>PowerPoint Presentation</vt:lpstr>
      <vt:lpstr>PowerPoint Presentation</vt:lpstr>
      <vt:lpstr>PowerPoint Presentation</vt:lpstr>
      <vt:lpstr>THE EDUCATION SECTION</vt:lpstr>
      <vt:lpstr>PowerPoint Presentation</vt:lpstr>
      <vt:lpstr>PowerPoint Presentation</vt:lpstr>
      <vt:lpstr>PowerPoint Presentation</vt:lpstr>
      <vt:lpstr>THE TESTING SECTION</vt:lpstr>
      <vt:lpstr>PowerPoint Presentation</vt:lpstr>
      <vt:lpstr>PowerPoint Presentation</vt:lpstr>
      <vt:lpstr>PowerPoint Presentation</vt:lpstr>
      <vt:lpstr>THE ACTIVITIES SECTION</vt:lpstr>
      <vt:lpstr>PowerPoint Presentation</vt:lpstr>
      <vt:lpstr>PowerPoint Presentation</vt:lpstr>
      <vt:lpstr>PowerPoint Presentation</vt:lpstr>
      <vt:lpstr>THE WRITING SECTION</vt:lpstr>
      <vt:lpstr>PowerPoint Presentation</vt:lpstr>
      <vt:lpstr>PowerPoint Presentation</vt:lpstr>
      <vt:lpstr>THE COURSES AND GRADES SECTION</vt:lpstr>
      <vt:lpstr>THE COLLEGE-SPECIFIC QUESTIONS SECTION</vt:lpstr>
      <vt:lpstr>THE COLLEGE WRITING SUPPLEMENTS SECTION</vt:lpstr>
      <vt:lpstr>PowerPoint Presentation</vt:lpstr>
      <vt:lpstr>COMMON APP READY</vt:lpstr>
      <vt:lpstr>RECOMMENDATION PROCESS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INVITE &amp; ASSIGN RECOMMENDERS</vt:lpstr>
      <vt:lpstr>PowerPoint Presentation</vt:lpstr>
      <vt:lpstr>Once you’ve completed your FERPA release authorization, you can start inviting and assigning recommenders using the “Invite and Manage Recommenders” link.</vt:lpstr>
      <vt:lpstr>RECOMMENDER TYPES</vt:lpstr>
      <vt:lpstr>PowerPoint Presentation</vt:lpstr>
      <vt:lpstr>DON’T FORGET!</vt:lpstr>
      <vt:lpstr>STATUS &amp; MANAGEMENT</vt:lpstr>
      <vt:lpstr>PowerPoint Presentation</vt:lpstr>
      <vt:lpstr>RECOMMENDATION STATUSES</vt:lpstr>
      <vt:lpstr>PowerPoint Presentation</vt:lpstr>
      <vt:lpstr>COMMON APP READY</vt:lpstr>
      <vt:lpstr>UNDERSTANDING THE MY COLLEGES TAB AGENDA</vt:lpstr>
      <vt:lpstr>THE MY COLLEGES TAB</vt:lpstr>
      <vt:lpstr>PowerPoint Presentation</vt:lpstr>
      <vt:lpstr>PowerPoint Presentation</vt:lpstr>
      <vt:lpstr>PowerPoint Presentation</vt:lpstr>
      <vt:lpstr>THE APPLICATION SECTION</vt:lpstr>
      <vt:lpstr>PowerPoint Presentation</vt:lpstr>
      <vt:lpstr>RECOMMENDERS  &amp; FERPA</vt:lpstr>
      <vt:lpstr>REVIEW &amp; SUBMIT</vt:lpstr>
      <vt:lpstr>THE WRITING SUPPLEMENT SECTION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Hancock</dc:creator>
  <cp:lastModifiedBy>Victoria Gong</cp:lastModifiedBy>
  <cp:revision>106</cp:revision>
  <dcterms:created xsi:type="dcterms:W3CDTF">2016-06-01T14:45:34Z</dcterms:created>
  <dcterms:modified xsi:type="dcterms:W3CDTF">2018-10-01T19:15:50Z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E4C444CB-DFC6-492C-A8B8-BAFD2CA0BA90</vt:lpwstr>
  </property>
  <property fmtid="{D5CDD505-2E9C-101B-9397-08002B2CF9AE}" pid="3" name="ArticulatePath">
    <vt:lpwstr>CommonAppReady-GettingStarted</vt:lpwstr>
  </property>
</Properties>
</file>