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6"/>
  </p:notesMasterIdLst>
  <p:sldIdLst>
    <p:sldId id="256" r:id="rId2"/>
    <p:sldId id="310" r:id="rId3"/>
    <p:sldId id="313" r:id="rId4"/>
    <p:sldId id="311" r:id="rId5"/>
    <p:sldId id="312" r:id="rId6"/>
    <p:sldId id="314" r:id="rId7"/>
    <p:sldId id="315" r:id="rId8"/>
    <p:sldId id="319" r:id="rId9"/>
    <p:sldId id="316" r:id="rId10"/>
    <p:sldId id="298" r:id="rId11"/>
    <p:sldId id="260" r:id="rId12"/>
    <p:sldId id="301" r:id="rId13"/>
    <p:sldId id="302" r:id="rId14"/>
    <p:sldId id="303" r:id="rId15"/>
    <p:sldId id="304" r:id="rId16"/>
    <p:sldId id="305" r:id="rId17"/>
    <p:sldId id="306" r:id="rId18"/>
    <p:sldId id="307" r:id="rId19"/>
    <p:sldId id="308" r:id="rId20"/>
    <p:sldId id="309" r:id="rId21"/>
    <p:sldId id="317" r:id="rId22"/>
    <p:sldId id="320" r:id="rId23"/>
    <p:sldId id="321" r:id="rId24"/>
    <p:sldId id="322" r:id="rId25"/>
    <p:sldId id="266" r:id="rId26"/>
    <p:sldId id="267" r:id="rId27"/>
    <p:sldId id="323" r:id="rId28"/>
    <p:sldId id="324" r:id="rId29"/>
    <p:sldId id="272" r:id="rId30"/>
    <p:sldId id="299" r:id="rId31"/>
    <p:sldId id="300" r:id="rId32"/>
    <p:sldId id="295" r:id="rId33"/>
    <p:sldId id="296" r:id="rId34"/>
    <p:sldId id="297" r:id="rId3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74" autoAdjust="0"/>
    <p:restoredTop sz="78229" autoAdjust="0"/>
  </p:normalViewPr>
  <p:slideViewPr>
    <p:cSldViewPr snapToGrid="0">
      <p:cViewPr varScale="1">
        <p:scale>
          <a:sx n="56" d="100"/>
          <a:sy n="56" d="100"/>
        </p:scale>
        <p:origin x="139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6C8207-BB2A-440C-9C07-03D8257EAB7C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9C2918-7C4F-4820-828D-55075BE03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9714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Welcome the students</a:t>
            </a:r>
            <a:r>
              <a:rPr lang="en-US" baseline="0" dirty="0"/>
              <a:t> to the unit.</a:t>
            </a:r>
          </a:p>
          <a:p>
            <a:r>
              <a:rPr lang="en-US" baseline="0" dirty="0"/>
              <a:t>Ask the students how there week has been and discuss some of the fun things they did at school or for fun to establish a rapport with your students.</a:t>
            </a:r>
          </a:p>
          <a:p>
            <a:endParaRPr lang="en-US" baseline="0" dirty="0"/>
          </a:p>
          <a:p>
            <a:r>
              <a:rPr lang="en-US" baseline="0" dirty="0"/>
              <a:t>Ask the students if they have been to the Zoo before? What animals did they see? What animals can they see in this picture.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C2918-7C4F-4820-828D-55075BE03E0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4764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Discuss the</a:t>
            </a:r>
            <a:r>
              <a:rPr lang="en-US" baseline="0" dirty="0"/>
              <a:t> goals for todays lesson. Emphasize to the students that there writing and pictures must be descriptive.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C2918-7C4F-4820-828D-55075BE03E0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3578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Discuss the</a:t>
            </a:r>
            <a:r>
              <a:rPr lang="en-US" baseline="0" dirty="0"/>
              <a:t> goals for todays lesson.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C2918-7C4F-4820-828D-55075BE03E0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0920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Discuss the</a:t>
            </a:r>
            <a:r>
              <a:rPr lang="en-US" baseline="0" dirty="0"/>
              <a:t> goals for todays lesson.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C2918-7C4F-4820-828D-55075BE03E06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91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Activity is on</a:t>
            </a:r>
            <a:r>
              <a:rPr lang="en-US" baseline="0" dirty="0"/>
              <a:t> the students worksheet.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C2918-7C4F-4820-828D-55075BE03E06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9144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Discuss the</a:t>
            </a:r>
            <a:r>
              <a:rPr lang="en-US" baseline="0" dirty="0"/>
              <a:t> goals for todays lesson. Emphasize to the students that there writing and pictures must be descriptive.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C2918-7C4F-4820-828D-55075BE03E06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4449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Discuss</a:t>
            </a:r>
            <a:r>
              <a:rPr lang="en-US" baseline="0" dirty="0"/>
              <a:t> the words and their meaning.</a:t>
            </a:r>
          </a:p>
          <a:p>
            <a:r>
              <a:rPr lang="en-US" baseline="0" dirty="0"/>
              <a:t>Show images from the text where possible.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C2918-7C4F-4820-828D-55075BE03E06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403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4D1BDAF-937E-4EC8-90C1-1FC752763539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99FE312-E4BF-47B5-91DD-71ECC598C6B7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80674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BDAF-937E-4EC8-90C1-1FC752763539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FE312-E4BF-47B5-91DD-71ECC598C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482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BDAF-937E-4EC8-90C1-1FC752763539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FE312-E4BF-47B5-91DD-71ECC598C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414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BDAF-937E-4EC8-90C1-1FC752763539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FE312-E4BF-47B5-91DD-71ECC598C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498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BDAF-937E-4EC8-90C1-1FC752763539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FE312-E4BF-47B5-91DD-71ECC598C6B7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8347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BDAF-937E-4EC8-90C1-1FC752763539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FE312-E4BF-47B5-91DD-71ECC598C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21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BDAF-937E-4EC8-90C1-1FC752763539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FE312-E4BF-47B5-91DD-71ECC598C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03235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BDAF-937E-4EC8-90C1-1FC752763539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FE312-E4BF-47B5-91DD-71ECC598C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157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BDAF-937E-4EC8-90C1-1FC752763539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FE312-E4BF-47B5-91DD-71ECC598C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7425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BDAF-937E-4EC8-90C1-1FC752763539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FE312-E4BF-47B5-91DD-71ECC598C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0381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1BDAF-937E-4EC8-90C1-1FC752763539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FE312-E4BF-47B5-91DD-71ECC598C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045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D4D1BDAF-937E-4EC8-90C1-1FC752763539}" type="datetimeFigureOut">
              <a:rPr lang="en-US" smtClean="0"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399FE312-E4BF-47B5-91DD-71ECC598C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455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7.png"/><Relationship Id="rId4" Type="http://schemas.openxmlformats.org/officeDocument/2006/relationships/image" Target="../media/image8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7.png"/><Relationship Id="rId4" Type="http://schemas.openxmlformats.org/officeDocument/2006/relationships/image" Target="../media/image9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7.png"/><Relationship Id="rId4" Type="http://schemas.openxmlformats.org/officeDocument/2006/relationships/image" Target="../media/image10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7.png"/><Relationship Id="rId4" Type="http://schemas.openxmlformats.org/officeDocument/2006/relationships/image" Target="../media/image11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7.png"/><Relationship Id="rId4" Type="http://schemas.openxmlformats.org/officeDocument/2006/relationships/image" Target="../media/image12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7.png"/><Relationship Id="rId4" Type="http://schemas.openxmlformats.org/officeDocument/2006/relationships/image" Target="../media/image13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7.png"/><Relationship Id="rId4" Type="http://schemas.openxmlformats.org/officeDocument/2006/relationships/image" Target="../media/image14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7.png"/><Relationship Id="rId4" Type="http://schemas.openxmlformats.org/officeDocument/2006/relationships/image" Target="../media/image15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e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emf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emf"/><Relationship Id="rId5" Type="http://schemas.openxmlformats.org/officeDocument/2006/relationships/image" Target="../media/image25.emf"/><Relationship Id="rId4" Type="http://schemas.openxmlformats.org/officeDocument/2006/relationships/image" Target="../media/image24.em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e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43" y="238539"/>
            <a:ext cx="11675166" cy="642564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65760" y="5399955"/>
            <a:ext cx="11155680" cy="646331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KG Primary Italics" panose="02000506000000020003" pitchFamily="2" charset="0"/>
              </a:rPr>
              <a:t>Welcome to the Animal Kingdom! This is Lesson 2!</a:t>
            </a:r>
            <a:endParaRPr lang="en-US" sz="2000" b="1" dirty="0">
              <a:latin typeface="KG Primary Italics" panose="02000506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78286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abci-english.at/Graphics/Learning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553" y="0"/>
            <a:ext cx="11674464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2"/>
          <p:cNvSpPr txBox="1">
            <a:spLocks/>
          </p:cNvSpPr>
          <p:nvPr/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Corbel" pitchFamily="34" charset="0"/>
              <a:buNone/>
            </a:pPr>
            <a:endParaRPr lang="en-US" sz="2800" dirty="0">
              <a:solidFill>
                <a:schemeClr val="bg2">
                  <a:lumMod val="10000"/>
                </a:schemeClr>
              </a:solidFill>
              <a:latin typeface="Franklin Gothic Medium" panose="020B0603020102020204" pitchFamily="34" charset="0"/>
            </a:endParaRPr>
          </a:p>
          <a:p>
            <a:pPr marL="45720" indent="0">
              <a:buFont typeface="Corbel" pitchFamily="34" charset="0"/>
              <a:buNone/>
            </a:pPr>
            <a:r>
              <a:rPr lang="en-US" sz="48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Today we are learning to:</a:t>
            </a:r>
          </a:p>
          <a:p>
            <a:r>
              <a:rPr lang="en-US" sz="48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Read an interesting story </a:t>
            </a:r>
          </a:p>
          <a:p>
            <a:r>
              <a:rPr lang="en-US" sz="48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Use simple past tense </a:t>
            </a:r>
          </a:p>
          <a:p>
            <a:r>
              <a:rPr lang="en-US" sz="48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Review ‘</a:t>
            </a:r>
            <a:r>
              <a:rPr lang="en-US" sz="4800" dirty="0" err="1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ks</a:t>
            </a:r>
            <a:r>
              <a:rPr lang="en-US" sz="48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’ sounds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3657" y="4260867"/>
            <a:ext cx="1160056" cy="1191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395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taestfulreviews.files.wordpress.com/2013/07/rafiki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239" y="240870"/>
            <a:ext cx="8469310" cy="6376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Callout 2"/>
          <p:cNvSpPr/>
          <p:nvPr/>
        </p:nvSpPr>
        <p:spPr>
          <a:xfrm>
            <a:off x="7609667" y="418455"/>
            <a:ext cx="4014061" cy="3626604"/>
          </a:xfrm>
          <a:prstGeom prst="wedgeEllipse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rgbClr val="002060"/>
                </a:solidFill>
                <a:latin typeface="Typo Round Regular Demo" panose="02000500000000000000" pitchFamily="2" charset="0"/>
              </a:rPr>
              <a:t>Lets read a story</a:t>
            </a:r>
          </a:p>
        </p:txBody>
      </p:sp>
    </p:spTree>
    <p:extLst>
      <p:ext uri="{BB962C8B-B14F-4D97-AF65-F5344CB8AC3E}">
        <p14:creationId xmlns:p14="http://schemas.microsoft.com/office/powerpoint/2010/main" val="14674179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4321" y="347162"/>
            <a:ext cx="7260253" cy="6205515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344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82"/>
    </mc:Choice>
    <mc:Fallback xmlns="">
      <p:transition spd="slow" advTm="33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646" y="487840"/>
            <a:ext cx="10503197" cy="5780437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815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459"/>
    </mc:Choice>
    <mc:Fallback xmlns="">
      <p:transition spd="slow" advTm="174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615" y="355319"/>
            <a:ext cx="10898768" cy="5979220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237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412"/>
    </mc:Choice>
    <mc:Fallback xmlns="">
      <p:transition spd="slow" advTm="174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542" y="483763"/>
            <a:ext cx="10784580" cy="5837524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52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219"/>
    </mc:Choice>
    <mc:Fallback xmlns="">
      <p:transition spd="slow" advTm="162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8975" y="430755"/>
            <a:ext cx="10724399" cy="5877280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134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605"/>
    </mc:Choice>
    <mc:Fallback xmlns="">
      <p:transition spd="slow" advTm="166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0342" y="507207"/>
            <a:ext cx="10334006" cy="5681558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791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864"/>
    </mc:Choice>
    <mc:Fallback xmlns="">
      <p:transition spd="slow" advTm="178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011" y="470511"/>
            <a:ext cx="10758076" cy="5824272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905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968"/>
    </mc:Choice>
    <mc:Fallback xmlns="">
      <p:transition spd="slow" advTm="169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163" y="373667"/>
            <a:ext cx="11333002" cy="5934367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765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256"/>
    </mc:Choice>
    <mc:Fallback xmlns="">
      <p:transition spd="slow" advTm="82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5601" y="448573"/>
            <a:ext cx="5790716" cy="593497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31321" y="2156603"/>
            <a:ext cx="48542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bg1">
                    <a:lumMod val="50000"/>
                  </a:schemeClr>
                </a:solidFill>
                <a:latin typeface="AngryBirds" pitchFamily="2" charset="0"/>
              </a:rPr>
              <a:t>Describe this picture</a:t>
            </a:r>
          </a:p>
        </p:txBody>
      </p:sp>
    </p:spTree>
    <p:extLst>
      <p:ext uri="{BB962C8B-B14F-4D97-AF65-F5344CB8AC3E}">
        <p14:creationId xmlns:p14="http://schemas.microsoft.com/office/powerpoint/2010/main" val="6405702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601" y="530088"/>
            <a:ext cx="11368136" cy="5817704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713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27"/>
    </mc:Choice>
    <mc:Fallback xmlns="">
      <p:transition spd="slow" advTm="92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1872" y="586596"/>
            <a:ext cx="10575985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2">
                    <a:lumMod val="10000"/>
                  </a:schemeClr>
                </a:solidFill>
                <a:latin typeface="BubbleGum" panose="00000400000000000000" pitchFamily="2" charset="0"/>
              </a:rPr>
              <a:t>Questions about ‘The Sox Fox.’</a:t>
            </a:r>
          </a:p>
          <a:p>
            <a:endParaRPr lang="en-US" sz="4000" dirty="0">
              <a:solidFill>
                <a:schemeClr val="bg2">
                  <a:lumMod val="10000"/>
                </a:schemeClr>
              </a:solidFill>
              <a:latin typeface="Garamond" panose="02020404030301010803" pitchFamily="18" charset="0"/>
            </a:endParaRPr>
          </a:p>
          <a:p>
            <a:r>
              <a:rPr lang="en-US" sz="4000" dirty="0">
                <a:solidFill>
                  <a:schemeClr val="bg2">
                    <a:lumMod val="10000"/>
                  </a:schemeClr>
                </a:solidFill>
                <a:latin typeface="Garamond" panose="02020404030301010803" pitchFamily="18" charset="0"/>
              </a:rPr>
              <a:t>Why did the fox take the socks?</a:t>
            </a:r>
          </a:p>
          <a:p>
            <a:r>
              <a:rPr lang="en-US" sz="4000" dirty="0">
                <a:solidFill>
                  <a:schemeClr val="bg2">
                    <a:lumMod val="10000"/>
                  </a:schemeClr>
                </a:solidFill>
                <a:latin typeface="Garamond" panose="02020404030301010803" pitchFamily="18" charset="0"/>
              </a:rPr>
              <a:t>________________________________________________________________________________</a:t>
            </a:r>
          </a:p>
          <a:p>
            <a:endParaRPr lang="en-US" sz="4000" dirty="0">
              <a:solidFill>
                <a:schemeClr val="bg2">
                  <a:lumMod val="10000"/>
                </a:schemeClr>
              </a:solidFill>
              <a:latin typeface="Garamond" panose="02020404030301010803" pitchFamily="18" charset="0"/>
            </a:endParaRPr>
          </a:p>
          <a:p>
            <a:r>
              <a:rPr lang="en-US" sz="4000" dirty="0">
                <a:solidFill>
                  <a:schemeClr val="bg2">
                    <a:lumMod val="10000"/>
                  </a:schemeClr>
                </a:solidFill>
                <a:latin typeface="Garamond" panose="02020404030301010803" pitchFamily="18" charset="0"/>
              </a:rPr>
              <a:t>Which socks are the fox’s favourite?</a:t>
            </a:r>
          </a:p>
          <a:p>
            <a:r>
              <a:rPr lang="en-US" sz="4000" dirty="0">
                <a:solidFill>
                  <a:schemeClr val="bg2">
                    <a:lumMod val="10000"/>
                  </a:schemeClr>
                </a:solidFill>
                <a:latin typeface="Garamond" panose="02020404030301010803" pitchFamily="18" charset="0"/>
              </a:rPr>
              <a:t>________________________________________________________________________________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9588755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1872" y="586596"/>
            <a:ext cx="10575985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2">
                    <a:lumMod val="10000"/>
                  </a:schemeClr>
                </a:solidFill>
                <a:latin typeface="BubbleGum" panose="00000400000000000000" pitchFamily="2" charset="0"/>
              </a:rPr>
              <a:t>Questions about ‘The Sox Fox.’</a:t>
            </a:r>
          </a:p>
          <a:p>
            <a:endParaRPr lang="en-US" sz="4000" dirty="0">
              <a:solidFill>
                <a:schemeClr val="bg2">
                  <a:lumMod val="10000"/>
                </a:schemeClr>
              </a:solidFill>
              <a:latin typeface="Garamond" panose="02020404030301010803" pitchFamily="18" charset="0"/>
            </a:endParaRPr>
          </a:p>
          <a:p>
            <a:r>
              <a:rPr lang="en-US" sz="4000" dirty="0">
                <a:solidFill>
                  <a:schemeClr val="bg2">
                    <a:lumMod val="10000"/>
                  </a:schemeClr>
                </a:solidFill>
                <a:latin typeface="Garamond" panose="02020404030301010803" pitchFamily="18" charset="0"/>
              </a:rPr>
              <a:t>What does the boy want the fox to eat?</a:t>
            </a:r>
          </a:p>
          <a:p>
            <a:r>
              <a:rPr lang="en-US" sz="4000" dirty="0">
                <a:solidFill>
                  <a:schemeClr val="bg2">
                    <a:lumMod val="10000"/>
                  </a:schemeClr>
                </a:solidFill>
                <a:latin typeface="Garamond" panose="02020404030301010803" pitchFamily="18" charset="0"/>
              </a:rPr>
              <a:t>________________________________________________________________________________</a:t>
            </a:r>
          </a:p>
          <a:p>
            <a:endParaRPr lang="en-US" sz="4000" dirty="0">
              <a:solidFill>
                <a:schemeClr val="bg2">
                  <a:lumMod val="10000"/>
                </a:schemeClr>
              </a:solidFill>
              <a:latin typeface="Garamond" panose="02020404030301010803" pitchFamily="18" charset="0"/>
            </a:endParaRPr>
          </a:p>
          <a:p>
            <a:r>
              <a:rPr lang="en-US" sz="4000" dirty="0">
                <a:solidFill>
                  <a:schemeClr val="bg2">
                    <a:lumMod val="10000"/>
                  </a:schemeClr>
                </a:solidFill>
                <a:latin typeface="Garamond" panose="02020404030301010803" pitchFamily="18" charset="0"/>
              </a:rPr>
              <a:t>Why does the boy dislike the fox?</a:t>
            </a:r>
          </a:p>
          <a:p>
            <a:r>
              <a:rPr lang="en-US" sz="4000" dirty="0">
                <a:solidFill>
                  <a:schemeClr val="bg2">
                    <a:lumMod val="10000"/>
                  </a:schemeClr>
                </a:solidFill>
                <a:latin typeface="Garamond" panose="02020404030301010803" pitchFamily="18" charset="0"/>
              </a:rPr>
              <a:t>________________________________________________________________________________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3958585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1872" y="586596"/>
            <a:ext cx="1057598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2">
                    <a:lumMod val="10000"/>
                  </a:schemeClr>
                </a:solidFill>
                <a:latin typeface="BubbleGum" panose="00000400000000000000" pitchFamily="2" charset="0"/>
              </a:rPr>
              <a:t>Grammar activity about the sox fox.’</a:t>
            </a:r>
          </a:p>
          <a:p>
            <a:endParaRPr lang="en-US" sz="4000" dirty="0">
              <a:solidFill>
                <a:schemeClr val="bg2">
                  <a:lumMod val="10000"/>
                </a:schemeClr>
              </a:solidFill>
              <a:latin typeface="Garamond" panose="02020404030301010803" pitchFamily="18" charset="0"/>
            </a:endParaRPr>
          </a:p>
          <a:p>
            <a:r>
              <a:rPr lang="en-US" sz="4000" dirty="0">
                <a:solidFill>
                  <a:schemeClr val="bg2">
                    <a:lumMod val="10000"/>
                  </a:schemeClr>
                </a:solidFill>
                <a:latin typeface="Garamond" panose="02020404030301010803" pitchFamily="18" charset="0"/>
              </a:rPr>
              <a:t>List some adjectives in the story.</a:t>
            </a:r>
          </a:p>
          <a:p>
            <a:r>
              <a:rPr lang="en-US" sz="4000" dirty="0">
                <a:solidFill>
                  <a:schemeClr val="bg2">
                    <a:lumMod val="10000"/>
                  </a:schemeClr>
                </a:solidFill>
                <a:latin typeface="Garamond" panose="02020404030301010803" pitchFamily="18" charset="0"/>
              </a:rPr>
              <a:t>________________________________________________________________________________</a:t>
            </a:r>
          </a:p>
          <a:p>
            <a:endParaRPr lang="en-US" sz="4000" dirty="0">
              <a:solidFill>
                <a:schemeClr val="bg2">
                  <a:lumMod val="10000"/>
                </a:schemeClr>
              </a:solidFill>
              <a:latin typeface="Garamond" panose="02020404030301010803" pitchFamily="18" charset="0"/>
            </a:endParaRPr>
          </a:p>
          <a:p>
            <a:r>
              <a:rPr lang="en-US" sz="4000" dirty="0">
                <a:solidFill>
                  <a:schemeClr val="bg2">
                    <a:lumMod val="10000"/>
                  </a:schemeClr>
                </a:solidFill>
                <a:latin typeface="Garamond" panose="02020404030301010803" pitchFamily="18" charset="0"/>
              </a:rPr>
              <a:t>List some rhyming words in the story.</a:t>
            </a:r>
          </a:p>
          <a:p>
            <a:r>
              <a:rPr lang="en-US" sz="4000" dirty="0">
                <a:solidFill>
                  <a:schemeClr val="bg2">
                    <a:lumMod val="10000"/>
                  </a:schemeClr>
                </a:solidFill>
                <a:latin typeface="Garamond" panose="02020404030301010803" pitchFamily="18" charset="0"/>
              </a:rPr>
              <a:t>________________________________________________________________________________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1089906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abci-english.at/Graphics/Learning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553" y="0"/>
            <a:ext cx="11674464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2"/>
          <p:cNvSpPr txBox="1">
            <a:spLocks/>
          </p:cNvSpPr>
          <p:nvPr/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Corbel" pitchFamily="34" charset="0"/>
              <a:buNone/>
            </a:pPr>
            <a:endParaRPr lang="en-US" sz="2800" dirty="0">
              <a:solidFill>
                <a:schemeClr val="bg2">
                  <a:lumMod val="10000"/>
                </a:schemeClr>
              </a:solidFill>
              <a:latin typeface="Franklin Gothic Medium" panose="020B0603020102020204" pitchFamily="34" charset="0"/>
            </a:endParaRPr>
          </a:p>
          <a:p>
            <a:pPr marL="45720" indent="0">
              <a:buFont typeface="Corbel" pitchFamily="34" charset="0"/>
              <a:buNone/>
            </a:pPr>
            <a:r>
              <a:rPr lang="en-US" sz="48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Today we are learning to:</a:t>
            </a:r>
          </a:p>
          <a:p>
            <a:r>
              <a:rPr lang="en-US" sz="48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Read an interesting story </a:t>
            </a:r>
          </a:p>
          <a:p>
            <a:r>
              <a:rPr lang="en-US" sz="48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Use simple past tense </a:t>
            </a:r>
          </a:p>
          <a:p>
            <a:r>
              <a:rPr lang="en-US" sz="48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Review ‘</a:t>
            </a:r>
            <a:r>
              <a:rPr lang="en-US" sz="4800" dirty="0" err="1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ks</a:t>
            </a:r>
            <a:r>
              <a:rPr lang="en-US" sz="48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’ sounds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3657" y="4260867"/>
            <a:ext cx="1160056" cy="119102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2653" y="2898390"/>
            <a:ext cx="1160056" cy="1191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6513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77706" y="2587925"/>
            <a:ext cx="909224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>
                <a:solidFill>
                  <a:srgbClr val="CC0066"/>
                </a:solidFill>
                <a:latin typeface="BubbleGum" panose="00000400000000000000" pitchFamily="2" charset="0"/>
              </a:rPr>
              <a:t>LEARNING OUR WORDS!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831" y="444753"/>
            <a:ext cx="3792111" cy="2277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6534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0121" y="1293961"/>
            <a:ext cx="7470475" cy="3785652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rgbClr val="002060"/>
                </a:solidFill>
                <a:latin typeface="Garamond" panose="02020404030301010803" pitchFamily="18" charset="0"/>
              </a:rPr>
              <a:t>What words can you think of that have the ‘</a:t>
            </a:r>
            <a:r>
              <a:rPr lang="en-US" sz="4800" b="1" dirty="0" err="1">
                <a:solidFill>
                  <a:srgbClr val="002060"/>
                </a:solidFill>
                <a:latin typeface="Garamond" panose="02020404030301010803" pitchFamily="18" charset="0"/>
              </a:rPr>
              <a:t>ks’sound</a:t>
            </a:r>
            <a:r>
              <a:rPr lang="en-US" sz="4800" b="1" dirty="0">
                <a:solidFill>
                  <a:srgbClr val="002060"/>
                </a:solidFill>
                <a:latin typeface="Garamond" panose="02020404030301010803" pitchFamily="18" charset="0"/>
              </a:rPr>
              <a:t>?</a:t>
            </a:r>
          </a:p>
          <a:p>
            <a:pPr algn="ctr"/>
            <a:r>
              <a:rPr lang="en-US" sz="4800" b="1" dirty="0">
                <a:solidFill>
                  <a:srgbClr val="002060"/>
                </a:solidFill>
                <a:latin typeface="Garamond" panose="02020404030301010803" pitchFamily="18" charset="0"/>
              </a:rPr>
              <a:t>Lets make a list!</a:t>
            </a:r>
          </a:p>
          <a:p>
            <a:pPr algn="ctr"/>
            <a:r>
              <a:rPr lang="en-US" sz="4800" b="1" dirty="0">
                <a:solidFill>
                  <a:srgbClr val="002060"/>
                </a:solidFill>
                <a:latin typeface="Garamond" panose="02020404030301010803" pitchFamily="18" charset="0"/>
              </a:rPr>
              <a:t>Remember, that ‘</a:t>
            </a:r>
            <a:r>
              <a:rPr lang="en-US" sz="4800" b="1" dirty="0" err="1">
                <a:solidFill>
                  <a:srgbClr val="002060"/>
                </a:solidFill>
                <a:latin typeface="Garamond" panose="02020404030301010803" pitchFamily="18" charset="0"/>
              </a:rPr>
              <a:t>ks</a:t>
            </a:r>
            <a:r>
              <a:rPr lang="en-US" sz="4800" b="1" dirty="0">
                <a:solidFill>
                  <a:srgbClr val="002060"/>
                </a:solidFill>
                <a:latin typeface="Garamond" panose="02020404030301010803" pitchFamily="18" charset="0"/>
              </a:rPr>
              <a:t>’ and ‘x’ both make the same sound.</a:t>
            </a:r>
          </a:p>
        </p:txBody>
      </p:sp>
    </p:spTree>
    <p:extLst>
      <p:ext uri="{BB962C8B-B14F-4D97-AF65-F5344CB8AC3E}">
        <p14:creationId xmlns:p14="http://schemas.microsoft.com/office/powerpoint/2010/main" val="20470318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585" y="534838"/>
            <a:ext cx="282946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looks</a:t>
            </a:r>
          </a:p>
          <a:p>
            <a:endParaRPr lang="en-US" sz="4000" dirty="0">
              <a:solidFill>
                <a:schemeClr val="bg2">
                  <a:lumMod val="10000"/>
                </a:schemeClr>
              </a:solidFill>
              <a:latin typeface="Franklin Gothic Medium" panose="020B0603020102020204" pitchFamily="34" charset="0"/>
            </a:endParaRPr>
          </a:p>
          <a:p>
            <a:r>
              <a:rPr lang="en-US" sz="40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forks</a:t>
            </a:r>
          </a:p>
          <a:p>
            <a:endParaRPr lang="en-US" sz="4000" dirty="0">
              <a:solidFill>
                <a:schemeClr val="bg2">
                  <a:lumMod val="10000"/>
                </a:schemeClr>
              </a:solidFill>
              <a:latin typeface="Franklin Gothic Medium" panose="020B0603020102020204" pitchFamily="34" charset="0"/>
            </a:endParaRPr>
          </a:p>
          <a:p>
            <a:r>
              <a:rPr lang="en-US" sz="40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walks</a:t>
            </a:r>
          </a:p>
          <a:p>
            <a:endParaRPr lang="en-US" sz="4000" dirty="0">
              <a:solidFill>
                <a:schemeClr val="bg2">
                  <a:lumMod val="10000"/>
                </a:schemeClr>
              </a:solidFill>
              <a:latin typeface="Franklin Gothic Medium" panose="020B0603020102020204" pitchFamily="34" charset="0"/>
            </a:endParaRPr>
          </a:p>
          <a:p>
            <a:r>
              <a:rPr lang="en-US" sz="40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cooks</a:t>
            </a:r>
          </a:p>
          <a:p>
            <a:endParaRPr lang="en-US" sz="4000" dirty="0">
              <a:solidFill>
                <a:schemeClr val="bg2">
                  <a:lumMod val="10000"/>
                </a:schemeClr>
              </a:solidFill>
              <a:latin typeface="Franklin Gothic Medium" panose="020B0603020102020204" pitchFamily="34" charset="0"/>
            </a:endParaRPr>
          </a:p>
          <a:p>
            <a:r>
              <a:rPr lang="en-US" sz="40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books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7049" y="3608713"/>
            <a:ext cx="2369970" cy="179142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9698" y="534838"/>
            <a:ext cx="2557373" cy="203559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39469" y="1091980"/>
            <a:ext cx="1940502" cy="341244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82057" y="790025"/>
            <a:ext cx="2435000" cy="229589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36308" y="4375727"/>
            <a:ext cx="2810515" cy="1791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6081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7585" y="534838"/>
            <a:ext cx="282946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fox</a:t>
            </a:r>
          </a:p>
          <a:p>
            <a:endParaRPr lang="en-US" sz="4000" dirty="0">
              <a:solidFill>
                <a:schemeClr val="bg2">
                  <a:lumMod val="10000"/>
                </a:schemeClr>
              </a:solidFill>
              <a:latin typeface="Franklin Gothic Medium" panose="020B0603020102020204" pitchFamily="34" charset="0"/>
            </a:endParaRPr>
          </a:p>
          <a:p>
            <a:r>
              <a:rPr lang="en-US" sz="40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box</a:t>
            </a:r>
          </a:p>
          <a:p>
            <a:endParaRPr lang="en-US" sz="4000" dirty="0">
              <a:solidFill>
                <a:schemeClr val="bg2">
                  <a:lumMod val="10000"/>
                </a:schemeClr>
              </a:solidFill>
              <a:latin typeface="Franklin Gothic Medium" panose="020B0603020102020204" pitchFamily="34" charset="0"/>
            </a:endParaRPr>
          </a:p>
          <a:p>
            <a:r>
              <a:rPr lang="en-US" sz="40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six</a:t>
            </a:r>
          </a:p>
          <a:p>
            <a:endParaRPr lang="en-US" sz="4000" dirty="0">
              <a:solidFill>
                <a:schemeClr val="bg2">
                  <a:lumMod val="10000"/>
                </a:schemeClr>
              </a:solidFill>
              <a:latin typeface="Franklin Gothic Medium" panose="020B0603020102020204" pitchFamily="34" charset="0"/>
            </a:endParaRPr>
          </a:p>
          <a:p>
            <a:r>
              <a:rPr lang="en-US" sz="40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mix</a:t>
            </a:r>
          </a:p>
          <a:p>
            <a:endParaRPr lang="en-US" sz="4000" dirty="0">
              <a:solidFill>
                <a:schemeClr val="bg2">
                  <a:lumMod val="10000"/>
                </a:schemeClr>
              </a:solidFill>
              <a:latin typeface="Franklin Gothic Medium" panose="020B0603020102020204" pitchFamily="34" charset="0"/>
            </a:endParaRPr>
          </a:p>
          <a:p>
            <a:r>
              <a:rPr lang="en-US" sz="40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ax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36047" y="4073955"/>
            <a:ext cx="2367601" cy="209319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7605" y="534838"/>
            <a:ext cx="2985431" cy="202009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90785" y="707367"/>
            <a:ext cx="2302311" cy="235386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09748" y="2554932"/>
            <a:ext cx="2230099" cy="25132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91815" y="3163421"/>
            <a:ext cx="2628759" cy="2717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54780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3962" y="690113"/>
            <a:ext cx="9299275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002060"/>
                </a:solidFill>
                <a:latin typeface="Garamond" panose="02020404030301010803" pitchFamily="18" charset="0"/>
              </a:rPr>
              <a:t>Write a funny/interesting sentence using two or more ‘</a:t>
            </a:r>
            <a:r>
              <a:rPr lang="en-US" sz="5400" b="1" dirty="0" err="1">
                <a:solidFill>
                  <a:srgbClr val="002060"/>
                </a:solidFill>
                <a:latin typeface="Garamond" panose="02020404030301010803" pitchFamily="18" charset="0"/>
              </a:rPr>
              <a:t>ks</a:t>
            </a:r>
            <a:r>
              <a:rPr lang="en-US" sz="5400" b="1" dirty="0">
                <a:solidFill>
                  <a:srgbClr val="002060"/>
                </a:solidFill>
                <a:latin typeface="Garamond" panose="02020404030301010803" pitchFamily="18" charset="0"/>
              </a:rPr>
              <a:t>’ words.</a:t>
            </a:r>
          </a:p>
          <a:p>
            <a:pPr algn="ctr"/>
            <a:endParaRPr lang="en-US" sz="5400" b="1" dirty="0">
              <a:solidFill>
                <a:srgbClr val="002060"/>
              </a:solidFill>
              <a:latin typeface="Garamond" panose="02020404030301010803" pitchFamily="18" charset="0"/>
            </a:endParaRPr>
          </a:p>
          <a:p>
            <a:pPr algn="ctr"/>
            <a:r>
              <a:rPr lang="en-US" sz="5400" b="1" dirty="0">
                <a:solidFill>
                  <a:srgbClr val="002060"/>
                </a:solidFill>
                <a:latin typeface="Garamond" panose="02020404030301010803" pitchFamily="18" charset="0"/>
              </a:rPr>
              <a:t>Draw a picture about your sentence.</a:t>
            </a:r>
            <a:endParaRPr lang="en-US" sz="4800" b="1" dirty="0">
              <a:solidFill>
                <a:srgbClr val="00206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44575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abci-english.at/Graphics/Learning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553" y="0"/>
            <a:ext cx="11674464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2"/>
          <p:cNvSpPr txBox="1">
            <a:spLocks/>
          </p:cNvSpPr>
          <p:nvPr/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Corbel" pitchFamily="34" charset="0"/>
              <a:buNone/>
            </a:pPr>
            <a:endParaRPr lang="en-US" sz="2800" dirty="0">
              <a:solidFill>
                <a:schemeClr val="bg2">
                  <a:lumMod val="10000"/>
                </a:schemeClr>
              </a:solidFill>
              <a:latin typeface="Franklin Gothic Medium" panose="020B0603020102020204" pitchFamily="34" charset="0"/>
            </a:endParaRPr>
          </a:p>
          <a:p>
            <a:pPr marL="45720" indent="0">
              <a:buFont typeface="Corbel" pitchFamily="34" charset="0"/>
              <a:buNone/>
            </a:pPr>
            <a:r>
              <a:rPr lang="en-US" sz="48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Today we are learning to:</a:t>
            </a:r>
          </a:p>
          <a:p>
            <a:r>
              <a:rPr lang="en-US" sz="48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Read an interesting story </a:t>
            </a:r>
          </a:p>
          <a:p>
            <a:r>
              <a:rPr lang="en-US" sz="48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Use simple past tense </a:t>
            </a:r>
          </a:p>
          <a:p>
            <a:r>
              <a:rPr lang="en-US" sz="48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Review ‘</a:t>
            </a:r>
            <a:r>
              <a:rPr lang="en-US" sz="4800" dirty="0" err="1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ks</a:t>
            </a:r>
            <a:r>
              <a:rPr lang="en-US" sz="48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’ sounds</a:t>
            </a:r>
          </a:p>
        </p:txBody>
      </p:sp>
    </p:spTree>
    <p:extLst>
      <p:ext uri="{BB962C8B-B14F-4D97-AF65-F5344CB8AC3E}">
        <p14:creationId xmlns:p14="http://schemas.microsoft.com/office/powerpoint/2010/main" val="29990208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abci-english.at/Graphics/Learning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553" y="0"/>
            <a:ext cx="11674464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2"/>
          <p:cNvSpPr txBox="1">
            <a:spLocks/>
          </p:cNvSpPr>
          <p:nvPr/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Corbel" pitchFamily="34" charset="0"/>
              <a:buNone/>
            </a:pPr>
            <a:endParaRPr lang="en-US" sz="2800" dirty="0">
              <a:solidFill>
                <a:schemeClr val="bg2">
                  <a:lumMod val="10000"/>
                </a:schemeClr>
              </a:solidFill>
              <a:latin typeface="Franklin Gothic Medium" panose="020B0603020102020204" pitchFamily="34" charset="0"/>
            </a:endParaRPr>
          </a:p>
          <a:p>
            <a:pPr marL="45720" indent="0">
              <a:buFont typeface="Corbel" pitchFamily="34" charset="0"/>
              <a:buNone/>
            </a:pPr>
            <a:r>
              <a:rPr lang="en-US" sz="48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Today we are learning to:</a:t>
            </a:r>
          </a:p>
          <a:p>
            <a:r>
              <a:rPr lang="en-US" sz="48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Read an interesting story </a:t>
            </a:r>
          </a:p>
          <a:p>
            <a:r>
              <a:rPr lang="en-US" sz="48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Create pictures to tell the story</a:t>
            </a:r>
          </a:p>
          <a:p>
            <a:r>
              <a:rPr lang="en-US" sz="48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Use adjectives and adverbs</a:t>
            </a:r>
          </a:p>
          <a:p>
            <a:r>
              <a:rPr lang="en-US" sz="48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Review </a:t>
            </a:r>
            <a:r>
              <a:rPr lang="en-US" sz="4800" dirty="0" err="1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ck</a:t>
            </a:r>
            <a:r>
              <a:rPr lang="en-US" sz="4800" dirty="0">
                <a:solidFill>
                  <a:schemeClr val="bg2">
                    <a:lumMod val="10000"/>
                  </a:schemeClr>
                </a:solidFill>
                <a:latin typeface="Franklin Gothic Medium" panose="020B0603020102020204" pitchFamily="34" charset="0"/>
              </a:rPr>
              <a:t> sounds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2321" y="2725862"/>
            <a:ext cx="1216404" cy="119102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88725" y="4076700"/>
            <a:ext cx="1160056" cy="119102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2785" y="5247873"/>
            <a:ext cx="1160056" cy="1191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52066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42204" y="552091"/>
            <a:ext cx="9782354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latin typeface="AngryBirds" pitchFamily="2" charset="0"/>
              </a:rPr>
              <a:t>Homework</a:t>
            </a:r>
          </a:p>
          <a:p>
            <a:endParaRPr lang="en-US" sz="4000" dirty="0">
              <a:latin typeface="Garamond" panose="02020404030301010803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400" dirty="0">
                <a:latin typeface="Garamond" panose="02020404030301010803" pitchFamily="18" charset="0"/>
              </a:rPr>
              <a:t>Using the reading about birds and nests to create pictures.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400" dirty="0">
                <a:latin typeface="Garamond" panose="02020404030301010803" pitchFamily="18" charset="0"/>
              </a:rPr>
              <a:t>Creating sentences using the new ‘</a:t>
            </a:r>
            <a:r>
              <a:rPr lang="en-US" sz="4400" dirty="0" err="1">
                <a:latin typeface="Garamond" panose="02020404030301010803" pitchFamily="18" charset="0"/>
              </a:rPr>
              <a:t>ck</a:t>
            </a:r>
            <a:r>
              <a:rPr lang="en-US" sz="4400" dirty="0">
                <a:latin typeface="Garamond" panose="02020404030301010803" pitchFamily="18" charset="0"/>
              </a:rPr>
              <a:t>’ words</a:t>
            </a:r>
          </a:p>
          <a:p>
            <a:endParaRPr lang="en-US" sz="4000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733801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664" y="1828800"/>
            <a:ext cx="1031719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rgbClr val="002060"/>
                </a:solidFill>
                <a:latin typeface="Comic Sans MS" panose="030F0702030302020204" pitchFamily="66" charset="0"/>
              </a:rPr>
              <a:t>Describe the fox from the story. Use adjectives.</a:t>
            </a:r>
          </a:p>
        </p:txBody>
      </p:sp>
    </p:spTree>
    <p:extLst>
      <p:ext uri="{BB962C8B-B14F-4D97-AF65-F5344CB8AC3E}">
        <p14:creationId xmlns:p14="http://schemas.microsoft.com/office/powerpoint/2010/main" val="61384970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00664" y="1828800"/>
            <a:ext cx="1031719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rgbClr val="002060"/>
                </a:solidFill>
                <a:latin typeface="Comic Sans MS" panose="030F0702030302020204" pitchFamily="66" charset="0"/>
              </a:rPr>
              <a:t>Write a recount about your last weekend. Use past tense to describe your activities.</a:t>
            </a:r>
          </a:p>
        </p:txBody>
      </p:sp>
    </p:spTree>
    <p:extLst>
      <p:ext uri="{BB962C8B-B14F-4D97-AF65-F5344CB8AC3E}">
        <p14:creationId xmlns:p14="http://schemas.microsoft.com/office/powerpoint/2010/main" val="353605406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690113"/>
            <a:ext cx="1031719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002060"/>
                </a:solidFill>
                <a:latin typeface="Comic Sans MS" panose="030F0702030302020204" pitchFamily="66" charset="0"/>
              </a:rPr>
              <a:t>New Reading Vocabulary</a:t>
            </a:r>
          </a:p>
          <a:p>
            <a:pPr algn="ctr"/>
            <a:endParaRPr lang="en-US" sz="44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53418" y="1555616"/>
            <a:ext cx="307100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1">
                    <a:lumMod val="75000"/>
                  </a:schemeClr>
                </a:solidFill>
                <a:latin typeface="Garamond" panose="02020404030301010803" pitchFamily="18" charset="0"/>
              </a:rPr>
              <a:t>cunning</a:t>
            </a:r>
          </a:p>
          <a:p>
            <a:r>
              <a:rPr lang="en-US" sz="4000" dirty="0">
                <a:solidFill>
                  <a:schemeClr val="tx1">
                    <a:lumMod val="75000"/>
                  </a:schemeClr>
                </a:solidFill>
                <a:latin typeface="Garamond" panose="02020404030301010803" pitchFamily="18" charset="0"/>
              </a:rPr>
              <a:t>socks</a:t>
            </a:r>
          </a:p>
          <a:p>
            <a:r>
              <a:rPr lang="en-US" sz="4000" dirty="0">
                <a:solidFill>
                  <a:schemeClr val="tx1">
                    <a:lumMod val="75000"/>
                  </a:schemeClr>
                </a:solidFill>
                <a:latin typeface="Garamond" panose="02020404030301010803" pitchFamily="18" charset="0"/>
              </a:rPr>
              <a:t>cardboard</a:t>
            </a:r>
          </a:p>
          <a:p>
            <a:r>
              <a:rPr lang="en-US" sz="4000" dirty="0">
                <a:solidFill>
                  <a:schemeClr val="tx1">
                    <a:lumMod val="75000"/>
                  </a:schemeClr>
                </a:solidFill>
                <a:latin typeface="Garamond" panose="02020404030301010803" pitchFamily="18" charset="0"/>
              </a:rPr>
              <a:t>hungry</a:t>
            </a:r>
          </a:p>
          <a:p>
            <a:r>
              <a:rPr lang="en-US" sz="4000" dirty="0">
                <a:solidFill>
                  <a:schemeClr val="tx1">
                    <a:lumMod val="75000"/>
                  </a:schemeClr>
                </a:solidFill>
                <a:latin typeface="Garamond" panose="02020404030301010803" pitchFamily="18" charset="0"/>
              </a:rPr>
              <a:t>drawer</a:t>
            </a:r>
          </a:p>
          <a:p>
            <a:r>
              <a:rPr lang="en-US" sz="4000" dirty="0">
                <a:solidFill>
                  <a:schemeClr val="tx1">
                    <a:lumMod val="75000"/>
                  </a:schemeClr>
                </a:solidFill>
                <a:latin typeface="Garamond" panose="02020404030301010803" pitchFamily="18" charset="0"/>
              </a:rPr>
              <a:t>stretchy</a:t>
            </a:r>
          </a:p>
          <a:p>
            <a:r>
              <a:rPr lang="en-US" sz="4000" dirty="0">
                <a:solidFill>
                  <a:schemeClr val="tx1">
                    <a:lumMod val="75000"/>
                  </a:schemeClr>
                </a:solidFill>
                <a:latin typeface="Garamond" panose="02020404030301010803" pitchFamily="18" charset="0"/>
              </a:rPr>
              <a:t>light</a:t>
            </a:r>
          </a:p>
          <a:p>
            <a:endParaRPr lang="en-US" sz="4000" dirty="0">
              <a:solidFill>
                <a:schemeClr val="tx1">
                  <a:lumMod val="75000"/>
                </a:schemeClr>
              </a:solidFill>
              <a:latin typeface="Garamond" panose="02020404030301010803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92505" y="1555616"/>
            <a:ext cx="307100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1">
                    <a:lumMod val="75000"/>
                  </a:schemeClr>
                </a:solidFill>
                <a:latin typeface="Garamond" panose="02020404030301010803" pitchFamily="18" charset="0"/>
              </a:rPr>
              <a:t>disgusting</a:t>
            </a:r>
          </a:p>
          <a:p>
            <a:r>
              <a:rPr lang="en-US" sz="4000" dirty="0">
                <a:solidFill>
                  <a:schemeClr val="tx1">
                    <a:lumMod val="75000"/>
                  </a:schemeClr>
                </a:solidFill>
                <a:latin typeface="Garamond" panose="02020404030301010803" pitchFamily="18" charset="0"/>
              </a:rPr>
              <a:t>sweat</a:t>
            </a:r>
          </a:p>
          <a:p>
            <a:r>
              <a:rPr lang="en-US" sz="4000" dirty="0">
                <a:solidFill>
                  <a:schemeClr val="tx1">
                    <a:lumMod val="75000"/>
                  </a:schemeClr>
                </a:solidFill>
                <a:latin typeface="Garamond" panose="02020404030301010803" pitchFamily="18" charset="0"/>
              </a:rPr>
              <a:t>dirt</a:t>
            </a:r>
          </a:p>
          <a:p>
            <a:r>
              <a:rPr lang="en-US" sz="4000" dirty="0">
                <a:solidFill>
                  <a:schemeClr val="tx1">
                    <a:lumMod val="75000"/>
                  </a:schemeClr>
                </a:solidFill>
                <a:latin typeface="Garamond" panose="02020404030301010803" pitchFamily="18" charset="0"/>
              </a:rPr>
              <a:t>pieces</a:t>
            </a:r>
          </a:p>
          <a:p>
            <a:r>
              <a:rPr lang="en-US" sz="4000" dirty="0">
                <a:solidFill>
                  <a:schemeClr val="tx1">
                    <a:lumMod val="75000"/>
                  </a:schemeClr>
                </a:solidFill>
                <a:latin typeface="Garamond" panose="02020404030301010803" pitchFamily="18" charset="0"/>
              </a:rPr>
              <a:t>snoring</a:t>
            </a:r>
          </a:p>
          <a:p>
            <a:r>
              <a:rPr lang="en-US" sz="4000" dirty="0">
                <a:solidFill>
                  <a:schemeClr val="tx1">
                    <a:lumMod val="75000"/>
                  </a:schemeClr>
                </a:solidFill>
                <a:latin typeface="Garamond" panose="02020404030301010803" pitchFamily="18" charset="0"/>
              </a:rPr>
              <a:t>chew</a:t>
            </a:r>
          </a:p>
          <a:p>
            <a:r>
              <a:rPr lang="en-US" sz="4000" dirty="0">
                <a:solidFill>
                  <a:schemeClr val="tx1">
                    <a:lumMod val="75000"/>
                  </a:schemeClr>
                </a:solidFill>
                <a:latin typeface="Garamond" panose="02020404030301010803" pitchFamily="18" charset="0"/>
              </a:rPr>
              <a:t>stew</a:t>
            </a:r>
          </a:p>
          <a:p>
            <a:r>
              <a:rPr lang="en-US" sz="4000" dirty="0">
                <a:solidFill>
                  <a:schemeClr val="tx1">
                    <a:lumMod val="75000"/>
                  </a:schemeClr>
                </a:solidFill>
                <a:latin typeface="Garamond" panose="02020404030301010803" pitchFamily="18" charset="0"/>
              </a:rPr>
              <a:t>gobbling</a:t>
            </a:r>
          </a:p>
          <a:p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8695872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6377" y="810882"/>
            <a:ext cx="10558731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u="sng" dirty="0">
                <a:solidFill>
                  <a:schemeClr val="tx1">
                    <a:lumMod val="75000"/>
                  </a:schemeClr>
                </a:solidFill>
                <a:latin typeface="AngryBirds" pitchFamily="2" charset="0"/>
              </a:rPr>
              <a:t>Simple Past Tense</a:t>
            </a:r>
          </a:p>
          <a:p>
            <a:endParaRPr lang="en-US" sz="4000" dirty="0">
              <a:solidFill>
                <a:schemeClr val="bg2">
                  <a:lumMod val="10000"/>
                </a:schemeClr>
              </a:solidFill>
              <a:latin typeface="Garamond" panose="02020404030301010803" pitchFamily="18" charset="0"/>
            </a:endParaRPr>
          </a:p>
          <a:p>
            <a:pPr algn="ctr"/>
            <a:r>
              <a:rPr lang="en-US" sz="4000" u="sng" dirty="0">
                <a:solidFill>
                  <a:schemeClr val="bg2">
                    <a:lumMod val="10000"/>
                  </a:schemeClr>
                </a:solidFill>
                <a:latin typeface="Garamond" panose="02020404030301010803" pitchFamily="18" charset="0"/>
              </a:rPr>
              <a:t>Past tense </a:t>
            </a:r>
            <a:r>
              <a:rPr lang="en-US" sz="4000" dirty="0">
                <a:solidFill>
                  <a:schemeClr val="bg2">
                    <a:lumMod val="10000"/>
                  </a:schemeClr>
                </a:solidFill>
                <a:latin typeface="Garamond" panose="02020404030301010803" pitchFamily="18" charset="0"/>
              </a:rPr>
              <a:t>is used when something has happened in the ‘before’ or in the ‘past.’</a:t>
            </a:r>
          </a:p>
          <a:p>
            <a:pPr algn="ctr"/>
            <a:endParaRPr lang="en-US" sz="4000" dirty="0">
              <a:solidFill>
                <a:schemeClr val="bg2">
                  <a:lumMod val="10000"/>
                </a:schemeClr>
              </a:solidFill>
              <a:latin typeface="Garamond" panose="02020404030301010803" pitchFamily="18" charset="0"/>
            </a:endParaRPr>
          </a:p>
          <a:p>
            <a:pPr algn="ctr"/>
            <a:r>
              <a:rPr lang="en-US" sz="40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Present tense:  I walk to the park.</a:t>
            </a:r>
          </a:p>
          <a:p>
            <a:pPr algn="ctr"/>
            <a:endParaRPr lang="en-US" sz="4000" dirty="0">
              <a:solidFill>
                <a:schemeClr val="bg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pPr algn="ctr"/>
            <a:r>
              <a:rPr lang="en-US" sz="40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Past tense:  I </a:t>
            </a:r>
            <a:r>
              <a:rPr lang="en-US" sz="4000" u="sng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walked</a:t>
            </a:r>
            <a:r>
              <a:rPr lang="en-US" sz="4000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 to the park.</a:t>
            </a:r>
          </a:p>
        </p:txBody>
      </p:sp>
    </p:spTree>
    <p:extLst>
      <p:ext uri="{BB962C8B-B14F-4D97-AF65-F5344CB8AC3E}">
        <p14:creationId xmlns:p14="http://schemas.microsoft.com/office/powerpoint/2010/main" val="29724862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55940" y="655608"/>
            <a:ext cx="104724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Present tense:   walk</a:t>
            </a:r>
          </a:p>
          <a:p>
            <a:r>
              <a:rPr lang="en-US" sz="4800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Past tense:         walk</a:t>
            </a:r>
            <a:r>
              <a:rPr lang="en-US" sz="4800" u="sng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ed</a:t>
            </a:r>
            <a:endParaRPr lang="en-US" sz="4400" u="sng" dirty="0">
              <a:solidFill>
                <a:schemeClr val="accent5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55940" y="2636808"/>
            <a:ext cx="104724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Present tense:   jump</a:t>
            </a:r>
          </a:p>
          <a:p>
            <a:r>
              <a:rPr lang="en-US" sz="4800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Past tense:         jump</a:t>
            </a:r>
            <a:r>
              <a:rPr lang="en-US" sz="4800" u="sng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ed</a:t>
            </a:r>
            <a:endParaRPr lang="en-US" sz="4400" u="sng" dirty="0">
              <a:solidFill>
                <a:schemeClr val="accent5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55940" y="4618008"/>
            <a:ext cx="104724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Present tense:   skip</a:t>
            </a:r>
          </a:p>
          <a:p>
            <a:r>
              <a:rPr lang="en-US" sz="4800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Past tense:         skipp</a:t>
            </a:r>
            <a:r>
              <a:rPr lang="en-US" sz="4800" u="sng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ed</a:t>
            </a:r>
            <a:endParaRPr lang="en-US" sz="4400" u="sng" dirty="0">
              <a:solidFill>
                <a:schemeClr val="accent5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32206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0883" y="724619"/>
            <a:ext cx="10420709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walk </a:t>
            </a:r>
            <a:r>
              <a:rPr lang="en-US" sz="4000" dirty="0">
                <a:solidFill>
                  <a:schemeClr val="accent3">
                    <a:lumMod val="50000"/>
                  </a:schemeClr>
                </a:solidFill>
                <a:latin typeface="Comic Sans MS" panose="030F0702030302020204" pitchFamily="66" charset="0"/>
              </a:rPr>
              <a:t>										moved</a:t>
            </a:r>
            <a:r>
              <a:rPr lang="en-US" sz="40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 						</a:t>
            </a:r>
          </a:p>
          <a:p>
            <a:r>
              <a:rPr lang="en-US" sz="40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				</a:t>
            </a:r>
            <a:r>
              <a:rPr lang="en-US" sz="4000" dirty="0">
                <a:solidFill>
                  <a:schemeClr val="accent3">
                    <a:lumMod val="50000"/>
                  </a:schemeClr>
                </a:solidFill>
                <a:latin typeface="Comic Sans MS" panose="030F0702030302020204" pitchFamily="66" charset="0"/>
              </a:rPr>
              <a:t>skipped</a:t>
            </a:r>
            <a:r>
              <a:rPr lang="en-US" sz="40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				jump				</a:t>
            </a:r>
          </a:p>
          <a:p>
            <a:r>
              <a:rPr lang="en-US" sz="40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																skip		</a:t>
            </a:r>
          </a:p>
          <a:p>
            <a:r>
              <a:rPr lang="en-US" sz="40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								</a:t>
            </a:r>
            <a:r>
              <a:rPr lang="en-US" sz="4000" dirty="0">
                <a:solidFill>
                  <a:schemeClr val="accent3">
                    <a:lumMod val="50000"/>
                  </a:schemeClr>
                </a:solidFill>
                <a:latin typeface="Comic Sans MS" panose="030F0702030302020204" pitchFamily="66" charset="0"/>
              </a:rPr>
              <a:t>watched</a:t>
            </a:r>
            <a:endParaRPr lang="en-US" sz="4000" dirty="0">
              <a:solidFill>
                <a:schemeClr val="accent4">
                  <a:lumMod val="50000"/>
                </a:schemeClr>
              </a:solidFill>
              <a:latin typeface="Comic Sans MS" panose="030F0702030302020204" pitchFamily="66" charset="0"/>
            </a:endParaRPr>
          </a:p>
          <a:p>
            <a:r>
              <a:rPr lang="en-US" sz="4000" dirty="0">
                <a:solidFill>
                  <a:schemeClr val="accent3">
                    <a:lumMod val="50000"/>
                  </a:schemeClr>
                </a:solidFill>
                <a:latin typeface="Comic Sans MS" panose="030F0702030302020204" pitchFamily="66" charset="0"/>
              </a:rPr>
              <a:t>closed</a:t>
            </a:r>
            <a:r>
              <a:rPr lang="en-US" sz="40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				move				</a:t>
            </a:r>
            <a:r>
              <a:rPr lang="en-US" sz="4000" dirty="0">
                <a:solidFill>
                  <a:schemeClr val="accent3">
                    <a:lumMod val="50000"/>
                  </a:schemeClr>
                </a:solidFill>
                <a:latin typeface="Comic Sans MS" panose="030F0702030302020204" pitchFamily="66" charset="0"/>
              </a:rPr>
              <a:t>cooked</a:t>
            </a:r>
            <a:endParaRPr lang="en-US" sz="4000" dirty="0">
              <a:solidFill>
                <a:schemeClr val="accent4">
                  <a:lumMod val="50000"/>
                </a:schemeClr>
              </a:solidFill>
              <a:latin typeface="Comic Sans MS" panose="030F0702030302020204" pitchFamily="66" charset="0"/>
            </a:endParaRPr>
          </a:p>
          <a:p>
            <a:r>
              <a:rPr lang="en-US" sz="40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														look		</a:t>
            </a:r>
            <a:r>
              <a:rPr lang="en-US" sz="4000" dirty="0">
                <a:solidFill>
                  <a:schemeClr val="accent3">
                    <a:lumMod val="50000"/>
                  </a:schemeClr>
                </a:solidFill>
                <a:latin typeface="Comic Sans MS" panose="030F0702030302020204" pitchFamily="66" charset="0"/>
              </a:rPr>
              <a:t>walked</a:t>
            </a:r>
            <a:endParaRPr lang="en-US" sz="4000" dirty="0">
              <a:solidFill>
                <a:schemeClr val="accent4">
                  <a:lumMod val="50000"/>
                </a:schemeClr>
              </a:solidFill>
              <a:latin typeface="Comic Sans MS" panose="030F0702030302020204" pitchFamily="66" charset="0"/>
            </a:endParaRPr>
          </a:p>
          <a:p>
            <a:r>
              <a:rPr lang="en-US" sz="40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	watch		</a:t>
            </a:r>
            <a:r>
              <a:rPr lang="en-US" sz="4000" dirty="0">
                <a:solidFill>
                  <a:schemeClr val="accent3">
                    <a:lumMod val="50000"/>
                  </a:schemeClr>
                </a:solidFill>
                <a:latin typeface="Comic Sans MS" panose="030F0702030302020204" pitchFamily="66" charset="0"/>
              </a:rPr>
              <a:t>jumped</a:t>
            </a:r>
            <a:endParaRPr lang="en-US" sz="4000" dirty="0">
              <a:solidFill>
                <a:schemeClr val="accent4">
                  <a:lumMod val="50000"/>
                </a:schemeClr>
              </a:solidFill>
              <a:latin typeface="Comic Sans MS" panose="030F0702030302020204" pitchFamily="66" charset="0"/>
            </a:endParaRPr>
          </a:p>
          <a:p>
            <a:r>
              <a:rPr lang="en-US" sz="40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																			cook</a:t>
            </a:r>
          </a:p>
          <a:p>
            <a:r>
              <a:rPr lang="en-US" sz="40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	</a:t>
            </a:r>
            <a:r>
              <a:rPr lang="en-US" sz="4000" dirty="0">
                <a:solidFill>
                  <a:schemeClr val="accent3">
                    <a:lumMod val="50000"/>
                  </a:schemeClr>
                </a:solidFill>
                <a:latin typeface="Comic Sans MS" panose="030F0702030302020204" pitchFamily="66" charset="0"/>
              </a:rPr>
              <a:t>looked</a:t>
            </a:r>
            <a:r>
              <a:rPr lang="en-US" sz="40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				open	</a:t>
            </a:r>
            <a:r>
              <a:rPr lang="en-US" sz="4000" dirty="0">
                <a:solidFill>
                  <a:schemeClr val="accent3">
                    <a:lumMod val="50000"/>
                  </a:schemeClr>
                </a:solidFill>
                <a:latin typeface="Comic Sans MS" panose="030F0702030302020204" pitchFamily="66" charset="0"/>
              </a:rPr>
              <a:t>opened</a:t>
            </a:r>
            <a:r>
              <a:rPr lang="en-US" sz="40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		close</a:t>
            </a:r>
          </a:p>
        </p:txBody>
      </p:sp>
    </p:spTree>
    <p:extLst>
      <p:ext uri="{BB962C8B-B14F-4D97-AF65-F5344CB8AC3E}">
        <p14:creationId xmlns:p14="http://schemas.microsoft.com/office/powerpoint/2010/main" val="11399611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0113" y="741872"/>
            <a:ext cx="1073126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>
                <a:solidFill>
                  <a:srgbClr val="002060"/>
                </a:solidFill>
                <a:latin typeface="Garamond" panose="02020404030301010803" pitchFamily="18" charset="0"/>
              </a:rPr>
              <a:t>Using ‘past tense’ in sentences.</a:t>
            </a:r>
          </a:p>
          <a:p>
            <a:endParaRPr lang="en-US" sz="3600" dirty="0">
              <a:solidFill>
                <a:srgbClr val="002060"/>
              </a:solidFill>
              <a:latin typeface="Garamond" panose="02020404030301010803" pitchFamily="18" charset="0"/>
            </a:endParaRPr>
          </a:p>
          <a:p>
            <a:r>
              <a:rPr lang="en-US" sz="3600" dirty="0">
                <a:solidFill>
                  <a:srgbClr val="002060"/>
                </a:solidFill>
                <a:latin typeface="Garamond" panose="02020404030301010803" pitchFamily="18" charset="0"/>
              </a:rPr>
              <a:t>I </a:t>
            </a:r>
            <a:r>
              <a:rPr lang="en-US" sz="3600" u="sng" dirty="0">
                <a:solidFill>
                  <a:srgbClr val="002060"/>
                </a:solidFill>
                <a:latin typeface="Garamond" panose="02020404030301010803" pitchFamily="18" charset="0"/>
              </a:rPr>
              <a:t>cook </a:t>
            </a:r>
            <a:r>
              <a:rPr lang="en-US" sz="3600" dirty="0">
                <a:solidFill>
                  <a:srgbClr val="002060"/>
                </a:solidFill>
                <a:latin typeface="Garamond" panose="02020404030301010803" pitchFamily="18" charset="0"/>
              </a:rPr>
              <a:t>a pizza.</a:t>
            </a:r>
          </a:p>
          <a:p>
            <a:endParaRPr lang="en-US" sz="3600" dirty="0">
              <a:solidFill>
                <a:srgbClr val="002060"/>
              </a:solidFill>
              <a:latin typeface="Garamond" panose="02020404030301010803" pitchFamily="18" charset="0"/>
            </a:endParaRPr>
          </a:p>
          <a:p>
            <a:r>
              <a:rPr lang="en-US" sz="3600" dirty="0">
                <a:solidFill>
                  <a:srgbClr val="002060"/>
                </a:solidFill>
                <a:latin typeface="Garamond" panose="02020404030301010803" pitchFamily="18" charset="0"/>
              </a:rPr>
              <a:t>_____________________________________________</a:t>
            </a:r>
          </a:p>
          <a:p>
            <a:endParaRPr lang="en-US" sz="3600" dirty="0">
              <a:solidFill>
                <a:srgbClr val="002060"/>
              </a:solidFill>
              <a:latin typeface="Garamond" panose="02020404030301010803" pitchFamily="18" charset="0"/>
            </a:endParaRPr>
          </a:p>
          <a:p>
            <a:r>
              <a:rPr lang="en-US" sz="3600" dirty="0">
                <a:solidFill>
                  <a:srgbClr val="002060"/>
                </a:solidFill>
                <a:latin typeface="Garamond" panose="02020404030301010803" pitchFamily="18" charset="0"/>
              </a:rPr>
              <a:t>I </a:t>
            </a:r>
            <a:r>
              <a:rPr lang="en-US" sz="3600" u="sng" dirty="0">
                <a:solidFill>
                  <a:srgbClr val="002060"/>
                </a:solidFill>
                <a:latin typeface="Garamond" panose="02020404030301010803" pitchFamily="18" charset="0"/>
              </a:rPr>
              <a:t>close</a:t>
            </a:r>
            <a:r>
              <a:rPr lang="en-US" sz="3600" dirty="0">
                <a:solidFill>
                  <a:srgbClr val="002060"/>
                </a:solidFill>
                <a:latin typeface="Garamond" panose="02020404030301010803" pitchFamily="18" charset="0"/>
              </a:rPr>
              <a:t> the door.</a:t>
            </a:r>
          </a:p>
          <a:p>
            <a:endParaRPr lang="en-US" sz="3600" dirty="0">
              <a:solidFill>
                <a:srgbClr val="002060"/>
              </a:solidFill>
              <a:latin typeface="Garamond" panose="02020404030301010803" pitchFamily="18" charset="0"/>
            </a:endParaRPr>
          </a:p>
          <a:p>
            <a:r>
              <a:rPr lang="en-US" sz="3600" dirty="0">
                <a:solidFill>
                  <a:srgbClr val="002060"/>
                </a:solidFill>
                <a:latin typeface="Garamond" panose="02020404030301010803" pitchFamily="18" charset="0"/>
              </a:rPr>
              <a:t>_____________________________________________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2452614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0113" y="741872"/>
            <a:ext cx="1073126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>
                <a:solidFill>
                  <a:srgbClr val="002060"/>
                </a:solidFill>
                <a:latin typeface="Garamond" panose="02020404030301010803" pitchFamily="18" charset="0"/>
              </a:rPr>
              <a:t>Using ‘past tense’ in sentences.</a:t>
            </a:r>
          </a:p>
          <a:p>
            <a:endParaRPr lang="en-US" sz="3600" dirty="0">
              <a:solidFill>
                <a:srgbClr val="002060"/>
              </a:solidFill>
              <a:latin typeface="Garamond" panose="02020404030301010803" pitchFamily="18" charset="0"/>
            </a:endParaRPr>
          </a:p>
          <a:p>
            <a:r>
              <a:rPr lang="en-US" sz="3600" dirty="0">
                <a:solidFill>
                  <a:srgbClr val="002060"/>
                </a:solidFill>
                <a:latin typeface="Garamond" panose="02020404030301010803" pitchFamily="18" charset="0"/>
              </a:rPr>
              <a:t>I  </a:t>
            </a:r>
            <a:r>
              <a:rPr lang="en-US" sz="3600" u="sng" dirty="0">
                <a:solidFill>
                  <a:srgbClr val="002060"/>
                </a:solidFill>
                <a:latin typeface="Garamond" panose="02020404030301010803" pitchFamily="18" charset="0"/>
              </a:rPr>
              <a:t>dance</a:t>
            </a:r>
            <a:r>
              <a:rPr lang="en-US" sz="3600" dirty="0">
                <a:solidFill>
                  <a:srgbClr val="002060"/>
                </a:solidFill>
                <a:latin typeface="Garamond" panose="02020404030301010803" pitchFamily="18" charset="0"/>
              </a:rPr>
              <a:t> to the shopping mall.</a:t>
            </a:r>
          </a:p>
          <a:p>
            <a:endParaRPr lang="en-US" sz="3600" dirty="0">
              <a:solidFill>
                <a:srgbClr val="002060"/>
              </a:solidFill>
              <a:latin typeface="Garamond" panose="02020404030301010803" pitchFamily="18" charset="0"/>
            </a:endParaRPr>
          </a:p>
          <a:p>
            <a:r>
              <a:rPr lang="en-US" sz="3600" dirty="0">
                <a:solidFill>
                  <a:srgbClr val="002060"/>
                </a:solidFill>
                <a:latin typeface="Garamond" panose="02020404030301010803" pitchFamily="18" charset="0"/>
              </a:rPr>
              <a:t>_____________________________________________</a:t>
            </a:r>
          </a:p>
          <a:p>
            <a:endParaRPr lang="en-US" sz="3600" dirty="0">
              <a:solidFill>
                <a:srgbClr val="002060"/>
              </a:solidFill>
              <a:latin typeface="Garamond" panose="02020404030301010803" pitchFamily="18" charset="0"/>
            </a:endParaRPr>
          </a:p>
          <a:p>
            <a:r>
              <a:rPr lang="en-US" sz="3600" dirty="0">
                <a:solidFill>
                  <a:srgbClr val="002060"/>
                </a:solidFill>
                <a:latin typeface="Garamond" panose="02020404030301010803" pitchFamily="18" charset="0"/>
              </a:rPr>
              <a:t>I </a:t>
            </a:r>
            <a:r>
              <a:rPr lang="en-US" sz="3600" u="sng" dirty="0">
                <a:solidFill>
                  <a:srgbClr val="002060"/>
                </a:solidFill>
                <a:latin typeface="Garamond" panose="02020404030301010803" pitchFamily="18" charset="0"/>
              </a:rPr>
              <a:t>move</a:t>
            </a:r>
            <a:r>
              <a:rPr lang="en-US" sz="3600" dirty="0">
                <a:solidFill>
                  <a:srgbClr val="002060"/>
                </a:solidFill>
                <a:latin typeface="Garamond" panose="02020404030301010803" pitchFamily="18" charset="0"/>
              </a:rPr>
              <a:t> the table.</a:t>
            </a:r>
          </a:p>
          <a:p>
            <a:endParaRPr lang="en-US" sz="3600" dirty="0">
              <a:solidFill>
                <a:srgbClr val="002060"/>
              </a:solidFill>
              <a:latin typeface="Garamond" panose="02020404030301010803" pitchFamily="18" charset="0"/>
            </a:endParaRPr>
          </a:p>
          <a:p>
            <a:r>
              <a:rPr lang="en-US" sz="3600" dirty="0">
                <a:solidFill>
                  <a:srgbClr val="002060"/>
                </a:solidFill>
                <a:latin typeface="Garamond" panose="02020404030301010803" pitchFamily="18" charset="0"/>
              </a:rPr>
              <a:t>_____________________________________________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9096400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14732" y="1242204"/>
            <a:ext cx="9523562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latin typeface="AngryBirds" pitchFamily="2" charset="0"/>
                <a:cs typeface="Arial" panose="020B0604020202020204" pitchFamily="34" charset="0"/>
              </a:rPr>
              <a:t>Talking Practice</a:t>
            </a:r>
          </a:p>
          <a:p>
            <a:pPr algn="ctr"/>
            <a:endParaRPr lang="en-US" sz="3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Talk to your teacher or another classmate about what you did yesterday using past tense.</a:t>
            </a:r>
          </a:p>
          <a:p>
            <a:pPr algn="ctr"/>
            <a:endParaRPr lang="en-US" sz="3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example: Yesterday, I cooked noodles at home. </a:t>
            </a:r>
          </a:p>
        </p:txBody>
      </p:sp>
    </p:spTree>
    <p:extLst>
      <p:ext uri="{BB962C8B-B14F-4D97-AF65-F5344CB8AC3E}">
        <p14:creationId xmlns:p14="http://schemas.microsoft.com/office/powerpoint/2010/main" val="751275006"/>
      </p:ext>
    </p:extLst>
  </p:cSld>
  <p:clrMapOvr>
    <a:masterClrMapping/>
  </p:clrMapOvr>
</p:sld>
</file>

<file path=ppt/theme/theme1.xml><?xml version="1.0" encoding="utf-8"?>
<a:theme xmlns:a="http://schemas.openxmlformats.org/drawingml/2006/main" name="Basis">
  <a:themeElements>
    <a:clrScheme name="Custom 11">
      <a:dk1>
        <a:srgbClr val="FF0000"/>
      </a:dk1>
      <a:lt1>
        <a:srgbClr val="1FA2FF"/>
      </a:lt1>
      <a:dk2>
        <a:srgbClr val="FEE599"/>
      </a:dk2>
      <a:lt2>
        <a:srgbClr val="F2F2F2"/>
      </a:lt2>
      <a:accent1>
        <a:srgbClr val="FFC000"/>
      </a:accent1>
      <a:accent2>
        <a:srgbClr val="A5D028"/>
      </a:accent2>
      <a:accent3>
        <a:srgbClr val="08CC78"/>
      </a:accent3>
      <a:accent4>
        <a:srgbClr val="F24099"/>
      </a:accent4>
      <a:accent5>
        <a:srgbClr val="828288"/>
      </a:accent5>
      <a:accent6>
        <a:srgbClr val="F56617"/>
      </a:accent6>
      <a:hlink>
        <a:srgbClr val="005DBA"/>
      </a:hlink>
      <a:folHlink>
        <a:srgbClr val="6C606A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Basis</Template>
  <TotalTime>344</TotalTime>
  <Words>588</Words>
  <Application>Microsoft Office PowerPoint</Application>
  <PresentationFormat>Widescreen</PresentationFormat>
  <Paragraphs>155</Paragraphs>
  <Slides>34</Slides>
  <Notes>7</Notes>
  <HiddenSlides>0</HiddenSlides>
  <MMClips>9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5" baseType="lpstr">
      <vt:lpstr>AngryBirds</vt:lpstr>
      <vt:lpstr>Arial</vt:lpstr>
      <vt:lpstr>BubbleGum</vt:lpstr>
      <vt:lpstr>Calibri</vt:lpstr>
      <vt:lpstr>Comic Sans MS</vt:lpstr>
      <vt:lpstr>Corbel</vt:lpstr>
      <vt:lpstr>Franklin Gothic Medium</vt:lpstr>
      <vt:lpstr>Garamond</vt:lpstr>
      <vt:lpstr>KG Primary Italics</vt:lpstr>
      <vt:lpstr>Typo Round Regular Demo</vt:lpstr>
      <vt:lpstr>Basis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Kiran Virani</dc:creator>
  <cp:lastModifiedBy>Kiran Virani</cp:lastModifiedBy>
  <cp:revision>31</cp:revision>
  <dcterms:created xsi:type="dcterms:W3CDTF">2016-05-31T00:58:31Z</dcterms:created>
  <dcterms:modified xsi:type="dcterms:W3CDTF">2016-09-29T22:55:39Z</dcterms:modified>
</cp:coreProperties>
</file>