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36"/>
  </p:notesMasterIdLst>
  <p:sldIdLst>
    <p:sldId id="256" r:id="rId2"/>
    <p:sldId id="310" r:id="rId3"/>
    <p:sldId id="313" r:id="rId4"/>
    <p:sldId id="330" r:id="rId5"/>
    <p:sldId id="314" r:id="rId6"/>
    <p:sldId id="315" r:id="rId7"/>
    <p:sldId id="328" r:id="rId8"/>
    <p:sldId id="329" r:id="rId9"/>
    <p:sldId id="333" r:id="rId10"/>
    <p:sldId id="316" r:id="rId11"/>
    <p:sldId id="317" r:id="rId12"/>
    <p:sldId id="331" r:id="rId13"/>
    <p:sldId id="332" r:id="rId14"/>
    <p:sldId id="318" r:id="rId15"/>
    <p:sldId id="337" r:id="rId16"/>
    <p:sldId id="260" r:id="rId17"/>
    <p:sldId id="319" r:id="rId18"/>
    <p:sldId id="320" r:id="rId19"/>
    <p:sldId id="321" r:id="rId20"/>
    <p:sldId id="322" r:id="rId21"/>
    <p:sldId id="323" r:id="rId22"/>
    <p:sldId id="324" r:id="rId23"/>
    <p:sldId id="325" r:id="rId24"/>
    <p:sldId id="326" r:id="rId25"/>
    <p:sldId id="338" r:id="rId26"/>
    <p:sldId id="266" r:id="rId27"/>
    <p:sldId id="267" r:id="rId28"/>
    <p:sldId id="336" r:id="rId29"/>
    <p:sldId id="335" r:id="rId30"/>
    <p:sldId id="272" r:id="rId31"/>
    <p:sldId id="300" r:id="rId32"/>
    <p:sldId id="327" r:id="rId33"/>
    <p:sldId id="334" r:id="rId34"/>
    <p:sldId id="297" r:id="rId3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0368" autoAdjust="0"/>
    <p:restoredTop sz="78229" autoAdjust="0"/>
  </p:normalViewPr>
  <p:slideViewPr>
    <p:cSldViewPr snapToGrid="0">
      <p:cViewPr varScale="1">
        <p:scale>
          <a:sx n="56" d="100"/>
          <a:sy n="56" d="100"/>
        </p:scale>
        <p:origin x="67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6C8207-BB2A-440C-9C07-03D8257EAB7C}" type="datetimeFigureOut">
              <a:rPr lang="en-US" smtClean="0"/>
              <a:t>8/7/2016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9C2918-7C4F-4820-828D-55075BE03E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59714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Welcome the students</a:t>
            </a:r>
            <a:r>
              <a:rPr lang="en-US" baseline="0" dirty="0"/>
              <a:t> to the unit.</a:t>
            </a:r>
          </a:p>
          <a:p>
            <a:r>
              <a:rPr lang="en-US" baseline="0" dirty="0"/>
              <a:t>Ask the students how there week has been and discuss some of the fun things they did at school or for fun to establish a rapport with your students.</a:t>
            </a:r>
          </a:p>
          <a:p>
            <a:endParaRPr lang="en-US" baseline="0" dirty="0"/>
          </a:p>
          <a:p>
            <a:r>
              <a:rPr lang="en-US" baseline="0" dirty="0"/>
              <a:t>Ask the students if they have been to the Zoo before? What animals did they see? What animals can they see in this picture.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9C2918-7C4F-4820-828D-55075BE03E06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24764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Discuss the</a:t>
            </a:r>
            <a:r>
              <a:rPr lang="en-US" baseline="0" dirty="0"/>
              <a:t> goals for todays lesson. Emphasize to the students that there writing and pictures must be descriptive.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9C2918-7C4F-4820-828D-55075BE03E06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735784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http://www.learninggamesforkids.com/vocabulary-games/contractions/where-does-the-apostrophe-go.html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9C2918-7C4F-4820-828D-55075BE03E06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483453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Discuss the</a:t>
            </a:r>
            <a:r>
              <a:rPr lang="en-US" baseline="0" dirty="0"/>
              <a:t> goals for todays lesson. Emphasize to the students that there writing and pictures must be descriptive.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9C2918-7C4F-4820-828D-55075BE03E06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863896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Discuss the</a:t>
            </a:r>
            <a:r>
              <a:rPr lang="en-US" baseline="0" dirty="0"/>
              <a:t> goals for todays lesson. Emphasize to the students that there writing and pictures must be descriptive.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9C2918-7C4F-4820-828D-55075BE03E06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557036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Activity is on</a:t>
            </a:r>
            <a:r>
              <a:rPr lang="en-US" baseline="0" dirty="0"/>
              <a:t> the students worksheet.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9C2918-7C4F-4820-828D-55075BE03E06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891445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Discuss</a:t>
            </a:r>
            <a:r>
              <a:rPr lang="en-US" baseline="0" dirty="0"/>
              <a:t> the words and their meaning.</a:t>
            </a:r>
          </a:p>
          <a:p>
            <a:r>
              <a:rPr lang="en-US" baseline="0" dirty="0"/>
              <a:t>Show images from the text where possible.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9C2918-7C4F-4820-828D-55075BE03E06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04031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accent1"/>
          </a:solidFill>
          <a:ln w="127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09980" y="882376"/>
            <a:ext cx="9966960" cy="2926080"/>
          </a:xfrm>
        </p:spPr>
        <p:txBody>
          <a:bodyPr anchor="b">
            <a:normAutofit/>
          </a:bodyPr>
          <a:lstStyle>
            <a:lvl1pPr algn="ctr">
              <a:lnSpc>
                <a:spcPct val="85000"/>
              </a:lnSpc>
              <a:defRPr sz="7200" b="1" cap="all" baseline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09530" y="3869634"/>
            <a:ext cx="8767860" cy="1388165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rgbClr val="FFFFFF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D4D1BDAF-937E-4EC8-90C1-1FC752763539}" type="datetimeFigureOut">
              <a:rPr lang="en-US" smtClean="0"/>
              <a:t>8/7/2016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399FE312-E4BF-47B5-91DD-71ECC598C6B7}" type="slidenum">
              <a:rPr lang="en-US" smtClean="0"/>
              <a:t>‹#›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1978660" y="3733800"/>
            <a:ext cx="8229601" cy="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480674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1BDAF-937E-4EC8-90C1-1FC752763539}" type="datetimeFigureOut">
              <a:rPr lang="en-US" smtClean="0"/>
              <a:t>8/7/2016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9FE312-E4BF-47B5-91DD-71ECC598C6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04827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762000"/>
            <a:ext cx="2324100" cy="54102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762000"/>
            <a:ext cx="7429500" cy="541020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1BDAF-937E-4EC8-90C1-1FC752763539}" type="datetimeFigureOut">
              <a:rPr lang="en-US" smtClean="0"/>
              <a:t>8/7/2016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9FE312-E4BF-47B5-91DD-71ECC598C6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44145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1BDAF-937E-4EC8-90C1-1FC752763539}" type="datetimeFigureOut">
              <a:rPr lang="en-US" smtClean="0"/>
              <a:t>8/7/2016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9FE312-E4BF-47B5-91DD-71ECC598C6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4988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6424" y="1173575"/>
            <a:ext cx="9966960" cy="2926080"/>
          </a:xfrm>
        </p:spPr>
        <p:txBody>
          <a:bodyPr anchor="b">
            <a:noAutofit/>
          </a:bodyPr>
          <a:lstStyle>
            <a:lvl1pPr algn="ctr">
              <a:lnSpc>
                <a:spcPct val="85000"/>
              </a:lnSpc>
              <a:defRPr sz="7200" b="0" cap="all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9928" y="4154520"/>
            <a:ext cx="8769096" cy="1363806"/>
          </a:xfrm>
        </p:spPr>
        <p:txBody>
          <a:bodyPr anchor="t">
            <a:normAutofit/>
          </a:bodyPr>
          <a:lstStyle>
            <a:lvl1pPr marL="0" indent="0" algn="ctr">
              <a:buNone/>
              <a:defRPr sz="220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1BDAF-937E-4EC8-90C1-1FC752763539}" type="datetimeFigureOut">
              <a:rPr lang="en-US" smtClean="0"/>
              <a:t>8/7/2016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9FE312-E4BF-47B5-91DD-71ECC598C6B7}" type="slidenum">
              <a:rPr lang="en-US" smtClean="0"/>
              <a:t>‹#›</a:t>
            </a:fld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>
            <a:off x="1981200" y="4020408"/>
            <a:ext cx="8229601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083477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3000" y="2057399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67612" y="2057400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1BDAF-937E-4EC8-90C1-1FC752763539}" type="datetimeFigureOut">
              <a:rPr lang="en-US" smtClean="0"/>
              <a:t>8/7/2016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9FE312-E4BF-47B5-91DD-71ECC598C6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72134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01511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3000" y="2721483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69173" y="1999032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69173" y="2719322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1BDAF-937E-4EC8-90C1-1FC752763539}" type="datetimeFigureOut">
              <a:rPr lang="en-US" smtClean="0"/>
              <a:t>8/7/2016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9FE312-E4BF-47B5-91DD-71ECC598C6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03235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1BDAF-937E-4EC8-90C1-1FC752763539}" type="datetimeFigureOut">
              <a:rPr lang="en-US" smtClean="0"/>
              <a:t>8/7/2016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9FE312-E4BF-47B5-91DD-71ECC598C6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71576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1BDAF-937E-4EC8-90C1-1FC752763539}" type="datetimeFigureOut">
              <a:rPr lang="en-US" smtClean="0"/>
              <a:t>8/7/2016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9FE312-E4BF-47B5-91DD-71ECC598C6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27425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52159" y="1097280"/>
            <a:ext cx="5212080" cy="46634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301752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1BDAF-937E-4EC8-90C1-1FC752763539}" type="datetimeFigureOut">
              <a:rPr lang="en-US" smtClean="0"/>
              <a:t>8/7/2016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9FE312-E4BF-47B5-91DD-71ECC598C6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90381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413248" y="1069847"/>
            <a:ext cx="6099048" cy="4800600"/>
          </a:xfrm>
        </p:spPr>
        <p:txBody>
          <a:bodyPr lIns="274320" tIns="182880" anchor="t">
            <a:normAutofit/>
          </a:bodyPr>
          <a:lstStyle>
            <a:lvl1pPr marL="0" indent="0">
              <a:buNone/>
              <a:defRPr sz="2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288036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1BDAF-937E-4EC8-90C1-1FC752763539}" type="datetimeFigureOut">
              <a:rPr lang="en-US" smtClean="0"/>
              <a:t>8/7/2016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9FE312-E4BF-47B5-91DD-71ECC598C6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70456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57400"/>
            <a:ext cx="9872871" cy="4038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1"/>
                </a:solidFill>
              </a:defRPr>
            </a:lvl1pPr>
          </a:lstStyle>
          <a:p>
            <a:fld id="{D4D1BDAF-937E-4EC8-90C1-1FC752763539}" type="datetimeFigureOut">
              <a:rPr lang="en-US" smtClean="0"/>
              <a:t>8/7/2016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fld id="{399FE312-E4BF-47B5-91DD-71ECC598C6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44552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182880" algn="l" defTabSz="914400" rtl="0" eaLnBrk="1" latinLnBrk="0" hangingPunct="1">
        <a:lnSpc>
          <a:spcPct val="90000"/>
        </a:lnSpc>
        <a:spcBef>
          <a:spcPts val="1400"/>
        </a:spcBef>
        <a:buClr>
          <a:schemeClr val="accent1"/>
        </a:buClr>
        <a:buSzPct val="80000"/>
        <a:buFont typeface="Corbel" pitchFamily="34" charset="0"/>
        <a:buChar char="•"/>
        <a:defRPr sz="22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20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emf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emf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emf"/><Relationship Id="rId5" Type="http://schemas.openxmlformats.org/officeDocument/2006/relationships/image" Target="../media/image17.emf"/><Relationship Id="rId4" Type="http://schemas.openxmlformats.org/officeDocument/2006/relationships/image" Target="../media/image16.em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emf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043" y="238539"/>
            <a:ext cx="11675166" cy="642564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65760" y="5399955"/>
            <a:ext cx="11155680" cy="646331"/>
          </a:xfrm>
          <a:prstGeom prst="rect">
            <a:avLst/>
          </a:prstGeom>
          <a:solidFill>
            <a:schemeClr val="accent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latin typeface="KG Primary Italics" panose="02000506000000020003" pitchFamily="2" charset="0"/>
              </a:rPr>
              <a:t>Welcome to the Animal Kingdom! This is Lesson 3!</a:t>
            </a:r>
            <a:endParaRPr lang="en-US" sz="2000" b="1" dirty="0">
              <a:latin typeface="KG Primary Italics" panose="02000506000000020003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782869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28136" y="638355"/>
            <a:ext cx="10524226" cy="81560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0070C0"/>
                </a:solidFill>
                <a:latin typeface="Comic Sans MS" panose="030F0702030302020204" pitchFamily="66" charset="0"/>
              </a:rPr>
              <a:t>Using contractions in sentences</a:t>
            </a:r>
          </a:p>
          <a:p>
            <a:endParaRPr lang="en-US" sz="4000" dirty="0">
              <a:solidFill>
                <a:srgbClr val="0070C0"/>
              </a:solidFill>
              <a:latin typeface="Comic Sans MS" panose="030F0702030302020204" pitchFamily="66" charset="0"/>
            </a:endParaRPr>
          </a:p>
          <a:p>
            <a:r>
              <a:rPr lang="en-US" sz="3600" dirty="0">
                <a:solidFill>
                  <a:schemeClr val="bg2">
                    <a:lumMod val="10000"/>
                  </a:schemeClr>
                </a:solidFill>
                <a:latin typeface="Comic Sans MS" panose="030F0702030302020204" pitchFamily="66" charset="0"/>
              </a:rPr>
              <a:t>(I am) _______ looking for my toy.</a:t>
            </a:r>
          </a:p>
          <a:p>
            <a:endParaRPr lang="en-US" sz="3600" dirty="0">
              <a:solidFill>
                <a:schemeClr val="bg2">
                  <a:lumMod val="10000"/>
                </a:schemeClr>
              </a:solidFill>
              <a:latin typeface="Comic Sans MS" panose="030F0702030302020204" pitchFamily="66" charset="0"/>
            </a:endParaRPr>
          </a:p>
          <a:p>
            <a:r>
              <a:rPr lang="en-US" sz="3600" dirty="0">
                <a:solidFill>
                  <a:schemeClr val="bg2">
                    <a:lumMod val="10000"/>
                  </a:schemeClr>
                </a:solidFill>
                <a:latin typeface="Comic Sans MS" panose="030F0702030302020204" pitchFamily="66" charset="0"/>
              </a:rPr>
              <a:t>(You are) ________ very beautiful.</a:t>
            </a:r>
          </a:p>
          <a:p>
            <a:endParaRPr lang="en-US" sz="3600" dirty="0">
              <a:solidFill>
                <a:schemeClr val="bg2">
                  <a:lumMod val="10000"/>
                </a:schemeClr>
              </a:solidFill>
              <a:latin typeface="Comic Sans MS" panose="030F0702030302020204" pitchFamily="66" charset="0"/>
            </a:endParaRPr>
          </a:p>
          <a:p>
            <a:r>
              <a:rPr lang="en-US" sz="3600" dirty="0">
                <a:solidFill>
                  <a:schemeClr val="bg2">
                    <a:lumMod val="10000"/>
                  </a:schemeClr>
                </a:solidFill>
                <a:latin typeface="Comic Sans MS" panose="030F0702030302020204" pitchFamily="66" charset="0"/>
              </a:rPr>
              <a:t>(We are) _______searching for the lost glasses.</a:t>
            </a:r>
          </a:p>
          <a:p>
            <a:endParaRPr lang="en-US" sz="3600" dirty="0">
              <a:solidFill>
                <a:schemeClr val="bg2">
                  <a:lumMod val="10000"/>
                </a:schemeClr>
              </a:solidFill>
              <a:latin typeface="Comic Sans MS" panose="030F0702030302020204" pitchFamily="66" charset="0"/>
            </a:endParaRPr>
          </a:p>
          <a:p>
            <a:r>
              <a:rPr lang="en-US" sz="3600" dirty="0">
                <a:solidFill>
                  <a:schemeClr val="bg2">
                    <a:lumMod val="10000"/>
                  </a:schemeClr>
                </a:solidFill>
                <a:latin typeface="Comic Sans MS" panose="030F0702030302020204" pitchFamily="66" charset="0"/>
              </a:rPr>
              <a:t>(They are) ______ going to school.</a:t>
            </a:r>
          </a:p>
          <a:p>
            <a:endParaRPr lang="en-US" sz="4000" dirty="0">
              <a:solidFill>
                <a:srgbClr val="0070C0"/>
              </a:solidFill>
              <a:latin typeface="Comic Sans MS" panose="030F0702030302020204" pitchFamily="66" charset="0"/>
            </a:endParaRPr>
          </a:p>
          <a:p>
            <a:endParaRPr lang="en-US" sz="4000" dirty="0">
              <a:solidFill>
                <a:srgbClr val="0070C0"/>
              </a:solidFill>
              <a:latin typeface="Comic Sans MS" panose="030F0702030302020204" pitchFamily="66" charset="0"/>
            </a:endParaRPr>
          </a:p>
          <a:p>
            <a:pPr algn="ctr"/>
            <a:endParaRPr lang="en-US" sz="4000" b="1" dirty="0">
              <a:solidFill>
                <a:srgbClr val="0070C0"/>
              </a:solidFill>
              <a:latin typeface="Comic Sans MS" panose="030F0702030302020204" pitchFamily="66" charset="0"/>
            </a:endParaRPr>
          </a:p>
          <a:p>
            <a:endParaRPr lang="en-US" sz="3600" dirty="0">
              <a:solidFill>
                <a:srgbClr val="0070C0"/>
              </a:solidFill>
              <a:latin typeface="Comic Sans MS" panose="030F0702030302020204" pitchFamily="66" charset="0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118505"/>
              </p:ext>
            </p:extLst>
          </p:nvPr>
        </p:nvGraphicFramePr>
        <p:xfrm>
          <a:off x="8844952" y="4716394"/>
          <a:ext cx="3094008" cy="18942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31336">
                  <a:extLst>
                    <a:ext uri="{9D8B030D-6E8A-4147-A177-3AD203B41FA5}">
                      <a16:colId xmlns:a16="http://schemas.microsoft.com/office/drawing/2014/main" val="787196129"/>
                    </a:ext>
                  </a:extLst>
                </a:gridCol>
                <a:gridCol w="1031336">
                  <a:extLst>
                    <a:ext uri="{9D8B030D-6E8A-4147-A177-3AD203B41FA5}">
                      <a16:colId xmlns:a16="http://schemas.microsoft.com/office/drawing/2014/main" val="3868501462"/>
                    </a:ext>
                  </a:extLst>
                </a:gridCol>
                <a:gridCol w="1031336">
                  <a:extLst>
                    <a:ext uri="{9D8B030D-6E8A-4147-A177-3AD203B41FA5}">
                      <a16:colId xmlns:a16="http://schemas.microsoft.com/office/drawing/2014/main" val="3371574516"/>
                    </a:ext>
                  </a:extLst>
                </a:gridCol>
              </a:tblGrid>
              <a:tr h="522602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>
                          <a:latin typeface="Comic Sans MS" panose="030F0702030302020204" pitchFamily="66" charset="0"/>
                          <a:cs typeface="Arial" panose="020B0604020202020204" pitchFamily="34" charset="0"/>
                        </a:rPr>
                        <a:t>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>
                          <a:latin typeface="Comic Sans MS" panose="030F0702030302020204" pitchFamily="66" charset="0"/>
                          <a:cs typeface="Arial" panose="020B0604020202020204" pitchFamily="34" charset="0"/>
                        </a:rPr>
                        <a:t>I am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>
                          <a:latin typeface="Comic Sans MS" panose="030F0702030302020204" pitchFamily="66" charset="0"/>
                          <a:cs typeface="Arial" panose="020B0604020202020204" pitchFamily="34" charset="0"/>
                        </a:rPr>
                        <a:t>I’m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09661374"/>
                  </a:ext>
                </a:extLst>
              </a:tr>
              <a:tr h="35757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rgbClr val="002060"/>
                          </a:solidFill>
                          <a:latin typeface="Comic Sans MS" panose="030F0702030302020204" pitchFamily="66" charset="0"/>
                          <a:cs typeface="Arial" panose="020B0604020202020204" pitchFamily="34" charset="0"/>
                        </a:rPr>
                        <a:t>You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rgbClr val="002060"/>
                          </a:solidFill>
                          <a:latin typeface="Comic Sans MS" panose="030F0702030302020204" pitchFamily="66" charset="0"/>
                          <a:cs typeface="Arial" panose="020B0604020202020204" pitchFamily="34" charset="0"/>
                        </a:rPr>
                        <a:t>You are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rgbClr val="002060"/>
                          </a:solidFill>
                          <a:latin typeface="Comic Sans MS" panose="030F0702030302020204" pitchFamily="66" charset="0"/>
                          <a:cs typeface="Arial" panose="020B0604020202020204" pitchFamily="34" charset="0"/>
                        </a:rPr>
                        <a:t>You’re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65889355"/>
                  </a:ext>
                </a:extLst>
              </a:tr>
              <a:tr h="35757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rgbClr val="002060"/>
                          </a:solidFill>
                          <a:latin typeface="Comic Sans MS" panose="030F0702030302020204" pitchFamily="66" charset="0"/>
                          <a:cs typeface="Arial" panose="020B0604020202020204" pitchFamily="34" charset="0"/>
                        </a:rPr>
                        <a:t>We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rgbClr val="002060"/>
                          </a:solidFill>
                          <a:latin typeface="Comic Sans MS" panose="030F0702030302020204" pitchFamily="66" charset="0"/>
                          <a:cs typeface="Arial" panose="020B0604020202020204" pitchFamily="34" charset="0"/>
                        </a:rPr>
                        <a:t>We are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rgbClr val="002060"/>
                          </a:solidFill>
                          <a:latin typeface="Comic Sans MS" panose="030F0702030302020204" pitchFamily="66" charset="0"/>
                          <a:cs typeface="Arial" panose="020B0604020202020204" pitchFamily="34" charset="0"/>
                        </a:rPr>
                        <a:t>We’re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49087614"/>
                  </a:ext>
                </a:extLst>
              </a:tr>
              <a:tr h="35757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rgbClr val="002060"/>
                          </a:solidFill>
                          <a:latin typeface="Comic Sans MS" panose="030F0702030302020204" pitchFamily="66" charset="0"/>
                          <a:cs typeface="Arial" panose="020B0604020202020204" pitchFamily="34" charset="0"/>
                        </a:rPr>
                        <a:t>They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rgbClr val="002060"/>
                          </a:solidFill>
                          <a:latin typeface="Comic Sans MS" panose="030F0702030302020204" pitchFamily="66" charset="0"/>
                          <a:cs typeface="Arial" panose="020B0604020202020204" pitchFamily="34" charset="0"/>
                        </a:rPr>
                        <a:t>They are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rgbClr val="002060"/>
                          </a:solidFill>
                          <a:latin typeface="Comic Sans MS" panose="030F0702030302020204" pitchFamily="66" charset="0"/>
                          <a:cs typeface="Arial" panose="020B0604020202020204" pitchFamily="34" charset="0"/>
                        </a:rPr>
                        <a:t>They’re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294086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9180963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52091" y="534838"/>
            <a:ext cx="10972800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2">
                    <a:lumMod val="10000"/>
                  </a:schemeClr>
                </a:solidFill>
                <a:latin typeface="Comic Sans MS" panose="030F0702030302020204" pitchFamily="66" charset="0"/>
              </a:rPr>
              <a:t>(He is) ________ going to eat chicken for dinner.</a:t>
            </a:r>
          </a:p>
          <a:p>
            <a:endParaRPr lang="en-US" sz="3600" dirty="0">
              <a:solidFill>
                <a:schemeClr val="bg2">
                  <a:lumMod val="10000"/>
                </a:schemeClr>
              </a:solidFill>
              <a:latin typeface="Comic Sans MS" panose="030F0702030302020204" pitchFamily="66" charset="0"/>
            </a:endParaRPr>
          </a:p>
          <a:p>
            <a:r>
              <a:rPr lang="en-US" sz="3600" dirty="0">
                <a:solidFill>
                  <a:schemeClr val="bg2">
                    <a:lumMod val="10000"/>
                  </a:schemeClr>
                </a:solidFill>
                <a:latin typeface="Comic Sans MS" panose="030F0702030302020204" pitchFamily="66" charset="0"/>
              </a:rPr>
              <a:t>(She is) _______ drinking juice from a glass.</a:t>
            </a:r>
          </a:p>
          <a:p>
            <a:endParaRPr lang="en-US" sz="3600" dirty="0">
              <a:solidFill>
                <a:schemeClr val="bg2">
                  <a:lumMod val="10000"/>
                </a:schemeClr>
              </a:solidFill>
              <a:latin typeface="Comic Sans MS" panose="030F0702030302020204" pitchFamily="66" charset="0"/>
            </a:endParaRPr>
          </a:p>
          <a:p>
            <a:r>
              <a:rPr lang="en-US" sz="3600" dirty="0">
                <a:solidFill>
                  <a:schemeClr val="bg2">
                    <a:lumMod val="10000"/>
                  </a:schemeClr>
                </a:solidFill>
                <a:latin typeface="Comic Sans MS" panose="030F0702030302020204" pitchFamily="66" charset="0"/>
              </a:rPr>
              <a:t>(It is) ________ a lovely morning for a game.</a:t>
            </a:r>
          </a:p>
          <a:p>
            <a:endParaRPr lang="en-US" sz="3600" dirty="0">
              <a:solidFill>
                <a:schemeClr val="bg2">
                  <a:lumMod val="10000"/>
                </a:schemeClr>
              </a:solidFill>
              <a:latin typeface="Comic Sans MS" panose="030F0702030302020204" pitchFamily="66" charset="0"/>
            </a:endParaRPr>
          </a:p>
          <a:p>
            <a:r>
              <a:rPr lang="en-US" sz="3600" dirty="0">
                <a:solidFill>
                  <a:schemeClr val="bg2">
                    <a:lumMod val="10000"/>
                  </a:schemeClr>
                </a:solidFill>
                <a:latin typeface="Comic Sans MS" panose="030F0702030302020204" pitchFamily="66" charset="0"/>
              </a:rPr>
              <a:t>(There is) _______ one piece of cake.</a:t>
            </a:r>
          </a:p>
          <a:p>
            <a:endParaRPr lang="en-US" sz="3600" dirty="0">
              <a:solidFill>
                <a:schemeClr val="bg2">
                  <a:lumMod val="10000"/>
                </a:schemeClr>
              </a:solidFill>
              <a:latin typeface="Comic Sans MS" panose="030F0702030302020204" pitchFamily="66" charset="0"/>
            </a:endParaRPr>
          </a:p>
          <a:p>
            <a:r>
              <a:rPr lang="en-US" sz="3600" dirty="0">
                <a:solidFill>
                  <a:schemeClr val="bg2">
                    <a:lumMod val="10000"/>
                  </a:schemeClr>
                </a:solidFill>
                <a:latin typeface="Comic Sans MS" panose="030F0702030302020204" pitchFamily="66" charset="0"/>
              </a:rPr>
              <a:t>(That is) _______ a great idea.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0625104"/>
              </p:ext>
            </p:extLst>
          </p:nvPr>
        </p:nvGraphicFramePr>
        <p:xfrm>
          <a:off x="7591245" y="4623757"/>
          <a:ext cx="4330461" cy="1981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3487">
                  <a:extLst>
                    <a:ext uri="{9D8B030D-6E8A-4147-A177-3AD203B41FA5}">
                      <a16:colId xmlns:a16="http://schemas.microsoft.com/office/drawing/2014/main" val="787196129"/>
                    </a:ext>
                  </a:extLst>
                </a:gridCol>
                <a:gridCol w="1443487">
                  <a:extLst>
                    <a:ext uri="{9D8B030D-6E8A-4147-A177-3AD203B41FA5}">
                      <a16:colId xmlns:a16="http://schemas.microsoft.com/office/drawing/2014/main" val="3868501462"/>
                    </a:ext>
                  </a:extLst>
                </a:gridCol>
                <a:gridCol w="1443487">
                  <a:extLst>
                    <a:ext uri="{9D8B030D-6E8A-4147-A177-3AD203B41FA5}">
                      <a16:colId xmlns:a16="http://schemas.microsoft.com/office/drawing/2014/main" val="3371574516"/>
                    </a:ext>
                  </a:extLst>
                </a:gridCol>
              </a:tblGrid>
              <a:tr h="395999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Comic Sans MS" panose="030F0702030302020204" pitchFamily="66" charset="0"/>
                          <a:cs typeface="Arial" panose="020B0604020202020204" pitchFamily="34" charset="0"/>
                        </a:rPr>
                        <a:t>He</a:t>
                      </a:r>
                      <a:r>
                        <a:rPr lang="en-US" sz="2000" baseline="0" dirty="0">
                          <a:latin typeface="Comic Sans MS" panose="030F0702030302020204" pitchFamily="66" charset="0"/>
                          <a:cs typeface="Arial" panose="020B0604020202020204" pitchFamily="34" charset="0"/>
                        </a:rPr>
                        <a:t> </a:t>
                      </a:r>
                      <a:endParaRPr lang="en-US" sz="2000" dirty="0">
                        <a:latin typeface="Comic Sans MS" panose="030F0702030302020204" pitchFamily="66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Comic Sans MS" panose="030F0702030302020204" pitchFamily="66" charset="0"/>
                          <a:cs typeface="Arial" panose="020B0604020202020204" pitchFamily="34" charset="0"/>
                        </a:rPr>
                        <a:t>He is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Comic Sans MS" panose="030F0702030302020204" pitchFamily="66" charset="0"/>
                          <a:cs typeface="Arial" panose="020B0604020202020204" pitchFamily="34" charset="0"/>
                        </a:rPr>
                        <a:t>He’s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09661374"/>
                  </a:ext>
                </a:extLst>
              </a:tr>
              <a:tr h="395999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rgbClr val="002060"/>
                          </a:solidFill>
                          <a:latin typeface="Comic Sans MS" panose="030F0702030302020204" pitchFamily="66" charset="0"/>
                          <a:cs typeface="Arial" panose="020B0604020202020204" pitchFamily="34" charset="0"/>
                        </a:rPr>
                        <a:t>She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rgbClr val="002060"/>
                          </a:solidFill>
                          <a:latin typeface="Comic Sans MS" panose="030F0702030302020204" pitchFamily="66" charset="0"/>
                          <a:cs typeface="Arial" panose="020B0604020202020204" pitchFamily="34" charset="0"/>
                        </a:rPr>
                        <a:t>She is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rgbClr val="002060"/>
                          </a:solidFill>
                          <a:latin typeface="Comic Sans MS" panose="030F0702030302020204" pitchFamily="66" charset="0"/>
                          <a:cs typeface="Arial" panose="020B0604020202020204" pitchFamily="34" charset="0"/>
                        </a:rPr>
                        <a:t>She’s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65889355"/>
                  </a:ext>
                </a:extLst>
              </a:tr>
              <a:tr h="395999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rgbClr val="002060"/>
                          </a:solidFill>
                          <a:latin typeface="Comic Sans MS" panose="030F0702030302020204" pitchFamily="66" charset="0"/>
                          <a:cs typeface="Arial" panose="020B0604020202020204" pitchFamily="34" charset="0"/>
                        </a:rPr>
                        <a:t>It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rgbClr val="002060"/>
                          </a:solidFill>
                          <a:latin typeface="Comic Sans MS" panose="030F0702030302020204" pitchFamily="66" charset="0"/>
                          <a:cs typeface="Arial" panose="020B0604020202020204" pitchFamily="34" charset="0"/>
                        </a:rPr>
                        <a:t>It is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rgbClr val="002060"/>
                          </a:solidFill>
                          <a:latin typeface="Comic Sans MS" panose="030F0702030302020204" pitchFamily="66" charset="0"/>
                          <a:cs typeface="Arial" panose="020B0604020202020204" pitchFamily="34" charset="0"/>
                        </a:rPr>
                        <a:t>It’s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49087614"/>
                  </a:ext>
                </a:extLst>
              </a:tr>
              <a:tr h="395999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rgbClr val="002060"/>
                          </a:solidFill>
                          <a:latin typeface="Comic Sans MS" panose="030F0702030302020204" pitchFamily="66" charset="0"/>
                          <a:cs typeface="Arial" panose="020B0604020202020204" pitchFamily="34" charset="0"/>
                        </a:rPr>
                        <a:t>There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rgbClr val="002060"/>
                          </a:solidFill>
                          <a:latin typeface="Comic Sans MS" panose="030F0702030302020204" pitchFamily="66" charset="0"/>
                          <a:cs typeface="Arial" panose="020B0604020202020204" pitchFamily="34" charset="0"/>
                        </a:rPr>
                        <a:t>There is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rgbClr val="002060"/>
                          </a:solidFill>
                          <a:latin typeface="Comic Sans MS" panose="030F0702030302020204" pitchFamily="66" charset="0"/>
                          <a:cs typeface="Arial" panose="020B0604020202020204" pitchFamily="34" charset="0"/>
                        </a:rPr>
                        <a:t>There’s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29408609"/>
                  </a:ext>
                </a:extLst>
              </a:tr>
              <a:tr h="395999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rgbClr val="002060"/>
                          </a:solidFill>
                          <a:latin typeface="Comic Sans MS" panose="030F0702030302020204" pitchFamily="66" charset="0"/>
                          <a:cs typeface="Arial" panose="020B0604020202020204" pitchFamily="34" charset="0"/>
                        </a:rPr>
                        <a:t>That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rgbClr val="002060"/>
                          </a:solidFill>
                          <a:latin typeface="Comic Sans MS" panose="030F0702030302020204" pitchFamily="66" charset="0"/>
                          <a:cs typeface="Arial" panose="020B0604020202020204" pitchFamily="34" charset="0"/>
                        </a:rPr>
                        <a:t>That is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rgbClr val="002060"/>
                          </a:solidFill>
                          <a:latin typeface="Comic Sans MS" panose="030F0702030302020204" pitchFamily="66" charset="0"/>
                          <a:cs typeface="Arial" panose="020B0604020202020204" pitchFamily="34" charset="0"/>
                        </a:rPr>
                        <a:t>That’s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3262087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6896357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16016893"/>
              </p:ext>
            </p:extLst>
          </p:nvPr>
        </p:nvGraphicFramePr>
        <p:xfrm>
          <a:off x="8624497" y="4515291"/>
          <a:ext cx="3366222" cy="21013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3111">
                  <a:extLst>
                    <a:ext uri="{9D8B030D-6E8A-4147-A177-3AD203B41FA5}">
                      <a16:colId xmlns:a16="http://schemas.microsoft.com/office/drawing/2014/main" val="787196129"/>
                    </a:ext>
                  </a:extLst>
                </a:gridCol>
                <a:gridCol w="1683111">
                  <a:extLst>
                    <a:ext uri="{9D8B030D-6E8A-4147-A177-3AD203B41FA5}">
                      <a16:colId xmlns:a16="http://schemas.microsoft.com/office/drawing/2014/main" val="3868501462"/>
                    </a:ext>
                  </a:extLst>
                </a:gridCol>
              </a:tblGrid>
              <a:tr h="380552">
                <a:tc>
                  <a:txBody>
                    <a:bodyPr/>
                    <a:lstStyle/>
                    <a:p>
                      <a:pPr algn="ctr"/>
                      <a:r>
                        <a:rPr lang="en-US" sz="3200" dirty="0">
                          <a:latin typeface="Comic Sans MS" panose="030F0702030302020204" pitchFamily="66" charset="0"/>
                          <a:cs typeface="Arial" panose="020B0604020202020204" pitchFamily="34" charset="0"/>
                        </a:rPr>
                        <a:t>Do not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dirty="0">
                          <a:latin typeface="Comic Sans MS" panose="030F0702030302020204" pitchFamily="66" charset="0"/>
                          <a:cs typeface="Arial" panose="020B0604020202020204" pitchFamily="34" charset="0"/>
                        </a:rPr>
                        <a:t>Don’t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09661374"/>
                  </a:ext>
                </a:extLst>
              </a:tr>
              <a:tr h="380552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rgbClr val="002060"/>
                          </a:solidFill>
                          <a:latin typeface="Comic Sans MS" panose="030F0702030302020204" pitchFamily="66" charset="0"/>
                          <a:cs typeface="Arial" panose="020B0604020202020204" pitchFamily="34" charset="0"/>
                        </a:rPr>
                        <a:t>Does not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rgbClr val="002060"/>
                          </a:solidFill>
                          <a:latin typeface="Comic Sans MS" panose="030F0702030302020204" pitchFamily="66" charset="0"/>
                          <a:cs typeface="Arial" panose="020B0604020202020204" pitchFamily="34" charset="0"/>
                        </a:rPr>
                        <a:t>Doesn’t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65889355"/>
                  </a:ext>
                </a:extLst>
              </a:tr>
              <a:tr h="380552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rgbClr val="002060"/>
                          </a:solidFill>
                          <a:latin typeface="Comic Sans MS" panose="030F0702030302020204" pitchFamily="66" charset="0"/>
                          <a:cs typeface="Arial" panose="020B0604020202020204" pitchFamily="34" charset="0"/>
                        </a:rPr>
                        <a:t>Did not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rgbClr val="002060"/>
                          </a:solidFill>
                          <a:latin typeface="Comic Sans MS" panose="030F0702030302020204" pitchFamily="66" charset="0"/>
                          <a:cs typeface="Arial" panose="020B0604020202020204" pitchFamily="34" charset="0"/>
                        </a:rPr>
                        <a:t>Didn’t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49087614"/>
                  </a:ext>
                </a:extLst>
              </a:tr>
              <a:tr h="380552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rgbClr val="002060"/>
                          </a:solidFill>
                          <a:latin typeface="Comic Sans MS" panose="030F0702030302020204" pitchFamily="66" charset="0"/>
                          <a:cs typeface="Arial" panose="020B0604020202020204" pitchFamily="34" charset="0"/>
                        </a:rPr>
                        <a:t>Is not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rgbClr val="002060"/>
                          </a:solidFill>
                          <a:latin typeface="Comic Sans MS" panose="030F0702030302020204" pitchFamily="66" charset="0"/>
                          <a:cs typeface="Arial" panose="020B0604020202020204" pitchFamily="34" charset="0"/>
                        </a:rPr>
                        <a:t>Isn’t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29408609"/>
                  </a:ext>
                </a:extLst>
              </a:tr>
              <a:tr h="380552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rgbClr val="002060"/>
                          </a:solidFill>
                          <a:latin typeface="Comic Sans MS" panose="030F0702030302020204" pitchFamily="66" charset="0"/>
                          <a:cs typeface="Arial" panose="020B0604020202020204" pitchFamily="34" charset="0"/>
                        </a:rPr>
                        <a:t>Was not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rgbClr val="002060"/>
                          </a:solidFill>
                          <a:latin typeface="Comic Sans MS" panose="030F0702030302020204" pitchFamily="66" charset="0"/>
                          <a:cs typeface="Arial" panose="020B0604020202020204" pitchFamily="34" charset="0"/>
                        </a:rPr>
                        <a:t>Wasn’t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32620877"/>
                  </a:ext>
                </a:extLst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327804" y="362309"/>
            <a:ext cx="11386868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rgbClr val="002060"/>
                </a:solidFill>
                <a:latin typeface="Comic Sans MS" panose="030F0702030302020204" pitchFamily="66" charset="0"/>
              </a:rPr>
              <a:t>I (do not) ______ like vegetables.</a:t>
            </a:r>
          </a:p>
          <a:p>
            <a:endParaRPr lang="en-US" sz="3600" dirty="0">
              <a:solidFill>
                <a:srgbClr val="002060"/>
              </a:solidFill>
              <a:latin typeface="Comic Sans MS" panose="030F0702030302020204" pitchFamily="66" charset="0"/>
            </a:endParaRPr>
          </a:p>
          <a:p>
            <a:r>
              <a:rPr lang="en-US" sz="3600" dirty="0">
                <a:solidFill>
                  <a:srgbClr val="002060"/>
                </a:solidFill>
                <a:latin typeface="Comic Sans MS" panose="030F0702030302020204" pitchFamily="66" charset="0"/>
              </a:rPr>
              <a:t>She (does not) _______ want to do her homework.</a:t>
            </a:r>
          </a:p>
          <a:p>
            <a:endParaRPr lang="en-US" sz="3600" dirty="0">
              <a:solidFill>
                <a:srgbClr val="002060"/>
              </a:solidFill>
              <a:latin typeface="Comic Sans MS" panose="030F0702030302020204" pitchFamily="66" charset="0"/>
            </a:endParaRPr>
          </a:p>
          <a:p>
            <a:r>
              <a:rPr lang="en-US" sz="3600" dirty="0">
                <a:solidFill>
                  <a:srgbClr val="002060"/>
                </a:solidFill>
                <a:latin typeface="Comic Sans MS" panose="030F0702030302020204" pitchFamily="66" charset="0"/>
              </a:rPr>
              <a:t>I (did not) _______ want to sleep early.</a:t>
            </a:r>
          </a:p>
          <a:p>
            <a:endParaRPr lang="en-US" sz="3600" dirty="0">
              <a:solidFill>
                <a:srgbClr val="002060"/>
              </a:solidFill>
              <a:latin typeface="Comic Sans MS" panose="030F0702030302020204" pitchFamily="66" charset="0"/>
            </a:endParaRPr>
          </a:p>
          <a:p>
            <a:r>
              <a:rPr lang="en-US" sz="3600" dirty="0">
                <a:solidFill>
                  <a:srgbClr val="002060"/>
                </a:solidFill>
                <a:latin typeface="Comic Sans MS" panose="030F0702030302020204" pitchFamily="66" charset="0"/>
              </a:rPr>
              <a:t>Sally (was not) _______ having fun at school.</a:t>
            </a:r>
          </a:p>
          <a:p>
            <a:endParaRPr lang="en-US" sz="3600" dirty="0">
              <a:solidFill>
                <a:srgbClr val="002060"/>
              </a:solidFill>
              <a:latin typeface="Comic Sans MS" panose="030F0702030302020204" pitchFamily="66" charset="0"/>
            </a:endParaRPr>
          </a:p>
          <a:p>
            <a:r>
              <a:rPr lang="en-US" sz="3600" dirty="0">
                <a:solidFill>
                  <a:srgbClr val="002060"/>
                </a:solidFill>
                <a:latin typeface="Comic Sans MS" panose="030F0702030302020204" pitchFamily="66" charset="0"/>
              </a:rPr>
              <a:t>Sam (is not) _______ feeling well.</a:t>
            </a:r>
          </a:p>
        </p:txBody>
      </p:sp>
    </p:spTree>
    <p:extLst>
      <p:ext uri="{BB962C8B-B14F-4D97-AF65-F5344CB8AC3E}">
        <p14:creationId xmlns:p14="http://schemas.microsoft.com/office/powerpoint/2010/main" val="228865907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395894"/>
              </p:ext>
            </p:extLst>
          </p:nvPr>
        </p:nvGraphicFramePr>
        <p:xfrm>
          <a:off x="8262187" y="4721591"/>
          <a:ext cx="3711278" cy="19145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5639">
                  <a:extLst>
                    <a:ext uri="{9D8B030D-6E8A-4147-A177-3AD203B41FA5}">
                      <a16:colId xmlns:a16="http://schemas.microsoft.com/office/drawing/2014/main" val="787196129"/>
                    </a:ext>
                  </a:extLst>
                </a:gridCol>
                <a:gridCol w="1855639">
                  <a:extLst>
                    <a:ext uri="{9D8B030D-6E8A-4147-A177-3AD203B41FA5}">
                      <a16:colId xmlns:a16="http://schemas.microsoft.com/office/drawing/2014/main" val="386850146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rgbClr val="002060"/>
                          </a:solidFill>
                          <a:latin typeface="Comic Sans MS" panose="030F0702030302020204" pitchFamily="66" charset="0"/>
                        </a:rPr>
                        <a:t>Has not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rgbClr val="002060"/>
                          </a:solidFill>
                          <a:latin typeface="Comic Sans MS" panose="030F0702030302020204" pitchFamily="66" charset="0"/>
                        </a:rPr>
                        <a:t>Hasn’t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09661374"/>
                  </a:ext>
                </a:extLst>
              </a:tr>
              <a:tr h="394355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rgbClr val="002060"/>
                          </a:solidFill>
                          <a:latin typeface="Comic Sans MS" panose="030F0702030302020204" pitchFamily="66" charset="0"/>
                        </a:rPr>
                        <a:t>Will not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rgbClr val="002060"/>
                          </a:solidFill>
                          <a:latin typeface="Comic Sans MS" panose="030F0702030302020204" pitchFamily="66" charset="0"/>
                        </a:rPr>
                        <a:t>Won’t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65889355"/>
                  </a:ext>
                </a:extLst>
              </a:tr>
              <a:tr h="394355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rgbClr val="002060"/>
                          </a:solidFill>
                          <a:latin typeface="Comic Sans MS" panose="030F0702030302020204" pitchFamily="66" charset="0"/>
                        </a:rPr>
                        <a:t>Can not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rgbClr val="002060"/>
                          </a:solidFill>
                          <a:latin typeface="Comic Sans MS" panose="030F0702030302020204" pitchFamily="66" charset="0"/>
                        </a:rPr>
                        <a:t>Can’t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49087614"/>
                  </a:ext>
                </a:extLst>
              </a:tr>
              <a:tr h="394355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rgbClr val="002060"/>
                          </a:solidFill>
                          <a:latin typeface="Comic Sans MS" panose="030F0702030302020204" pitchFamily="66" charset="0"/>
                        </a:rPr>
                        <a:t>Should not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rgbClr val="002060"/>
                          </a:solidFill>
                          <a:latin typeface="Comic Sans MS" panose="030F0702030302020204" pitchFamily="66" charset="0"/>
                        </a:rPr>
                        <a:t>Shouldn’t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2940860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rgbClr val="002060"/>
                          </a:solidFill>
                          <a:latin typeface="Comic Sans MS" panose="030F0702030302020204" pitchFamily="66" charset="0"/>
                        </a:rPr>
                        <a:t>Could not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rgbClr val="002060"/>
                          </a:solidFill>
                          <a:latin typeface="Comic Sans MS" panose="030F0702030302020204" pitchFamily="66" charset="0"/>
                        </a:rPr>
                        <a:t>Couldn’t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32620877"/>
                  </a:ext>
                </a:extLst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345057" y="396815"/>
            <a:ext cx="11266098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rgbClr val="002060"/>
                </a:solidFill>
                <a:latin typeface="Comic Sans MS" panose="030F0702030302020204" pitchFamily="66" charset="0"/>
              </a:rPr>
              <a:t>Michael (has not) _______ finished his noodles.</a:t>
            </a:r>
          </a:p>
          <a:p>
            <a:endParaRPr lang="en-US" sz="3600" dirty="0">
              <a:solidFill>
                <a:srgbClr val="002060"/>
              </a:solidFill>
              <a:latin typeface="Comic Sans MS" panose="030F0702030302020204" pitchFamily="66" charset="0"/>
            </a:endParaRPr>
          </a:p>
          <a:p>
            <a:r>
              <a:rPr lang="en-US" sz="3600" dirty="0">
                <a:solidFill>
                  <a:srgbClr val="002060"/>
                </a:solidFill>
                <a:latin typeface="Comic Sans MS" panose="030F0702030302020204" pitchFamily="66" charset="0"/>
              </a:rPr>
              <a:t>The baby (will not) _______ fall asleep.</a:t>
            </a:r>
          </a:p>
          <a:p>
            <a:endParaRPr lang="en-US" sz="3600" dirty="0">
              <a:solidFill>
                <a:srgbClr val="002060"/>
              </a:solidFill>
              <a:latin typeface="Comic Sans MS" panose="030F0702030302020204" pitchFamily="66" charset="0"/>
            </a:endParaRPr>
          </a:p>
          <a:p>
            <a:r>
              <a:rPr lang="en-US" sz="3600" dirty="0">
                <a:solidFill>
                  <a:srgbClr val="002060"/>
                </a:solidFill>
                <a:latin typeface="Comic Sans MS" panose="030F0702030302020204" pitchFamily="66" charset="0"/>
              </a:rPr>
              <a:t>I (can not) ______ sing.</a:t>
            </a:r>
          </a:p>
          <a:p>
            <a:endParaRPr lang="en-US" sz="3600" dirty="0">
              <a:solidFill>
                <a:srgbClr val="002060"/>
              </a:solidFill>
              <a:latin typeface="Comic Sans MS" panose="030F0702030302020204" pitchFamily="66" charset="0"/>
            </a:endParaRPr>
          </a:p>
          <a:p>
            <a:r>
              <a:rPr lang="en-US" sz="3600" dirty="0">
                <a:solidFill>
                  <a:srgbClr val="002060"/>
                </a:solidFill>
                <a:latin typeface="Comic Sans MS" panose="030F0702030302020204" pitchFamily="66" charset="0"/>
              </a:rPr>
              <a:t>Tom (should not) _______ drink pop.</a:t>
            </a:r>
          </a:p>
          <a:p>
            <a:endParaRPr lang="en-US" sz="3600" dirty="0">
              <a:solidFill>
                <a:srgbClr val="002060"/>
              </a:solidFill>
              <a:latin typeface="Comic Sans MS" panose="030F0702030302020204" pitchFamily="66" charset="0"/>
            </a:endParaRPr>
          </a:p>
          <a:p>
            <a:r>
              <a:rPr lang="en-US" sz="3600" dirty="0">
                <a:solidFill>
                  <a:srgbClr val="002060"/>
                </a:solidFill>
                <a:latin typeface="Comic Sans MS" panose="030F0702030302020204" pitchFamily="66" charset="0"/>
              </a:rPr>
              <a:t>Grace (could not) ________ stop </a:t>
            </a:r>
          </a:p>
          <a:p>
            <a:r>
              <a:rPr lang="en-US" sz="3600" dirty="0">
                <a:solidFill>
                  <a:srgbClr val="002060"/>
                </a:solidFill>
                <a:latin typeface="Comic Sans MS" panose="030F0702030302020204" pitchFamily="66" charset="0"/>
              </a:rPr>
              <a:t>dancing.</a:t>
            </a:r>
          </a:p>
        </p:txBody>
      </p:sp>
    </p:spTree>
    <p:extLst>
      <p:ext uri="{BB962C8B-B14F-4D97-AF65-F5344CB8AC3E}">
        <p14:creationId xmlns:p14="http://schemas.microsoft.com/office/powerpoint/2010/main" val="6429938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41872" y="690113"/>
            <a:ext cx="10489720" cy="5324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rgbClr val="0070C0"/>
                </a:solidFill>
                <a:latin typeface="BubbleGum" panose="00000400000000000000" pitchFamily="2" charset="0"/>
              </a:rPr>
              <a:t>Writing sentences using simple contractions.</a:t>
            </a:r>
          </a:p>
          <a:p>
            <a:endParaRPr lang="en-US" sz="3600" dirty="0">
              <a:solidFill>
                <a:schemeClr val="bg2">
                  <a:lumMod val="10000"/>
                </a:schemeClr>
              </a:solidFill>
              <a:latin typeface="Comic Sans MS" panose="030F0702030302020204" pitchFamily="66" charset="0"/>
            </a:endParaRPr>
          </a:p>
          <a:p>
            <a:pPr algn="ctr"/>
            <a:r>
              <a:rPr lang="en-US" sz="3600" dirty="0">
                <a:solidFill>
                  <a:schemeClr val="bg2">
                    <a:lumMod val="10000"/>
                  </a:schemeClr>
                </a:solidFill>
                <a:latin typeface="Comic Sans MS" panose="030F0702030302020204" pitchFamily="66" charset="0"/>
              </a:rPr>
              <a:t>Write about your day at school and some of your favourite activities. </a:t>
            </a:r>
          </a:p>
          <a:p>
            <a:pPr algn="ctr"/>
            <a:endParaRPr lang="en-US" sz="3600" dirty="0">
              <a:solidFill>
                <a:schemeClr val="bg2">
                  <a:lumMod val="10000"/>
                </a:schemeClr>
              </a:solidFill>
              <a:latin typeface="Comic Sans MS" panose="030F0702030302020204" pitchFamily="66" charset="0"/>
            </a:endParaRPr>
          </a:p>
          <a:p>
            <a:pPr algn="ctr"/>
            <a:r>
              <a:rPr lang="en-US" sz="3600" dirty="0">
                <a:solidFill>
                  <a:schemeClr val="bg2">
                    <a:lumMod val="10000"/>
                  </a:schemeClr>
                </a:solidFill>
                <a:latin typeface="Comic Sans MS" panose="030F0702030302020204" pitchFamily="66" charset="0"/>
              </a:rPr>
              <a:t>_________________________________________________________________________________________________________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301381089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www.abci-english.at/Graphics/Learning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553" y="0"/>
            <a:ext cx="11674464" cy="1714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Content Placeholder 2"/>
          <p:cNvSpPr txBox="1">
            <a:spLocks/>
          </p:cNvSpPr>
          <p:nvPr/>
        </p:nvSpPr>
        <p:spPr>
          <a:xfrm>
            <a:off x="1143000" y="2057400"/>
            <a:ext cx="9872871" cy="4038600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182880" algn="l" defTabSz="914400" rtl="0" eaLnBrk="1" latinLnBrk="0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Char char="•"/>
              <a:defRPr sz="22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>
              <a:buFont typeface="Corbel" pitchFamily="34" charset="0"/>
              <a:buNone/>
            </a:pPr>
            <a:endParaRPr lang="en-US" sz="2800" dirty="0">
              <a:solidFill>
                <a:schemeClr val="bg2">
                  <a:lumMod val="10000"/>
                </a:schemeClr>
              </a:solidFill>
              <a:latin typeface="Franklin Gothic Medium" panose="020B0603020102020204" pitchFamily="34" charset="0"/>
            </a:endParaRPr>
          </a:p>
          <a:p>
            <a:pPr marL="45720" indent="0">
              <a:buFont typeface="Corbel" pitchFamily="34" charset="0"/>
              <a:buNone/>
            </a:pPr>
            <a:r>
              <a:rPr lang="en-US" sz="4800" dirty="0">
                <a:solidFill>
                  <a:schemeClr val="bg2">
                    <a:lumMod val="10000"/>
                  </a:schemeClr>
                </a:solidFill>
                <a:latin typeface="Franklin Gothic Medium" panose="020B0603020102020204" pitchFamily="34" charset="0"/>
              </a:rPr>
              <a:t>Today we are learning to:</a:t>
            </a:r>
          </a:p>
          <a:p>
            <a:r>
              <a:rPr lang="en-US" sz="4800" dirty="0">
                <a:solidFill>
                  <a:schemeClr val="bg2">
                    <a:lumMod val="10000"/>
                  </a:schemeClr>
                </a:solidFill>
                <a:latin typeface="Franklin Gothic Medium" panose="020B0603020102020204" pitchFamily="34" charset="0"/>
              </a:rPr>
              <a:t>Read an interesting story </a:t>
            </a:r>
          </a:p>
          <a:p>
            <a:r>
              <a:rPr lang="en-US" sz="4800" dirty="0">
                <a:solidFill>
                  <a:schemeClr val="bg2">
                    <a:lumMod val="10000"/>
                  </a:schemeClr>
                </a:solidFill>
                <a:latin typeface="Franklin Gothic Medium" panose="020B0603020102020204" pitchFamily="34" charset="0"/>
              </a:rPr>
              <a:t>Use simple contractions</a:t>
            </a:r>
          </a:p>
          <a:p>
            <a:r>
              <a:rPr lang="en-US" sz="4800" dirty="0">
                <a:solidFill>
                  <a:schemeClr val="bg2">
                    <a:lumMod val="10000"/>
                  </a:schemeClr>
                </a:solidFill>
                <a:latin typeface="Franklin Gothic Medium" panose="020B0603020102020204" pitchFamily="34" charset="0"/>
              </a:rPr>
              <a:t>Review ‘</a:t>
            </a:r>
            <a:r>
              <a:rPr lang="en-US" sz="4800" dirty="0" err="1">
                <a:solidFill>
                  <a:schemeClr val="bg2">
                    <a:lumMod val="10000"/>
                  </a:schemeClr>
                </a:solidFill>
                <a:latin typeface="Franklin Gothic Medium" panose="020B0603020102020204" pitchFamily="34" charset="0"/>
              </a:rPr>
              <a:t>er</a:t>
            </a:r>
            <a:r>
              <a:rPr lang="en-US" sz="4800" dirty="0">
                <a:solidFill>
                  <a:schemeClr val="bg2">
                    <a:lumMod val="10000"/>
                  </a:schemeClr>
                </a:solidFill>
                <a:latin typeface="Franklin Gothic Medium" panose="020B0603020102020204" pitchFamily="34" charset="0"/>
              </a:rPr>
              <a:t>’ sounds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18287" y="4018971"/>
            <a:ext cx="1301758" cy="1315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792332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://taestfulreviews.files.wordpress.com/2013/07/rafiki1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239" y="240870"/>
            <a:ext cx="8469310" cy="6376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Oval Callout 2"/>
          <p:cNvSpPr/>
          <p:nvPr/>
        </p:nvSpPr>
        <p:spPr>
          <a:xfrm>
            <a:off x="7609667" y="418455"/>
            <a:ext cx="4014061" cy="3626604"/>
          </a:xfrm>
          <a:prstGeom prst="wedgeEllipseCallou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5400" b="1" dirty="0">
                <a:solidFill>
                  <a:srgbClr val="002060"/>
                </a:solidFill>
                <a:latin typeface="Typo Round Regular Demo" panose="02000500000000000000" pitchFamily="2" charset="0"/>
              </a:rPr>
              <a:t>Lets read a story</a:t>
            </a:r>
          </a:p>
        </p:txBody>
      </p:sp>
    </p:spTree>
    <p:extLst>
      <p:ext uri="{BB962C8B-B14F-4D97-AF65-F5344CB8AC3E}">
        <p14:creationId xmlns:p14="http://schemas.microsoft.com/office/powerpoint/2010/main" val="146741796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342" y="256872"/>
            <a:ext cx="11723615" cy="6333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529555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8514" y="222366"/>
            <a:ext cx="11703192" cy="63854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814734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512" y="230524"/>
            <a:ext cx="11698193" cy="63773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29350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138022"/>
            <a:ext cx="1200796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>
                <a:latin typeface="BubbleGum" panose="00000400000000000000" pitchFamily="2" charset="0"/>
              </a:rPr>
              <a:t>Describe this picture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7750" y="1015663"/>
            <a:ext cx="9822302" cy="54749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057024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8019" y="243697"/>
            <a:ext cx="11698192" cy="63813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556867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8514" y="238680"/>
            <a:ext cx="11737697" cy="63691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980627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681" y="230523"/>
            <a:ext cx="11719530" cy="6360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134965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72860" y="517585"/>
            <a:ext cx="10886536" cy="74174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latin typeface="BubbleGum" panose="00000400000000000000" pitchFamily="2" charset="0"/>
              </a:rPr>
              <a:t>Thinking Questions</a:t>
            </a:r>
          </a:p>
          <a:p>
            <a:endParaRPr lang="en-US" sz="3600" dirty="0">
              <a:solidFill>
                <a:schemeClr val="bg2">
                  <a:lumMod val="10000"/>
                </a:schemeClr>
              </a:solidFill>
              <a:latin typeface="Comic Sans MS" panose="030F0702030302020204" pitchFamily="66" charset="0"/>
            </a:endParaRPr>
          </a:p>
          <a:p>
            <a:pPr marL="742950" indent="-742950">
              <a:buAutoNum type="arabicPeriod"/>
            </a:pPr>
            <a:r>
              <a:rPr lang="en-US" sz="3600" dirty="0">
                <a:solidFill>
                  <a:schemeClr val="bg2">
                    <a:lumMod val="10000"/>
                  </a:schemeClr>
                </a:solidFill>
                <a:latin typeface="Comic Sans MS" panose="030F0702030302020204" pitchFamily="66" charset="0"/>
              </a:rPr>
              <a:t>Where do turtles come from? ____________________________________________________________________</a:t>
            </a:r>
          </a:p>
          <a:p>
            <a:pPr marL="742950" indent="-742950">
              <a:buAutoNum type="arabicPeriod"/>
            </a:pPr>
            <a:endParaRPr lang="en-US" sz="3600" dirty="0">
              <a:solidFill>
                <a:schemeClr val="bg2">
                  <a:lumMod val="10000"/>
                </a:schemeClr>
              </a:solidFill>
              <a:latin typeface="Comic Sans MS" panose="030F0702030302020204" pitchFamily="66" charset="0"/>
            </a:endParaRPr>
          </a:p>
          <a:p>
            <a:pPr marL="742950" indent="-742950">
              <a:buAutoNum type="arabicPeriod"/>
            </a:pPr>
            <a:r>
              <a:rPr lang="en-US" sz="3600" dirty="0">
                <a:solidFill>
                  <a:schemeClr val="bg2">
                    <a:lumMod val="10000"/>
                  </a:schemeClr>
                </a:solidFill>
                <a:latin typeface="Comic Sans MS" panose="030F0702030302020204" pitchFamily="66" charset="0"/>
              </a:rPr>
              <a:t>Why did Jack think that the eggs in his fridge have turtles? ____________________________________________________________________</a:t>
            </a:r>
          </a:p>
          <a:p>
            <a:endParaRPr lang="en-US" sz="3600" dirty="0">
              <a:solidFill>
                <a:schemeClr val="bg2">
                  <a:lumMod val="10000"/>
                </a:schemeClr>
              </a:solidFill>
              <a:latin typeface="Comic Sans MS" panose="030F0702030302020204" pitchFamily="66" charset="0"/>
            </a:endParaRPr>
          </a:p>
          <a:p>
            <a:pPr marL="742950" indent="-742950">
              <a:buAutoNum type="arabicPeriod"/>
            </a:pPr>
            <a:endParaRPr lang="en-US" sz="3600" dirty="0">
              <a:solidFill>
                <a:schemeClr val="bg2">
                  <a:lumMod val="10000"/>
                </a:schemeClr>
              </a:solidFill>
              <a:latin typeface="Comic Sans MS" panose="030F0702030302020204" pitchFamily="66" charset="0"/>
            </a:endParaRPr>
          </a:p>
          <a:p>
            <a:pPr marL="742950" indent="-742950">
              <a:buAutoNum type="arabicPeriod"/>
            </a:pPr>
            <a:endParaRPr lang="en-US" sz="3600" dirty="0">
              <a:solidFill>
                <a:schemeClr val="bg2">
                  <a:lumMod val="10000"/>
                </a:schemeClr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3976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83079" y="534838"/>
            <a:ext cx="11059064" cy="57554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latin typeface="BubbleGum" panose="00000400000000000000" pitchFamily="2" charset="0"/>
              </a:rPr>
              <a:t>Thinking Questions</a:t>
            </a:r>
          </a:p>
          <a:p>
            <a:endParaRPr lang="en-US" sz="3600" dirty="0">
              <a:solidFill>
                <a:schemeClr val="bg2">
                  <a:lumMod val="10000"/>
                </a:schemeClr>
              </a:solidFill>
              <a:latin typeface="Comic Sans MS" panose="030F0702030302020204" pitchFamily="66" charset="0"/>
            </a:endParaRPr>
          </a:p>
          <a:p>
            <a:r>
              <a:rPr lang="en-US" sz="3600" dirty="0">
                <a:solidFill>
                  <a:schemeClr val="bg2">
                    <a:lumMod val="10000"/>
                  </a:schemeClr>
                </a:solidFill>
                <a:latin typeface="Comic Sans MS" panose="030F0702030302020204" pitchFamily="66" charset="0"/>
              </a:rPr>
              <a:t>3. How did Jack feel when there were no turtles 	inside the eggs in the fridge? __________________________________________________________________________</a:t>
            </a:r>
          </a:p>
          <a:p>
            <a:endParaRPr lang="en-US" sz="3600" dirty="0">
              <a:solidFill>
                <a:schemeClr val="bg2">
                  <a:lumMod val="10000"/>
                </a:schemeClr>
              </a:solidFill>
              <a:latin typeface="Comic Sans MS" panose="030F0702030302020204" pitchFamily="66" charset="0"/>
            </a:endParaRPr>
          </a:p>
          <a:p>
            <a:r>
              <a:rPr lang="en-US" sz="3600" dirty="0">
                <a:solidFill>
                  <a:schemeClr val="bg2">
                    <a:lumMod val="10000"/>
                  </a:schemeClr>
                </a:solidFill>
                <a:latin typeface="Comic Sans MS" panose="030F0702030302020204" pitchFamily="66" charset="0"/>
              </a:rPr>
              <a:t>4. Who lays the eggs that we eat? __________________________________________________________________________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135411092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www.abci-english.at/Graphics/Learning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553" y="0"/>
            <a:ext cx="11674464" cy="1714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Content Placeholder 2"/>
          <p:cNvSpPr txBox="1">
            <a:spLocks/>
          </p:cNvSpPr>
          <p:nvPr/>
        </p:nvSpPr>
        <p:spPr>
          <a:xfrm>
            <a:off x="1143000" y="2057400"/>
            <a:ext cx="9872871" cy="4038600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182880" algn="l" defTabSz="914400" rtl="0" eaLnBrk="1" latinLnBrk="0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Char char="•"/>
              <a:defRPr sz="22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>
              <a:buFont typeface="Corbel" pitchFamily="34" charset="0"/>
              <a:buNone/>
            </a:pPr>
            <a:endParaRPr lang="en-US" sz="2800" dirty="0">
              <a:solidFill>
                <a:schemeClr val="bg2">
                  <a:lumMod val="10000"/>
                </a:schemeClr>
              </a:solidFill>
              <a:latin typeface="Franklin Gothic Medium" panose="020B0603020102020204" pitchFamily="34" charset="0"/>
            </a:endParaRPr>
          </a:p>
          <a:p>
            <a:pPr marL="45720" indent="0">
              <a:buFont typeface="Corbel" pitchFamily="34" charset="0"/>
              <a:buNone/>
            </a:pPr>
            <a:r>
              <a:rPr lang="en-US" sz="4800" dirty="0">
                <a:solidFill>
                  <a:schemeClr val="bg2">
                    <a:lumMod val="10000"/>
                  </a:schemeClr>
                </a:solidFill>
                <a:latin typeface="Franklin Gothic Medium" panose="020B0603020102020204" pitchFamily="34" charset="0"/>
              </a:rPr>
              <a:t>Today we are learning to:</a:t>
            </a:r>
          </a:p>
          <a:p>
            <a:r>
              <a:rPr lang="en-US" sz="4800" dirty="0">
                <a:solidFill>
                  <a:schemeClr val="bg2">
                    <a:lumMod val="10000"/>
                  </a:schemeClr>
                </a:solidFill>
                <a:latin typeface="Franklin Gothic Medium" panose="020B0603020102020204" pitchFamily="34" charset="0"/>
              </a:rPr>
              <a:t>Read an interesting story </a:t>
            </a:r>
          </a:p>
          <a:p>
            <a:r>
              <a:rPr lang="en-US" sz="4800" dirty="0">
                <a:solidFill>
                  <a:schemeClr val="bg2">
                    <a:lumMod val="10000"/>
                  </a:schemeClr>
                </a:solidFill>
                <a:latin typeface="Franklin Gothic Medium" panose="020B0603020102020204" pitchFamily="34" charset="0"/>
              </a:rPr>
              <a:t>Use simple contractions</a:t>
            </a:r>
          </a:p>
          <a:p>
            <a:r>
              <a:rPr lang="en-US" sz="4800" dirty="0">
                <a:solidFill>
                  <a:schemeClr val="bg2">
                    <a:lumMod val="10000"/>
                  </a:schemeClr>
                </a:solidFill>
                <a:latin typeface="Franklin Gothic Medium" panose="020B0603020102020204" pitchFamily="34" charset="0"/>
              </a:rPr>
              <a:t>Review ‘</a:t>
            </a:r>
            <a:r>
              <a:rPr lang="en-US" sz="4800" dirty="0" err="1">
                <a:solidFill>
                  <a:schemeClr val="bg2">
                    <a:lumMod val="10000"/>
                  </a:schemeClr>
                </a:solidFill>
                <a:latin typeface="Franklin Gothic Medium" panose="020B0603020102020204" pitchFamily="34" charset="0"/>
              </a:rPr>
              <a:t>er</a:t>
            </a:r>
            <a:r>
              <a:rPr lang="en-US" sz="4800" dirty="0">
                <a:solidFill>
                  <a:schemeClr val="bg2">
                    <a:lumMod val="10000"/>
                  </a:schemeClr>
                </a:solidFill>
                <a:latin typeface="Franklin Gothic Medium" panose="020B0603020102020204" pitchFamily="34" charset="0"/>
              </a:rPr>
              <a:t>’ sounds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76748" y="4226005"/>
            <a:ext cx="991272" cy="100160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31997" y="3027633"/>
            <a:ext cx="1034596" cy="10453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339344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777706" y="2587925"/>
            <a:ext cx="9092241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500" dirty="0">
                <a:solidFill>
                  <a:srgbClr val="CC0066"/>
                </a:solidFill>
                <a:latin typeface="BubbleGum" panose="00000400000000000000" pitchFamily="2" charset="0"/>
              </a:rPr>
              <a:t>LEARNING OUR WORDS!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4831" y="444753"/>
            <a:ext cx="3792111" cy="22772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165344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398144" y="2156603"/>
            <a:ext cx="7470475" cy="2308324"/>
          </a:xfrm>
          <a:prstGeom prst="rect">
            <a:avLst/>
          </a:prstGeom>
          <a:gradFill>
            <a:gsLst>
              <a:gs pos="0">
                <a:schemeClr val="accent3">
                  <a:lumMod val="60000"/>
                  <a:lumOff val="40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>
                <a:solidFill>
                  <a:srgbClr val="002060"/>
                </a:solidFill>
                <a:latin typeface="Garamond" panose="02020404030301010803" pitchFamily="18" charset="0"/>
              </a:rPr>
              <a:t>What words can you think of that have the ‘</a:t>
            </a:r>
            <a:r>
              <a:rPr lang="en-US" sz="4800" b="1" dirty="0" err="1">
                <a:solidFill>
                  <a:srgbClr val="002060"/>
                </a:solidFill>
                <a:latin typeface="Garamond" panose="02020404030301010803" pitchFamily="18" charset="0"/>
              </a:rPr>
              <a:t>er</a:t>
            </a:r>
            <a:r>
              <a:rPr lang="en-US" sz="4800" b="1" dirty="0">
                <a:solidFill>
                  <a:srgbClr val="002060"/>
                </a:solidFill>
                <a:latin typeface="Garamond" panose="02020404030301010803" pitchFamily="18" charset="0"/>
              </a:rPr>
              <a:t>’ sound?</a:t>
            </a:r>
          </a:p>
          <a:p>
            <a:pPr algn="ctr"/>
            <a:r>
              <a:rPr lang="en-US" sz="4800" b="1" dirty="0">
                <a:solidFill>
                  <a:srgbClr val="002060"/>
                </a:solidFill>
                <a:latin typeface="Garamond" panose="02020404030301010803" pitchFamily="18" charset="0"/>
              </a:rPr>
              <a:t>Lets make a list!</a:t>
            </a:r>
          </a:p>
        </p:txBody>
      </p:sp>
    </p:spTree>
    <p:extLst>
      <p:ext uri="{BB962C8B-B14F-4D97-AF65-F5344CB8AC3E}">
        <p14:creationId xmlns:p14="http://schemas.microsoft.com/office/powerpoint/2010/main" val="20470318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00332" y="500332"/>
            <a:ext cx="3019245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bg2">
                    <a:lumMod val="10000"/>
                  </a:schemeClr>
                </a:solidFill>
                <a:latin typeface="Comic Sans MS" panose="030F0702030302020204" pitchFamily="66" charset="0"/>
              </a:rPr>
              <a:t>Ruler</a:t>
            </a:r>
          </a:p>
          <a:p>
            <a:endParaRPr lang="en-US" sz="4000" dirty="0">
              <a:solidFill>
                <a:schemeClr val="bg2">
                  <a:lumMod val="10000"/>
                </a:schemeClr>
              </a:solidFill>
              <a:latin typeface="Comic Sans MS" panose="030F0702030302020204" pitchFamily="66" charset="0"/>
            </a:endParaRPr>
          </a:p>
          <a:p>
            <a:r>
              <a:rPr lang="en-US" sz="4000" dirty="0">
                <a:solidFill>
                  <a:schemeClr val="bg2">
                    <a:lumMod val="10000"/>
                  </a:schemeClr>
                </a:solidFill>
                <a:latin typeface="Comic Sans MS" panose="030F0702030302020204" pitchFamily="66" charset="0"/>
              </a:rPr>
              <a:t>River</a:t>
            </a:r>
          </a:p>
          <a:p>
            <a:endParaRPr lang="en-US" sz="4000" dirty="0">
              <a:solidFill>
                <a:schemeClr val="bg2">
                  <a:lumMod val="10000"/>
                </a:schemeClr>
              </a:solidFill>
              <a:latin typeface="Comic Sans MS" panose="030F0702030302020204" pitchFamily="66" charset="0"/>
            </a:endParaRPr>
          </a:p>
          <a:p>
            <a:r>
              <a:rPr lang="en-US" sz="4000" dirty="0">
                <a:solidFill>
                  <a:schemeClr val="bg2">
                    <a:lumMod val="10000"/>
                  </a:schemeClr>
                </a:solidFill>
                <a:latin typeface="Comic Sans MS" panose="030F0702030302020204" pitchFamily="66" charset="0"/>
              </a:rPr>
              <a:t>Mermaid</a:t>
            </a:r>
          </a:p>
          <a:p>
            <a:endParaRPr lang="en-US" sz="4000" dirty="0">
              <a:solidFill>
                <a:schemeClr val="bg2">
                  <a:lumMod val="10000"/>
                </a:schemeClr>
              </a:solidFill>
              <a:latin typeface="Comic Sans MS" panose="030F0702030302020204" pitchFamily="66" charset="0"/>
            </a:endParaRPr>
          </a:p>
          <a:p>
            <a:r>
              <a:rPr lang="en-US" sz="4000" dirty="0">
                <a:solidFill>
                  <a:schemeClr val="bg2">
                    <a:lumMod val="10000"/>
                  </a:schemeClr>
                </a:solidFill>
                <a:latin typeface="Comic Sans MS" panose="030F0702030302020204" pitchFamily="66" charset="0"/>
              </a:rPr>
              <a:t>Tower</a:t>
            </a:r>
          </a:p>
          <a:p>
            <a:endParaRPr lang="en-US" sz="4000" dirty="0">
              <a:solidFill>
                <a:schemeClr val="bg2">
                  <a:lumMod val="10000"/>
                </a:schemeClr>
              </a:solidFill>
              <a:latin typeface="Comic Sans MS" panose="030F0702030302020204" pitchFamily="66" charset="0"/>
            </a:endParaRPr>
          </a:p>
          <a:p>
            <a:r>
              <a:rPr lang="en-US" sz="4000" dirty="0">
                <a:solidFill>
                  <a:schemeClr val="bg2">
                    <a:lumMod val="10000"/>
                  </a:schemeClr>
                </a:solidFill>
                <a:latin typeface="Comic Sans MS" panose="030F0702030302020204" pitchFamily="66" charset="0"/>
              </a:rPr>
              <a:t>water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08355" y="500332"/>
            <a:ext cx="2559897" cy="257067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66377" y="1975158"/>
            <a:ext cx="3129276" cy="219169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21810" y="513271"/>
            <a:ext cx="1379158" cy="283377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38520" y="3871205"/>
            <a:ext cx="2302823" cy="238870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631035" y="3726029"/>
            <a:ext cx="2969995" cy="24066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76725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00332" y="500332"/>
            <a:ext cx="3019245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bg2">
                    <a:lumMod val="10000"/>
                  </a:schemeClr>
                </a:solidFill>
                <a:latin typeface="Comic Sans MS" panose="030F0702030302020204" pitchFamily="66" charset="0"/>
              </a:rPr>
              <a:t>Ginger</a:t>
            </a:r>
          </a:p>
          <a:p>
            <a:endParaRPr lang="en-US" sz="4000" dirty="0">
              <a:solidFill>
                <a:schemeClr val="bg2">
                  <a:lumMod val="10000"/>
                </a:schemeClr>
              </a:solidFill>
              <a:latin typeface="Comic Sans MS" panose="030F0702030302020204" pitchFamily="66" charset="0"/>
            </a:endParaRPr>
          </a:p>
          <a:p>
            <a:r>
              <a:rPr lang="en-US" sz="4000" dirty="0">
                <a:solidFill>
                  <a:schemeClr val="bg2">
                    <a:lumMod val="10000"/>
                  </a:schemeClr>
                </a:solidFill>
                <a:latin typeface="Comic Sans MS" panose="030F0702030302020204" pitchFamily="66" charset="0"/>
              </a:rPr>
              <a:t>Germ</a:t>
            </a:r>
          </a:p>
          <a:p>
            <a:endParaRPr lang="en-US" sz="4000" dirty="0">
              <a:solidFill>
                <a:schemeClr val="bg2">
                  <a:lumMod val="10000"/>
                </a:schemeClr>
              </a:solidFill>
              <a:latin typeface="Comic Sans MS" panose="030F0702030302020204" pitchFamily="66" charset="0"/>
            </a:endParaRPr>
          </a:p>
          <a:p>
            <a:r>
              <a:rPr lang="en-US" sz="4000" dirty="0">
                <a:solidFill>
                  <a:schemeClr val="bg2">
                    <a:lumMod val="10000"/>
                  </a:schemeClr>
                </a:solidFill>
                <a:latin typeface="Comic Sans MS" panose="030F0702030302020204" pitchFamily="66" charset="0"/>
              </a:rPr>
              <a:t>Person</a:t>
            </a:r>
          </a:p>
          <a:p>
            <a:endParaRPr lang="en-US" sz="4000" dirty="0">
              <a:solidFill>
                <a:schemeClr val="bg2">
                  <a:lumMod val="10000"/>
                </a:schemeClr>
              </a:solidFill>
              <a:latin typeface="Comic Sans MS" panose="030F0702030302020204" pitchFamily="66" charset="0"/>
            </a:endParaRPr>
          </a:p>
          <a:p>
            <a:r>
              <a:rPr lang="en-US" sz="4000" dirty="0">
                <a:solidFill>
                  <a:schemeClr val="bg2">
                    <a:lumMod val="10000"/>
                  </a:schemeClr>
                </a:solidFill>
                <a:latin typeface="Comic Sans MS" panose="030F0702030302020204" pitchFamily="66" charset="0"/>
              </a:rPr>
              <a:t>Mother</a:t>
            </a:r>
          </a:p>
          <a:p>
            <a:endParaRPr lang="en-US" sz="4000" dirty="0">
              <a:solidFill>
                <a:schemeClr val="bg2">
                  <a:lumMod val="10000"/>
                </a:schemeClr>
              </a:solidFill>
              <a:latin typeface="Comic Sans MS" panose="030F0702030302020204" pitchFamily="66" charset="0"/>
            </a:endParaRPr>
          </a:p>
          <a:p>
            <a:r>
              <a:rPr lang="en-US" sz="4000" dirty="0">
                <a:solidFill>
                  <a:schemeClr val="bg2">
                    <a:lumMod val="10000"/>
                  </a:schemeClr>
                </a:solidFill>
                <a:latin typeface="Comic Sans MS" panose="030F0702030302020204" pitchFamily="66" charset="0"/>
              </a:rPr>
              <a:t>Flower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19577" y="3567742"/>
            <a:ext cx="2501661" cy="245290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50114" y="888654"/>
            <a:ext cx="2122308" cy="237746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45570" y="3922779"/>
            <a:ext cx="2346304" cy="232960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62956" y="500332"/>
            <a:ext cx="1955016" cy="288732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504564" y="582312"/>
            <a:ext cx="2370905" cy="2488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14093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www.abci-english.at/Graphics/Learning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553" y="0"/>
            <a:ext cx="11674464" cy="1714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Content Placeholder 2"/>
          <p:cNvSpPr txBox="1">
            <a:spLocks/>
          </p:cNvSpPr>
          <p:nvPr/>
        </p:nvSpPr>
        <p:spPr>
          <a:xfrm>
            <a:off x="1143000" y="2057400"/>
            <a:ext cx="9872871" cy="4038600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182880" algn="l" defTabSz="914400" rtl="0" eaLnBrk="1" latinLnBrk="0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Char char="•"/>
              <a:defRPr sz="22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>
              <a:buFont typeface="Corbel" pitchFamily="34" charset="0"/>
              <a:buNone/>
            </a:pPr>
            <a:endParaRPr lang="en-US" sz="2800" dirty="0">
              <a:solidFill>
                <a:schemeClr val="bg2">
                  <a:lumMod val="10000"/>
                </a:schemeClr>
              </a:solidFill>
              <a:latin typeface="Franklin Gothic Medium" panose="020B0603020102020204" pitchFamily="34" charset="0"/>
            </a:endParaRPr>
          </a:p>
          <a:p>
            <a:pPr marL="45720" indent="0">
              <a:buFont typeface="Corbel" pitchFamily="34" charset="0"/>
              <a:buNone/>
            </a:pPr>
            <a:r>
              <a:rPr lang="en-US" sz="4800" dirty="0">
                <a:solidFill>
                  <a:schemeClr val="bg2">
                    <a:lumMod val="10000"/>
                  </a:schemeClr>
                </a:solidFill>
                <a:latin typeface="Franklin Gothic Medium" panose="020B0603020102020204" pitchFamily="34" charset="0"/>
              </a:rPr>
              <a:t>Today we are learning to:</a:t>
            </a:r>
          </a:p>
          <a:p>
            <a:r>
              <a:rPr lang="en-US" sz="4800" dirty="0">
                <a:solidFill>
                  <a:schemeClr val="bg2">
                    <a:lumMod val="10000"/>
                  </a:schemeClr>
                </a:solidFill>
                <a:latin typeface="Franklin Gothic Medium" panose="020B0603020102020204" pitchFamily="34" charset="0"/>
              </a:rPr>
              <a:t>Read an interesting story </a:t>
            </a:r>
          </a:p>
          <a:p>
            <a:r>
              <a:rPr lang="en-US" sz="4800" dirty="0">
                <a:solidFill>
                  <a:schemeClr val="bg2">
                    <a:lumMod val="10000"/>
                  </a:schemeClr>
                </a:solidFill>
                <a:latin typeface="Franklin Gothic Medium" panose="020B0603020102020204" pitchFamily="34" charset="0"/>
              </a:rPr>
              <a:t>Use simple contractions</a:t>
            </a:r>
          </a:p>
          <a:p>
            <a:r>
              <a:rPr lang="en-US" sz="4800" dirty="0">
                <a:solidFill>
                  <a:schemeClr val="bg2">
                    <a:lumMod val="10000"/>
                  </a:schemeClr>
                </a:solidFill>
                <a:latin typeface="Franklin Gothic Medium" panose="020B0603020102020204" pitchFamily="34" charset="0"/>
              </a:rPr>
              <a:t>Review ‘</a:t>
            </a:r>
            <a:r>
              <a:rPr lang="en-US" sz="4800" dirty="0" err="1">
                <a:solidFill>
                  <a:schemeClr val="bg2">
                    <a:lumMod val="10000"/>
                  </a:schemeClr>
                </a:solidFill>
                <a:latin typeface="Franklin Gothic Medium" panose="020B0603020102020204" pitchFamily="34" charset="0"/>
              </a:rPr>
              <a:t>er</a:t>
            </a:r>
            <a:r>
              <a:rPr lang="en-US" sz="4800" dirty="0">
                <a:solidFill>
                  <a:schemeClr val="bg2">
                    <a:lumMod val="10000"/>
                  </a:schemeClr>
                </a:solidFill>
                <a:latin typeface="Franklin Gothic Medium" panose="020B0603020102020204" pitchFamily="34" charset="0"/>
              </a:rPr>
              <a:t>’ sounds</a:t>
            </a:r>
          </a:p>
        </p:txBody>
      </p:sp>
    </p:spTree>
    <p:extLst>
      <p:ext uri="{BB962C8B-B14F-4D97-AF65-F5344CB8AC3E}">
        <p14:creationId xmlns:p14="http://schemas.microsoft.com/office/powerpoint/2010/main" val="299902080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93962" y="690113"/>
            <a:ext cx="9299275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rgbClr val="002060"/>
                </a:solidFill>
                <a:latin typeface="Garamond" panose="02020404030301010803" pitchFamily="18" charset="0"/>
              </a:rPr>
              <a:t>Write a funny/interesting sentence using two or more ‘</a:t>
            </a:r>
            <a:r>
              <a:rPr lang="en-US" sz="5400" b="1" dirty="0" err="1">
                <a:solidFill>
                  <a:srgbClr val="002060"/>
                </a:solidFill>
                <a:latin typeface="Garamond" panose="02020404030301010803" pitchFamily="18" charset="0"/>
              </a:rPr>
              <a:t>er</a:t>
            </a:r>
            <a:r>
              <a:rPr lang="en-US" sz="5400" b="1" dirty="0">
                <a:solidFill>
                  <a:srgbClr val="002060"/>
                </a:solidFill>
                <a:latin typeface="Garamond" panose="02020404030301010803" pitchFamily="18" charset="0"/>
              </a:rPr>
              <a:t>’ words.</a:t>
            </a:r>
          </a:p>
          <a:p>
            <a:pPr algn="ctr"/>
            <a:endParaRPr lang="en-US" sz="5400" b="1" dirty="0">
              <a:solidFill>
                <a:srgbClr val="002060"/>
              </a:solidFill>
              <a:latin typeface="Garamond" panose="02020404030301010803" pitchFamily="18" charset="0"/>
            </a:endParaRPr>
          </a:p>
          <a:p>
            <a:pPr algn="ctr"/>
            <a:r>
              <a:rPr lang="en-US" sz="5400" b="1" dirty="0">
                <a:solidFill>
                  <a:srgbClr val="002060"/>
                </a:solidFill>
                <a:latin typeface="Garamond" panose="02020404030301010803" pitchFamily="18" charset="0"/>
              </a:rPr>
              <a:t>Draw a picture about your sentence.</a:t>
            </a:r>
            <a:endParaRPr lang="en-US" sz="4800" b="1" dirty="0">
              <a:solidFill>
                <a:srgbClr val="002060"/>
              </a:solidFill>
              <a:latin typeface="Garamond" panose="020204040303010108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445754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242204" y="552091"/>
            <a:ext cx="9782354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latin typeface="AngryBirds" pitchFamily="2" charset="0"/>
              </a:rPr>
              <a:t>Homework</a:t>
            </a:r>
          </a:p>
          <a:p>
            <a:endParaRPr lang="en-US" sz="4000" dirty="0">
              <a:latin typeface="Garamond" panose="02020404030301010803" pitchFamily="18" charset="0"/>
            </a:endParaRPr>
          </a:p>
          <a:p>
            <a:endParaRPr lang="en-US" sz="4000" dirty="0">
              <a:latin typeface="Garamond" panose="02020404030301010803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879894" y="1742536"/>
            <a:ext cx="10144664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chemeClr val="bg2">
                    <a:lumMod val="10000"/>
                  </a:schemeClr>
                </a:solidFill>
                <a:latin typeface="Comic Sans MS" panose="030F0702030302020204" pitchFamily="66" charset="0"/>
              </a:rPr>
              <a:t>Practicing simple contractions in descriptive writing.</a:t>
            </a:r>
          </a:p>
          <a:p>
            <a:pPr algn="ctr"/>
            <a:endParaRPr lang="en-US" sz="4000" dirty="0">
              <a:solidFill>
                <a:schemeClr val="bg2">
                  <a:lumMod val="10000"/>
                </a:schemeClr>
              </a:solidFill>
              <a:latin typeface="Comic Sans MS" panose="030F0702030302020204" pitchFamily="66" charset="0"/>
            </a:endParaRPr>
          </a:p>
          <a:p>
            <a:pPr algn="ctr"/>
            <a:r>
              <a:rPr lang="en-US" sz="4000" dirty="0">
                <a:solidFill>
                  <a:schemeClr val="bg2">
                    <a:lumMod val="10000"/>
                  </a:schemeClr>
                </a:solidFill>
                <a:latin typeface="Comic Sans MS" panose="030F0702030302020204" pitchFamily="66" charset="0"/>
              </a:rPr>
              <a:t>Sentence writing with ‘</a:t>
            </a:r>
            <a:r>
              <a:rPr lang="en-US" sz="4000" dirty="0" err="1">
                <a:solidFill>
                  <a:schemeClr val="bg2">
                    <a:lumMod val="10000"/>
                  </a:schemeClr>
                </a:solidFill>
                <a:latin typeface="Comic Sans MS" panose="030F0702030302020204" pitchFamily="66" charset="0"/>
              </a:rPr>
              <a:t>er</a:t>
            </a:r>
            <a:r>
              <a:rPr lang="en-US" sz="4000" dirty="0">
                <a:solidFill>
                  <a:schemeClr val="bg2">
                    <a:lumMod val="10000"/>
                  </a:schemeClr>
                </a:solidFill>
                <a:latin typeface="Comic Sans MS" panose="030F0702030302020204" pitchFamily="66" charset="0"/>
              </a:rPr>
              <a:t>’ words.</a:t>
            </a:r>
          </a:p>
          <a:p>
            <a:pPr algn="ctr"/>
            <a:endParaRPr lang="en-US" sz="4000" dirty="0">
              <a:solidFill>
                <a:schemeClr val="bg2">
                  <a:lumMod val="10000"/>
                </a:schemeClr>
              </a:solidFill>
              <a:latin typeface="Comic Sans MS" panose="030F0702030302020204" pitchFamily="66" charset="0"/>
            </a:endParaRPr>
          </a:p>
          <a:p>
            <a:pPr algn="ctr"/>
            <a:r>
              <a:rPr lang="en-US" sz="4000" dirty="0">
                <a:solidFill>
                  <a:schemeClr val="bg2">
                    <a:lumMod val="10000"/>
                  </a:schemeClr>
                </a:solidFill>
                <a:latin typeface="Comic Sans MS" panose="030F0702030302020204" pitchFamily="66" charset="0"/>
              </a:rPr>
              <a:t>Drawing a descriptive picture.</a:t>
            </a:r>
          </a:p>
        </p:txBody>
      </p:sp>
    </p:spTree>
    <p:extLst>
      <p:ext uri="{BB962C8B-B14F-4D97-AF65-F5344CB8AC3E}">
        <p14:creationId xmlns:p14="http://schemas.microsoft.com/office/powerpoint/2010/main" val="358733801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48574" y="500332"/>
            <a:ext cx="11214339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latin typeface="Comic Sans MS" panose="030F0702030302020204" pitchFamily="66" charset="0"/>
              </a:rPr>
              <a:t>Thinking about ‘Turtle Eggs.’</a:t>
            </a:r>
          </a:p>
          <a:p>
            <a:pPr algn="ctr"/>
            <a:endParaRPr lang="en-US" sz="3600" dirty="0">
              <a:latin typeface="Comic Sans MS" panose="030F0702030302020204" pitchFamily="66" charset="0"/>
            </a:endParaRPr>
          </a:p>
          <a:p>
            <a:pPr algn="ctr"/>
            <a:r>
              <a:rPr lang="en-US" sz="3600" dirty="0">
                <a:solidFill>
                  <a:schemeClr val="bg2">
                    <a:lumMod val="10000"/>
                  </a:schemeClr>
                </a:solidFill>
                <a:latin typeface="Comic Sans MS" panose="030F0702030302020204" pitchFamily="66" charset="0"/>
              </a:rPr>
              <a:t>Tell me the story in your own words.</a:t>
            </a:r>
          </a:p>
          <a:p>
            <a:pPr algn="ctr"/>
            <a:endParaRPr lang="en-US" sz="3600" dirty="0">
              <a:solidFill>
                <a:schemeClr val="bg2">
                  <a:lumMod val="10000"/>
                </a:schemeClr>
              </a:solidFill>
              <a:latin typeface="Comic Sans MS" panose="030F0702030302020204" pitchFamily="66" charset="0"/>
            </a:endParaRPr>
          </a:p>
          <a:p>
            <a:pPr algn="ctr"/>
            <a:endParaRPr lang="en-US" sz="3600" dirty="0">
              <a:solidFill>
                <a:schemeClr val="bg2">
                  <a:lumMod val="10000"/>
                </a:schemeClr>
              </a:solidFill>
              <a:latin typeface="Comic Sans MS" panose="030F0702030302020204" pitchFamily="66" charset="0"/>
            </a:endParaRPr>
          </a:p>
          <a:p>
            <a:pPr algn="ctr"/>
            <a:r>
              <a:rPr lang="en-US" sz="3600" dirty="0">
                <a:solidFill>
                  <a:schemeClr val="bg2">
                    <a:lumMod val="10000"/>
                  </a:schemeClr>
                </a:solidFill>
                <a:latin typeface="Comic Sans MS" panose="030F0702030302020204" pitchFamily="66" charset="0"/>
              </a:rPr>
              <a:t>What happens next in the story?</a:t>
            </a:r>
          </a:p>
          <a:p>
            <a:pPr algn="ctr"/>
            <a:r>
              <a:rPr lang="en-US" sz="3600" dirty="0">
                <a:solidFill>
                  <a:schemeClr val="bg2">
                    <a:lumMod val="10000"/>
                  </a:schemeClr>
                </a:solidFill>
                <a:latin typeface="Comic Sans MS" panose="030F0702030302020204" pitchFamily="66" charset="0"/>
              </a:rPr>
              <a:t>Write 5-6 sentences to continue the story about Jack and his turtle eggs.</a:t>
            </a:r>
          </a:p>
        </p:txBody>
      </p:sp>
    </p:spTree>
    <p:extLst>
      <p:ext uri="{BB962C8B-B14F-4D97-AF65-F5344CB8AC3E}">
        <p14:creationId xmlns:p14="http://schemas.microsoft.com/office/powerpoint/2010/main" val="244288892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41872" y="690113"/>
            <a:ext cx="10489720" cy="4770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rgbClr val="0070C0"/>
                </a:solidFill>
                <a:latin typeface="BubbleGum" panose="00000400000000000000" pitchFamily="2" charset="0"/>
              </a:rPr>
              <a:t>Writing sentences using simple contractions.</a:t>
            </a:r>
          </a:p>
          <a:p>
            <a:endParaRPr lang="en-US" sz="3600" dirty="0">
              <a:solidFill>
                <a:schemeClr val="bg2">
                  <a:lumMod val="10000"/>
                </a:schemeClr>
              </a:solidFill>
              <a:latin typeface="Comic Sans MS" panose="030F0702030302020204" pitchFamily="66" charset="0"/>
            </a:endParaRPr>
          </a:p>
          <a:p>
            <a:pPr algn="ctr"/>
            <a:r>
              <a:rPr lang="en-US" sz="3600" dirty="0">
                <a:solidFill>
                  <a:schemeClr val="bg2">
                    <a:lumMod val="10000"/>
                  </a:schemeClr>
                </a:solidFill>
                <a:latin typeface="Comic Sans MS" panose="030F0702030302020204" pitchFamily="66" charset="0"/>
              </a:rPr>
              <a:t>Write about your weekend.</a:t>
            </a:r>
          </a:p>
          <a:p>
            <a:pPr algn="ctr"/>
            <a:endParaRPr lang="en-US" sz="3600" dirty="0">
              <a:solidFill>
                <a:schemeClr val="bg2">
                  <a:lumMod val="10000"/>
                </a:schemeClr>
              </a:solidFill>
              <a:latin typeface="Comic Sans MS" panose="030F0702030302020204" pitchFamily="66" charset="0"/>
            </a:endParaRPr>
          </a:p>
          <a:p>
            <a:pPr algn="ctr"/>
            <a:r>
              <a:rPr lang="en-US" sz="3600" dirty="0">
                <a:solidFill>
                  <a:schemeClr val="bg2">
                    <a:lumMod val="10000"/>
                  </a:schemeClr>
                </a:solidFill>
                <a:latin typeface="Comic Sans MS" panose="030F0702030302020204" pitchFamily="66" charset="0"/>
              </a:rPr>
              <a:t>_________________________________________________________________________________________________________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412060922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14400" y="690113"/>
            <a:ext cx="10317193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rgbClr val="002060"/>
                </a:solidFill>
                <a:latin typeface="Comic Sans MS" panose="030F0702030302020204" pitchFamily="66" charset="0"/>
              </a:rPr>
              <a:t>New Reading Vocabulary</a:t>
            </a:r>
          </a:p>
          <a:p>
            <a:pPr algn="ctr"/>
            <a:endParaRPr lang="en-US" sz="4400" dirty="0">
              <a:solidFill>
                <a:srgbClr val="002060"/>
              </a:solidFill>
              <a:latin typeface="Comic Sans MS" panose="030F0702030302020204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53418" y="1555616"/>
            <a:ext cx="307100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tx1">
                    <a:lumMod val="75000"/>
                  </a:schemeClr>
                </a:solidFill>
                <a:latin typeface="Garamond" panose="02020404030301010803" pitchFamily="18" charset="0"/>
              </a:rPr>
              <a:t>Library</a:t>
            </a:r>
          </a:p>
          <a:p>
            <a:r>
              <a:rPr lang="en-US" sz="4000" dirty="0">
                <a:solidFill>
                  <a:schemeClr val="tx1">
                    <a:lumMod val="75000"/>
                  </a:schemeClr>
                </a:solidFill>
                <a:latin typeface="Garamond" panose="02020404030301010803" pitchFamily="18" charset="0"/>
              </a:rPr>
              <a:t>Turtle </a:t>
            </a:r>
          </a:p>
          <a:p>
            <a:r>
              <a:rPr lang="en-US" sz="4000" dirty="0">
                <a:solidFill>
                  <a:schemeClr val="tx1">
                    <a:lumMod val="75000"/>
                  </a:schemeClr>
                </a:solidFill>
                <a:latin typeface="Garamond" panose="02020404030301010803" pitchFamily="18" charset="0"/>
              </a:rPr>
              <a:t>eggs</a:t>
            </a:r>
          </a:p>
          <a:p>
            <a:endParaRPr lang="en-US" sz="4000" dirty="0">
              <a:solidFill>
                <a:schemeClr val="tx1">
                  <a:lumMod val="75000"/>
                </a:schemeClr>
              </a:solidFill>
              <a:latin typeface="Garamond" panose="020204040303010108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95872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14399" y="655608"/>
            <a:ext cx="10161917" cy="6555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>
                <a:solidFill>
                  <a:srgbClr val="FF0000"/>
                </a:solidFill>
                <a:latin typeface="BubbleGum" panose="00000400000000000000" pitchFamily="2" charset="0"/>
              </a:rPr>
              <a:t>Using ‘simple’ contractions</a:t>
            </a:r>
          </a:p>
          <a:p>
            <a:endParaRPr lang="en-US" sz="4000" dirty="0">
              <a:solidFill>
                <a:schemeClr val="bg2">
                  <a:lumMod val="10000"/>
                </a:schemeClr>
              </a:solidFill>
              <a:latin typeface="Comic Sans MS" panose="030F0702030302020204" pitchFamily="66" charset="0"/>
            </a:endParaRPr>
          </a:p>
          <a:p>
            <a:r>
              <a:rPr lang="en-US" sz="3600" dirty="0">
                <a:solidFill>
                  <a:schemeClr val="bg2">
                    <a:lumMod val="10000"/>
                  </a:schemeClr>
                </a:solidFill>
                <a:latin typeface="Comic Sans MS" panose="030F0702030302020204" pitchFamily="66" charset="0"/>
              </a:rPr>
              <a:t>I am 						I’m</a:t>
            </a:r>
          </a:p>
          <a:p>
            <a:endParaRPr lang="en-US" sz="3600" dirty="0">
              <a:solidFill>
                <a:schemeClr val="bg2">
                  <a:lumMod val="10000"/>
                </a:schemeClr>
              </a:solidFill>
              <a:latin typeface="Comic Sans MS" panose="030F0702030302020204" pitchFamily="66" charset="0"/>
            </a:endParaRPr>
          </a:p>
          <a:p>
            <a:r>
              <a:rPr lang="en-US" sz="3600" dirty="0">
                <a:solidFill>
                  <a:schemeClr val="bg2">
                    <a:lumMod val="10000"/>
                  </a:schemeClr>
                </a:solidFill>
                <a:latin typeface="Comic Sans MS" panose="030F0702030302020204" pitchFamily="66" charset="0"/>
              </a:rPr>
              <a:t>You are					You’re</a:t>
            </a:r>
          </a:p>
          <a:p>
            <a:endParaRPr lang="en-US" sz="3600" dirty="0">
              <a:solidFill>
                <a:schemeClr val="bg2">
                  <a:lumMod val="10000"/>
                </a:schemeClr>
              </a:solidFill>
              <a:latin typeface="Comic Sans MS" panose="030F0702030302020204" pitchFamily="66" charset="0"/>
            </a:endParaRPr>
          </a:p>
          <a:p>
            <a:r>
              <a:rPr lang="en-US" sz="3600" dirty="0">
                <a:solidFill>
                  <a:schemeClr val="bg2">
                    <a:lumMod val="10000"/>
                  </a:schemeClr>
                </a:solidFill>
                <a:latin typeface="Comic Sans MS" panose="030F0702030302020204" pitchFamily="66" charset="0"/>
              </a:rPr>
              <a:t>Did not					Don’t</a:t>
            </a:r>
          </a:p>
          <a:p>
            <a:endParaRPr lang="en-US" sz="3600" dirty="0">
              <a:solidFill>
                <a:schemeClr val="bg2">
                  <a:lumMod val="10000"/>
                </a:schemeClr>
              </a:solidFill>
              <a:latin typeface="Comic Sans MS" panose="030F0702030302020204" pitchFamily="66" charset="0"/>
            </a:endParaRPr>
          </a:p>
          <a:p>
            <a:r>
              <a:rPr lang="en-US" sz="3600" dirty="0">
                <a:solidFill>
                  <a:schemeClr val="bg2">
                    <a:lumMod val="10000"/>
                  </a:schemeClr>
                </a:solidFill>
                <a:latin typeface="Comic Sans MS" panose="030F0702030302020204" pitchFamily="66" charset="0"/>
              </a:rPr>
              <a:t>Should not 			Shouldn’t</a:t>
            </a:r>
          </a:p>
          <a:p>
            <a:endParaRPr lang="en-US" sz="4000" dirty="0">
              <a:solidFill>
                <a:schemeClr val="bg2">
                  <a:lumMod val="10000"/>
                </a:schemeClr>
              </a:solidFill>
              <a:latin typeface="Comic Sans MS" panose="030F0702030302020204" pitchFamily="66" charset="0"/>
            </a:endParaRPr>
          </a:p>
          <a:p>
            <a:endParaRPr lang="en-US" sz="4000" dirty="0">
              <a:solidFill>
                <a:schemeClr val="bg2">
                  <a:lumMod val="10000"/>
                </a:schemeClr>
              </a:solidFill>
              <a:latin typeface="Comic Sans MS" panose="030F0702030302020204" pitchFamily="66" charset="0"/>
            </a:endParaRPr>
          </a:p>
        </p:txBody>
      </p:sp>
      <p:cxnSp>
        <p:nvCxnSpPr>
          <p:cNvPr id="4" name="Straight Arrow Connector 3"/>
          <p:cNvCxnSpPr/>
          <p:nvPr/>
        </p:nvCxnSpPr>
        <p:spPr>
          <a:xfrm>
            <a:off x="2122098" y="2294626"/>
            <a:ext cx="1984076" cy="1725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Arrow Connector 4"/>
          <p:cNvCxnSpPr/>
          <p:nvPr/>
        </p:nvCxnSpPr>
        <p:spPr>
          <a:xfrm>
            <a:off x="2671313" y="3413185"/>
            <a:ext cx="1984076" cy="1725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Arrow Connector 5"/>
          <p:cNvCxnSpPr/>
          <p:nvPr/>
        </p:nvCxnSpPr>
        <p:spPr>
          <a:xfrm>
            <a:off x="2533291" y="4531744"/>
            <a:ext cx="1984076" cy="1725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>
          <a:xfrm>
            <a:off x="3525329" y="5650303"/>
            <a:ext cx="992038" cy="862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7418716" y="1864651"/>
            <a:ext cx="3916392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>
                <a:solidFill>
                  <a:schemeClr val="accent4">
                    <a:lumMod val="50000"/>
                  </a:schemeClr>
                </a:solidFill>
                <a:latin typeface="KG Primary Italics" panose="02000506000000020003" pitchFamily="2" charset="0"/>
              </a:rPr>
              <a:t>To create a short form you drop the vowel sound and add an apostrophe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3117111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90112" y="724621"/>
            <a:ext cx="107140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>
                <a:solidFill>
                  <a:srgbClr val="002060"/>
                </a:solidFill>
                <a:latin typeface="AngryBirds" pitchFamily="2" charset="0"/>
                <a:cs typeface="Arial" panose="020B0604020202020204" pitchFamily="34" charset="0"/>
              </a:rPr>
              <a:t>Simple contractions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1090835"/>
              </p:ext>
            </p:extLst>
          </p:nvPr>
        </p:nvGraphicFramePr>
        <p:xfrm>
          <a:off x="1688859" y="2048135"/>
          <a:ext cx="8716515" cy="34269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05505">
                  <a:extLst>
                    <a:ext uri="{9D8B030D-6E8A-4147-A177-3AD203B41FA5}">
                      <a16:colId xmlns:a16="http://schemas.microsoft.com/office/drawing/2014/main" val="787196129"/>
                    </a:ext>
                  </a:extLst>
                </a:gridCol>
                <a:gridCol w="2905505">
                  <a:extLst>
                    <a:ext uri="{9D8B030D-6E8A-4147-A177-3AD203B41FA5}">
                      <a16:colId xmlns:a16="http://schemas.microsoft.com/office/drawing/2014/main" val="3868501462"/>
                    </a:ext>
                  </a:extLst>
                </a:gridCol>
                <a:gridCol w="2905505">
                  <a:extLst>
                    <a:ext uri="{9D8B030D-6E8A-4147-A177-3AD203B41FA5}">
                      <a16:colId xmlns:a16="http://schemas.microsoft.com/office/drawing/2014/main" val="3371574516"/>
                    </a:ext>
                  </a:extLst>
                </a:gridCol>
              </a:tblGrid>
              <a:tr h="856731">
                <a:tc>
                  <a:txBody>
                    <a:bodyPr/>
                    <a:lstStyle/>
                    <a:p>
                      <a:pPr algn="ctr"/>
                      <a:r>
                        <a:rPr lang="en-US" sz="3200" dirty="0">
                          <a:latin typeface="Comic Sans MS" panose="030F0702030302020204" pitchFamily="66" charset="0"/>
                          <a:cs typeface="Arial" panose="020B0604020202020204" pitchFamily="34" charset="0"/>
                        </a:rPr>
                        <a:t>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dirty="0">
                          <a:latin typeface="Comic Sans MS" panose="030F0702030302020204" pitchFamily="66" charset="0"/>
                          <a:cs typeface="Arial" panose="020B0604020202020204" pitchFamily="34" charset="0"/>
                        </a:rPr>
                        <a:t>I am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dirty="0">
                          <a:latin typeface="Comic Sans MS" panose="030F0702030302020204" pitchFamily="66" charset="0"/>
                          <a:cs typeface="Arial" panose="020B0604020202020204" pitchFamily="34" charset="0"/>
                        </a:rPr>
                        <a:t>I’m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09661374"/>
                  </a:ext>
                </a:extLst>
              </a:tr>
              <a:tr h="856731">
                <a:tc>
                  <a:txBody>
                    <a:bodyPr/>
                    <a:lstStyle/>
                    <a:p>
                      <a:pPr algn="ctr"/>
                      <a:r>
                        <a:rPr lang="en-US" sz="3200" dirty="0">
                          <a:solidFill>
                            <a:srgbClr val="002060"/>
                          </a:solidFill>
                          <a:latin typeface="Comic Sans MS" panose="030F0702030302020204" pitchFamily="66" charset="0"/>
                          <a:cs typeface="Arial" panose="020B0604020202020204" pitchFamily="34" charset="0"/>
                        </a:rPr>
                        <a:t>You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dirty="0">
                          <a:solidFill>
                            <a:srgbClr val="002060"/>
                          </a:solidFill>
                          <a:latin typeface="Comic Sans MS" panose="030F0702030302020204" pitchFamily="66" charset="0"/>
                          <a:cs typeface="Arial" panose="020B0604020202020204" pitchFamily="34" charset="0"/>
                        </a:rPr>
                        <a:t>You are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dirty="0">
                          <a:solidFill>
                            <a:srgbClr val="002060"/>
                          </a:solidFill>
                          <a:latin typeface="Comic Sans MS" panose="030F0702030302020204" pitchFamily="66" charset="0"/>
                          <a:cs typeface="Arial" panose="020B0604020202020204" pitchFamily="34" charset="0"/>
                        </a:rPr>
                        <a:t>You’re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65889355"/>
                  </a:ext>
                </a:extLst>
              </a:tr>
              <a:tr h="856731">
                <a:tc>
                  <a:txBody>
                    <a:bodyPr/>
                    <a:lstStyle/>
                    <a:p>
                      <a:pPr algn="ctr"/>
                      <a:r>
                        <a:rPr lang="en-US" sz="3200" dirty="0">
                          <a:solidFill>
                            <a:srgbClr val="002060"/>
                          </a:solidFill>
                          <a:latin typeface="Comic Sans MS" panose="030F0702030302020204" pitchFamily="66" charset="0"/>
                          <a:cs typeface="Arial" panose="020B0604020202020204" pitchFamily="34" charset="0"/>
                        </a:rPr>
                        <a:t>We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dirty="0">
                          <a:solidFill>
                            <a:srgbClr val="002060"/>
                          </a:solidFill>
                          <a:latin typeface="Comic Sans MS" panose="030F0702030302020204" pitchFamily="66" charset="0"/>
                          <a:cs typeface="Arial" panose="020B0604020202020204" pitchFamily="34" charset="0"/>
                        </a:rPr>
                        <a:t>We are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dirty="0">
                          <a:solidFill>
                            <a:srgbClr val="002060"/>
                          </a:solidFill>
                          <a:latin typeface="Comic Sans MS" panose="030F0702030302020204" pitchFamily="66" charset="0"/>
                          <a:cs typeface="Arial" panose="020B0604020202020204" pitchFamily="34" charset="0"/>
                        </a:rPr>
                        <a:t>We’re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49087614"/>
                  </a:ext>
                </a:extLst>
              </a:tr>
              <a:tr h="856731">
                <a:tc>
                  <a:txBody>
                    <a:bodyPr/>
                    <a:lstStyle/>
                    <a:p>
                      <a:pPr algn="ctr"/>
                      <a:r>
                        <a:rPr lang="en-US" sz="3200" dirty="0">
                          <a:solidFill>
                            <a:srgbClr val="002060"/>
                          </a:solidFill>
                          <a:latin typeface="Comic Sans MS" panose="030F0702030302020204" pitchFamily="66" charset="0"/>
                          <a:cs typeface="Arial" panose="020B0604020202020204" pitchFamily="34" charset="0"/>
                        </a:rPr>
                        <a:t>They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dirty="0">
                          <a:solidFill>
                            <a:srgbClr val="002060"/>
                          </a:solidFill>
                          <a:latin typeface="Comic Sans MS" panose="030F0702030302020204" pitchFamily="66" charset="0"/>
                          <a:cs typeface="Arial" panose="020B0604020202020204" pitchFamily="34" charset="0"/>
                        </a:rPr>
                        <a:t>They are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dirty="0">
                          <a:solidFill>
                            <a:srgbClr val="002060"/>
                          </a:solidFill>
                          <a:latin typeface="Comic Sans MS" panose="030F0702030302020204" pitchFamily="66" charset="0"/>
                          <a:cs typeface="Arial" panose="020B0604020202020204" pitchFamily="34" charset="0"/>
                        </a:rPr>
                        <a:t>They’re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294086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350851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4186777"/>
              </p:ext>
            </p:extLst>
          </p:nvPr>
        </p:nvGraphicFramePr>
        <p:xfrm>
          <a:off x="1619847" y="1375275"/>
          <a:ext cx="8716515" cy="42836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05505">
                  <a:extLst>
                    <a:ext uri="{9D8B030D-6E8A-4147-A177-3AD203B41FA5}">
                      <a16:colId xmlns:a16="http://schemas.microsoft.com/office/drawing/2014/main" val="787196129"/>
                    </a:ext>
                  </a:extLst>
                </a:gridCol>
                <a:gridCol w="2905505">
                  <a:extLst>
                    <a:ext uri="{9D8B030D-6E8A-4147-A177-3AD203B41FA5}">
                      <a16:colId xmlns:a16="http://schemas.microsoft.com/office/drawing/2014/main" val="3868501462"/>
                    </a:ext>
                  </a:extLst>
                </a:gridCol>
                <a:gridCol w="2905505">
                  <a:extLst>
                    <a:ext uri="{9D8B030D-6E8A-4147-A177-3AD203B41FA5}">
                      <a16:colId xmlns:a16="http://schemas.microsoft.com/office/drawing/2014/main" val="3371574516"/>
                    </a:ext>
                  </a:extLst>
                </a:gridCol>
              </a:tblGrid>
              <a:tr h="856731">
                <a:tc>
                  <a:txBody>
                    <a:bodyPr/>
                    <a:lstStyle/>
                    <a:p>
                      <a:pPr algn="ctr"/>
                      <a:r>
                        <a:rPr lang="en-US" sz="3200" dirty="0">
                          <a:latin typeface="Comic Sans MS" panose="030F0702030302020204" pitchFamily="66" charset="0"/>
                          <a:cs typeface="Arial" panose="020B0604020202020204" pitchFamily="34" charset="0"/>
                        </a:rPr>
                        <a:t>He</a:t>
                      </a:r>
                      <a:r>
                        <a:rPr lang="en-US" sz="3200" baseline="0" dirty="0">
                          <a:latin typeface="Comic Sans MS" panose="030F0702030302020204" pitchFamily="66" charset="0"/>
                          <a:cs typeface="Arial" panose="020B0604020202020204" pitchFamily="34" charset="0"/>
                        </a:rPr>
                        <a:t> </a:t>
                      </a:r>
                      <a:endParaRPr lang="en-US" sz="3200" dirty="0">
                        <a:latin typeface="Comic Sans MS" panose="030F0702030302020204" pitchFamily="66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dirty="0">
                          <a:latin typeface="Comic Sans MS" panose="030F0702030302020204" pitchFamily="66" charset="0"/>
                          <a:cs typeface="Arial" panose="020B0604020202020204" pitchFamily="34" charset="0"/>
                        </a:rPr>
                        <a:t>He is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dirty="0">
                          <a:latin typeface="Comic Sans MS" panose="030F0702030302020204" pitchFamily="66" charset="0"/>
                          <a:cs typeface="Arial" panose="020B0604020202020204" pitchFamily="34" charset="0"/>
                        </a:rPr>
                        <a:t>He’s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09661374"/>
                  </a:ext>
                </a:extLst>
              </a:tr>
              <a:tr h="856731">
                <a:tc>
                  <a:txBody>
                    <a:bodyPr/>
                    <a:lstStyle/>
                    <a:p>
                      <a:pPr algn="ctr"/>
                      <a:r>
                        <a:rPr lang="en-US" sz="3200" dirty="0">
                          <a:solidFill>
                            <a:srgbClr val="002060"/>
                          </a:solidFill>
                          <a:latin typeface="Comic Sans MS" panose="030F0702030302020204" pitchFamily="66" charset="0"/>
                          <a:cs typeface="Arial" panose="020B0604020202020204" pitchFamily="34" charset="0"/>
                        </a:rPr>
                        <a:t>She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dirty="0">
                          <a:solidFill>
                            <a:srgbClr val="002060"/>
                          </a:solidFill>
                          <a:latin typeface="Comic Sans MS" panose="030F0702030302020204" pitchFamily="66" charset="0"/>
                          <a:cs typeface="Arial" panose="020B0604020202020204" pitchFamily="34" charset="0"/>
                        </a:rPr>
                        <a:t>She is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dirty="0">
                          <a:solidFill>
                            <a:srgbClr val="002060"/>
                          </a:solidFill>
                          <a:latin typeface="Comic Sans MS" panose="030F0702030302020204" pitchFamily="66" charset="0"/>
                          <a:cs typeface="Arial" panose="020B0604020202020204" pitchFamily="34" charset="0"/>
                        </a:rPr>
                        <a:t>She’s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65889355"/>
                  </a:ext>
                </a:extLst>
              </a:tr>
              <a:tr h="856731">
                <a:tc>
                  <a:txBody>
                    <a:bodyPr/>
                    <a:lstStyle/>
                    <a:p>
                      <a:pPr algn="ctr"/>
                      <a:r>
                        <a:rPr lang="en-US" sz="3200" dirty="0">
                          <a:solidFill>
                            <a:srgbClr val="002060"/>
                          </a:solidFill>
                          <a:latin typeface="Comic Sans MS" panose="030F0702030302020204" pitchFamily="66" charset="0"/>
                          <a:cs typeface="Arial" panose="020B0604020202020204" pitchFamily="34" charset="0"/>
                        </a:rPr>
                        <a:t>It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dirty="0">
                          <a:solidFill>
                            <a:srgbClr val="002060"/>
                          </a:solidFill>
                          <a:latin typeface="Comic Sans MS" panose="030F0702030302020204" pitchFamily="66" charset="0"/>
                          <a:cs typeface="Arial" panose="020B0604020202020204" pitchFamily="34" charset="0"/>
                        </a:rPr>
                        <a:t>It is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dirty="0">
                          <a:solidFill>
                            <a:srgbClr val="002060"/>
                          </a:solidFill>
                          <a:latin typeface="Comic Sans MS" panose="030F0702030302020204" pitchFamily="66" charset="0"/>
                          <a:cs typeface="Arial" panose="020B0604020202020204" pitchFamily="34" charset="0"/>
                        </a:rPr>
                        <a:t>It’s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49087614"/>
                  </a:ext>
                </a:extLst>
              </a:tr>
              <a:tr h="856731">
                <a:tc>
                  <a:txBody>
                    <a:bodyPr/>
                    <a:lstStyle/>
                    <a:p>
                      <a:pPr algn="ctr"/>
                      <a:r>
                        <a:rPr lang="en-US" sz="3200" dirty="0">
                          <a:solidFill>
                            <a:srgbClr val="002060"/>
                          </a:solidFill>
                          <a:latin typeface="Comic Sans MS" panose="030F0702030302020204" pitchFamily="66" charset="0"/>
                          <a:cs typeface="Arial" panose="020B0604020202020204" pitchFamily="34" charset="0"/>
                        </a:rPr>
                        <a:t>There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dirty="0">
                          <a:solidFill>
                            <a:srgbClr val="002060"/>
                          </a:solidFill>
                          <a:latin typeface="Comic Sans MS" panose="030F0702030302020204" pitchFamily="66" charset="0"/>
                          <a:cs typeface="Arial" panose="020B0604020202020204" pitchFamily="34" charset="0"/>
                        </a:rPr>
                        <a:t>There is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dirty="0">
                          <a:solidFill>
                            <a:srgbClr val="002060"/>
                          </a:solidFill>
                          <a:latin typeface="Comic Sans MS" panose="030F0702030302020204" pitchFamily="66" charset="0"/>
                          <a:cs typeface="Arial" panose="020B0604020202020204" pitchFamily="34" charset="0"/>
                        </a:rPr>
                        <a:t>There’s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29408609"/>
                  </a:ext>
                </a:extLst>
              </a:tr>
              <a:tr h="856731">
                <a:tc>
                  <a:txBody>
                    <a:bodyPr/>
                    <a:lstStyle/>
                    <a:p>
                      <a:pPr algn="ctr"/>
                      <a:r>
                        <a:rPr lang="en-US" sz="3200" dirty="0">
                          <a:solidFill>
                            <a:srgbClr val="002060"/>
                          </a:solidFill>
                          <a:latin typeface="Comic Sans MS" panose="030F0702030302020204" pitchFamily="66" charset="0"/>
                          <a:cs typeface="Arial" panose="020B0604020202020204" pitchFamily="34" charset="0"/>
                        </a:rPr>
                        <a:t>That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dirty="0">
                          <a:solidFill>
                            <a:srgbClr val="002060"/>
                          </a:solidFill>
                          <a:latin typeface="Comic Sans MS" panose="030F0702030302020204" pitchFamily="66" charset="0"/>
                          <a:cs typeface="Arial" panose="020B0604020202020204" pitchFamily="34" charset="0"/>
                        </a:rPr>
                        <a:t>That is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dirty="0">
                          <a:solidFill>
                            <a:srgbClr val="002060"/>
                          </a:solidFill>
                          <a:latin typeface="Comic Sans MS" panose="030F0702030302020204" pitchFamily="66" charset="0"/>
                          <a:cs typeface="Arial" panose="020B0604020202020204" pitchFamily="34" charset="0"/>
                        </a:rPr>
                        <a:t>That’s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3262087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3538704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3820786"/>
              </p:ext>
            </p:extLst>
          </p:nvPr>
        </p:nvGraphicFramePr>
        <p:xfrm>
          <a:off x="2982821" y="1202747"/>
          <a:ext cx="5811010" cy="42836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05505">
                  <a:extLst>
                    <a:ext uri="{9D8B030D-6E8A-4147-A177-3AD203B41FA5}">
                      <a16:colId xmlns:a16="http://schemas.microsoft.com/office/drawing/2014/main" val="787196129"/>
                    </a:ext>
                  </a:extLst>
                </a:gridCol>
                <a:gridCol w="2905505">
                  <a:extLst>
                    <a:ext uri="{9D8B030D-6E8A-4147-A177-3AD203B41FA5}">
                      <a16:colId xmlns:a16="http://schemas.microsoft.com/office/drawing/2014/main" val="3868501462"/>
                    </a:ext>
                  </a:extLst>
                </a:gridCol>
              </a:tblGrid>
              <a:tr h="856731">
                <a:tc>
                  <a:txBody>
                    <a:bodyPr/>
                    <a:lstStyle/>
                    <a:p>
                      <a:pPr algn="ctr"/>
                      <a:r>
                        <a:rPr lang="en-US" sz="3200" dirty="0">
                          <a:latin typeface="Comic Sans MS" panose="030F0702030302020204" pitchFamily="66" charset="0"/>
                          <a:cs typeface="Arial" panose="020B0604020202020204" pitchFamily="34" charset="0"/>
                        </a:rPr>
                        <a:t>Do not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dirty="0">
                          <a:latin typeface="Comic Sans MS" panose="030F0702030302020204" pitchFamily="66" charset="0"/>
                          <a:cs typeface="Arial" panose="020B0604020202020204" pitchFamily="34" charset="0"/>
                        </a:rPr>
                        <a:t>Don’t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09661374"/>
                  </a:ext>
                </a:extLst>
              </a:tr>
              <a:tr h="856731">
                <a:tc>
                  <a:txBody>
                    <a:bodyPr/>
                    <a:lstStyle/>
                    <a:p>
                      <a:pPr algn="ctr"/>
                      <a:r>
                        <a:rPr lang="en-US" sz="3200" dirty="0">
                          <a:solidFill>
                            <a:srgbClr val="002060"/>
                          </a:solidFill>
                          <a:latin typeface="Comic Sans MS" panose="030F0702030302020204" pitchFamily="66" charset="0"/>
                          <a:cs typeface="Arial" panose="020B0604020202020204" pitchFamily="34" charset="0"/>
                        </a:rPr>
                        <a:t>Does not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dirty="0">
                          <a:solidFill>
                            <a:srgbClr val="002060"/>
                          </a:solidFill>
                          <a:latin typeface="Comic Sans MS" panose="030F0702030302020204" pitchFamily="66" charset="0"/>
                          <a:cs typeface="Arial" panose="020B0604020202020204" pitchFamily="34" charset="0"/>
                        </a:rPr>
                        <a:t>Doesn’t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65889355"/>
                  </a:ext>
                </a:extLst>
              </a:tr>
              <a:tr h="856731">
                <a:tc>
                  <a:txBody>
                    <a:bodyPr/>
                    <a:lstStyle/>
                    <a:p>
                      <a:pPr algn="ctr"/>
                      <a:r>
                        <a:rPr lang="en-US" sz="3200" dirty="0">
                          <a:solidFill>
                            <a:srgbClr val="002060"/>
                          </a:solidFill>
                          <a:latin typeface="Comic Sans MS" panose="030F0702030302020204" pitchFamily="66" charset="0"/>
                          <a:cs typeface="Arial" panose="020B0604020202020204" pitchFamily="34" charset="0"/>
                        </a:rPr>
                        <a:t>Did not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dirty="0">
                          <a:solidFill>
                            <a:srgbClr val="002060"/>
                          </a:solidFill>
                          <a:latin typeface="Comic Sans MS" panose="030F0702030302020204" pitchFamily="66" charset="0"/>
                          <a:cs typeface="Arial" panose="020B0604020202020204" pitchFamily="34" charset="0"/>
                        </a:rPr>
                        <a:t>Didn’t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49087614"/>
                  </a:ext>
                </a:extLst>
              </a:tr>
              <a:tr h="856731">
                <a:tc>
                  <a:txBody>
                    <a:bodyPr/>
                    <a:lstStyle/>
                    <a:p>
                      <a:pPr algn="ctr"/>
                      <a:r>
                        <a:rPr lang="en-US" sz="3200" dirty="0">
                          <a:solidFill>
                            <a:srgbClr val="002060"/>
                          </a:solidFill>
                          <a:latin typeface="Comic Sans MS" panose="030F0702030302020204" pitchFamily="66" charset="0"/>
                          <a:cs typeface="Arial" panose="020B0604020202020204" pitchFamily="34" charset="0"/>
                        </a:rPr>
                        <a:t>Is not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dirty="0">
                          <a:solidFill>
                            <a:srgbClr val="002060"/>
                          </a:solidFill>
                          <a:latin typeface="Comic Sans MS" panose="030F0702030302020204" pitchFamily="66" charset="0"/>
                          <a:cs typeface="Arial" panose="020B0604020202020204" pitchFamily="34" charset="0"/>
                        </a:rPr>
                        <a:t>Isn’t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29408609"/>
                  </a:ext>
                </a:extLst>
              </a:tr>
              <a:tr h="856731">
                <a:tc>
                  <a:txBody>
                    <a:bodyPr/>
                    <a:lstStyle/>
                    <a:p>
                      <a:pPr algn="ctr"/>
                      <a:r>
                        <a:rPr lang="en-US" sz="3200" dirty="0">
                          <a:solidFill>
                            <a:srgbClr val="002060"/>
                          </a:solidFill>
                          <a:latin typeface="Comic Sans MS" panose="030F0702030302020204" pitchFamily="66" charset="0"/>
                          <a:cs typeface="Arial" panose="020B0604020202020204" pitchFamily="34" charset="0"/>
                        </a:rPr>
                        <a:t>Was not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dirty="0">
                          <a:solidFill>
                            <a:srgbClr val="002060"/>
                          </a:solidFill>
                          <a:latin typeface="Comic Sans MS" panose="030F0702030302020204" pitchFamily="66" charset="0"/>
                          <a:cs typeface="Arial" panose="020B0604020202020204" pitchFamily="34" charset="0"/>
                        </a:rPr>
                        <a:t>Wasn’t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3262087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0612089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3634847"/>
              </p:ext>
            </p:extLst>
          </p:nvPr>
        </p:nvGraphicFramePr>
        <p:xfrm>
          <a:off x="2982821" y="1202747"/>
          <a:ext cx="5811010" cy="42836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05505">
                  <a:extLst>
                    <a:ext uri="{9D8B030D-6E8A-4147-A177-3AD203B41FA5}">
                      <a16:colId xmlns:a16="http://schemas.microsoft.com/office/drawing/2014/main" val="787196129"/>
                    </a:ext>
                  </a:extLst>
                </a:gridCol>
                <a:gridCol w="2905505">
                  <a:extLst>
                    <a:ext uri="{9D8B030D-6E8A-4147-A177-3AD203B41FA5}">
                      <a16:colId xmlns:a16="http://schemas.microsoft.com/office/drawing/2014/main" val="3868501462"/>
                    </a:ext>
                  </a:extLst>
                </a:gridCol>
              </a:tblGrid>
              <a:tr h="856731">
                <a:tc>
                  <a:txBody>
                    <a:bodyPr/>
                    <a:lstStyle/>
                    <a:p>
                      <a:pPr algn="ctr"/>
                      <a:r>
                        <a:rPr lang="en-US" sz="3600" dirty="0">
                          <a:solidFill>
                            <a:srgbClr val="002060"/>
                          </a:solidFill>
                          <a:latin typeface="Comic Sans MS" panose="030F0702030302020204" pitchFamily="66" charset="0"/>
                        </a:rPr>
                        <a:t>Has not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dirty="0">
                          <a:solidFill>
                            <a:srgbClr val="002060"/>
                          </a:solidFill>
                          <a:latin typeface="Comic Sans MS" panose="030F0702030302020204" pitchFamily="66" charset="0"/>
                        </a:rPr>
                        <a:t>Hasn’t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09661374"/>
                  </a:ext>
                </a:extLst>
              </a:tr>
              <a:tr h="856731">
                <a:tc>
                  <a:txBody>
                    <a:bodyPr/>
                    <a:lstStyle/>
                    <a:p>
                      <a:pPr algn="ctr"/>
                      <a:r>
                        <a:rPr lang="en-US" sz="3600" dirty="0">
                          <a:solidFill>
                            <a:srgbClr val="002060"/>
                          </a:solidFill>
                          <a:latin typeface="Comic Sans MS" panose="030F0702030302020204" pitchFamily="66" charset="0"/>
                        </a:rPr>
                        <a:t>Will not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dirty="0">
                          <a:solidFill>
                            <a:srgbClr val="002060"/>
                          </a:solidFill>
                          <a:latin typeface="Comic Sans MS" panose="030F0702030302020204" pitchFamily="66" charset="0"/>
                        </a:rPr>
                        <a:t>Won’t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65889355"/>
                  </a:ext>
                </a:extLst>
              </a:tr>
              <a:tr h="856731">
                <a:tc>
                  <a:txBody>
                    <a:bodyPr/>
                    <a:lstStyle/>
                    <a:p>
                      <a:pPr algn="ctr"/>
                      <a:r>
                        <a:rPr lang="en-US" sz="3600" dirty="0">
                          <a:solidFill>
                            <a:srgbClr val="002060"/>
                          </a:solidFill>
                          <a:latin typeface="Comic Sans MS" panose="030F0702030302020204" pitchFamily="66" charset="0"/>
                        </a:rPr>
                        <a:t>Can not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dirty="0">
                          <a:solidFill>
                            <a:srgbClr val="002060"/>
                          </a:solidFill>
                          <a:latin typeface="Comic Sans MS" panose="030F0702030302020204" pitchFamily="66" charset="0"/>
                        </a:rPr>
                        <a:t>Can’t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49087614"/>
                  </a:ext>
                </a:extLst>
              </a:tr>
              <a:tr h="856731">
                <a:tc>
                  <a:txBody>
                    <a:bodyPr/>
                    <a:lstStyle/>
                    <a:p>
                      <a:pPr algn="ctr"/>
                      <a:r>
                        <a:rPr lang="en-US" sz="3600" dirty="0">
                          <a:solidFill>
                            <a:srgbClr val="002060"/>
                          </a:solidFill>
                          <a:latin typeface="Comic Sans MS" panose="030F0702030302020204" pitchFamily="66" charset="0"/>
                        </a:rPr>
                        <a:t>Should not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dirty="0">
                          <a:solidFill>
                            <a:srgbClr val="002060"/>
                          </a:solidFill>
                          <a:latin typeface="Comic Sans MS" panose="030F0702030302020204" pitchFamily="66" charset="0"/>
                        </a:rPr>
                        <a:t>Shouldn’t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29408609"/>
                  </a:ext>
                </a:extLst>
              </a:tr>
              <a:tr h="856731">
                <a:tc>
                  <a:txBody>
                    <a:bodyPr/>
                    <a:lstStyle/>
                    <a:p>
                      <a:pPr algn="ctr"/>
                      <a:r>
                        <a:rPr lang="en-US" sz="3600" dirty="0">
                          <a:solidFill>
                            <a:srgbClr val="002060"/>
                          </a:solidFill>
                          <a:latin typeface="Comic Sans MS" panose="030F0702030302020204" pitchFamily="66" charset="0"/>
                        </a:rPr>
                        <a:t>Could not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dirty="0">
                          <a:solidFill>
                            <a:srgbClr val="002060"/>
                          </a:solidFill>
                          <a:latin typeface="Comic Sans MS" panose="030F0702030302020204" pitchFamily="66" charset="0"/>
                        </a:rPr>
                        <a:t>Couldn’t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3262087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2424653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25181" y="1316706"/>
            <a:ext cx="7681459" cy="51740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325181" y="485709"/>
            <a:ext cx="768145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>
                <a:latin typeface="KG Primary Italics" panose="02000506000000020003" pitchFamily="2" charset="0"/>
              </a:rPr>
              <a:t>Play the Game</a:t>
            </a:r>
          </a:p>
        </p:txBody>
      </p:sp>
    </p:spTree>
    <p:extLst>
      <p:ext uri="{BB962C8B-B14F-4D97-AF65-F5344CB8AC3E}">
        <p14:creationId xmlns:p14="http://schemas.microsoft.com/office/powerpoint/2010/main" val="4010263065"/>
      </p:ext>
    </p:extLst>
  </p:cSld>
  <p:clrMapOvr>
    <a:masterClrMapping/>
  </p:clrMapOvr>
</p:sld>
</file>

<file path=ppt/theme/theme1.xml><?xml version="1.0" encoding="utf-8"?>
<a:theme xmlns:a="http://schemas.openxmlformats.org/drawingml/2006/main" name="Basis">
  <a:themeElements>
    <a:clrScheme name="Custom 13">
      <a:dk1>
        <a:srgbClr val="FF0000"/>
      </a:dk1>
      <a:lt1>
        <a:srgbClr val="66FFFF"/>
      </a:lt1>
      <a:dk2>
        <a:srgbClr val="FEE599"/>
      </a:dk2>
      <a:lt2>
        <a:srgbClr val="F2F2F2"/>
      </a:lt2>
      <a:accent1>
        <a:srgbClr val="FF0000"/>
      </a:accent1>
      <a:accent2>
        <a:srgbClr val="A5D028"/>
      </a:accent2>
      <a:accent3>
        <a:srgbClr val="08CC78"/>
      </a:accent3>
      <a:accent4>
        <a:srgbClr val="F24099"/>
      </a:accent4>
      <a:accent5>
        <a:srgbClr val="828288"/>
      </a:accent5>
      <a:accent6>
        <a:srgbClr val="F56617"/>
      </a:accent6>
      <a:hlink>
        <a:srgbClr val="005DBA"/>
      </a:hlink>
      <a:folHlink>
        <a:srgbClr val="6C606A"/>
      </a:folHlink>
    </a:clrScheme>
    <a:fontScheme name="Basis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Basis">
      <a:fillStyleLst>
        <a:solidFill>
          <a:schemeClr val="phClr"/>
        </a:solidFill>
        <a:solidFill>
          <a:schemeClr val="phClr">
            <a:tint val="55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sis" id="{5665723A-49BA-4B57-8411-A56F8F207965}" vid="{90E45F77-AEFC-46EF-A7C1-5B338C297B02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Basis</Template>
  <TotalTime>665</TotalTime>
  <Words>765</Words>
  <Application>Microsoft Office PowerPoint</Application>
  <PresentationFormat>Widescreen</PresentationFormat>
  <Paragraphs>243</Paragraphs>
  <Slides>34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45" baseType="lpstr">
      <vt:lpstr>AngryBirds</vt:lpstr>
      <vt:lpstr>Arial</vt:lpstr>
      <vt:lpstr>BubbleGum</vt:lpstr>
      <vt:lpstr>Calibri</vt:lpstr>
      <vt:lpstr>Comic Sans MS</vt:lpstr>
      <vt:lpstr>Corbel</vt:lpstr>
      <vt:lpstr>Franklin Gothic Medium</vt:lpstr>
      <vt:lpstr>Garamond</vt:lpstr>
      <vt:lpstr>KG Primary Italics</vt:lpstr>
      <vt:lpstr>Typo Round Regular Demo</vt:lpstr>
      <vt:lpstr>Basis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Kiran Virani</dc:creator>
  <cp:lastModifiedBy>Kiran Virani</cp:lastModifiedBy>
  <cp:revision>47</cp:revision>
  <dcterms:created xsi:type="dcterms:W3CDTF">2016-05-31T00:58:31Z</dcterms:created>
  <dcterms:modified xsi:type="dcterms:W3CDTF">2016-08-07T15:02:25Z</dcterms:modified>
</cp:coreProperties>
</file>