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256" r:id="rId2"/>
    <p:sldId id="310" r:id="rId3"/>
    <p:sldId id="313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389" r:id="rId13"/>
    <p:sldId id="378" r:id="rId14"/>
    <p:sldId id="385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9" r:id="rId26"/>
    <p:sldId id="380" r:id="rId27"/>
    <p:sldId id="266" r:id="rId28"/>
    <p:sldId id="388" r:id="rId29"/>
    <p:sldId id="381" r:id="rId30"/>
    <p:sldId id="382" r:id="rId31"/>
    <p:sldId id="386" r:id="rId32"/>
    <p:sldId id="387" r:id="rId33"/>
    <p:sldId id="359" r:id="rId34"/>
    <p:sldId id="383" r:id="rId35"/>
    <p:sldId id="384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32" autoAdjust="0"/>
    <p:restoredTop sz="78229" autoAdjust="0"/>
  </p:normalViewPr>
  <p:slideViewPr>
    <p:cSldViewPr snapToGrid="0">
      <p:cViewPr varScale="1">
        <p:scale>
          <a:sx n="56" d="100"/>
          <a:sy n="56" d="100"/>
        </p:scale>
        <p:origin x="10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C8207-BB2A-440C-9C07-03D8257EAB7C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C2918-7C4F-4820-828D-55075BE0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71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the students</a:t>
            </a:r>
            <a:r>
              <a:rPr lang="en-US" baseline="0" dirty="0"/>
              <a:t> to the unit.</a:t>
            </a:r>
          </a:p>
          <a:p>
            <a:r>
              <a:rPr lang="en-US" baseline="0" dirty="0"/>
              <a:t>Ask the students how there week has been and discuss some of the fun things they did at school or for fun to establish a rapport with your students.</a:t>
            </a:r>
          </a:p>
          <a:p>
            <a:endParaRPr lang="en-US" baseline="0" dirty="0"/>
          </a:p>
          <a:p>
            <a:r>
              <a:rPr lang="en-US" baseline="0" dirty="0"/>
              <a:t>Ask the students if they have been to the Zoo before? What animals did they see? What animals can they see in this picture.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7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57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78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88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610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6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8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1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9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34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1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2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42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04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5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Relationship Id="rId9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" y="238539"/>
            <a:ext cx="11675166" cy="6425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0" y="5399955"/>
            <a:ext cx="11155680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KG Primary Italics" panose="02000506000000020003" pitchFamily="2" charset="0"/>
              </a:rPr>
              <a:t>Welcome to the Animal Kingdom! This is Lesson 5!</a:t>
            </a:r>
            <a:endParaRPr lang="en-US" sz="2000" b="1" dirty="0">
              <a:latin typeface="KG Primary Italics" panose="02000506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28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70472" y="17145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We are learning about: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Sounds (</a:t>
            </a:r>
            <a:r>
              <a:rPr lang="en-US" sz="36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)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Numbers from one – fifty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Time (an hour, day, month, year and decade)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551" y="3581434"/>
            <a:ext cx="776135" cy="7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48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838" y="517585"/>
            <a:ext cx="1085203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BubbleGum" panose="00000400000000000000" pitchFamily="2" charset="0"/>
              </a:rPr>
              <a:t>Time</a:t>
            </a:r>
            <a:endParaRPr lang="en-US" sz="3200" dirty="0">
              <a:latin typeface="Century Gothic" panose="020B0502020202020204" pitchFamily="34" charset="0"/>
            </a:endParaRPr>
          </a:p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One hour – 60 minutes</a:t>
            </a:r>
          </a:p>
          <a:p>
            <a:pPr algn="ctr"/>
            <a:endParaRPr lang="en-US" sz="3600" b="1" dirty="0">
              <a:latin typeface="Century Gothic" panose="020B0502020202020204" pitchFamily="34" charset="0"/>
            </a:endParaRPr>
          </a:p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One day – 24 hours</a:t>
            </a:r>
          </a:p>
          <a:p>
            <a:pPr algn="ctr"/>
            <a:endParaRPr lang="en-US" sz="3600" b="1" dirty="0">
              <a:latin typeface="Century Gothic" panose="020B0502020202020204" pitchFamily="34" charset="0"/>
            </a:endParaRPr>
          </a:p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One month – 30 days</a:t>
            </a:r>
          </a:p>
          <a:p>
            <a:pPr algn="ctr"/>
            <a:endParaRPr lang="en-US" sz="3600" b="1" dirty="0">
              <a:latin typeface="Century Gothic" panose="020B0502020202020204" pitchFamily="34" charset="0"/>
            </a:endParaRPr>
          </a:p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One year – 12 months</a:t>
            </a:r>
          </a:p>
          <a:p>
            <a:pPr algn="ctr"/>
            <a:endParaRPr lang="en-US" sz="3600" b="1" dirty="0">
              <a:latin typeface="Century Gothic" panose="020B0502020202020204" pitchFamily="34" charset="0"/>
            </a:endParaRPr>
          </a:p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One decade – 10 years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22345">
            <a:off x="1184087" y="1873711"/>
            <a:ext cx="1715633" cy="19909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54232">
            <a:off x="9058201" y="1291330"/>
            <a:ext cx="1783169" cy="17106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775">
            <a:off x="9052460" y="4210165"/>
            <a:ext cx="1498157" cy="178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90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719275"/>
              </p:ext>
            </p:extLst>
          </p:nvPr>
        </p:nvGraphicFramePr>
        <p:xfrm>
          <a:off x="2032000" y="719666"/>
          <a:ext cx="8128000" cy="5215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56250617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559008716"/>
                    </a:ext>
                  </a:extLst>
                </a:gridCol>
              </a:tblGrid>
              <a:tr h="1043062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hour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691935"/>
                  </a:ext>
                </a:extLst>
              </a:tr>
              <a:tr h="1043062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minutes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571670"/>
                  </a:ext>
                </a:extLst>
              </a:tr>
              <a:tr h="1043062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years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350979"/>
                  </a:ext>
                </a:extLst>
              </a:tr>
              <a:tr h="1043062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hours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321144"/>
                  </a:ext>
                </a:extLst>
              </a:tr>
              <a:tr h="1043062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decade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788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0864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8355" y="603849"/>
            <a:ext cx="108865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Century Gothic" panose="020B0502020202020204" pitchFamily="34" charset="0"/>
              </a:rPr>
              <a:t>How many months in a year?</a:t>
            </a:r>
          </a:p>
          <a:p>
            <a:endParaRPr lang="en-US" sz="4400" b="1" dirty="0">
              <a:latin typeface="Century Gothic" panose="020B0502020202020204" pitchFamily="34" charset="0"/>
            </a:endParaRPr>
          </a:p>
          <a:p>
            <a:r>
              <a:rPr lang="en-US" sz="4400" b="1" dirty="0">
                <a:latin typeface="Century Gothic" panose="020B0502020202020204" pitchFamily="34" charset="0"/>
              </a:rPr>
              <a:t>How many minutes in a hour?</a:t>
            </a:r>
          </a:p>
          <a:p>
            <a:endParaRPr lang="en-US" sz="4400" b="1" dirty="0">
              <a:latin typeface="Century Gothic" panose="020B0502020202020204" pitchFamily="34" charset="0"/>
            </a:endParaRPr>
          </a:p>
          <a:p>
            <a:r>
              <a:rPr lang="en-US" sz="4400" b="1" dirty="0">
                <a:latin typeface="Century Gothic" panose="020B0502020202020204" pitchFamily="34" charset="0"/>
              </a:rPr>
              <a:t>How many years in a decade?</a:t>
            </a:r>
          </a:p>
          <a:p>
            <a:endParaRPr lang="en-US" sz="4400" b="1" dirty="0">
              <a:latin typeface="Century Gothic" panose="020B0502020202020204" pitchFamily="34" charset="0"/>
            </a:endParaRPr>
          </a:p>
          <a:p>
            <a:r>
              <a:rPr lang="en-US" sz="4400" b="1" dirty="0">
                <a:latin typeface="Century Gothic" panose="020B0502020202020204" pitchFamily="34" charset="0"/>
              </a:rPr>
              <a:t>How many days in a month?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5699">
            <a:off x="9816860" y="660190"/>
            <a:ext cx="1785770" cy="141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91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70472" y="17145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We are learning about: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Sounds (</a:t>
            </a:r>
            <a:r>
              <a:rPr lang="en-US" sz="36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)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Numbers from one – fifty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Time (an hour, day, month, year and decade)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551" y="3581434"/>
            <a:ext cx="776135" cy="7993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208" y="4380747"/>
            <a:ext cx="776135" cy="7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98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aestfulreviews.files.wordpress.com/2013/07/rafiki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9" y="240870"/>
            <a:ext cx="8469310" cy="637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7609667" y="418455"/>
            <a:ext cx="4014061" cy="362660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ypo Round Regular Demo" panose="02000500000000000000" pitchFamily="2" charset="0"/>
              </a:rPr>
              <a:t>Lets read a story</a:t>
            </a:r>
          </a:p>
        </p:txBody>
      </p:sp>
    </p:spTree>
    <p:extLst>
      <p:ext uri="{BB962C8B-B14F-4D97-AF65-F5344CB8AC3E}">
        <p14:creationId xmlns:p14="http://schemas.microsoft.com/office/powerpoint/2010/main" val="3844516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82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41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59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8022"/>
            <a:ext cx="12007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BubbleGum" panose="00000400000000000000" pitchFamily="2" charset="0"/>
              </a:rPr>
              <a:t>Describe this picture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90" y="1204254"/>
            <a:ext cx="9416355" cy="519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70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21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23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84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63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852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5826" y="189781"/>
            <a:ext cx="10972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Comprehension Questions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dirty="0">
                <a:latin typeface="Century Gothic" panose="020B0502020202020204" pitchFamily="34" charset="0"/>
              </a:rPr>
              <a:t>What did Grandma make for breakfast? __________________________________________________________________________________________________________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dirty="0">
                <a:latin typeface="Century Gothic" panose="020B0502020202020204" pitchFamily="34" charset="0"/>
              </a:rPr>
              <a:t>What did Grandma do to the toast? __________________________________________________________________________________________________________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dirty="0">
                <a:latin typeface="Century Gothic" panose="020B0502020202020204" pitchFamily="34" charset="0"/>
              </a:rPr>
              <a:t>Why did the birds come to the window? 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86773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5826" y="189781"/>
            <a:ext cx="109728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Comprehension Questions</a:t>
            </a:r>
          </a:p>
          <a:p>
            <a:r>
              <a:rPr lang="en-US" sz="3200" dirty="0">
                <a:latin typeface="Century Gothic" panose="020B0502020202020204" pitchFamily="34" charset="0"/>
              </a:rPr>
              <a:t>Why did Grandpa take care of Grandma?</a:t>
            </a:r>
          </a:p>
          <a:p>
            <a:r>
              <a:rPr lang="en-US" sz="3200" dirty="0">
                <a:latin typeface="Century Gothic" panose="020B0502020202020204" pitchFamily="34" charset="0"/>
              </a:rPr>
              <a:t>__________________________________________________________________________________________________________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dirty="0">
                <a:latin typeface="Century Gothic" panose="020B0502020202020204" pitchFamily="34" charset="0"/>
              </a:rPr>
              <a:t>Who was tapping on the window?</a:t>
            </a:r>
          </a:p>
          <a:p>
            <a:r>
              <a:rPr lang="en-US" sz="3200" dirty="0">
                <a:latin typeface="Century Gothic" panose="020B0502020202020204" pitchFamily="34" charset="0"/>
              </a:rPr>
              <a:t>__________________________________________________________________________________________________________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dirty="0">
                <a:latin typeface="Century Gothic" panose="020B0502020202020204" pitchFamily="34" charset="0"/>
              </a:rPr>
              <a:t>Why were the birds tapping on the window?</a:t>
            </a:r>
          </a:p>
          <a:p>
            <a:r>
              <a:rPr lang="en-US" sz="3200" dirty="0">
                <a:latin typeface="Century Gothic" panose="020B0502020202020204" pitchFamily="34" charset="0"/>
              </a:rPr>
              <a:t>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69645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7706" y="2587925"/>
            <a:ext cx="909224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CC0066"/>
                </a:solidFill>
                <a:latin typeface="BubbleGum" panose="00000400000000000000" pitchFamily="2" charset="0"/>
              </a:rPr>
              <a:t>LEARNING OUR WORDS!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31" y="444753"/>
            <a:ext cx="3792111" cy="227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53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113" y="845389"/>
            <a:ext cx="291572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Teacher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Computer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Farmer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4860" y="845388"/>
            <a:ext cx="291572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Older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Writer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Cauliflower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Flower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115" y="4334980"/>
            <a:ext cx="1777727" cy="1926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7487" y="2578235"/>
            <a:ext cx="1915749" cy="15365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902" y="525325"/>
            <a:ext cx="1384313" cy="18026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2320" y="4713202"/>
            <a:ext cx="1560439" cy="1582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0233" y="845388"/>
            <a:ext cx="1561051" cy="1391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7338" y="4592478"/>
            <a:ext cx="1617628" cy="1411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9418" y="2755200"/>
            <a:ext cx="1674399" cy="15842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8037" y="2907636"/>
            <a:ext cx="1511420" cy="142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383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109" y="1466491"/>
            <a:ext cx="7591246" cy="2554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Find ‘</a:t>
            </a:r>
            <a:r>
              <a:rPr lang="en-US" sz="4000" b="1" dirty="0" err="1">
                <a:latin typeface="Century Gothic" panose="020B0502020202020204" pitchFamily="34" charset="0"/>
              </a:rPr>
              <a:t>er</a:t>
            </a:r>
            <a:r>
              <a:rPr lang="en-US" sz="4000" b="1" dirty="0">
                <a:latin typeface="Century Gothic" panose="020B0502020202020204" pitchFamily="34" charset="0"/>
              </a:rPr>
              <a:t>’ words in the story Grandma’s Birds.</a:t>
            </a:r>
          </a:p>
          <a:p>
            <a:pPr algn="ctr"/>
            <a:endParaRPr lang="en-US" sz="4000" b="1" dirty="0">
              <a:latin typeface="Century Gothic" panose="020B0502020202020204" pitchFamily="34" charset="0"/>
            </a:endParaRPr>
          </a:p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Can you think of more words?</a:t>
            </a:r>
          </a:p>
        </p:txBody>
      </p:sp>
    </p:spTree>
    <p:extLst>
      <p:ext uri="{BB962C8B-B14F-4D97-AF65-F5344CB8AC3E}">
        <p14:creationId xmlns:p14="http://schemas.microsoft.com/office/powerpoint/2010/main" val="3604611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70472" y="17145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We are learning about: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Sound (</a:t>
            </a:r>
            <a:r>
              <a:rPr lang="en-US" sz="36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)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Numbers from one – fifty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Time (an hour, day, month, year and decade)</a:t>
            </a:r>
          </a:p>
        </p:txBody>
      </p:sp>
    </p:spTree>
    <p:extLst>
      <p:ext uri="{BB962C8B-B14F-4D97-AF65-F5344CB8AC3E}">
        <p14:creationId xmlns:p14="http://schemas.microsoft.com/office/powerpoint/2010/main" val="29990208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860" y="603849"/>
            <a:ext cx="106449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Create a short story, using simple descriptive sentences</a:t>
            </a:r>
          </a:p>
          <a:p>
            <a:pPr>
              <a:lnSpc>
                <a:spcPct val="200000"/>
              </a:lnSpc>
            </a:pPr>
            <a:r>
              <a:rPr lang="en-US" sz="3600" dirty="0"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188855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70472" y="17145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We are learning about: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Sounds (</a:t>
            </a:r>
            <a:r>
              <a:rPr lang="en-US" sz="36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)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Numbers from one – fifty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Time (an hour, day, month, year and decade)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551" y="3581434"/>
            <a:ext cx="776135" cy="7993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208" y="4380747"/>
            <a:ext cx="776135" cy="7993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6257" y="3029343"/>
            <a:ext cx="776135" cy="7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21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596" y="569343"/>
            <a:ext cx="1078301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Homework Activities</a:t>
            </a:r>
          </a:p>
          <a:p>
            <a:pPr algn="ctr"/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Drawing a visual from the story and writing a few sentences.</a:t>
            </a:r>
          </a:p>
          <a:p>
            <a:pPr algn="ctr"/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Using new vocabulary words to create simple sentences.</a:t>
            </a:r>
          </a:p>
          <a:p>
            <a:pPr algn="ctr"/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54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0453" y="2415396"/>
            <a:ext cx="69701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2">
                    <a:lumMod val="10000"/>
                  </a:schemeClr>
                </a:solidFill>
                <a:latin typeface="KG Primary Italics" panose="02000506000000020003" pitchFamily="2" charset="0"/>
              </a:rPr>
              <a:t>Extension Activities for Tutoring Sessions</a:t>
            </a:r>
          </a:p>
        </p:txBody>
      </p:sp>
    </p:spTree>
    <p:extLst>
      <p:ext uri="{BB962C8B-B14F-4D97-AF65-F5344CB8AC3E}">
        <p14:creationId xmlns:p14="http://schemas.microsoft.com/office/powerpoint/2010/main" val="1310468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332" y="569343"/>
            <a:ext cx="110590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Vocabulary Words</a:t>
            </a:r>
          </a:p>
          <a:p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Grandpa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Grandma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story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hearing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breakfast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morning 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toaster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29864" y="1483744"/>
            <a:ext cx="379562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tune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crusts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tapping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favourite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honey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glass</a:t>
            </a:r>
          </a:p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beaks</a:t>
            </a:r>
          </a:p>
        </p:txBody>
      </p:sp>
    </p:spTree>
    <p:extLst>
      <p:ext uri="{BB962C8B-B14F-4D97-AF65-F5344CB8AC3E}">
        <p14:creationId xmlns:p14="http://schemas.microsoft.com/office/powerpoint/2010/main" val="20493247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6158" y="1086928"/>
            <a:ext cx="985136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 a picture of the birds from the book.</a:t>
            </a:r>
          </a:p>
          <a:p>
            <a:pPr algn="ctr"/>
            <a:endParaRPr lang="en-US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three to four sentences describing the birds.</a:t>
            </a:r>
          </a:p>
        </p:txBody>
      </p:sp>
    </p:spTree>
    <p:extLst>
      <p:ext uri="{BB962C8B-B14F-4D97-AF65-F5344CB8AC3E}">
        <p14:creationId xmlns:p14="http://schemas.microsoft.com/office/powerpoint/2010/main" val="322780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310551"/>
            <a:ext cx="12020550" cy="622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09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7585" y="586596"/>
            <a:ext cx="1100730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ngryBirds" pitchFamily="2" charset="0"/>
              </a:rPr>
              <a:t>Write this number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45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31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49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012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7585" y="586596"/>
            <a:ext cx="1100730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ngryBirds" pitchFamily="2" charset="0"/>
              </a:rPr>
              <a:t>Write this number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11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7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20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083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7585" y="586596"/>
            <a:ext cx="1100730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ngryBirds" pitchFamily="2" charset="0"/>
              </a:rPr>
              <a:t>Write this number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34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18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27 –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647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585" y="586596"/>
            <a:ext cx="11007306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ngryBirds" pitchFamily="2" charset="0"/>
              </a:rPr>
              <a:t>Hang Man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___ ___ ___ ___ ___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128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585" y="586596"/>
            <a:ext cx="11007306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ngryBirds" pitchFamily="2" charset="0"/>
              </a:rPr>
              <a:t>Hang Man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r>
              <a:rPr lang="en-US" sz="4400" dirty="0">
                <a:latin typeface="Century Gothic" panose="020B0502020202020204" pitchFamily="34" charset="0"/>
              </a:rPr>
              <a:t>___ ___ ___ ___ ___ ___     ___ ___ ___</a:t>
            </a: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  <a:p>
            <a:endParaRPr lang="en-US" sz="4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751360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Custom 7">
      <a:dk1>
        <a:sysClr val="windowText" lastClr="000000"/>
      </a:dk1>
      <a:lt1>
        <a:srgbClr val="00FF00"/>
      </a:lt1>
      <a:dk2>
        <a:srgbClr val="162F33"/>
      </a:dk2>
      <a:lt2>
        <a:srgbClr val="EAF0E0"/>
      </a:lt2>
      <a:accent1>
        <a:srgbClr val="33CCFF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2811</TotalTime>
  <Words>558</Words>
  <Application>Microsoft Office PowerPoint</Application>
  <PresentationFormat>Widescreen</PresentationFormat>
  <Paragraphs>165</Paragraphs>
  <Slides>35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AngryBirds</vt:lpstr>
      <vt:lpstr>Arial</vt:lpstr>
      <vt:lpstr>BubbleGum</vt:lpstr>
      <vt:lpstr>Calibri</vt:lpstr>
      <vt:lpstr>Century Gothic</vt:lpstr>
      <vt:lpstr>Corbel</vt:lpstr>
      <vt:lpstr>Franklin Gothic Medium</vt:lpstr>
      <vt:lpstr>KG Primary Italics</vt:lpstr>
      <vt:lpstr>Typo Round Regular Demo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Virani</dc:creator>
  <cp:lastModifiedBy>Kiran Virani</cp:lastModifiedBy>
  <cp:revision>74</cp:revision>
  <dcterms:created xsi:type="dcterms:W3CDTF">2016-05-31T00:58:31Z</dcterms:created>
  <dcterms:modified xsi:type="dcterms:W3CDTF">2016-09-29T23:31:20Z</dcterms:modified>
</cp:coreProperties>
</file>