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56" r:id="rId2"/>
    <p:sldId id="258" r:id="rId3"/>
    <p:sldId id="259" r:id="rId4"/>
    <p:sldId id="260" r:id="rId5"/>
    <p:sldId id="261" r:id="rId6"/>
    <p:sldId id="262" r:id="rId7"/>
    <p:sldId id="263" r:id="rId8"/>
    <p:sldId id="264" r:id="rId9"/>
    <p:sldId id="265" r:id="rId10"/>
    <p:sldId id="266" r:id="rId11"/>
    <p:sldId id="257"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3899" autoAdjust="0"/>
  </p:normalViewPr>
  <p:slideViewPr>
    <p:cSldViewPr>
      <p:cViewPr varScale="1">
        <p:scale>
          <a:sx n="68" d="100"/>
          <a:sy n="68" d="100"/>
        </p:scale>
        <p:origin x="1240" y="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9A7E9E-8392-4A26-BE95-D88D299CDA8A}" type="datetimeFigureOut">
              <a:rPr lang="en-CA" smtClean="0"/>
              <a:t>2016-11-26</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AC33A0-97A6-46E7-ACE3-2801023CE820}" type="slidenum">
              <a:rPr lang="en-CA" smtClean="0"/>
              <a:t>‹#›</a:t>
            </a:fld>
            <a:endParaRPr lang="en-CA"/>
          </a:p>
        </p:txBody>
      </p:sp>
    </p:spTree>
    <p:extLst>
      <p:ext uri="{BB962C8B-B14F-4D97-AF65-F5344CB8AC3E}">
        <p14:creationId xmlns:p14="http://schemas.microsoft.com/office/powerpoint/2010/main" val="280374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It is important that students understand that “EA” can sound very different dependin</a:t>
            </a:r>
            <a:r>
              <a:rPr lang="en-CA" baseline="0" dirty="0"/>
              <a:t>g on the word. You can teach long e as well as the “air” sound here using this poem. </a:t>
            </a:r>
            <a:endParaRPr lang="en-CA" dirty="0"/>
          </a:p>
        </p:txBody>
      </p:sp>
      <p:sp>
        <p:nvSpPr>
          <p:cNvPr id="4" name="Slide Number Placeholder 3"/>
          <p:cNvSpPr>
            <a:spLocks noGrp="1"/>
          </p:cNvSpPr>
          <p:nvPr>
            <p:ph type="sldNum" sz="quarter" idx="10"/>
          </p:nvPr>
        </p:nvSpPr>
        <p:spPr/>
        <p:txBody>
          <a:bodyPr/>
          <a:lstStyle/>
          <a:p>
            <a:fld id="{E3AC33A0-97A6-46E7-ACE3-2801023CE820}" type="slidenum">
              <a:rPr lang="en-CA" smtClean="0"/>
              <a:t>11</a:t>
            </a:fld>
            <a:endParaRPr lang="en-CA"/>
          </a:p>
        </p:txBody>
      </p:sp>
    </p:spTree>
    <p:extLst>
      <p:ext uri="{BB962C8B-B14F-4D97-AF65-F5344CB8AC3E}">
        <p14:creationId xmlns:p14="http://schemas.microsoft.com/office/powerpoint/2010/main" val="341017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Have students</a:t>
            </a:r>
            <a:r>
              <a:rPr lang="en-CA" baseline="0" dirty="0"/>
              <a:t> sort the words into:</a:t>
            </a:r>
          </a:p>
          <a:p>
            <a:r>
              <a:rPr lang="en-CA" baseline="0" dirty="0"/>
              <a:t>1.) Long E sound (bean, clean, steam, team)</a:t>
            </a:r>
          </a:p>
          <a:p>
            <a:r>
              <a:rPr lang="en-CA" baseline="0" dirty="0"/>
              <a:t>2.) Bear, wear, tear</a:t>
            </a:r>
          </a:p>
          <a:p>
            <a:r>
              <a:rPr lang="en-CA" baseline="0" dirty="0"/>
              <a:t>3.) Words that sound like: hair, air, fair, where)</a:t>
            </a:r>
            <a:endParaRPr lang="en-CA" dirty="0"/>
          </a:p>
        </p:txBody>
      </p:sp>
      <p:sp>
        <p:nvSpPr>
          <p:cNvPr id="4" name="Slide Number Placeholder 3"/>
          <p:cNvSpPr>
            <a:spLocks noGrp="1"/>
          </p:cNvSpPr>
          <p:nvPr>
            <p:ph type="sldNum" sz="quarter" idx="10"/>
          </p:nvPr>
        </p:nvSpPr>
        <p:spPr/>
        <p:txBody>
          <a:bodyPr/>
          <a:lstStyle/>
          <a:p>
            <a:fld id="{E3AC33A0-97A6-46E7-ACE3-2801023CE820}" type="slidenum">
              <a:rPr lang="en-CA" smtClean="0"/>
              <a:t>12</a:t>
            </a:fld>
            <a:endParaRPr lang="en-CA"/>
          </a:p>
        </p:txBody>
      </p:sp>
    </p:spTree>
    <p:extLst>
      <p:ext uri="{BB962C8B-B14F-4D97-AF65-F5344CB8AC3E}">
        <p14:creationId xmlns:p14="http://schemas.microsoft.com/office/powerpoint/2010/main" val="180028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Listen to the silly poem and have students connect the repetition of the word “and” to the idea that more continues</a:t>
            </a:r>
            <a:r>
              <a:rPr lang="en-CA" baseline="0" dirty="0"/>
              <a:t> to be added to the list! See if they can write their own funny list of chores or tasks that they have to do. What about the words but, then or and because? Can they incorporate this into their lists?</a:t>
            </a:r>
            <a:endParaRPr lang="en-CA" dirty="0"/>
          </a:p>
        </p:txBody>
      </p:sp>
      <p:sp>
        <p:nvSpPr>
          <p:cNvPr id="4" name="Slide Number Placeholder 3"/>
          <p:cNvSpPr>
            <a:spLocks noGrp="1"/>
          </p:cNvSpPr>
          <p:nvPr>
            <p:ph type="sldNum" sz="quarter" idx="10"/>
          </p:nvPr>
        </p:nvSpPr>
        <p:spPr/>
        <p:txBody>
          <a:bodyPr/>
          <a:lstStyle/>
          <a:p>
            <a:fld id="{E3AC33A0-97A6-46E7-ACE3-2801023CE820}" type="slidenum">
              <a:rPr lang="en-CA" smtClean="0"/>
              <a:t>13</a:t>
            </a:fld>
            <a:endParaRPr lang="en-CA"/>
          </a:p>
        </p:txBody>
      </p:sp>
    </p:spTree>
    <p:extLst>
      <p:ext uri="{BB962C8B-B14F-4D97-AF65-F5344CB8AC3E}">
        <p14:creationId xmlns:p14="http://schemas.microsoft.com/office/powerpoint/2010/main" val="22402233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Ordinal numbers</a:t>
            </a:r>
            <a:r>
              <a:rPr lang="en-CA" baseline="0" dirty="0"/>
              <a:t> are words that tell us what position something is in. In the next few slides have the students race around to find common household objects and rank them using ordinal numbers (1</a:t>
            </a:r>
            <a:r>
              <a:rPr lang="en-CA" baseline="30000" dirty="0"/>
              <a:t>st</a:t>
            </a:r>
            <a:r>
              <a:rPr lang="en-CA" baseline="0" dirty="0"/>
              <a:t>, 2</a:t>
            </a:r>
            <a:r>
              <a:rPr lang="en-CA" baseline="30000" dirty="0"/>
              <a:t>nd</a:t>
            </a:r>
            <a:r>
              <a:rPr lang="en-CA" baseline="0" dirty="0"/>
              <a:t>, </a:t>
            </a:r>
            <a:r>
              <a:rPr lang="en-CA" baseline="0" dirty="0" err="1"/>
              <a:t>etc</a:t>
            </a:r>
            <a:r>
              <a:rPr lang="en-CA" baseline="0" dirty="0"/>
              <a:t>). Start with this fun poem to get them started. </a:t>
            </a:r>
            <a:endParaRPr lang="en-CA" dirty="0"/>
          </a:p>
        </p:txBody>
      </p:sp>
      <p:sp>
        <p:nvSpPr>
          <p:cNvPr id="4" name="Slide Number Placeholder 3"/>
          <p:cNvSpPr>
            <a:spLocks noGrp="1"/>
          </p:cNvSpPr>
          <p:nvPr>
            <p:ph type="sldNum" sz="quarter" idx="10"/>
          </p:nvPr>
        </p:nvSpPr>
        <p:spPr/>
        <p:txBody>
          <a:bodyPr/>
          <a:lstStyle/>
          <a:p>
            <a:fld id="{E3AC33A0-97A6-46E7-ACE3-2801023CE820}" type="slidenum">
              <a:rPr lang="en-CA" smtClean="0"/>
              <a:t>14</a:t>
            </a:fld>
            <a:endParaRPr lang="en-CA"/>
          </a:p>
        </p:txBody>
      </p:sp>
    </p:spTree>
    <p:extLst>
      <p:ext uri="{BB962C8B-B14F-4D97-AF65-F5344CB8AC3E}">
        <p14:creationId xmlns:p14="http://schemas.microsoft.com/office/powerpoint/2010/main" val="28337291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Have students roll a dice (online perhaps) to answer</a:t>
            </a:r>
            <a:r>
              <a:rPr lang="en-CA" baseline="0" dirty="0"/>
              <a:t> the questions, connect the content in the game to ordinal numbers! You can also have them race around the house for common objects and rank them using ordinal numbers. Worksheets attached for more practice. </a:t>
            </a:r>
            <a:endParaRPr lang="en-CA" dirty="0"/>
          </a:p>
        </p:txBody>
      </p:sp>
      <p:sp>
        <p:nvSpPr>
          <p:cNvPr id="4" name="Slide Number Placeholder 3"/>
          <p:cNvSpPr>
            <a:spLocks noGrp="1"/>
          </p:cNvSpPr>
          <p:nvPr>
            <p:ph type="sldNum" sz="quarter" idx="10"/>
          </p:nvPr>
        </p:nvSpPr>
        <p:spPr/>
        <p:txBody>
          <a:bodyPr/>
          <a:lstStyle/>
          <a:p>
            <a:fld id="{E3AC33A0-97A6-46E7-ACE3-2801023CE820}" type="slidenum">
              <a:rPr lang="en-CA" smtClean="0"/>
              <a:t>15</a:t>
            </a:fld>
            <a:endParaRPr lang="en-CA"/>
          </a:p>
        </p:txBody>
      </p:sp>
    </p:spTree>
    <p:extLst>
      <p:ext uri="{BB962C8B-B14F-4D97-AF65-F5344CB8AC3E}">
        <p14:creationId xmlns:p14="http://schemas.microsoft.com/office/powerpoint/2010/main" val="2995437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CA"/>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CA"/>
          </a:p>
        </p:txBody>
      </p:sp>
      <p:sp>
        <p:nvSpPr>
          <p:cNvPr id="4" name="Date Placeholder 3"/>
          <p:cNvSpPr>
            <a:spLocks noGrp="1"/>
          </p:cNvSpPr>
          <p:nvPr>
            <p:ph type="dt" sz="half" idx="10"/>
          </p:nvPr>
        </p:nvSpPr>
        <p:spPr/>
        <p:txBody>
          <a:bodyPr/>
          <a:lstStyle/>
          <a:p>
            <a:fld id="{C61C1A66-53EA-44A6-AF0D-014000BBB498}" type="datetimeFigureOut">
              <a:rPr lang="en-CA" smtClean="0"/>
              <a:t>2016-11-26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3D3E474-149E-447F-AF2C-5D652AE1E013}" type="slidenum">
              <a:rPr lang="en-CA" smtClean="0"/>
              <a:t>‹#›</a:t>
            </a:fld>
            <a:endParaRPr lang="en-CA"/>
          </a:p>
        </p:txBody>
      </p:sp>
    </p:spTree>
    <p:extLst>
      <p:ext uri="{BB962C8B-B14F-4D97-AF65-F5344CB8AC3E}">
        <p14:creationId xmlns:p14="http://schemas.microsoft.com/office/powerpoint/2010/main" val="3134209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C61C1A66-53EA-44A6-AF0D-014000BBB498}" type="datetimeFigureOut">
              <a:rPr lang="en-CA" smtClean="0"/>
              <a:t>2016-11-26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3D3E474-149E-447F-AF2C-5D652AE1E013}" type="slidenum">
              <a:rPr lang="en-CA" smtClean="0"/>
              <a:t>‹#›</a:t>
            </a:fld>
            <a:endParaRPr lang="en-CA"/>
          </a:p>
        </p:txBody>
      </p:sp>
    </p:spTree>
    <p:extLst>
      <p:ext uri="{BB962C8B-B14F-4D97-AF65-F5344CB8AC3E}">
        <p14:creationId xmlns:p14="http://schemas.microsoft.com/office/powerpoint/2010/main" val="3402348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C61C1A66-53EA-44A6-AF0D-014000BBB498}" type="datetimeFigureOut">
              <a:rPr lang="en-CA" smtClean="0"/>
              <a:t>2016-11-26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3D3E474-149E-447F-AF2C-5D652AE1E013}" type="slidenum">
              <a:rPr lang="en-CA" smtClean="0"/>
              <a:t>‹#›</a:t>
            </a:fld>
            <a:endParaRPr lang="en-CA"/>
          </a:p>
        </p:txBody>
      </p:sp>
    </p:spTree>
    <p:extLst>
      <p:ext uri="{BB962C8B-B14F-4D97-AF65-F5344CB8AC3E}">
        <p14:creationId xmlns:p14="http://schemas.microsoft.com/office/powerpoint/2010/main" val="4129415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C61C1A66-53EA-44A6-AF0D-014000BBB498}" type="datetimeFigureOut">
              <a:rPr lang="en-CA" smtClean="0"/>
              <a:t>2016-11-26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3D3E474-149E-447F-AF2C-5D652AE1E013}" type="slidenum">
              <a:rPr lang="en-CA" smtClean="0"/>
              <a:t>‹#›</a:t>
            </a:fld>
            <a:endParaRPr lang="en-CA"/>
          </a:p>
        </p:txBody>
      </p:sp>
    </p:spTree>
    <p:extLst>
      <p:ext uri="{BB962C8B-B14F-4D97-AF65-F5344CB8AC3E}">
        <p14:creationId xmlns:p14="http://schemas.microsoft.com/office/powerpoint/2010/main" val="1332973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CA"/>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61C1A66-53EA-44A6-AF0D-014000BBB498}" type="datetimeFigureOut">
              <a:rPr lang="en-CA" smtClean="0"/>
              <a:t>2016-11-26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3D3E474-149E-447F-AF2C-5D652AE1E013}" type="slidenum">
              <a:rPr lang="en-CA" smtClean="0"/>
              <a:t>‹#›</a:t>
            </a:fld>
            <a:endParaRPr lang="en-CA"/>
          </a:p>
        </p:txBody>
      </p:sp>
    </p:spTree>
    <p:extLst>
      <p:ext uri="{BB962C8B-B14F-4D97-AF65-F5344CB8AC3E}">
        <p14:creationId xmlns:p14="http://schemas.microsoft.com/office/powerpoint/2010/main" val="280950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p:txBody>
          <a:bodyPr/>
          <a:lstStyle/>
          <a:p>
            <a:fld id="{C61C1A66-53EA-44A6-AF0D-014000BBB498}" type="datetimeFigureOut">
              <a:rPr lang="en-CA" smtClean="0"/>
              <a:t>2016-11-26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3D3E474-149E-447F-AF2C-5D652AE1E013}" type="slidenum">
              <a:rPr lang="en-CA" smtClean="0"/>
              <a:t>‹#›</a:t>
            </a:fld>
            <a:endParaRPr lang="en-CA"/>
          </a:p>
        </p:txBody>
      </p:sp>
    </p:spTree>
    <p:extLst>
      <p:ext uri="{BB962C8B-B14F-4D97-AF65-F5344CB8AC3E}">
        <p14:creationId xmlns:p14="http://schemas.microsoft.com/office/powerpoint/2010/main" val="3488616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CA"/>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p:cNvSpPr>
            <a:spLocks noGrp="1"/>
          </p:cNvSpPr>
          <p:nvPr>
            <p:ph type="dt" sz="half" idx="10"/>
          </p:nvPr>
        </p:nvSpPr>
        <p:spPr/>
        <p:txBody>
          <a:bodyPr/>
          <a:lstStyle/>
          <a:p>
            <a:fld id="{C61C1A66-53EA-44A6-AF0D-014000BBB498}" type="datetimeFigureOut">
              <a:rPr lang="en-CA" smtClean="0"/>
              <a:t>2016-11-26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93D3E474-149E-447F-AF2C-5D652AE1E013}" type="slidenum">
              <a:rPr lang="en-CA" smtClean="0"/>
              <a:t>‹#›</a:t>
            </a:fld>
            <a:endParaRPr lang="en-CA"/>
          </a:p>
        </p:txBody>
      </p:sp>
    </p:spTree>
    <p:extLst>
      <p:ext uri="{BB962C8B-B14F-4D97-AF65-F5344CB8AC3E}">
        <p14:creationId xmlns:p14="http://schemas.microsoft.com/office/powerpoint/2010/main" val="328713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2"/>
          <p:cNvSpPr>
            <a:spLocks noGrp="1"/>
          </p:cNvSpPr>
          <p:nvPr>
            <p:ph type="dt" sz="half" idx="10"/>
          </p:nvPr>
        </p:nvSpPr>
        <p:spPr/>
        <p:txBody>
          <a:bodyPr/>
          <a:lstStyle/>
          <a:p>
            <a:fld id="{C61C1A66-53EA-44A6-AF0D-014000BBB498}" type="datetimeFigureOut">
              <a:rPr lang="en-CA" smtClean="0"/>
              <a:t>2016-11-26</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93D3E474-149E-447F-AF2C-5D652AE1E013}" type="slidenum">
              <a:rPr lang="en-CA" smtClean="0"/>
              <a:t>‹#›</a:t>
            </a:fld>
            <a:endParaRPr lang="en-CA"/>
          </a:p>
        </p:txBody>
      </p:sp>
    </p:spTree>
    <p:extLst>
      <p:ext uri="{BB962C8B-B14F-4D97-AF65-F5344CB8AC3E}">
        <p14:creationId xmlns:p14="http://schemas.microsoft.com/office/powerpoint/2010/main" val="2332840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1C1A66-53EA-44A6-AF0D-014000BBB498}" type="datetimeFigureOut">
              <a:rPr lang="en-CA" smtClean="0"/>
              <a:t>2016-11-26</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93D3E474-149E-447F-AF2C-5D652AE1E013}" type="slidenum">
              <a:rPr lang="en-CA" smtClean="0"/>
              <a:t>‹#›</a:t>
            </a:fld>
            <a:endParaRPr lang="en-CA"/>
          </a:p>
        </p:txBody>
      </p:sp>
    </p:spTree>
    <p:extLst>
      <p:ext uri="{BB962C8B-B14F-4D97-AF65-F5344CB8AC3E}">
        <p14:creationId xmlns:p14="http://schemas.microsoft.com/office/powerpoint/2010/main" val="3360821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CA"/>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61C1A66-53EA-44A6-AF0D-014000BBB498}" type="datetimeFigureOut">
              <a:rPr lang="en-CA" smtClean="0"/>
              <a:t>2016-11-26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3D3E474-149E-447F-AF2C-5D652AE1E013}" type="slidenum">
              <a:rPr lang="en-CA" smtClean="0"/>
              <a:t>‹#›</a:t>
            </a:fld>
            <a:endParaRPr lang="en-CA"/>
          </a:p>
        </p:txBody>
      </p:sp>
    </p:spTree>
    <p:extLst>
      <p:ext uri="{BB962C8B-B14F-4D97-AF65-F5344CB8AC3E}">
        <p14:creationId xmlns:p14="http://schemas.microsoft.com/office/powerpoint/2010/main" val="875674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CA"/>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CA"/>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61C1A66-53EA-44A6-AF0D-014000BBB498}" type="datetimeFigureOut">
              <a:rPr lang="en-CA" smtClean="0"/>
              <a:t>2016-11-26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3D3E474-149E-447F-AF2C-5D652AE1E013}" type="slidenum">
              <a:rPr lang="en-CA" smtClean="0"/>
              <a:t>‹#›</a:t>
            </a:fld>
            <a:endParaRPr lang="en-CA"/>
          </a:p>
        </p:txBody>
      </p:sp>
    </p:spTree>
    <p:extLst>
      <p:ext uri="{BB962C8B-B14F-4D97-AF65-F5344CB8AC3E}">
        <p14:creationId xmlns:p14="http://schemas.microsoft.com/office/powerpoint/2010/main" val="3090782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61C1A66-53EA-44A6-AF0D-014000BBB498}" type="datetimeFigureOut">
              <a:rPr lang="en-CA" smtClean="0"/>
              <a:t>2016-11-26</a:t>
            </a:fld>
            <a:endParaRPr lang="en-CA"/>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3D3E474-149E-447F-AF2C-5D652AE1E013}" type="slidenum">
              <a:rPr lang="en-CA" smtClean="0"/>
              <a:t>‹#›</a:t>
            </a:fld>
            <a:endParaRPr lang="en-CA"/>
          </a:p>
        </p:txBody>
      </p:sp>
    </p:spTree>
    <p:extLst>
      <p:ext uri="{BB962C8B-B14F-4D97-AF65-F5344CB8AC3E}">
        <p14:creationId xmlns:p14="http://schemas.microsoft.com/office/powerpoint/2010/main" val="36670611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5495" y="4971199"/>
            <a:ext cx="5022304" cy="1368152"/>
          </a:xfrm>
        </p:spPr>
        <p:txBody>
          <a:bodyPr>
            <a:normAutofit fontScale="90000"/>
          </a:bodyPr>
          <a:lstStyle/>
          <a:p>
            <a:r>
              <a:rPr lang="en-CA" dirty="0"/>
              <a:t>The Respiratory System</a:t>
            </a:r>
            <a:br>
              <a:rPr lang="en-CA" dirty="0"/>
            </a:br>
            <a:r>
              <a:rPr lang="en-CA" sz="2400" dirty="0"/>
              <a:t>Unit 5, Lesson 2</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6096" y="4005064"/>
            <a:ext cx="3536156" cy="2736288"/>
          </a:xfrm>
          <a:prstGeom prst="rect">
            <a:avLst/>
          </a:prstGeom>
          <a:effectLst>
            <a:softEdge rad="635000"/>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373626"/>
            <a:ext cx="5328592" cy="4597573"/>
          </a:xfrm>
          <a:prstGeom prst="rect">
            <a:avLst/>
          </a:prstGeom>
          <a:effectLst>
            <a:softEdge rad="635000"/>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0352" y="139404"/>
            <a:ext cx="1231900" cy="468445"/>
          </a:xfrm>
          <a:prstGeom prst="rect">
            <a:avLst/>
          </a:prstGeom>
        </p:spPr>
      </p:pic>
    </p:spTree>
    <p:extLst>
      <p:ext uri="{BB962C8B-B14F-4D97-AF65-F5344CB8AC3E}">
        <p14:creationId xmlns:p14="http://schemas.microsoft.com/office/powerpoint/2010/main" val="31718989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59632" y="4797152"/>
            <a:ext cx="6676256" cy="1849019"/>
          </a:xfrm>
        </p:spPr>
        <p:txBody>
          <a:bodyPr>
            <a:normAutofit/>
          </a:bodyPr>
          <a:lstStyle/>
          <a:p>
            <a:r>
              <a:rPr lang="en-CA" sz="2800" dirty="0"/>
              <a:t>Air leaving the body goes through the larynx. People use the larynx to make sounds, speak, sing and laugh.</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1946" y="139404"/>
            <a:ext cx="6483942" cy="4508858"/>
          </a:xfrm>
          <a:prstGeom prst="rect">
            <a:avLst/>
          </a:prstGeom>
          <a:effectLst>
            <a:softEdge rad="635000"/>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139404"/>
            <a:ext cx="1231900" cy="468445"/>
          </a:xfrm>
          <a:prstGeom prst="rect">
            <a:avLst/>
          </a:prstGeom>
        </p:spPr>
      </p:pic>
    </p:spTree>
    <p:extLst>
      <p:ext uri="{BB962C8B-B14F-4D97-AF65-F5344CB8AC3E}">
        <p14:creationId xmlns:p14="http://schemas.microsoft.com/office/powerpoint/2010/main" val="372813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CA" sz="2800" b="1" dirty="0">
                <a:latin typeface="Arial" pitchFamily="34" charset="0"/>
                <a:cs typeface="Arial" pitchFamily="34" charset="0"/>
              </a:rPr>
              <a:t>OH DEAR, THERE’S A BEAR IN THE AIR!</a:t>
            </a:r>
          </a:p>
        </p:txBody>
      </p:sp>
      <p:sp>
        <p:nvSpPr>
          <p:cNvPr id="3" name="Content Placeholder 2"/>
          <p:cNvSpPr>
            <a:spLocks noGrp="1"/>
          </p:cNvSpPr>
          <p:nvPr>
            <p:ph idx="1"/>
          </p:nvPr>
        </p:nvSpPr>
        <p:spPr/>
        <p:txBody>
          <a:bodyPr>
            <a:normAutofit lnSpcReduction="10000"/>
          </a:bodyPr>
          <a:lstStyle/>
          <a:p>
            <a:pPr marL="0" indent="0">
              <a:buNone/>
            </a:pPr>
            <a:r>
              <a:rPr lang="en-CA" dirty="0">
                <a:latin typeface="Arial" pitchFamily="34" charset="0"/>
                <a:cs typeface="Arial" pitchFamily="34" charset="0"/>
              </a:rPr>
              <a:t>The letters “EA” can make many different sounds.</a:t>
            </a:r>
          </a:p>
          <a:p>
            <a:pPr marL="0" indent="0">
              <a:buNone/>
            </a:pPr>
            <a:endParaRPr lang="en-CA" dirty="0">
              <a:latin typeface="Arial" pitchFamily="34" charset="0"/>
              <a:cs typeface="Arial" pitchFamily="34" charset="0"/>
            </a:endParaRPr>
          </a:p>
          <a:p>
            <a:pPr marL="0" indent="0">
              <a:buNone/>
            </a:pPr>
            <a:r>
              <a:rPr lang="en-CA" dirty="0"/>
              <a:t>Bears, bears, bears, everywhere! </a:t>
            </a:r>
          </a:p>
          <a:p>
            <a:pPr marL="0" indent="0">
              <a:buNone/>
            </a:pPr>
            <a:r>
              <a:rPr lang="en-CA" dirty="0"/>
              <a:t>Bears climbing stairs, </a:t>
            </a:r>
          </a:p>
          <a:p>
            <a:pPr marL="0" indent="0">
              <a:buNone/>
            </a:pPr>
            <a:r>
              <a:rPr lang="en-CA" dirty="0"/>
              <a:t>Bears sitting on chairs,    </a:t>
            </a:r>
          </a:p>
          <a:p>
            <a:pPr marL="0" indent="0">
              <a:buNone/>
            </a:pPr>
            <a:r>
              <a:rPr lang="en-CA" dirty="0"/>
              <a:t>Bears collecting fares. </a:t>
            </a:r>
          </a:p>
          <a:p>
            <a:pPr marL="0" indent="0">
              <a:buNone/>
            </a:pPr>
            <a:r>
              <a:rPr lang="en-CA" dirty="0"/>
              <a:t>Bears giving stares, </a:t>
            </a:r>
          </a:p>
          <a:p>
            <a:pPr marL="0" indent="0">
              <a:buNone/>
            </a:pPr>
            <a:r>
              <a:rPr lang="en-CA" dirty="0"/>
              <a:t>Bears washing hairs </a:t>
            </a:r>
          </a:p>
          <a:p>
            <a:pPr marL="0" indent="0">
              <a:buNone/>
            </a:pPr>
            <a:r>
              <a:rPr lang="en-CA" dirty="0"/>
              <a:t>Bear, bear, bears, everywhere</a:t>
            </a:r>
          </a:p>
          <a:p>
            <a:pPr marL="0" indent="0">
              <a:buNone/>
            </a:pPr>
            <a:endParaRPr lang="en-CA" dirty="0">
              <a:latin typeface="Arial" pitchFamily="34" charset="0"/>
              <a:cs typeface="Arial" pitchFamily="34" charset="0"/>
            </a:endParaRPr>
          </a:p>
          <a:p>
            <a:pPr marL="0" indent="0">
              <a:buNone/>
            </a:pPr>
            <a:r>
              <a:rPr lang="en-CA" dirty="0">
                <a:latin typeface="Arial" pitchFamily="34" charset="0"/>
                <a:cs typeface="Arial" pitchFamily="34" charset="0"/>
              </a:rPr>
              <a:t>How many “EA” words can we find altogether in this poem? Let’s count!</a:t>
            </a:r>
          </a:p>
          <a:p>
            <a:endParaRPr lang="en-CA" dirty="0">
              <a:latin typeface="Arial" pitchFamily="34" charset="0"/>
              <a:cs typeface="Arial"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1844824"/>
            <a:ext cx="3456384" cy="3816424"/>
          </a:xfrm>
          <a:prstGeom prst="rect">
            <a:avLst/>
          </a:prstGeom>
          <a:effectLst>
            <a:softEdge rad="635000"/>
          </a:effec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0352" y="139404"/>
            <a:ext cx="1231900" cy="468445"/>
          </a:xfrm>
          <a:prstGeom prst="rect">
            <a:avLst/>
          </a:prstGeom>
        </p:spPr>
      </p:pic>
    </p:spTree>
    <p:extLst>
      <p:ext uri="{BB962C8B-B14F-4D97-AF65-F5344CB8AC3E}">
        <p14:creationId xmlns:p14="http://schemas.microsoft.com/office/powerpoint/2010/main" val="37072601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7467600" cy="634082"/>
          </a:xfrm>
        </p:spPr>
        <p:txBody>
          <a:bodyPr>
            <a:normAutofit/>
          </a:bodyPr>
          <a:lstStyle/>
          <a:p>
            <a:pPr algn="ctr"/>
            <a:r>
              <a:rPr lang="en-CA" b="1" dirty="0"/>
              <a:t>Sorting “EA” words</a:t>
            </a:r>
          </a:p>
        </p:txBody>
      </p:sp>
      <p:pic>
        <p:nvPicPr>
          <p:cNvPr id="15" name="Content Placeholder 1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7544" y="900578"/>
            <a:ext cx="7798538" cy="5573248"/>
          </a:xfrm>
        </p:spPr>
      </p:pic>
      <p:sp>
        <p:nvSpPr>
          <p:cNvPr id="6" name="Rectangle 5"/>
          <p:cNvSpPr/>
          <p:nvPr/>
        </p:nvSpPr>
        <p:spPr>
          <a:xfrm>
            <a:off x="5446146" y="1846201"/>
            <a:ext cx="1512168" cy="648072"/>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b="1" dirty="0"/>
              <a:t>BEAN</a:t>
            </a:r>
          </a:p>
        </p:txBody>
      </p:sp>
      <p:sp>
        <p:nvSpPr>
          <p:cNvPr id="7" name="Rectangle 6"/>
          <p:cNvSpPr/>
          <p:nvPr/>
        </p:nvSpPr>
        <p:spPr>
          <a:xfrm>
            <a:off x="5983141" y="5433004"/>
            <a:ext cx="1512168" cy="720080"/>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b="1" dirty="0"/>
              <a:t>BEAR</a:t>
            </a:r>
          </a:p>
        </p:txBody>
      </p:sp>
      <p:sp>
        <p:nvSpPr>
          <p:cNvPr id="8" name="Rectangle 7"/>
          <p:cNvSpPr/>
          <p:nvPr/>
        </p:nvSpPr>
        <p:spPr>
          <a:xfrm>
            <a:off x="2195736" y="1752766"/>
            <a:ext cx="1512168" cy="722313"/>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b="1" dirty="0"/>
              <a:t>WEAR</a:t>
            </a:r>
          </a:p>
        </p:txBody>
      </p:sp>
      <p:sp>
        <p:nvSpPr>
          <p:cNvPr id="9" name="Rectangle 8"/>
          <p:cNvSpPr/>
          <p:nvPr/>
        </p:nvSpPr>
        <p:spPr>
          <a:xfrm>
            <a:off x="3563888" y="2852936"/>
            <a:ext cx="1512168" cy="792088"/>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b="1" dirty="0"/>
              <a:t>TEAR</a:t>
            </a:r>
          </a:p>
        </p:txBody>
      </p:sp>
      <p:sp>
        <p:nvSpPr>
          <p:cNvPr id="10" name="Rectangle 9"/>
          <p:cNvSpPr/>
          <p:nvPr/>
        </p:nvSpPr>
        <p:spPr>
          <a:xfrm>
            <a:off x="5940152" y="3189370"/>
            <a:ext cx="1584176" cy="720080"/>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b="1" dirty="0"/>
              <a:t>HAIR</a:t>
            </a:r>
          </a:p>
        </p:txBody>
      </p:sp>
      <p:sp>
        <p:nvSpPr>
          <p:cNvPr id="11" name="Rectangle 10"/>
          <p:cNvSpPr/>
          <p:nvPr/>
        </p:nvSpPr>
        <p:spPr>
          <a:xfrm>
            <a:off x="1403648" y="4303369"/>
            <a:ext cx="1584176" cy="684076"/>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b="1" dirty="0"/>
              <a:t>AIR</a:t>
            </a:r>
          </a:p>
        </p:txBody>
      </p:sp>
      <p:sp>
        <p:nvSpPr>
          <p:cNvPr id="12" name="Rectangle 11"/>
          <p:cNvSpPr/>
          <p:nvPr/>
        </p:nvSpPr>
        <p:spPr>
          <a:xfrm>
            <a:off x="4067944" y="4645407"/>
            <a:ext cx="1584176" cy="655801"/>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b="1" dirty="0"/>
              <a:t>FAIR</a:t>
            </a:r>
          </a:p>
        </p:txBody>
      </p:sp>
      <p:sp>
        <p:nvSpPr>
          <p:cNvPr id="13" name="Rectangle 12"/>
          <p:cNvSpPr/>
          <p:nvPr/>
        </p:nvSpPr>
        <p:spPr>
          <a:xfrm>
            <a:off x="1979712" y="5517232"/>
            <a:ext cx="1512168" cy="720080"/>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b="1" dirty="0"/>
              <a:t>TEAM</a:t>
            </a:r>
          </a:p>
        </p:txBody>
      </p:sp>
      <p:sp>
        <p:nvSpPr>
          <p:cNvPr id="14" name="Rectangle 13"/>
          <p:cNvSpPr/>
          <p:nvPr/>
        </p:nvSpPr>
        <p:spPr>
          <a:xfrm>
            <a:off x="827584" y="2852936"/>
            <a:ext cx="1584176" cy="696474"/>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b="1" dirty="0"/>
              <a:t>BEACH</a:t>
            </a:r>
          </a:p>
        </p:txBody>
      </p:sp>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0352" y="139404"/>
            <a:ext cx="1231900" cy="468445"/>
          </a:xfrm>
          <a:prstGeom prst="rect">
            <a:avLst/>
          </a:prstGeom>
        </p:spPr>
      </p:pic>
    </p:spTree>
    <p:extLst>
      <p:ext uri="{BB962C8B-B14F-4D97-AF65-F5344CB8AC3E}">
        <p14:creationId xmlns:p14="http://schemas.microsoft.com/office/powerpoint/2010/main" val="42021398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a:t>AND, BUT, THEN… Reviewing Transitions</a:t>
            </a:r>
          </a:p>
        </p:txBody>
      </p:sp>
      <p:sp>
        <p:nvSpPr>
          <p:cNvPr id="5" name="Content Placeholder 4"/>
          <p:cNvSpPr>
            <a:spLocks noGrp="1"/>
          </p:cNvSpPr>
          <p:nvPr>
            <p:ph idx="1"/>
          </p:nvPr>
        </p:nvSpPr>
        <p:spPr>
          <a:xfrm>
            <a:off x="628650" y="1412776"/>
            <a:ext cx="8047806" cy="5112567"/>
          </a:xfrm>
        </p:spPr>
        <p:txBody>
          <a:bodyPr>
            <a:normAutofit fontScale="92500" lnSpcReduction="20000"/>
          </a:bodyPr>
          <a:lstStyle/>
          <a:p>
            <a:pPr marL="0" indent="0">
              <a:buNone/>
            </a:pPr>
            <a:r>
              <a:rPr lang="en-CA" b="1" dirty="0"/>
              <a:t>We use the words and, but, then, or, because, to tell MORE about something.</a:t>
            </a:r>
          </a:p>
          <a:p>
            <a:pPr marL="0" indent="0">
              <a:buNone/>
            </a:pPr>
            <a:endParaRPr lang="en-CA" b="1" dirty="0"/>
          </a:p>
          <a:p>
            <a:pPr marL="0" indent="0">
              <a:buNone/>
            </a:pPr>
            <a:endParaRPr lang="en-CA" b="1" dirty="0"/>
          </a:p>
          <a:p>
            <a:pPr marL="0" indent="0">
              <a:buNone/>
            </a:pPr>
            <a:endParaRPr lang="en-CA" b="1" dirty="0"/>
          </a:p>
          <a:p>
            <a:pPr marL="0" indent="0">
              <a:buNone/>
            </a:pPr>
            <a:endParaRPr lang="en-CA" b="1" dirty="0"/>
          </a:p>
          <a:p>
            <a:pPr marL="0" indent="0">
              <a:buNone/>
            </a:pPr>
            <a:endParaRPr lang="en-CA" b="1" dirty="0"/>
          </a:p>
          <a:p>
            <a:pPr marL="0" indent="0">
              <a:buNone/>
            </a:pPr>
            <a:endParaRPr lang="en-CA" b="1" dirty="0"/>
          </a:p>
          <a:p>
            <a:pPr marL="0" indent="0">
              <a:buNone/>
            </a:pPr>
            <a:endParaRPr lang="en-CA" b="1" dirty="0"/>
          </a:p>
          <a:p>
            <a:pPr marL="0" indent="0">
              <a:buNone/>
            </a:pPr>
            <a:endParaRPr lang="en-CA" b="1" dirty="0"/>
          </a:p>
          <a:p>
            <a:pPr marL="0" indent="0">
              <a:buNone/>
            </a:pPr>
            <a:endParaRPr lang="en-CA" b="1" dirty="0"/>
          </a:p>
          <a:p>
            <a:pPr marL="0" indent="0">
              <a:buNone/>
            </a:pPr>
            <a:endParaRPr lang="en-CA" b="1" dirty="0"/>
          </a:p>
          <a:p>
            <a:pPr marL="0" indent="0">
              <a:buNone/>
            </a:pPr>
            <a:endParaRPr lang="en-CA" b="1" dirty="0"/>
          </a:p>
          <a:p>
            <a:pPr marL="0" indent="0">
              <a:buNone/>
            </a:pPr>
            <a:endParaRPr lang="en-CA" b="1" dirty="0"/>
          </a:p>
          <a:p>
            <a:pPr marL="0" indent="0">
              <a:buNone/>
            </a:pPr>
            <a:endParaRPr lang="en-CA" b="1" dirty="0"/>
          </a:p>
          <a:p>
            <a:pPr marL="0" indent="0">
              <a:buNone/>
            </a:pPr>
            <a:r>
              <a:rPr lang="en-CA" b="1" dirty="0"/>
              <a:t>Can you think of a silly poem or sentence that uses any of the other transition words? </a:t>
            </a:r>
          </a:p>
          <a:p>
            <a:pPr marL="0" indent="0">
              <a:buNone/>
            </a:pPr>
            <a:endParaRPr lang="en-CA" dirty="0"/>
          </a:p>
          <a:p>
            <a:pPr marL="0" indent="0">
              <a:buNone/>
            </a:pPr>
            <a:endParaRPr lang="en-CA" dirty="0"/>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sharpenSoften amount="-2000"/>
                    </a14:imgEffect>
                    <a14:imgEffect>
                      <a14:colorTemperature colorTemp="115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1124675" y="1916411"/>
            <a:ext cx="6742603" cy="3702031"/>
          </a:xfrm>
          <a:prstGeom prst="rect">
            <a:avLst/>
          </a:prstGeom>
          <a:effectLst>
            <a:glow rad="127000">
              <a:schemeClr val="bg1">
                <a:alpha val="72000"/>
              </a:schemeClr>
            </a:glow>
          </a:effectLst>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40352" y="139404"/>
            <a:ext cx="1231900" cy="468445"/>
          </a:xfrm>
          <a:prstGeom prst="rect">
            <a:avLst/>
          </a:prstGeom>
        </p:spPr>
      </p:pic>
    </p:spTree>
    <p:extLst>
      <p:ext uri="{BB962C8B-B14F-4D97-AF65-F5344CB8AC3E}">
        <p14:creationId xmlns:p14="http://schemas.microsoft.com/office/powerpoint/2010/main" val="26610720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en-CA" dirty="0"/>
          </a:p>
          <a:p>
            <a:pPr marL="0" indent="0">
              <a:buNone/>
            </a:pPr>
            <a:endParaRPr lang="en-CA" dirty="0"/>
          </a:p>
        </p:txBody>
      </p:sp>
      <p:sp>
        <p:nvSpPr>
          <p:cNvPr id="4" name="Rectangle 3"/>
          <p:cNvSpPr/>
          <p:nvPr/>
        </p:nvSpPr>
        <p:spPr>
          <a:xfrm>
            <a:off x="4716016" y="139404"/>
            <a:ext cx="4275100" cy="6632585"/>
          </a:xfrm>
          <a:prstGeom prst="rect">
            <a:avLst/>
          </a:prstGeom>
        </p:spPr>
        <p:txBody>
          <a:bodyPr wrap="square">
            <a:spAutoFit/>
          </a:bodyPr>
          <a:lstStyle/>
          <a:p>
            <a:r>
              <a:rPr lang="en-CA" sz="1700" b="1" dirty="0"/>
              <a:t>It's as easy as </a:t>
            </a:r>
            <a:br>
              <a:rPr lang="en-CA" sz="1700" b="1" dirty="0"/>
            </a:br>
            <a:r>
              <a:rPr lang="en-CA" sz="1700" b="1" dirty="0"/>
              <a:t>One, two, three:</a:t>
            </a:r>
            <a:br>
              <a:rPr lang="en-CA" sz="1700" b="1" dirty="0"/>
            </a:br>
            <a:r>
              <a:rPr lang="en-CA" sz="1700" b="1" dirty="0"/>
              <a:t>1st, 2nd, 3rd</a:t>
            </a:r>
            <a:br>
              <a:rPr lang="en-CA" sz="1700" b="1" dirty="0"/>
            </a:br>
            <a:br>
              <a:rPr lang="en-CA" sz="1700" b="1" dirty="0"/>
            </a:br>
            <a:r>
              <a:rPr lang="en-CA" sz="1700" b="1" dirty="0"/>
              <a:t>Number 1 in line is first,</a:t>
            </a:r>
            <a:br>
              <a:rPr lang="en-CA" sz="1700" b="1" dirty="0"/>
            </a:br>
            <a:r>
              <a:rPr lang="en-CA" sz="1700" b="1" dirty="0"/>
              <a:t>Number 2 in line is second</a:t>
            </a:r>
            <a:br>
              <a:rPr lang="en-CA" sz="1700" b="1" dirty="0"/>
            </a:br>
            <a:r>
              <a:rPr lang="en-CA" sz="1700" b="1" dirty="0"/>
              <a:t>Number 3 in line is third</a:t>
            </a:r>
            <a:br>
              <a:rPr lang="en-CA" sz="1700" b="1" dirty="0"/>
            </a:br>
            <a:br>
              <a:rPr lang="en-CA" sz="1700" b="1" dirty="0"/>
            </a:br>
            <a:r>
              <a:rPr lang="en-CA" sz="1700" b="1" dirty="0"/>
              <a:t>So now you know, in a line or row</a:t>
            </a:r>
            <a:br>
              <a:rPr lang="en-CA" sz="1700" b="1" dirty="0"/>
            </a:br>
            <a:r>
              <a:rPr lang="en-CA" sz="1700" b="1" dirty="0"/>
              <a:t>It's as easy as </a:t>
            </a:r>
            <a:br>
              <a:rPr lang="en-CA" sz="1700" b="1" dirty="0"/>
            </a:br>
            <a:r>
              <a:rPr lang="en-CA" sz="1700" b="1" dirty="0"/>
              <a:t>One, two, three:</a:t>
            </a:r>
            <a:br>
              <a:rPr lang="en-CA" sz="1700" b="1" dirty="0"/>
            </a:br>
            <a:r>
              <a:rPr lang="en-CA" sz="1700" b="1" dirty="0"/>
              <a:t>1st, 2nd, 3rd</a:t>
            </a:r>
            <a:br>
              <a:rPr lang="en-CA" sz="1700" b="1" dirty="0"/>
            </a:br>
            <a:br>
              <a:rPr lang="en-CA" sz="1700" b="1" dirty="0"/>
            </a:br>
            <a:r>
              <a:rPr lang="en-CA" sz="1700" b="1" dirty="0"/>
              <a:t>It's as easy as </a:t>
            </a:r>
            <a:br>
              <a:rPr lang="en-CA" sz="1700" b="1" dirty="0"/>
            </a:br>
            <a:r>
              <a:rPr lang="en-CA" sz="1700" b="1" dirty="0"/>
              <a:t>One, two, three:</a:t>
            </a:r>
            <a:br>
              <a:rPr lang="en-CA" sz="1700" b="1" dirty="0"/>
            </a:br>
            <a:r>
              <a:rPr lang="en-CA" sz="1700" b="1" dirty="0"/>
              <a:t>1st, 2nd, 3rd</a:t>
            </a:r>
            <a:br>
              <a:rPr lang="en-CA" sz="1700" b="1" dirty="0"/>
            </a:br>
            <a:br>
              <a:rPr lang="en-CA" sz="1700" b="1" dirty="0"/>
            </a:br>
            <a:r>
              <a:rPr lang="en-CA" sz="1700" b="1" dirty="0"/>
              <a:t>Number 1 in line is first,</a:t>
            </a:r>
            <a:br>
              <a:rPr lang="en-CA" sz="1700" b="1" dirty="0"/>
            </a:br>
            <a:r>
              <a:rPr lang="en-CA" sz="1700" b="1" dirty="0"/>
              <a:t>Number 2 in line is second</a:t>
            </a:r>
            <a:br>
              <a:rPr lang="en-CA" sz="1700" b="1" dirty="0"/>
            </a:br>
            <a:r>
              <a:rPr lang="en-CA" sz="1700" b="1" dirty="0"/>
              <a:t>Number 3 in line is third</a:t>
            </a:r>
            <a:br>
              <a:rPr lang="en-CA" sz="1700" b="1" dirty="0"/>
            </a:br>
            <a:br>
              <a:rPr lang="en-CA" sz="1700" b="1" dirty="0"/>
            </a:br>
            <a:r>
              <a:rPr lang="en-CA" sz="1700" b="1" dirty="0"/>
              <a:t>So now you know, in a line or row</a:t>
            </a:r>
            <a:br>
              <a:rPr lang="en-CA" sz="1700" b="1" dirty="0"/>
            </a:br>
            <a:r>
              <a:rPr lang="en-CA" sz="1700" b="1" dirty="0"/>
              <a:t>It's as easy as </a:t>
            </a:r>
            <a:br>
              <a:rPr lang="en-CA" sz="1700" b="1" dirty="0"/>
            </a:br>
            <a:r>
              <a:rPr lang="en-CA" sz="1700" b="1" dirty="0"/>
              <a:t>One, two, three:</a:t>
            </a:r>
            <a:br>
              <a:rPr lang="en-CA" sz="1700" b="1" dirty="0"/>
            </a:br>
            <a:r>
              <a:rPr lang="en-CA" sz="1700" b="1" dirty="0"/>
              <a:t>First, Second, Third.</a:t>
            </a:r>
            <a:endParaRPr lang="en-CA" sz="17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607849"/>
            <a:ext cx="3999820" cy="5688632"/>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0352" y="139404"/>
            <a:ext cx="1231900" cy="468445"/>
          </a:xfrm>
          <a:prstGeom prst="rect">
            <a:avLst/>
          </a:prstGeom>
        </p:spPr>
      </p:pic>
    </p:spTree>
    <p:extLst>
      <p:ext uri="{BB962C8B-B14F-4D97-AF65-F5344CB8AC3E}">
        <p14:creationId xmlns:p14="http://schemas.microsoft.com/office/powerpoint/2010/main" val="10283581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17854" y="-459432"/>
            <a:ext cx="5642038" cy="7992888"/>
          </a:xfrm>
        </p:spPr>
      </p:pic>
      <p:sp>
        <p:nvSpPr>
          <p:cNvPr id="2" name="Title 1"/>
          <p:cNvSpPr>
            <a:spLocks noGrp="1"/>
          </p:cNvSpPr>
          <p:nvPr>
            <p:ph type="title"/>
          </p:nvPr>
        </p:nvSpPr>
        <p:spPr>
          <a:xfrm>
            <a:off x="251520" y="607849"/>
            <a:ext cx="2189143" cy="1728192"/>
          </a:xfrm>
        </p:spPr>
        <p:txBody>
          <a:bodyPr>
            <a:noAutofit/>
          </a:bodyPr>
          <a:lstStyle/>
          <a:p>
            <a:r>
              <a:rPr lang="en-CA" sz="4000" b="1" dirty="0"/>
              <a:t>Ordinal Numbers and Time Game</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42521" y="2676455"/>
            <a:ext cx="914400" cy="694944"/>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84020" y="861849"/>
            <a:ext cx="914400" cy="694944"/>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40352" y="5661248"/>
            <a:ext cx="914400" cy="694944"/>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3385" y="3717032"/>
            <a:ext cx="914400" cy="694944"/>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53295" y="3248708"/>
            <a:ext cx="914400" cy="694944"/>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1157" y="4627999"/>
            <a:ext cx="914400" cy="694944"/>
          </a:xfrm>
          <a:prstGeom prst="rect">
            <a:avLst/>
          </a:prstGeom>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0569" y="5805264"/>
            <a:ext cx="914400" cy="694944"/>
          </a:xfrm>
          <a:prstGeom prst="rect">
            <a:avLst/>
          </a:prstGeom>
        </p:spPr>
      </p:pic>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40352" y="139404"/>
            <a:ext cx="1231900" cy="468445"/>
          </a:xfrm>
          <a:prstGeom prst="rect">
            <a:avLst/>
          </a:prstGeom>
        </p:spPr>
      </p:pic>
    </p:spTree>
    <p:extLst>
      <p:ext uri="{BB962C8B-B14F-4D97-AF65-F5344CB8AC3E}">
        <p14:creationId xmlns:p14="http://schemas.microsoft.com/office/powerpoint/2010/main" val="34645511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736" y="248916"/>
            <a:ext cx="6609084" cy="6609084"/>
          </a:xfrm>
          <a:prstGeom prst="rect">
            <a:avLst/>
          </a:prstGeom>
          <a:effectLst>
            <a:softEdge rad="635000"/>
          </a:effectLst>
        </p:spPr>
      </p:pic>
      <p:sp>
        <p:nvSpPr>
          <p:cNvPr id="2" name="Title 1"/>
          <p:cNvSpPr>
            <a:spLocks noGrp="1"/>
          </p:cNvSpPr>
          <p:nvPr>
            <p:ph type="title"/>
          </p:nvPr>
        </p:nvSpPr>
        <p:spPr/>
        <p:txBody>
          <a:bodyPr>
            <a:normAutofit/>
          </a:bodyPr>
          <a:lstStyle/>
          <a:p>
            <a:r>
              <a:rPr lang="en-CA" sz="4400" b="1" dirty="0"/>
              <a:t>REVIEW</a:t>
            </a:r>
          </a:p>
        </p:txBody>
      </p:sp>
      <p:sp>
        <p:nvSpPr>
          <p:cNvPr id="3" name="Content Placeholder 2"/>
          <p:cNvSpPr>
            <a:spLocks noGrp="1"/>
          </p:cNvSpPr>
          <p:nvPr>
            <p:ph idx="1"/>
          </p:nvPr>
        </p:nvSpPr>
        <p:spPr/>
        <p:txBody>
          <a:bodyPr/>
          <a:lstStyle/>
          <a:p>
            <a:pPr marL="0" indent="0">
              <a:buNone/>
            </a:pPr>
            <a:endParaRPr lang="en-CA" sz="2800" b="1" dirty="0"/>
          </a:p>
          <a:p>
            <a:pPr marL="0" indent="0">
              <a:buNone/>
            </a:pPr>
            <a:r>
              <a:rPr lang="en-CA" sz="2800" b="1" dirty="0"/>
              <a:t>Today we learned all about:</a:t>
            </a:r>
          </a:p>
          <a:p>
            <a:pPr marL="0" indent="0">
              <a:buNone/>
            </a:pPr>
            <a:endParaRPr lang="en-CA" dirty="0"/>
          </a:p>
          <a:p>
            <a:pPr>
              <a:buFont typeface="Wingdings" panose="05000000000000000000" pitchFamily="2" charset="2"/>
              <a:buChar char="v"/>
            </a:pPr>
            <a:r>
              <a:rPr lang="en-CA" dirty="0"/>
              <a:t>Sounds (</a:t>
            </a:r>
            <a:r>
              <a:rPr lang="en-CA" dirty="0" err="1"/>
              <a:t>ea</a:t>
            </a:r>
            <a:r>
              <a:rPr lang="en-CA" dirty="0"/>
              <a:t> - bear, weak)</a:t>
            </a:r>
          </a:p>
          <a:p>
            <a:pPr>
              <a:buFont typeface="Wingdings" panose="05000000000000000000" pitchFamily="2" charset="2"/>
              <a:buChar char="v"/>
            </a:pPr>
            <a:r>
              <a:rPr lang="en-CA" dirty="0"/>
              <a:t>The Respiratory System</a:t>
            </a:r>
          </a:p>
          <a:p>
            <a:pPr>
              <a:buFont typeface="Wingdings" panose="05000000000000000000" pitchFamily="2" charset="2"/>
              <a:buChar char="v"/>
            </a:pPr>
            <a:r>
              <a:rPr lang="en-CA" dirty="0"/>
              <a:t>We review transitions (and, but, then, or, because)</a:t>
            </a:r>
          </a:p>
          <a:p>
            <a:pPr>
              <a:buFont typeface="Wingdings" panose="05000000000000000000" pitchFamily="2" charset="2"/>
              <a:buChar char="v"/>
            </a:pPr>
            <a:r>
              <a:rPr lang="en-CA" dirty="0"/>
              <a:t>Ordinals first to twenty-first.</a:t>
            </a:r>
          </a:p>
          <a:p>
            <a:pPr marL="0" indent="0" algn="ctr">
              <a:buNone/>
            </a:pPr>
            <a:endParaRPr lang="en-CA" dirty="0"/>
          </a:p>
          <a:p>
            <a:pPr marL="0" indent="0">
              <a:buNone/>
            </a:pPr>
            <a:r>
              <a:rPr lang="en-CA" sz="3200" b="1" dirty="0"/>
              <a:t>You did great! </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139404"/>
            <a:ext cx="1231900" cy="468445"/>
          </a:xfrm>
          <a:prstGeom prst="rect">
            <a:avLst/>
          </a:prstGeom>
        </p:spPr>
      </p:pic>
    </p:spTree>
    <p:extLst>
      <p:ext uri="{BB962C8B-B14F-4D97-AF65-F5344CB8AC3E}">
        <p14:creationId xmlns:p14="http://schemas.microsoft.com/office/powerpoint/2010/main" val="3386951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4400" b="1" dirty="0"/>
              <a:t>Homework Sheets </a:t>
            </a: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91393" y="1825625"/>
            <a:ext cx="3360714" cy="4351338"/>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048250" y="1839119"/>
            <a:ext cx="3048000" cy="4324350"/>
          </a:xfr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0352" y="139404"/>
            <a:ext cx="1231900" cy="468445"/>
          </a:xfrm>
          <a:prstGeom prst="rect">
            <a:avLst/>
          </a:prstGeom>
        </p:spPr>
      </p:pic>
    </p:spTree>
    <p:extLst>
      <p:ext uri="{BB962C8B-B14F-4D97-AF65-F5344CB8AC3E}">
        <p14:creationId xmlns:p14="http://schemas.microsoft.com/office/powerpoint/2010/main" val="279945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34516"/>
            <a:ext cx="7886700" cy="1325563"/>
          </a:xfrm>
        </p:spPr>
        <p:txBody>
          <a:bodyPr>
            <a:normAutofit/>
          </a:bodyPr>
          <a:lstStyle/>
          <a:p>
            <a:r>
              <a:rPr lang="en-CA" sz="4000" b="1" dirty="0"/>
              <a:t>Write these out using ordinal numbers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8650" y="1256723"/>
            <a:ext cx="7886699" cy="5489142"/>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139404"/>
            <a:ext cx="1231900" cy="468445"/>
          </a:xfrm>
          <a:prstGeom prst="rect">
            <a:avLst/>
          </a:prstGeom>
        </p:spPr>
      </p:pic>
    </p:spTree>
    <p:extLst>
      <p:ext uri="{BB962C8B-B14F-4D97-AF65-F5344CB8AC3E}">
        <p14:creationId xmlns:p14="http://schemas.microsoft.com/office/powerpoint/2010/main" val="4073755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4800" b="1" dirty="0"/>
              <a:t>Learning Goals</a:t>
            </a:r>
          </a:p>
        </p:txBody>
      </p:sp>
      <p:sp>
        <p:nvSpPr>
          <p:cNvPr id="5" name="Content Placeholder 4"/>
          <p:cNvSpPr>
            <a:spLocks noGrp="1"/>
          </p:cNvSpPr>
          <p:nvPr>
            <p:ph idx="1"/>
          </p:nvPr>
        </p:nvSpPr>
        <p:spPr/>
        <p:txBody>
          <a:bodyPr/>
          <a:lstStyle/>
          <a:p>
            <a:pPr marL="0" indent="0">
              <a:buNone/>
            </a:pPr>
            <a:r>
              <a:rPr lang="en-CA" dirty="0"/>
              <a:t>Today we will be learning:</a:t>
            </a:r>
          </a:p>
          <a:p>
            <a:pPr marL="0" indent="0">
              <a:buNone/>
            </a:pPr>
            <a:endParaRPr lang="en-CA" dirty="0"/>
          </a:p>
          <a:p>
            <a:pPr>
              <a:buFont typeface="Wingdings" panose="05000000000000000000" pitchFamily="2" charset="2"/>
              <a:buChar char="v"/>
            </a:pPr>
            <a:r>
              <a:rPr lang="en-CA" dirty="0"/>
              <a:t> The “EA” sound</a:t>
            </a:r>
          </a:p>
          <a:p>
            <a:pPr>
              <a:buFont typeface="Wingdings" panose="05000000000000000000" pitchFamily="2" charset="2"/>
              <a:buChar char="v"/>
            </a:pPr>
            <a:endParaRPr lang="en-CA" dirty="0"/>
          </a:p>
          <a:p>
            <a:pPr>
              <a:buFont typeface="Wingdings" panose="05000000000000000000" pitchFamily="2" charset="2"/>
              <a:buChar char="v"/>
            </a:pPr>
            <a:r>
              <a:rPr lang="en-CA" dirty="0"/>
              <a:t>Reviewing Transition Words</a:t>
            </a:r>
          </a:p>
          <a:p>
            <a:pPr>
              <a:buFont typeface="Wingdings" panose="05000000000000000000" pitchFamily="2" charset="2"/>
              <a:buChar char="v"/>
            </a:pPr>
            <a:endParaRPr lang="en-CA" dirty="0"/>
          </a:p>
          <a:p>
            <a:pPr>
              <a:buFont typeface="Wingdings" panose="05000000000000000000" pitchFamily="2" charset="2"/>
              <a:buChar char="v"/>
            </a:pPr>
            <a:r>
              <a:rPr lang="en-CA" dirty="0"/>
              <a:t>Ordinal Numbers</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4941168"/>
            <a:ext cx="6083300" cy="1778000"/>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20072" y="620688"/>
            <a:ext cx="3456384" cy="4032448"/>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2360" y="110075"/>
            <a:ext cx="1231900" cy="468445"/>
          </a:xfrm>
          <a:prstGeom prst="rect">
            <a:avLst/>
          </a:prstGeom>
        </p:spPr>
      </p:pic>
    </p:spTree>
    <p:extLst>
      <p:ext uri="{BB962C8B-B14F-4D97-AF65-F5344CB8AC3E}">
        <p14:creationId xmlns:p14="http://schemas.microsoft.com/office/powerpoint/2010/main" val="2794190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24051"/>
            <a:ext cx="7364338" cy="4909559"/>
          </a:xfrm>
          <a:prstGeom prst="rect">
            <a:avLst/>
          </a:prstGeom>
          <a:effectLst>
            <a:softEdge rad="635000"/>
          </a:effectLst>
        </p:spPr>
      </p:pic>
      <p:sp>
        <p:nvSpPr>
          <p:cNvPr id="4" name="Title 3"/>
          <p:cNvSpPr>
            <a:spLocks noGrp="1"/>
          </p:cNvSpPr>
          <p:nvPr>
            <p:ph type="title"/>
          </p:nvPr>
        </p:nvSpPr>
        <p:spPr/>
        <p:txBody>
          <a:bodyPr/>
          <a:lstStyle/>
          <a:p>
            <a:r>
              <a:rPr lang="en-CA" b="1" dirty="0"/>
              <a:t>The Respiratory System</a:t>
            </a:r>
          </a:p>
        </p:txBody>
      </p:sp>
      <p:sp>
        <p:nvSpPr>
          <p:cNvPr id="5" name="Text Placeholder 4"/>
          <p:cNvSpPr>
            <a:spLocks noGrp="1"/>
          </p:cNvSpPr>
          <p:nvPr>
            <p:ph type="body" idx="1"/>
          </p:nvPr>
        </p:nvSpPr>
        <p:spPr>
          <a:xfrm>
            <a:off x="827584" y="4834761"/>
            <a:ext cx="6172200" cy="1659210"/>
          </a:xfrm>
        </p:spPr>
        <p:txBody>
          <a:bodyPr>
            <a:normAutofit/>
          </a:bodyPr>
          <a:lstStyle/>
          <a:p>
            <a:r>
              <a:rPr lang="en-CA" dirty="0"/>
              <a:t>By: Helen Frost</a:t>
            </a:r>
          </a:p>
          <a:p>
            <a:endParaRPr lang="en-CA" dirty="0"/>
          </a:p>
          <a:p>
            <a:r>
              <a:rPr lang="en-CA" dirty="0"/>
              <a:t>Let’s take a BIG, DEEP, BREATHE before we learn all about how we breathe!  </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139404"/>
            <a:ext cx="1231900" cy="468445"/>
          </a:xfrm>
          <a:prstGeom prst="rect">
            <a:avLst/>
          </a:prstGeom>
        </p:spPr>
      </p:pic>
    </p:spTree>
    <p:extLst>
      <p:ext uri="{BB962C8B-B14F-4D97-AF65-F5344CB8AC3E}">
        <p14:creationId xmlns:p14="http://schemas.microsoft.com/office/powerpoint/2010/main" val="1140358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5616" y="4549213"/>
            <a:ext cx="6820272" cy="2088654"/>
          </a:xfrm>
        </p:spPr>
        <p:txBody>
          <a:bodyPr>
            <a:noAutofit/>
          </a:bodyPr>
          <a:lstStyle/>
          <a:p>
            <a:r>
              <a:rPr lang="en-CA" sz="2800" dirty="0"/>
              <a:t>The respiratory system helps people to breathe. It brings fresh air into the body. The respiratory system takes away air that has been used. </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7584" y="378291"/>
            <a:ext cx="7851545" cy="4170922"/>
          </a:xfrm>
          <a:prstGeom prst="rect">
            <a:avLst/>
          </a:prstGeom>
          <a:effectLst>
            <a:softEdge rad="635000"/>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139404"/>
            <a:ext cx="1231900" cy="468445"/>
          </a:xfrm>
          <a:prstGeom prst="rect">
            <a:avLst/>
          </a:prstGeom>
        </p:spPr>
      </p:pic>
    </p:spTree>
    <p:extLst>
      <p:ext uri="{BB962C8B-B14F-4D97-AF65-F5344CB8AC3E}">
        <p14:creationId xmlns:p14="http://schemas.microsoft.com/office/powerpoint/2010/main" val="1000772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69602" y="5085184"/>
            <a:ext cx="7886700" cy="1500187"/>
          </a:xfrm>
        </p:spPr>
        <p:txBody>
          <a:bodyPr>
            <a:normAutofit/>
          </a:bodyPr>
          <a:lstStyle/>
          <a:p>
            <a:r>
              <a:rPr lang="en-CA" sz="2800" dirty="0"/>
              <a:t>People have two lungs. One lung is on each side of the heart.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139404"/>
            <a:ext cx="6984776" cy="5020308"/>
          </a:xfrm>
          <a:prstGeom prst="rect">
            <a:avLst/>
          </a:prstGeom>
          <a:ln>
            <a:noFill/>
          </a:ln>
          <a:effectLst>
            <a:outerShdw blurRad="44450" dist="27940" dir="5400000" algn="ctr">
              <a:srgbClr val="000000">
                <a:alpha val="32000"/>
              </a:srgbClr>
            </a:outerShdw>
            <a:softEdge rad="317500"/>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139404"/>
            <a:ext cx="1231900" cy="468445"/>
          </a:xfrm>
          <a:prstGeom prst="rect">
            <a:avLst/>
          </a:prstGeom>
        </p:spPr>
      </p:pic>
    </p:spTree>
    <p:extLst>
      <p:ext uri="{BB962C8B-B14F-4D97-AF65-F5344CB8AC3E}">
        <p14:creationId xmlns:p14="http://schemas.microsoft.com/office/powerpoint/2010/main" val="3826810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99592" y="5013176"/>
            <a:ext cx="6964288" cy="2088232"/>
          </a:xfrm>
        </p:spPr>
        <p:txBody>
          <a:bodyPr>
            <a:normAutofit/>
          </a:bodyPr>
          <a:lstStyle/>
          <a:p>
            <a:r>
              <a:rPr lang="en-CA" sz="2800" dirty="0"/>
              <a:t>People breathe in air through the mouth and nose. The air goes into the trachea. This tube connects the mouth and nose to the lungs. </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63688" y="160905"/>
            <a:ext cx="5457412" cy="4737332"/>
          </a:xfrm>
          <a:prstGeom prst="rect">
            <a:avLst/>
          </a:prstGeom>
          <a:effectLst>
            <a:softEdge rad="317500"/>
          </a:effec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139404"/>
            <a:ext cx="1231900" cy="468445"/>
          </a:xfrm>
          <a:prstGeom prst="rect">
            <a:avLst/>
          </a:prstGeom>
        </p:spPr>
      </p:pic>
    </p:spTree>
    <p:extLst>
      <p:ext uri="{BB962C8B-B14F-4D97-AF65-F5344CB8AC3E}">
        <p14:creationId xmlns:p14="http://schemas.microsoft.com/office/powerpoint/2010/main" val="3728929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3888" y="5077990"/>
            <a:ext cx="7886700" cy="1500187"/>
          </a:xfrm>
        </p:spPr>
        <p:txBody>
          <a:bodyPr>
            <a:normAutofit/>
          </a:bodyPr>
          <a:lstStyle/>
          <a:p>
            <a:r>
              <a:rPr lang="en-CA" sz="2800" dirty="0"/>
              <a:t>The trachea splits into two large airways. Each airway goes into one lung. </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9632" y="231622"/>
            <a:ext cx="6547966" cy="4774174"/>
          </a:xfrm>
          <a:prstGeom prst="rect">
            <a:avLst/>
          </a:prstGeom>
          <a:effectLst>
            <a:softEdge rad="317500"/>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139404"/>
            <a:ext cx="1231900" cy="468445"/>
          </a:xfrm>
          <a:prstGeom prst="rect">
            <a:avLst/>
          </a:prstGeom>
        </p:spPr>
      </p:pic>
    </p:spTree>
    <p:extLst>
      <p:ext uri="{BB962C8B-B14F-4D97-AF65-F5344CB8AC3E}">
        <p14:creationId xmlns:p14="http://schemas.microsoft.com/office/powerpoint/2010/main" val="2473558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1560" y="4941168"/>
            <a:ext cx="7886700" cy="1500187"/>
          </a:xfrm>
        </p:spPr>
        <p:txBody>
          <a:bodyPr>
            <a:normAutofit/>
          </a:bodyPr>
          <a:lstStyle/>
          <a:p>
            <a:r>
              <a:rPr lang="en-CA" sz="2800" dirty="0"/>
              <a:t>When air goes into the lungs, they get bigger and bigger!</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7624" y="332656"/>
            <a:ext cx="6912768" cy="4479783"/>
          </a:xfrm>
          <a:prstGeom prst="rect">
            <a:avLst/>
          </a:prstGeom>
          <a:effectLst>
            <a:softEdge rad="317500"/>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139404"/>
            <a:ext cx="1231900" cy="468445"/>
          </a:xfrm>
          <a:prstGeom prst="rect">
            <a:avLst/>
          </a:prstGeom>
        </p:spPr>
      </p:pic>
    </p:spTree>
    <p:extLst>
      <p:ext uri="{BB962C8B-B14F-4D97-AF65-F5344CB8AC3E}">
        <p14:creationId xmlns:p14="http://schemas.microsoft.com/office/powerpoint/2010/main" val="914221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13718" y="4725144"/>
            <a:ext cx="7342584" cy="2016646"/>
          </a:xfrm>
        </p:spPr>
        <p:txBody>
          <a:bodyPr>
            <a:noAutofit/>
          </a:bodyPr>
          <a:lstStyle/>
          <a:p>
            <a:r>
              <a:rPr lang="en-CA" sz="2800" dirty="0"/>
              <a:t>People breathe out through the mouth and nose. The carbon dioxide goes out of the body. The lungs get smaller as the air leaves the body.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339549"/>
            <a:ext cx="6552728" cy="4457230"/>
          </a:xfrm>
          <a:prstGeom prst="rect">
            <a:avLst/>
          </a:prstGeom>
          <a:effectLst>
            <a:softEdge rad="635000"/>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139404"/>
            <a:ext cx="1231900" cy="468445"/>
          </a:xfrm>
          <a:prstGeom prst="rect">
            <a:avLst/>
          </a:prstGeom>
        </p:spPr>
      </p:pic>
    </p:spTree>
    <p:extLst>
      <p:ext uri="{BB962C8B-B14F-4D97-AF65-F5344CB8AC3E}">
        <p14:creationId xmlns:p14="http://schemas.microsoft.com/office/powerpoint/2010/main" val="18382891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1609</TotalTime>
  <Words>640</Words>
  <Application>Microsoft Office PowerPoint</Application>
  <PresentationFormat>On-screen Show (4:3)</PresentationFormat>
  <Paragraphs>85</Paragraphs>
  <Slides>18</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Wingdings</vt:lpstr>
      <vt:lpstr>Office Theme</vt:lpstr>
      <vt:lpstr>The Respiratory System Unit 5, Lesson 2</vt:lpstr>
      <vt:lpstr>Learning Goals</vt:lpstr>
      <vt:lpstr>The Respiratory System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OH DEAR, THERE’S A BEAR IN THE AIR!</vt:lpstr>
      <vt:lpstr>Sorting “EA” words</vt:lpstr>
      <vt:lpstr>AND, BUT, THEN… Reviewing Transitions</vt:lpstr>
      <vt:lpstr>PowerPoint Presentation</vt:lpstr>
      <vt:lpstr>Ordinal Numbers and Time Game</vt:lpstr>
      <vt:lpstr>REVIEW</vt:lpstr>
      <vt:lpstr>Homework Sheets </vt:lpstr>
      <vt:lpstr>Write these out using ordinal numbers</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Respiratory System (EA sounds), Transitions and Ordinals</dc:title>
  <dc:creator>Vanessa Bianchi</dc:creator>
  <cp:lastModifiedBy>Pam Turnbull</cp:lastModifiedBy>
  <cp:revision>33</cp:revision>
  <dcterms:created xsi:type="dcterms:W3CDTF">2016-07-10T01:45:46Z</dcterms:created>
  <dcterms:modified xsi:type="dcterms:W3CDTF">2016-11-26T20:40:59Z</dcterms:modified>
</cp:coreProperties>
</file>