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76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4" r:id="rId20"/>
    <p:sldId id="277" r:id="rId21"/>
    <p:sldId id="275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4E378E-B0C1-4D8C-9EED-0F3A2C9182C7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7E5A27-99E1-442E-8B58-B71493E4A90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6952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https://learnenglishkids.britishcouncil.org/sites/kids/files/attachment/grammar-games-have-got-worksheet.pdf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7E5A27-99E1-442E-8B58-B71493E4A909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86665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950918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098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5614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389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9879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3569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39356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85736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4271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12503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91292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B2D50-94FC-4811-B929-1B7ED2FC25D1}" type="datetimeFigureOut">
              <a:rPr lang="en-CA" smtClean="0"/>
              <a:t>2016-12-31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B8BB3-80C2-4823-94B3-256EE9F6AEB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5440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965" y="3178268"/>
            <a:ext cx="6973531" cy="366433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" t="3809" r="-512" b="3809"/>
          <a:stretch/>
        </p:blipFill>
        <p:spPr>
          <a:xfrm>
            <a:off x="1934614" y="25468"/>
            <a:ext cx="7209386" cy="31528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934614" y="4437112"/>
            <a:ext cx="261122" cy="573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1835696" y="4581128"/>
            <a:ext cx="227269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TextBox 13"/>
          <p:cNvSpPr txBox="1"/>
          <p:nvPr/>
        </p:nvSpPr>
        <p:spPr>
          <a:xfrm>
            <a:off x="565787" y="260494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800" b="1" dirty="0"/>
              <a:t>THE MUSCULAR SYSTEM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5787" y="3373356"/>
            <a:ext cx="2872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3200" b="1" dirty="0"/>
              <a:t>Unit 5: Lesson 7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580" y="188640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56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5779" y="5013176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Legs have many pairs of large muscles. Leg muscles help people jump.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021" y="40258"/>
            <a:ext cx="7182057" cy="4647193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31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0119" y="5314138"/>
            <a:ext cx="7886700" cy="1500187"/>
          </a:xfrm>
        </p:spPr>
        <p:txBody>
          <a:bodyPr>
            <a:normAutofit/>
          </a:bodyPr>
          <a:lstStyle/>
          <a:p>
            <a:r>
              <a:rPr lang="en-CA" sz="2400" b="1" dirty="0">
                <a:solidFill>
                  <a:schemeClr val="tx1"/>
                </a:solidFill>
              </a:rPr>
              <a:t>Large muscles in the arms and back work together. These muscles help people climb.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7030766" cy="466990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52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153" y="5386819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Small muscles in the hands work together. Hand muscles help people draw.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6858000" cy="468052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417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0095" y="5157192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Small muscles in the face work together. Face muscles help people smile.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4480"/>
            <a:ext cx="6879696" cy="45453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841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227" y="5327184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Some muscles work all the time. The heart is a muscle. It pumps blood through the body.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17948" y="-729068"/>
            <a:ext cx="4869160" cy="685800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660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95" y="5229200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Sometimes many muscles in the body work together. People use many muscles when they swim.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7025698" cy="464479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76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95" y="5157192"/>
            <a:ext cx="7886700" cy="1500187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Exercise keeps muscles healthy. Muscles grow stronger when they are used so be sure to exercise everyday!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290301"/>
            <a:ext cx="6987902" cy="46085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518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282461"/>
            <a:ext cx="8424937" cy="162043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3600" b="1" dirty="0">
                <a:solidFill>
                  <a:schemeClr val="tx1"/>
                </a:solidFill>
                <a:latin typeface="+mn-lt"/>
              </a:rPr>
              <a:t>DEMONSTRATIVE PRONOUNS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760"/>
            <a:ext cx="8279317" cy="426196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39552" y="6021288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Let’s practice using items in our houses!</a:t>
            </a:r>
          </a:p>
        </p:txBody>
      </p:sp>
    </p:spTree>
    <p:extLst>
      <p:ext uri="{BB962C8B-B14F-4D97-AF65-F5344CB8AC3E}">
        <p14:creationId xmlns:p14="http://schemas.microsoft.com/office/powerpoint/2010/main" val="33996086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568952" cy="3672407"/>
          </a:xfrm>
          <a:prstGeom prst="rect">
            <a:avLst/>
          </a:prstGeom>
        </p:spPr>
      </p:pic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700" y="286582"/>
            <a:ext cx="7886700" cy="1325563"/>
          </a:xfrm>
        </p:spPr>
        <p:txBody>
          <a:bodyPr>
            <a:normAutofit/>
          </a:bodyPr>
          <a:lstStyle/>
          <a:p>
            <a:r>
              <a:rPr lang="en-CA" sz="4800" b="1" dirty="0">
                <a:solidFill>
                  <a:schemeClr val="tx1"/>
                </a:solidFill>
                <a:latin typeface="+mn-lt"/>
              </a:rPr>
              <a:t>HAVE, HAS 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556792"/>
            <a:ext cx="7632848" cy="5225552"/>
          </a:xfrm>
        </p:spPr>
      </p:pic>
      <p:sp>
        <p:nvSpPr>
          <p:cNvPr id="10" name="Rectangle 9"/>
          <p:cNvSpPr/>
          <p:nvPr/>
        </p:nvSpPr>
        <p:spPr>
          <a:xfrm>
            <a:off x="6444208" y="5974076"/>
            <a:ext cx="1058416" cy="623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Rectangle 11"/>
          <p:cNvSpPr/>
          <p:nvPr/>
        </p:nvSpPr>
        <p:spPr>
          <a:xfrm>
            <a:off x="4139952" y="4653136"/>
            <a:ext cx="3506688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3" name="Rectangle 12"/>
          <p:cNvSpPr/>
          <p:nvPr/>
        </p:nvSpPr>
        <p:spPr>
          <a:xfrm>
            <a:off x="4427984" y="4418833"/>
            <a:ext cx="3816423" cy="1733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14" name="Rectangle 13"/>
          <p:cNvSpPr/>
          <p:nvPr/>
        </p:nvSpPr>
        <p:spPr>
          <a:xfrm>
            <a:off x="2123728" y="2204864"/>
            <a:ext cx="2016224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5" name="Rectangle 14"/>
          <p:cNvSpPr/>
          <p:nvPr/>
        </p:nvSpPr>
        <p:spPr>
          <a:xfrm>
            <a:off x="4139952" y="4677931"/>
            <a:ext cx="2448272" cy="40725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b="1" u="sng" dirty="0">
                <a:solidFill>
                  <a:schemeClr val="tx1"/>
                </a:solidFill>
              </a:rPr>
              <a:t>He</a:t>
            </a:r>
            <a:r>
              <a:rPr lang="en-CA" b="1" dirty="0">
                <a:solidFill>
                  <a:schemeClr val="tx1"/>
                </a:solidFill>
              </a:rPr>
              <a:t> </a:t>
            </a:r>
            <a:r>
              <a:rPr lang="en-CA" b="1" dirty="0">
                <a:solidFill>
                  <a:srgbClr val="FF0000"/>
                </a:solidFill>
              </a:rPr>
              <a:t>has</a:t>
            </a:r>
            <a:r>
              <a:rPr lang="en-CA" b="1" dirty="0">
                <a:solidFill>
                  <a:schemeClr val="tx1"/>
                </a:solidFill>
              </a:rPr>
              <a:t> black hair</a:t>
            </a:r>
            <a:r>
              <a:rPr lang="en-CA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39952" y="5373216"/>
            <a:ext cx="2448272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b="1" u="sng" dirty="0">
                <a:solidFill>
                  <a:schemeClr val="tx1"/>
                </a:solidFill>
              </a:rPr>
              <a:t>She</a:t>
            </a:r>
            <a:r>
              <a:rPr lang="en-CA" b="1" dirty="0">
                <a:solidFill>
                  <a:schemeClr val="tx1"/>
                </a:solidFill>
              </a:rPr>
              <a:t> </a:t>
            </a:r>
            <a:r>
              <a:rPr lang="en-CA" b="1" dirty="0">
                <a:solidFill>
                  <a:srgbClr val="FF0000"/>
                </a:solidFill>
              </a:rPr>
              <a:t>has</a:t>
            </a:r>
            <a:r>
              <a:rPr lang="en-CA" b="1" dirty="0">
                <a:solidFill>
                  <a:schemeClr val="tx1"/>
                </a:solidFill>
              </a:rPr>
              <a:t> red hair.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11560" y="1628800"/>
            <a:ext cx="1512168" cy="1033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28" y="1484784"/>
            <a:ext cx="2588510" cy="172146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21736"/>
            <a:ext cx="2179992" cy="19096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99992" y="6093296"/>
            <a:ext cx="3888432" cy="7610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03789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8405"/>
            <a:ext cx="8424936" cy="6121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CA" sz="5400" b="1" dirty="0">
                <a:solidFill>
                  <a:schemeClr val="tx1"/>
                </a:solidFill>
                <a:latin typeface="+mn-lt"/>
              </a:rPr>
              <a:t>LET’S PRACTICE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50992" y="2276872"/>
            <a:ext cx="3868340" cy="823912"/>
          </a:xfrm>
        </p:spPr>
        <p:txBody>
          <a:bodyPr>
            <a:noAutofit/>
          </a:bodyPr>
          <a:lstStyle/>
          <a:p>
            <a:r>
              <a:rPr lang="en-CA" sz="2800" dirty="0"/>
              <a:t>Describe 3 things that you have at your house: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429000"/>
            <a:ext cx="2592288" cy="2592288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584117" y="2277909"/>
            <a:ext cx="3887391" cy="823912"/>
          </a:xfrm>
        </p:spPr>
        <p:txBody>
          <a:bodyPr>
            <a:noAutofit/>
          </a:bodyPr>
          <a:lstStyle/>
          <a:p>
            <a:r>
              <a:rPr lang="en-CA" sz="2800" dirty="0"/>
              <a:t>Describe something that your best friend has: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443282"/>
            <a:ext cx="2294892" cy="2583501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011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0"/>
            <a:ext cx="6851104" cy="1052736"/>
          </a:xfrm>
        </p:spPr>
        <p:txBody>
          <a:bodyPr>
            <a:normAutofit/>
          </a:bodyPr>
          <a:lstStyle/>
          <a:p>
            <a:pPr algn="ctr"/>
            <a:r>
              <a:rPr lang="en-CA" sz="6000" b="1" dirty="0">
                <a:solidFill>
                  <a:schemeClr val="tx1"/>
                </a:solidFill>
              </a:rPr>
              <a:t>We are learning to: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1008"/>
            <a:ext cx="2857500" cy="2381250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2843808" y="3068960"/>
            <a:ext cx="5904656" cy="3672408"/>
          </a:xfrm>
        </p:spPr>
        <p:txBody>
          <a:bodyPr>
            <a:normAutofit/>
          </a:bodyPr>
          <a:lstStyle/>
          <a:p>
            <a:r>
              <a:rPr lang="en-CA" sz="3200" dirty="0"/>
              <a:t>Find and use the “OU” sound</a:t>
            </a:r>
          </a:p>
          <a:p>
            <a:r>
              <a:rPr lang="en-CA" sz="3200" dirty="0"/>
              <a:t>Use the pronouns: this, that, these, those</a:t>
            </a:r>
          </a:p>
          <a:p>
            <a:r>
              <a:rPr lang="en-CA" sz="3200" dirty="0"/>
              <a:t>Use “Have” in the plus infinitive (have to…, has to….)</a:t>
            </a:r>
          </a:p>
          <a:p>
            <a:r>
              <a:rPr lang="en-CA" sz="3200" dirty="0"/>
              <a:t>Understand the muscular system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31574"/>
            <a:ext cx="7488832" cy="19898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1897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8568952" cy="36724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b="1" dirty="0">
                <a:latin typeface="+mn-lt"/>
              </a:rPr>
              <a:t>Have To…   </a:t>
            </a:r>
            <a:r>
              <a:rPr lang="en-CA" dirty="0"/>
              <a:t>                        </a:t>
            </a:r>
            <a:r>
              <a:rPr lang="en-CA" b="1" dirty="0">
                <a:latin typeface="+mn-lt"/>
              </a:rPr>
              <a:t>Has to….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340357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CA" dirty="0"/>
              <a:t>I have to go to school.</a:t>
            </a:r>
          </a:p>
          <a:p>
            <a:endParaRPr lang="en-CA" dirty="0"/>
          </a:p>
          <a:p>
            <a:r>
              <a:rPr lang="en-CA" dirty="0"/>
              <a:t>You have to wear your uniform.</a:t>
            </a:r>
          </a:p>
          <a:p>
            <a:endParaRPr lang="en-CA" dirty="0"/>
          </a:p>
          <a:p>
            <a:r>
              <a:rPr lang="en-CA" dirty="0"/>
              <a:t>We have to be on time.</a:t>
            </a:r>
          </a:p>
          <a:p>
            <a:endParaRPr lang="en-CA" dirty="0"/>
          </a:p>
          <a:p>
            <a:r>
              <a:rPr lang="en-CA" dirty="0"/>
              <a:t>They have to prepare for the Chinese New Year celebrations.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340357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CA" dirty="0"/>
              <a:t>She has to visit her grandmother.</a:t>
            </a:r>
          </a:p>
          <a:p>
            <a:endParaRPr lang="en-CA" dirty="0"/>
          </a:p>
          <a:p>
            <a:r>
              <a:rPr lang="en-CA" dirty="0"/>
              <a:t>He has to practice the piano.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3354" y="5377524"/>
            <a:ext cx="79219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800" b="1" dirty="0"/>
              <a:t>Let’s practice by talking about things that we have to do this week!</a:t>
            </a:r>
          </a:p>
        </p:txBody>
      </p:sp>
    </p:spTree>
    <p:extLst>
      <p:ext uri="{BB962C8B-B14F-4D97-AF65-F5344CB8AC3E}">
        <p14:creationId xmlns:p14="http://schemas.microsoft.com/office/powerpoint/2010/main" val="2810765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5" y="40258"/>
            <a:ext cx="8568952" cy="6722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2132856"/>
            <a:ext cx="1876425" cy="100012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912022"/>
            <a:ext cx="1540751" cy="122083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522439"/>
            <a:ext cx="2684574" cy="138321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98" t="12807" r="22480" b="11592"/>
          <a:stretch/>
        </p:blipFill>
        <p:spPr>
          <a:xfrm>
            <a:off x="1011806" y="2029355"/>
            <a:ext cx="2173692" cy="16156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TextBox 13"/>
          <p:cNvSpPr txBox="1"/>
          <p:nvPr/>
        </p:nvSpPr>
        <p:spPr>
          <a:xfrm>
            <a:off x="184582" y="56228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b="1" dirty="0"/>
              <a:t>A QUICK RECAP OF TODAY’S LEARNING GOALS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191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3600" b="1" dirty="0">
                <a:latin typeface="+mn-lt"/>
              </a:rPr>
              <a:t>Homework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01944848"/>
              </p:ext>
            </p:extLst>
          </p:nvPr>
        </p:nvGraphicFramePr>
        <p:xfrm>
          <a:off x="3196207" y="365126"/>
          <a:ext cx="4760169" cy="61602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3" imgW="3885979" imgH="5029200" progId="Acrobat.Document.DC">
                  <p:embed/>
                </p:oleObj>
              </mc:Choice>
              <mc:Fallback>
                <p:oleObj name="Acrobat Document" r:id="rId3" imgW="3885979" imgH="5029200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96207" y="365126"/>
                        <a:ext cx="4760169" cy="6160218"/>
                      </a:xfrm>
                      <a:prstGeom prst="rect">
                        <a:avLst/>
                      </a:prstGeom>
                      <a:ln w="57150">
                        <a:solidFill>
                          <a:srgbClr val="C0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23548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Content Placeholder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276872"/>
            <a:ext cx="3600400" cy="4431699"/>
          </a:xfrm>
        </p:spPr>
      </p:pic>
      <p:pic>
        <p:nvPicPr>
          <p:cNvPr id="17" name="Content Placeholder 16"/>
          <p:cNvPicPr>
            <a:picLocks noGrp="1" noChangeAspect="1"/>
          </p:cNvPicPr>
          <p:nvPr>
            <p:ph sz="quarter" idx="4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62"/>
          <a:stretch/>
        </p:blipFill>
        <p:spPr>
          <a:xfrm>
            <a:off x="4427984" y="3520612"/>
            <a:ext cx="4464496" cy="1944217"/>
          </a:xfrm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" t="33333" r="4798" b="33333"/>
          <a:stretch/>
        </p:blipFill>
        <p:spPr>
          <a:xfrm>
            <a:off x="251520" y="188640"/>
            <a:ext cx="8201891" cy="20882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09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8" y="40258"/>
            <a:ext cx="9089750" cy="6817313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79512" y="6525344"/>
            <a:ext cx="244827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40258"/>
            <a:ext cx="1015876" cy="386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28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 rot="10800000" flipV="1">
            <a:off x="5796136" y="1200026"/>
            <a:ext cx="3024336" cy="5037286"/>
          </a:xfrm>
        </p:spPr>
        <p:txBody>
          <a:bodyPr>
            <a:noAutofit/>
          </a:bodyPr>
          <a:lstStyle/>
          <a:p>
            <a:r>
              <a:rPr lang="en-CA" sz="4400" b="1" dirty="0">
                <a:solidFill>
                  <a:srgbClr val="C00000"/>
                </a:solidFill>
                <a:latin typeface="+mn-lt"/>
              </a:rPr>
              <a:t>LET’S KEEP PRACTICING THESE SOUNDS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06" y="188640"/>
            <a:ext cx="5264300" cy="6526640"/>
          </a:xfrm>
        </p:spPr>
      </p:pic>
      <p:sp>
        <p:nvSpPr>
          <p:cNvPr id="13" name="Rectangle 12"/>
          <p:cNvSpPr/>
          <p:nvPr/>
        </p:nvSpPr>
        <p:spPr>
          <a:xfrm>
            <a:off x="5364088" y="5949280"/>
            <a:ext cx="158417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4" name="Rectangle 13"/>
          <p:cNvSpPr/>
          <p:nvPr/>
        </p:nvSpPr>
        <p:spPr>
          <a:xfrm>
            <a:off x="4283968" y="2348880"/>
            <a:ext cx="4104456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9806" y="260648"/>
            <a:ext cx="331207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23678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2420888"/>
            <a:ext cx="2287166" cy="1325563"/>
          </a:xfrm>
        </p:spPr>
        <p:txBody>
          <a:bodyPr>
            <a:normAutofit fontScale="90000"/>
          </a:bodyPr>
          <a:lstStyle/>
          <a:p>
            <a:r>
              <a:rPr lang="en-CA" sz="4800" b="1" dirty="0">
                <a:solidFill>
                  <a:srgbClr val="C00000"/>
                </a:solidFill>
                <a:latin typeface="+mn-lt"/>
              </a:rPr>
              <a:t>More </a:t>
            </a:r>
            <a:br>
              <a:rPr lang="en-CA" sz="4800" b="1" dirty="0">
                <a:solidFill>
                  <a:srgbClr val="C00000"/>
                </a:solidFill>
                <a:latin typeface="+mn-lt"/>
              </a:rPr>
            </a:br>
            <a:r>
              <a:rPr lang="en-CA" sz="4800" b="1" dirty="0">
                <a:solidFill>
                  <a:srgbClr val="C00000"/>
                </a:solidFill>
                <a:latin typeface="+mn-lt"/>
              </a:rPr>
              <a:t>Practice!</a:t>
            </a:r>
          </a:p>
        </p:txBody>
      </p:sp>
      <p:pic>
        <p:nvPicPr>
          <p:cNvPr id="3" name="Content Placeholder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694" y="88532"/>
            <a:ext cx="6340654" cy="658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1074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3688" y="4941168"/>
            <a:ext cx="5400600" cy="620688"/>
          </a:xfrm>
        </p:spPr>
        <p:txBody>
          <a:bodyPr>
            <a:normAutofit/>
          </a:bodyPr>
          <a:lstStyle/>
          <a:p>
            <a:r>
              <a:rPr lang="en-CA" sz="3200" dirty="0">
                <a:solidFill>
                  <a:schemeClr val="bg1">
                    <a:lumMod val="85000"/>
                    <a:lumOff val="15000"/>
                  </a:schemeClr>
                </a:solidFill>
              </a:rPr>
              <a:t>THE MUSCULAR SYSTEM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33" b="99167" l="28750" r="77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334" r="22424"/>
          <a:stretch/>
        </p:blipFill>
        <p:spPr>
          <a:xfrm>
            <a:off x="3707904" y="-239977"/>
            <a:ext cx="5360284" cy="71298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73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0507" y="4869160"/>
            <a:ext cx="7689436" cy="1371600"/>
          </a:xfrm>
        </p:spPr>
        <p:txBody>
          <a:bodyPr>
            <a:normAutofit/>
          </a:bodyPr>
          <a:lstStyle/>
          <a:p>
            <a:r>
              <a:rPr lang="en-CA" sz="2800" b="1" dirty="0">
                <a:solidFill>
                  <a:schemeClr val="tx1"/>
                </a:solidFill>
              </a:rPr>
              <a:t>The muscular system helps the body move. Different muscles move different parts of the body.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507" y="270220"/>
            <a:ext cx="6948262" cy="453650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87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89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349" y="5301208"/>
            <a:ext cx="7886700" cy="1500187"/>
          </a:xfrm>
        </p:spPr>
        <p:txBody>
          <a:bodyPr>
            <a:noAutofit/>
          </a:bodyPr>
          <a:lstStyle/>
          <a:p>
            <a:r>
              <a:rPr lang="en-CA" sz="2400" b="1" dirty="0">
                <a:solidFill>
                  <a:schemeClr val="tx1"/>
                </a:solidFill>
              </a:rPr>
              <a:t>Most muscles work in pairs. One muscle contracts when the other muscle relaxes. This action causes a part of the body to move.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4480"/>
            <a:ext cx="7272808" cy="486916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258"/>
            <a:ext cx="1231900" cy="46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7003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</TotalTime>
  <Words>338</Words>
  <Application>Microsoft Office PowerPoint</Application>
  <PresentationFormat>On-screen Show (4:3)</PresentationFormat>
  <Paragraphs>43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Adobe Acrobat Document</vt:lpstr>
      <vt:lpstr>PowerPoint Presentation</vt:lpstr>
      <vt:lpstr>We are learning to:</vt:lpstr>
      <vt:lpstr>PowerPoint Presentation</vt:lpstr>
      <vt:lpstr>PowerPoint Presentation</vt:lpstr>
      <vt:lpstr>LET’S KEEP PRACTICING THESE SOUNDS</vt:lpstr>
      <vt:lpstr>More  Practice!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DEMONSTRATIVE PRONOUNS</vt:lpstr>
      <vt:lpstr>HAVE, HAS </vt:lpstr>
      <vt:lpstr>LET’S PRACTICE</vt:lpstr>
      <vt:lpstr>Have To…                           Has to….</vt:lpstr>
      <vt:lpstr>PowerPoint Presentation</vt:lpstr>
      <vt:lpstr>Homework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MUSCULAR SYSTEM</dc:title>
  <dc:creator>Vanessa Bianchi</dc:creator>
  <cp:lastModifiedBy>Pam Turnbull</cp:lastModifiedBy>
  <cp:revision>36</cp:revision>
  <dcterms:created xsi:type="dcterms:W3CDTF">2016-07-28T19:04:55Z</dcterms:created>
  <dcterms:modified xsi:type="dcterms:W3CDTF">2017-01-01T02:21:33Z</dcterms:modified>
</cp:coreProperties>
</file>