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57" r:id="rId3"/>
    <p:sldId id="258" r:id="rId4"/>
    <p:sldId id="259" r:id="rId5"/>
    <p:sldId id="260" r:id="rId6"/>
    <p:sldId id="263" r:id="rId7"/>
    <p:sldId id="266" r:id="rId8"/>
    <p:sldId id="262" r:id="rId9"/>
    <p:sldId id="270" r:id="rId10"/>
    <p:sldId id="285" r:id="rId11"/>
    <p:sldId id="271" r:id="rId12"/>
    <p:sldId id="273" r:id="rId13"/>
    <p:sldId id="265" r:id="rId14"/>
    <p:sldId id="277" r:id="rId15"/>
    <p:sldId id="284" r:id="rId16"/>
    <p:sldId id="283" r:id="rId17"/>
    <p:sldId id="286" r:id="rId18"/>
    <p:sldId id="272" r:id="rId19"/>
    <p:sldId id="279" r:id="rId20"/>
    <p:sldId id="278" r:id="rId21"/>
    <p:sldId id="267" r:id="rId22"/>
    <p:sldId id="268" r:id="rId23"/>
    <p:sldId id="269" r:id="rId24"/>
    <p:sldId id="281" r:id="rId25"/>
    <p:sldId id="264"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90" d="100"/>
          <a:sy n="90" d="100"/>
        </p:scale>
        <p:origin x="-1664" y="-8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426A48-F821-5E40-A2E0-E1AC74BB3F2A}" type="datetimeFigureOut">
              <a:rPr lang="en-US" smtClean="0"/>
              <a:t>16-07-31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CC1B74-F970-B24A-9EEA-3C46080332FF}" type="slidenum">
              <a:rPr lang="en-US" smtClean="0"/>
              <a:t>‹#›</a:t>
            </a:fld>
            <a:endParaRPr lang="en-US"/>
          </a:p>
        </p:txBody>
      </p:sp>
    </p:spTree>
    <p:extLst>
      <p:ext uri="{BB962C8B-B14F-4D97-AF65-F5344CB8AC3E}">
        <p14:creationId xmlns:p14="http://schemas.microsoft.com/office/powerpoint/2010/main" val="331258037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2</a:t>
            </a:fld>
            <a:endParaRPr lang="en-US"/>
          </a:p>
        </p:txBody>
      </p:sp>
    </p:spTree>
    <p:extLst>
      <p:ext uri="{BB962C8B-B14F-4D97-AF65-F5344CB8AC3E}">
        <p14:creationId xmlns:p14="http://schemas.microsoft.com/office/powerpoint/2010/main" val="2236369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13</a:t>
            </a:fld>
            <a:endParaRPr lang="en-US"/>
          </a:p>
        </p:txBody>
      </p:sp>
    </p:spTree>
    <p:extLst>
      <p:ext uri="{BB962C8B-B14F-4D97-AF65-F5344CB8AC3E}">
        <p14:creationId xmlns:p14="http://schemas.microsoft.com/office/powerpoint/2010/main" val="1007595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14</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the poem with the students first. Then have them circle all the capital letters. </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15</a:t>
            </a:fld>
            <a:endParaRPr lang="en-US"/>
          </a:p>
        </p:txBody>
      </p:sp>
    </p:spTree>
    <p:extLst>
      <p:ext uri="{BB962C8B-B14F-4D97-AF65-F5344CB8AC3E}">
        <p14:creationId xmlns:p14="http://schemas.microsoft.com/office/powerpoint/2010/main" val="3023927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16</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17</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18</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19</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20</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what</a:t>
            </a:r>
            <a:r>
              <a:rPr lang="en-US" baseline="0" dirty="0" smtClean="0"/>
              <a:t> “desserts” means (a sweet course usually served at the end of a meal). Have students circle the desserts. Then, go over each of the foods and give the English word for each graphic. </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21</a:t>
            </a:fld>
            <a:endParaRPr lang="en-US"/>
          </a:p>
        </p:txBody>
      </p:sp>
    </p:spTree>
    <p:extLst>
      <p:ext uri="{BB962C8B-B14F-4D97-AF65-F5344CB8AC3E}">
        <p14:creationId xmlns:p14="http://schemas.microsoft.com/office/powerpoint/2010/main" val="155249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22</a:t>
            </a:fld>
            <a:endParaRPr lang="en-US"/>
          </a:p>
        </p:txBody>
      </p:sp>
    </p:spTree>
    <p:extLst>
      <p:ext uri="{BB962C8B-B14F-4D97-AF65-F5344CB8AC3E}">
        <p14:creationId xmlns:p14="http://schemas.microsoft.com/office/powerpoint/2010/main" val="155249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5</a:t>
            </a:fld>
            <a:endParaRPr lang="en-US"/>
          </a:p>
        </p:txBody>
      </p:sp>
    </p:spTree>
    <p:extLst>
      <p:ext uri="{BB962C8B-B14F-4D97-AF65-F5344CB8AC3E}">
        <p14:creationId xmlns:p14="http://schemas.microsoft.com/office/powerpoint/2010/main" val="3141060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what</a:t>
            </a:r>
            <a:r>
              <a:rPr lang="en-US" baseline="0" dirty="0" smtClean="0"/>
              <a:t> “healthy eating” means (foods that are good for you including fresh fruits and vegetables, whole grains). Emphasize the importance of healthy choices </a:t>
            </a:r>
            <a:r>
              <a:rPr lang="en-US" baseline="0" dirty="0" err="1" smtClean="0"/>
              <a:t>abd</a:t>
            </a:r>
            <a:r>
              <a:rPr lang="en-US" baseline="0" dirty="0" smtClean="0"/>
              <a:t> eating natural foods. Have students circle the healthy food. Then, go over each of the foods and give the English word for each graphic. </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23</a:t>
            </a:fld>
            <a:endParaRPr lang="en-US"/>
          </a:p>
        </p:txBody>
      </p:sp>
    </p:spTree>
    <p:extLst>
      <p:ext uri="{BB962C8B-B14F-4D97-AF65-F5344CB8AC3E}">
        <p14:creationId xmlns:p14="http://schemas.microsoft.com/office/powerpoint/2010/main" val="1552494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24</a:t>
            </a:fld>
            <a:endParaRPr lang="en-US"/>
          </a:p>
        </p:txBody>
      </p:sp>
    </p:spTree>
    <p:extLst>
      <p:ext uri="{BB962C8B-B14F-4D97-AF65-F5344CB8AC3E}">
        <p14:creationId xmlns:p14="http://schemas.microsoft.com/office/powerpoint/2010/main" val="549114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25</a:t>
            </a:fld>
            <a:endParaRPr lang="en-US"/>
          </a:p>
        </p:txBody>
      </p:sp>
    </p:spTree>
    <p:extLst>
      <p:ext uri="{BB962C8B-B14F-4D97-AF65-F5344CB8AC3E}">
        <p14:creationId xmlns:p14="http://schemas.microsoft.com/office/powerpoint/2010/main" val="2537836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Say each word, articulating it clearly. Then</a:t>
            </a:r>
            <a:r>
              <a:rPr lang="en-US" baseline="0" dirty="0" smtClean="0"/>
              <a:t> say the word again, in a more natural way. Read the sentence accompanying the word. Instruct the students to repeat the word, chorally and then individually. Then, instruct the students to repeat each sentence, chorally and then individually. </a:t>
            </a:r>
            <a:endParaRPr lang="en-US" dirty="0" smtClean="0"/>
          </a:p>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6</a:t>
            </a:fld>
            <a:endParaRPr lang="en-US"/>
          </a:p>
        </p:txBody>
      </p:sp>
    </p:spTree>
    <p:extLst>
      <p:ext uri="{BB962C8B-B14F-4D97-AF65-F5344CB8AC3E}">
        <p14:creationId xmlns:p14="http://schemas.microsoft.com/office/powerpoint/2010/main" val="3274710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7</a:t>
            </a:fld>
            <a:endParaRPr lang="en-US"/>
          </a:p>
        </p:txBody>
      </p:sp>
    </p:spTree>
    <p:extLst>
      <p:ext uri="{BB962C8B-B14F-4D97-AF65-F5344CB8AC3E}">
        <p14:creationId xmlns:p14="http://schemas.microsoft.com/office/powerpoint/2010/main" val="3274710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8</a:t>
            </a:fld>
            <a:endParaRPr lang="en-US"/>
          </a:p>
        </p:txBody>
      </p:sp>
    </p:spTree>
    <p:extLst>
      <p:ext uri="{BB962C8B-B14F-4D97-AF65-F5344CB8AC3E}">
        <p14:creationId xmlns:p14="http://schemas.microsoft.com/office/powerpoint/2010/main" val="1555721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9</a:t>
            </a:fld>
            <a:endParaRPr lang="en-US"/>
          </a:p>
        </p:txBody>
      </p:sp>
    </p:spTree>
    <p:extLst>
      <p:ext uri="{BB962C8B-B14F-4D97-AF65-F5344CB8AC3E}">
        <p14:creationId xmlns:p14="http://schemas.microsoft.com/office/powerpoint/2010/main" val="1555721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Play “Fruits and Vegetables that Evolved Into Different Creatures.mp4” Make sure to stop video for discussion. Talk to the students about the type of vegetables featured in the video.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1CC1B74-F970-B24A-9EEA-3C46080332FF}" type="slidenum">
              <a:rPr lang="en-US" smtClean="0"/>
              <a:t>10</a:t>
            </a:fld>
            <a:endParaRPr lang="en-US"/>
          </a:p>
        </p:txBody>
      </p:sp>
    </p:spTree>
    <p:extLst>
      <p:ext uri="{BB962C8B-B14F-4D97-AF65-F5344CB8AC3E}">
        <p14:creationId xmlns:p14="http://schemas.microsoft.com/office/powerpoint/2010/main" val="1555721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11</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12</a:t>
            </a:fld>
            <a:endParaRPr lang="en-US"/>
          </a:p>
        </p:txBody>
      </p:sp>
    </p:spTree>
    <p:extLst>
      <p:ext uri="{BB962C8B-B14F-4D97-AF65-F5344CB8AC3E}">
        <p14:creationId xmlns:p14="http://schemas.microsoft.com/office/powerpoint/2010/main" val="796180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D98F30-7818-C14C-AA6E-03B5F72024D5}" type="datetimeFigureOut">
              <a:rPr lang="en-US" smtClean="0"/>
              <a:t>16-07-31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975079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D98F30-7818-C14C-AA6E-03B5F72024D5}" type="datetimeFigureOut">
              <a:rPr lang="en-US" smtClean="0"/>
              <a:t>16-07-31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2443028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D98F30-7818-C14C-AA6E-03B5F72024D5}" type="datetimeFigureOut">
              <a:rPr lang="en-US" smtClean="0"/>
              <a:t>16-07-31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1262855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D98F30-7818-C14C-AA6E-03B5F72024D5}" type="datetimeFigureOut">
              <a:rPr lang="en-US" smtClean="0"/>
              <a:t>16-07-31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2272240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D98F30-7818-C14C-AA6E-03B5F72024D5}" type="datetimeFigureOut">
              <a:rPr lang="en-US" smtClean="0"/>
              <a:t>16-07-31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2862625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D98F30-7818-C14C-AA6E-03B5F72024D5}" type="datetimeFigureOut">
              <a:rPr lang="en-US" smtClean="0"/>
              <a:t>16-07-31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1628337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D98F30-7818-C14C-AA6E-03B5F72024D5}" type="datetimeFigureOut">
              <a:rPr lang="en-US" smtClean="0"/>
              <a:t>16-07-31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1817629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D98F30-7818-C14C-AA6E-03B5F72024D5}" type="datetimeFigureOut">
              <a:rPr lang="en-US" smtClean="0"/>
              <a:t>16-07-31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3760093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D98F30-7818-C14C-AA6E-03B5F72024D5}" type="datetimeFigureOut">
              <a:rPr lang="en-US" smtClean="0"/>
              <a:t>16-07-31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3258314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D98F30-7818-C14C-AA6E-03B5F72024D5}" type="datetimeFigureOut">
              <a:rPr lang="en-US" smtClean="0"/>
              <a:t>16-07-31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3559001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D98F30-7818-C14C-AA6E-03B5F72024D5}" type="datetimeFigureOut">
              <a:rPr lang="en-US" smtClean="0"/>
              <a:t>16-07-31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299345940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D98F30-7818-C14C-AA6E-03B5F72024D5}" type="datetimeFigureOut">
              <a:rPr lang="en-US" smtClean="0"/>
              <a:t>16-07-31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ED70BB-9A74-0840-ABFC-F028D17BFC0F}" type="slidenum">
              <a:rPr lang="en-US" smtClean="0"/>
              <a:t>‹#›</a:t>
            </a:fld>
            <a:endParaRPr lang="en-US"/>
          </a:p>
        </p:txBody>
      </p:sp>
    </p:spTree>
    <p:extLst>
      <p:ext uri="{BB962C8B-B14F-4D97-AF65-F5344CB8AC3E}">
        <p14:creationId xmlns:p14="http://schemas.microsoft.com/office/powerpoint/2010/main" val="2209155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jp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1.jp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1" Type="http://schemas.openxmlformats.org/officeDocument/2006/relationships/image" Target="../media/image44.png"/><Relationship Id="rId12" Type="http://schemas.openxmlformats.org/officeDocument/2006/relationships/image" Target="../media/image45.png"/><Relationship Id="rId13"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9" Type="http://schemas.openxmlformats.org/officeDocument/2006/relationships/image" Target="../media/image42.png"/><Relationship Id="rId10"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11" Type="http://schemas.openxmlformats.org/officeDocument/2006/relationships/image" Target="../media/image64.png"/><Relationship Id="rId12" Type="http://schemas.openxmlformats.org/officeDocument/2006/relationships/image" Target="../media/image65.png"/><Relationship Id="rId13"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61.png"/><Relationship Id="rId9" Type="http://schemas.openxmlformats.org/officeDocument/2006/relationships/image" Target="../media/image62.png"/><Relationship Id="rId10" Type="http://schemas.openxmlformats.org/officeDocument/2006/relationships/image" Target="../media/image6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2021313"/>
          </a:xfrm>
        </p:spPr>
        <p:txBody>
          <a:bodyPr>
            <a:normAutofit fontScale="90000"/>
          </a:bodyPr>
          <a:lstStyle/>
          <a:p>
            <a:r>
              <a:rPr lang="en-US" sz="3600" dirty="0" smtClean="0">
                <a:latin typeface="Century Gothic"/>
                <a:cs typeface="Century Gothic"/>
              </a:rPr>
              <a:t/>
            </a:r>
            <a:br>
              <a:rPr lang="en-US" sz="3600" dirty="0" smtClean="0">
                <a:latin typeface="Century Gothic"/>
                <a:cs typeface="Century Gothic"/>
              </a:rPr>
            </a:br>
            <a:r>
              <a:rPr lang="en-US" sz="3600" dirty="0" smtClean="0">
                <a:latin typeface="Century Gothic"/>
                <a:cs typeface="Century Gothic"/>
              </a:rPr>
              <a:t>Lesson 1</a:t>
            </a:r>
            <a:br>
              <a:rPr lang="en-US" sz="3600" dirty="0" smtClean="0">
                <a:latin typeface="Century Gothic"/>
                <a:cs typeface="Century Gothic"/>
              </a:rPr>
            </a:br>
            <a:r>
              <a:rPr lang="en-US" sz="9800" b="1" dirty="0" smtClean="0">
                <a:latin typeface="Century Gothic"/>
                <a:cs typeface="Century Gothic"/>
              </a:rPr>
              <a:t>FOOD</a:t>
            </a:r>
            <a:r>
              <a:rPr lang="en-US" sz="3600" dirty="0" smtClean="0">
                <a:latin typeface="Century Gothic"/>
                <a:cs typeface="Century Gothic"/>
              </a:rPr>
              <a:t/>
            </a:r>
            <a:br>
              <a:rPr lang="en-US" sz="3600" dirty="0" smtClean="0">
                <a:latin typeface="Century Gothic"/>
                <a:cs typeface="Century Gothic"/>
              </a:rPr>
            </a:br>
            <a:r>
              <a:rPr lang="en-US" sz="3600" dirty="0">
                <a:latin typeface="Century Gothic"/>
                <a:cs typeface="Century Gothic"/>
              </a:rPr>
              <a:t/>
            </a:r>
            <a:br>
              <a:rPr lang="en-US" sz="3600" dirty="0">
                <a:latin typeface="Century Gothic"/>
                <a:cs typeface="Century Gothic"/>
              </a:rPr>
            </a:br>
            <a:endParaRPr lang="en-US" sz="3600" dirty="0">
              <a:latin typeface="Century Gothic"/>
              <a:cs typeface="Century Gothic"/>
            </a:endParaRPr>
          </a:p>
        </p:txBody>
      </p:sp>
      <p:sp>
        <p:nvSpPr>
          <p:cNvPr id="3" name="Subtitle 2"/>
          <p:cNvSpPr>
            <a:spLocks noGrp="1"/>
          </p:cNvSpPr>
          <p:nvPr>
            <p:ph type="subTitle" idx="1"/>
          </p:nvPr>
        </p:nvSpPr>
        <p:spPr/>
        <p:txBody>
          <a:bodyPr/>
          <a:lstStyle/>
          <a:p>
            <a:endParaRPr lang="en-US"/>
          </a:p>
        </p:txBody>
      </p:sp>
      <p:pic>
        <p:nvPicPr>
          <p:cNvPr id="4" name="Picture 3" descr="graphics for title p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728058"/>
            <a:ext cx="9144000" cy="1653285"/>
          </a:xfrm>
          <a:prstGeom prst="rect">
            <a:avLst/>
          </a:prstGeom>
        </p:spPr>
      </p:pic>
      <p:pic>
        <p:nvPicPr>
          <p:cNvPr id="5" name="Picture 4"/>
          <p:cNvPicPr>
            <a:picLocks noChangeAspect="1"/>
          </p:cNvPicPr>
          <p:nvPr/>
        </p:nvPicPr>
        <p:blipFill>
          <a:blip r:embed="rId4"/>
          <a:stretch>
            <a:fillRect/>
          </a:stretch>
        </p:blipFill>
        <p:spPr>
          <a:xfrm>
            <a:off x="3736343" y="817366"/>
            <a:ext cx="1664489" cy="732375"/>
          </a:xfrm>
          <a:prstGeom prst="rect">
            <a:avLst/>
          </a:prstGeom>
        </p:spPr>
      </p:pic>
    </p:spTree>
    <p:extLst>
      <p:ext uri="{BB962C8B-B14F-4D97-AF65-F5344CB8AC3E}">
        <p14:creationId xmlns:p14="http://schemas.microsoft.com/office/powerpoint/2010/main" val="102781913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3689"/>
            <a:ext cx="8229600" cy="1143000"/>
          </a:xfrm>
        </p:spPr>
        <p:txBody>
          <a:bodyPr>
            <a:normAutofit/>
          </a:bodyPr>
          <a:lstStyle/>
          <a:p>
            <a:r>
              <a:rPr lang="en-US" sz="4800" b="1" dirty="0" smtClean="0">
                <a:latin typeface="Century Gothic"/>
                <a:cs typeface="Century Gothic"/>
              </a:rPr>
              <a:t>Funny Vegetables</a:t>
            </a:r>
            <a:endParaRPr lang="en-US" sz="4800" b="1" dirty="0">
              <a:latin typeface="Century Gothic"/>
              <a:cs typeface="Century Gothic"/>
            </a:endParaRPr>
          </a:p>
        </p:txBody>
      </p:sp>
      <p:pic>
        <p:nvPicPr>
          <p:cNvPr id="4" name="Picture 3" descr="Screen Shot 2016-07-31 at 1.07.4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9144000" cy="5715000"/>
          </a:xfrm>
          <a:prstGeom prst="rect">
            <a:avLst/>
          </a:prstGeom>
        </p:spPr>
      </p:pic>
    </p:spTree>
    <p:extLst>
      <p:ext uri="{BB962C8B-B14F-4D97-AF65-F5344CB8AC3E}">
        <p14:creationId xmlns:p14="http://schemas.microsoft.com/office/powerpoint/2010/main" val="878344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37344" y="804336"/>
            <a:ext cx="8294511" cy="5206998"/>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479778" y="-16933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latin typeface="Century Gothic"/>
                <a:cs typeface="Century Gothic"/>
              </a:rPr>
              <a:t>Using CAPITALS</a:t>
            </a:r>
            <a:endParaRPr lang="en-US" b="1" dirty="0">
              <a:latin typeface="Century Gothic"/>
              <a:cs typeface="Century Gothic"/>
            </a:endParaRPr>
          </a:p>
        </p:txBody>
      </p:sp>
      <p:sp>
        <p:nvSpPr>
          <p:cNvPr id="7" name="Content Placeholder 2"/>
          <p:cNvSpPr txBox="1">
            <a:spLocks/>
          </p:cNvSpPr>
          <p:nvPr/>
        </p:nvSpPr>
        <p:spPr>
          <a:xfrm>
            <a:off x="550333" y="1045545"/>
            <a:ext cx="8096856" cy="541734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smtClean="0">
                <a:latin typeface="Century Gothic"/>
                <a:cs typeface="Century Gothic"/>
              </a:rPr>
              <a:t>They are used in: </a:t>
            </a:r>
          </a:p>
          <a:p>
            <a:pPr marL="0" indent="0">
              <a:buNone/>
            </a:pPr>
            <a:r>
              <a:rPr lang="en-US" sz="2600" dirty="0" smtClean="0">
                <a:latin typeface="Century Gothic"/>
                <a:cs typeface="Century Gothic"/>
              </a:rPr>
              <a:t>	first </a:t>
            </a:r>
            <a:r>
              <a:rPr lang="en-US" sz="2600" dirty="0">
                <a:latin typeface="Century Gothic"/>
                <a:cs typeface="Century Gothic"/>
              </a:rPr>
              <a:t>letter of the </a:t>
            </a:r>
            <a:r>
              <a:rPr lang="en-US" sz="2600" dirty="0" smtClean="0">
                <a:latin typeface="Century Gothic"/>
                <a:cs typeface="Century Gothic"/>
              </a:rPr>
              <a:t>first word </a:t>
            </a:r>
            <a:r>
              <a:rPr lang="en-US" sz="2600" dirty="0">
                <a:latin typeface="Century Gothic"/>
                <a:cs typeface="Century Gothic"/>
              </a:rPr>
              <a:t>of a statement or </a:t>
            </a:r>
            <a:r>
              <a:rPr lang="en-US" sz="2600" dirty="0" smtClean="0">
                <a:latin typeface="Century Gothic"/>
                <a:cs typeface="Century Gothic"/>
              </a:rPr>
              <a:t>question </a:t>
            </a:r>
          </a:p>
          <a:p>
            <a:pPr marL="457200" lvl="1" indent="0">
              <a:buNone/>
            </a:pPr>
            <a:r>
              <a:rPr lang="en-US" sz="2000" dirty="0">
                <a:latin typeface="Century Gothic"/>
                <a:cs typeface="Century Gothic"/>
              </a:rPr>
              <a:t>	</a:t>
            </a:r>
            <a:r>
              <a:rPr lang="en-US" sz="2600" b="1" dirty="0">
                <a:latin typeface="Century Gothic"/>
                <a:cs typeface="Century Gothic"/>
              </a:rPr>
              <a:t>H</a:t>
            </a:r>
            <a:r>
              <a:rPr lang="en-US" sz="2600" dirty="0">
                <a:latin typeface="Century Gothic"/>
                <a:cs typeface="Century Gothic"/>
              </a:rPr>
              <a:t>is birthday was last week.</a:t>
            </a:r>
            <a:br>
              <a:rPr lang="en-US" sz="2600" dirty="0">
                <a:latin typeface="Century Gothic"/>
                <a:cs typeface="Century Gothic"/>
              </a:rPr>
            </a:br>
            <a:r>
              <a:rPr lang="en-US" sz="2600" dirty="0" smtClean="0">
                <a:latin typeface="Century Gothic"/>
                <a:cs typeface="Century Gothic"/>
              </a:rPr>
              <a:t>	</a:t>
            </a:r>
            <a:endParaRPr lang="en-US" sz="2000" dirty="0" smtClean="0">
              <a:latin typeface="Century Gothic"/>
              <a:cs typeface="Century Gothic"/>
            </a:endParaRPr>
          </a:p>
          <a:p>
            <a:pPr marL="457200" lvl="1" indent="0">
              <a:buNone/>
            </a:pPr>
            <a:endParaRPr lang="en-US" sz="2600" dirty="0" smtClean="0">
              <a:latin typeface="Century Gothic"/>
              <a:cs typeface="Century Gothic"/>
            </a:endParaRPr>
          </a:p>
          <a:p>
            <a:pPr marL="457200" lvl="1" indent="0">
              <a:buNone/>
            </a:pPr>
            <a:r>
              <a:rPr lang="en-US" sz="2600" dirty="0" smtClean="0">
                <a:latin typeface="Century Gothic"/>
                <a:cs typeface="Century Gothic"/>
              </a:rPr>
              <a:t>capitals for the first letter of a name, place, language, or saying “I”</a:t>
            </a:r>
          </a:p>
          <a:p>
            <a:pPr marL="457200" lvl="1" indent="0">
              <a:buNone/>
            </a:pPr>
            <a:r>
              <a:rPr lang="en-US" sz="2600" dirty="0">
                <a:latin typeface="Century Gothic"/>
                <a:cs typeface="Century Gothic"/>
              </a:rPr>
              <a:t>	</a:t>
            </a:r>
            <a:r>
              <a:rPr lang="en-US" sz="2600" b="1" dirty="0">
                <a:latin typeface="Century Gothic"/>
                <a:cs typeface="Century Gothic"/>
              </a:rPr>
              <a:t>I </a:t>
            </a:r>
            <a:r>
              <a:rPr lang="en-US" sz="2600" dirty="0">
                <a:latin typeface="Century Gothic"/>
                <a:cs typeface="Century Gothic"/>
              </a:rPr>
              <a:t>went to the </a:t>
            </a:r>
            <a:r>
              <a:rPr lang="en-US" sz="2600" b="1" dirty="0">
                <a:latin typeface="Century Gothic"/>
                <a:cs typeface="Century Gothic"/>
              </a:rPr>
              <a:t>G</a:t>
            </a:r>
            <a:r>
              <a:rPr lang="en-US" sz="2600" dirty="0">
                <a:latin typeface="Century Gothic"/>
                <a:cs typeface="Century Gothic"/>
              </a:rPr>
              <a:t>reat </a:t>
            </a:r>
            <a:r>
              <a:rPr lang="en-US" sz="2600" b="1" dirty="0">
                <a:latin typeface="Century Gothic"/>
                <a:cs typeface="Century Gothic"/>
              </a:rPr>
              <a:t>W</a:t>
            </a:r>
            <a:r>
              <a:rPr lang="en-US" sz="2600" dirty="0">
                <a:latin typeface="Century Gothic"/>
                <a:cs typeface="Century Gothic"/>
              </a:rPr>
              <a:t>all of </a:t>
            </a:r>
            <a:r>
              <a:rPr lang="en-US" sz="2600" b="1" dirty="0">
                <a:latin typeface="Century Gothic"/>
                <a:cs typeface="Century Gothic"/>
              </a:rPr>
              <a:t>C</a:t>
            </a:r>
            <a:r>
              <a:rPr lang="en-US" sz="2600" dirty="0">
                <a:latin typeface="Century Gothic"/>
                <a:cs typeface="Century Gothic"/>
              </a:rPr>
              <a:t>hina.</a:t>
            </a:r>
            <a:endParaRPr lang="en-US" sz="2600" dirty="0"/>
          </a:p>
          <a:p>
            <a:pPr marL="457200" lvl="1" indent="0">
              <a:buNone/>
            </a:pPr>
            <a:r>
              <a:rPr lang="en-US" sz="2400" dirty="0"/>
              <a:t>	</a:t>
            </a:r>
          </a:p>
          <a:p>
            <a:pPr marL="457200" lvl="1" indent="0">
              <a:buNone/>
            </a:pPr>
            <a:endParaRPr lang="en-US" sz="2400" dirty="0"/>
          </a:p>
          <a:p>
            <a:pPr marL="457200" lvl="1" indent="0">
              <a:buNone/>
            </a:pPr>
            <a:endParaRPr lang="en-US" sz="2400" dirty="0"/>
          </a:p>
          <a:p>
            <a:pPr marL="0" indent="0">
              <a:buNone/>
            </a:pPr>
            <a:endParaRPr lang="en-US" sz="2800" dirty="0" smtClean="0">
              <a:latin typeface="Century Gothic"/>
              <a:cs typeface="Century Gothic"/>
            </a:endParaRPr>
          </a:p>
          <a:p>
            <a:endParaRPr lang="en-US" sz="2800" dirty="0" smtClean="0">
              <a:latin typeface="Century Gothic"/>
              <a:cs typeface="Century Gothic"/>
            </a:endParaRPr>
          </a:p>
          <a:p>
            <a:pPr marL="0" indent="0">
              <a:buNone/>
            </a:pPr>
            <a:endParaRPr lang="en-US" sz="2800" dirty="0" smtClean="0">
              <a:latin typeface="Century Gothic"/>
              <a:cs typeface="Century Gothic"/>
            </a:endParaRPr>
          </a:p>
        </p:txBody>
      </p:sp>
      <p:pic>
        <p:nvPicPr>
          <p:cNvPr id="8" name="Picture 7" descr="birthday cak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889" y="2041716"/>
            <a:ext cx="2089149" cy="1697728"/>
          </a:xfrm>
          <a:prstGeom prst="rect">
            <a:avLst/>
          </a:prstGeom>
        </p:spPr>
      </p:pic>
      <p:pic>
        <p:nvPicPr>
          <p:cNvPr id="9" name="Picture 8" descr="Great Wall of Chin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2951" y="4713111"/>
            <a:ext cx="3737926" cy="1989667"/>
          </a:xfrm>
          <a:prstGeom prst="rect">
            <a:avLst/>
          </a:prstGeom>
        </p:spPr>
      </p:pic>
    </p:spTree>
    <p:extLst>
      <p:ext uri="{BB962C8B-B14F-4D97-AF65-F5344CB8AC3E}">
        <p14:creationId xmlns:p14="http://schemas.microsoft.com/office/powerpoint/2010/main" val="3228541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37344" y="804336"/>
            <a:ext cx="8294511" cy="5206998"/>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479778" y="-16933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latin typeface="Century Gothic"/>
                <a:cs typeface="Century Gothic"/>
              </a:rPr>
              <a:t>Using CAPITALS</a:t>
            </a:r>
            <a:endParaRPr lang="en-US" b="1" dirty="0">
              <a:latin typeface="Century Gothic"/>
              <a:cs typeface="Century Gothic"/>
            </a:endParaRPr>
          </a:p>
        </p:txBody>
      </p:sp>
      <p:sp>
        <p:nvSpPr>
          <p:cNvPr id="6" name="Content Placeholder 2"/>
          <p:cNvSpPr txBox="1">
            <a:spLocks/>
          </p:cNvSpPr>
          <p:nvPr/>
        </p:nvSpPr>
        <p:spPr>
          <a:xfrm>
            <a:off x="606777" y="1045545"/>
            <a:ext cx="8096856" cy="541734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smtClean="0">
                <a:latin typeface="Century Gothic"/>
                <a:cs typeface="Century Gothic"/>
              </a:rPr>
              <a:t>They are also used in: </a:t>
            </a:r>
          </a:p>
          <a:p>
            <a:pPr marL="0" indent="0">
              <a:buNone/>
            </a:pPr>
            <a:r>
              <a:rPr lang="en-US" sz="2600" dirty="0" smtClean="0">
                <a:latin typeface="Century Gothic"/>
                <a:cs typeface="Century Gothic"/>
              </a:rPr>
              <a:t>	first </a:t>
            </a:r>
            <a:r>
              <a:rPr lang="en-US" sz="2600" dirty="0">
                <a:latin typeface="Century Gothic"/>
                <a:cs typeface="Century Gothic"/>
              </a:rPr>
              <a:t>letter of the </a:t>
            </a:r>
            <a:r>
              <a:rPr lang="en-US" sz="2600" dirty="0" smtClean="0">
                <a:latin typeface="Century Gothic"/>
                <a:cs typeface="Century Gothic"/>
              </a:rPr>
              <a:t>days of the week</a:t>
            </a:r>
          </a:p>
          <a:p>
            <a:pPr marL="0" indent="0">
              <a:buNone/>
            </a:pPr>
            <a:r>
              <a:rPr lang="en-US" sz="2600" b="1" dirty="0" smtClean="0">
                <a:latin typeface="Century Gothic"/>
                <a:cs typeface="Century Gothic"/>
              </a:rPr>
              <a:t>		S</a:t>
            </a:r>
            <a:r>
              <a:rPr lang="en-US" sz="2600" dirty="0" smtClean="0">
                <a:latin typeface="Century Gothic"/>
                <a:cs typeface="Century Gothic"/>
              </a:rPr>
              <a:t>unday</a:t>
            </a:r>
            <a:r>
              <a:rPr lang="en-US" sz="2600" dirty="0">
                <a:latin typeface="Century Gothic"/>
                <a:cs typeface="Century Gothic"/>
              </a:rPr>
              <a:t>, </a:t>
            </a:r>
            <a:r>
              <a:rPr lang="en-US" sz="2600" b="1" dirty="0">
                <a:latin typeface="Century Gothic"/>
                <a:cs typeface="Century Gothic"/>
              </a:rPr>
              <a:t>M</a:t>
            </a:r>
            <a:r>
              <a:rPr lang="en-US" sz="2600" dirty="0">
                <a:latin typeface="Century Gothic"/>
                <a:cs typeface="Century Gothic"/>
              </a:rPr>
              <a:t>onday, </a:t>
            </a:r>
            <a:r>
              <a:rPr lang="en-US" sz="2600" b="1" dirty="0">
                <a:latin typeface="Century Gothic"/>
                <a:cs typeface="Century Gothic"/>
              </a:rPr>
              <a:t>T</a:t>
            </a:r>
            <a:r>
              <a:rPr lang="en-US" sz="2600" dirty="0">
                <a:latin typeface="Century Gothic"/>
                <a:cs typeface="Century Gothic"/>
              </a:rPr>
              <a:t>uesday, </a:t>
            </a:r>
            <a:r>
              <a:rPr lang="en-US" sz="2600" b="1" dirty="0">
                <a:latin typeface="Century Gothic"/>
                <a:cs typeface="Century Gothic"/>
              </a:rPr>
              <a:t>W</a:t>
            </a:r>
            <a:r>
              <a:rPr lang="en-US" sz="2600" dirty="0">
                <a:latin typeface="Century Gothic"/>
                <a:cs typeface="Century Gothic"/>
              </a:rPr>
              <a:t>ednesday,</a:t>
            </a:r>
            <a:br>
              <a:rPr lang="en-US" sz="2600" dirty="0">
                <a:latin typeface="Century Gothic"/>
                <a:cs typeface="Century Gothic"/>
              </a:rPr>
            </a:br>
            <a:r>
              <a:rPr lang="en-US" sz="2600" dirty="0" smtClean="0">
                <a:latin typeface="Century Gothic"/>
                <a:cs typeface="Century Gothic"/>
              </a:rPr>
              <a:t>		</a:t>
            </a:r>
            <a:r>
              <a:rPr lang="en-US" sz="2600" b="1" dirty="0" smtClean="0">
                <a:latin typeface="Century Gothic"/>
                <a:cs typeface="Century Gothic"/>
              </a:rPr>
              <a:t>T</a:t>
            </a:r>
            <a:r>
              <a:rPr lang="en-US" sz="2600" dirty="0" smtClean="0">
                <a:latin typeface="Century Gothic"/>
                <a:cs typeface="Century Gothic"/>
              </a:rPr>
              <a:t>hursday</a:t>
            </a:r>
            <a:r>
              <a:rPr lang="en-US" sz="2600" dirty="0">
                <a:latin typeface="Century Gothic"/>
                <a:cs typeface="Century Gothic"/>
              </a:rPr>
              <a:t>, </a:t>
            </a:r>
            <a:r>
              <a:rPr lang="en-US" sz="2600" b="1" dirty="0">
                <a:latin typeface="Century Gothic"/>
                <a:cs typeface="Century Gothic"/>
              </a:rPr>
              <a:t>F</a:t>
            </a:r>
            <a:r>
              <a:rPr lang="en-US" sz="2600" dirty="0">
                <a:latin typeface="Century Gothic"/>
                <a:cs typeface="Century Gothic"/>
              </a:rPr>
              <a:t>riday, </a:t>
            </a:r>
            <a:r>
              <a:rPr lang="en-US" sz="2600" b="1" dirty="0">
                <a:latin typeface="Century Gothic"/>
                <a:cs typeface="Century Gothic"/>
              </a:rPr>
              <a:t>S</a:t>
            </a:r>
            <a:r>
              <a:rPr lang="en-US" sz="2600" dirty="0">
                <a:latin typeface="Century Gothic"/>
                <a:cs typeface="Century Gothic"/>
              </a:rPr>
              <a:t>aturday </a:t>
            </a:r>
          </a:p>
          <a:p>
            <a:pPr marL="457200" lvl="1" indent="0">
              <a:buNone/>
            </a:pPr>
            <a:endParaRPr lang="en-US" sz="2000" dirty="0" smtClean="0">
              <a:latin typeface="Century Gothic"/>
              <a:cs typeface="Century Gothic"/>
            </a:endParaRPr>
          </a:p>
          <a:p>
            <a:pPr marL="0" indent="0">
              <a:buNone/>
            </a:pPr>
            <a:r>
              <a:rPr lang="en-US" sz="2600" dirty="0" smtClean="0">
                <a:latin typeface="Century Gothic"/>
                <a:cs typeface="Century Gothic"/>
              </a:rPr>
              <a:t>	first </a:t>
            </a:r>
            <a:r>
              <a:rPr lang="en-US" sz="2600" dirty="0">
                <a:latin typeface="Century Gothic"/>
                <a:cs typeface="Century Gothic"/>
              </a:rPr>
              <a:t>letter of the </a:t>
            </a:r>
            <a:r>
              <a:rPr lang="en-US" sz="2600" dirty="0" smtClean="0">
                <a:latin typeface="Century Gothic"/>
                <a:cs typeface="Century Gothic"/>
              </a:rPr>
              <a:t>months of the year</a:t>
            </a:r>
            <a:endParaRPr lang="en-US" sz="2600" dirty="0">
              <a:latin typeface="Century Gothic"/>
              <a:cs typeface="Century Gothic"/>
            </a:endParaRPr>
          </a:p>
          <a:p>
            <a:pPr marL="0" indent="0">
              <a:buNone/>
            </a:pPr>
            <a:r>
              <a:rPr lang="en-US" sz="2600" b="1" dirty="0" smtClean="0">
                <a:latin typeface="Century Gothic"/>
                <a:cs typeface="Century Gothic"/>
              </a:rPr>
              <a:t>		J</a:t>
            </a:r>
            <a:r>
              <a:rPr lang="en-US" sz="2600" dirty="0" smtClean="0">
                <a:latin typeface="Century Gothic"/>
                <a:cs typeface="Century Gothic"/>
              </a:rPr>
              <a:t>anuary</a:t>
            </a:r>
            <a:r>
              <a:rPr lang="en-US" sz="2600" dirty="0">
                <a:latin typeface="Century Gothic"/>
                <a:cs typeface="Century Gothic"/>
              </a:rPr>
              <a:t>, </a:t>
            </a:r>
            <a:r>
              <a:rPr lang="en-US" sz="2600" b="1" dirty="0">
                <a:latin typeface="Century Gothic"/>
                <a:cs typeface="Century Gothic"/>
              </a:rPr>
              <a:t>F</a:t>
            </a:r>
            <a:r>
              <a:rPr lang="en-US" sz="2600" dirty="0">
                <a:latin typeface="Century Gothic"/>
                <a:cs typeface="Century Gothic"/>
              </a:rPr>
              <a:t>ebruary, </a:t>
            </a:r>
            <a:r>
              <a:rPr lang="en-US" sz="2600" b="1" dirty="0">
                <a:latin typeface="Century Gothic"/>
                <a:cs typeface="Century Gothic"/>
              </a:rPr>
              <a:t>M</a:t>
            </a:r>
            <a:r>
              <a:rPr lang="en-US" sz="2600" dirty="0">
                <a:latin typeface="Century Gothic"/>
                <a:cs typeface="Century Gothic"/>
              </a:rPr>
              <a:t>arch,</a:t>
            </a:r>
            <a:br>
              <a:rPr lang="en-US" sz="2600" dirty="0">
                <a:latin typeface="Century Gothic"/>
                <a:cs typeface="Century Gothic"/>
              </a:rPr>
            </a:br>
            <a:r>
              <a:rPr lang="en-US" sz="2600" dirty="0" smtClean="0">
                <a:latin typeface="Century Gothic"/>
                <a:cs typeface="Century Gothic"/>
              </a:rPr>
              <a:t>		</a:t>
            </a:r>
            <a:r>
              <a:rPr lang="en-US" sz="2600" b="1" dirty="0" smtClean="0">
                <a:latin typeface="Century Gothic"/>
                <a:cs typeface="Century Gothic"/>
              </a:rPr>
              <a:t>A</a:t>
            </a:r>
            <a:r>
              <a:rPr lang="en-US" sz="2600" dirty="0" smtClean="0">
                <a:latin typeface="Century Gothic"/>
                <a:cs typeface="Century Gothic"/>
              </a:rPr>
              <a:t>pril</a:t>
            </a:r>
            <a:r>
              <a:rPr lang="en-US" sz="2600" dirty="0">
                <a:latin typeface="Century Gothic"/>
                <a:cs typeface="Century Gothic"/>
              </a:rPr>
              <a:t>, </a:t>
            </a:r>
            <a:r>
              <a:rPr lang="en-US" sz="2600" b="1" dirty="0">
                <a:latin typeface="Century Gothic"/>
                <a:cs typeface="Century Gothic"/>
              </a:rPr>
              <a:t>M</a:t>
            </a:r>
            <a:r>
              <a:rPr lang="en-US" sz="2600" dirty="0">
                <a:latin typeface="Century Gothic"/>
                <a:cs typeface="Century Gothic"/>
              </a:rPr>
              <a:t>ay, </a:t>
            </a:r>
            <a:r>
              <a:rPr lang="en-US" sz="2600" b="1" dirty="0">
                <a:latin typeface="Century Gothic"/>
                <a:cs typeface="Century Gothic"/>
              </a:rPr>
              <a:t>J</a:t>
            </a:r>
            <a:r>
              <a:rPr lang="en-US" sz="2600" dirty="0">
                <a:latin typeface="Century Gothic"/>
                <a:cs typeface="Century Gothic"/>
              </a:rPr>
              <a:t>une,</a:t>
            </a:r>
            <a:br>
              <a:rPr lang="en-US" sz="2600" dirty="0">
                <a:latin typeface="Century Gothic"/>
                <a:cs typeface="Century Gothic"/>
              </a:rPr>
            </a:br>
            <a:r>
              <a:rPr lang="en-US" sz="2600" dirty="0" smtClean="0">
                <a:latin typeface="Century Gothic"/>
                <a:cs typeface="Century Gothic"/>
              </a:rPr>
              <a:t>		</a:t>
            </a:r>
            <a:r>
              <a:rPr lang="en-US" sz="2600" b="1" dirty="0" smtClean="0">
                <a:latin typeface="Century Gothic"/>
                <a:cs typeface="Century Gothic"/>
              </a:rPr>
              <a:t>J</a:t>
            </a:r>
            <a:r>
              <a:rPr lang="en-US" sz="2600" dirty="0" smtClean="0">
                <a:latin typeface="Century Gothic"/>
                <a:cs typeface="Century Gothic"/>
              </a:rPr>
              <a:t>uly</a:t>
            </a:r>
            <a:r>
              <a:rPr lang="en-US" sz="2600" dirty="0">
                <a:latin typeface="Century Gothic"/>
                <a:cs typeface="Century Gothic"/>
              </a:rPr>
              <a:t>, </a:t>
            </a:r>
            <a:r>
              <a:rPr lang="en-US" sz="2600" b="1" dirty="0">
                <a:latin typeface="Century Gothic"/>
                <a:cs typeface="Century Gothic"/>
              </a:rPr>
              <a:t>A</a:t>
            </a:r>
            <a:r>
              <a:rPr lang="en-US" sz="2600" dirty="0">
                <a:latin typeface="Century Gothic"/>
                <a:cs typeface="Century Gothic"/>
              </a:rPr>
              <a:t>ugust, </a:t>
            </a:r>
            <a:r>
              <a:rPr lang="en-US" sz="2600" b="1" dirty="0">
                <a:latin typeface="Century Gothic"/>
                <a:cs typeface="Century Gothic"/>
              </a:rPr>
              <a:t>S</a:t>
            </a:r>
            <a:r>
              <a:rPr lang="en-US" sz="2600" dirty="0">
                <a:latin typeface="Century Gothic"/>
                <a:cs typeface="Century Gothic"/>
              </a:rPr>
              <a:t>eptember,</a:t>
            </a:r>
            <a:br>
              <a:rPr lang="en-US" sz="2600" dirty="0">
                <a:latin typeface="Century Gothic"/>
                <a:cs typeface="Century Gothic"/>
              </a:rPr>
            </a:br>
            <a:r>
              <a:rPr lang="en-US" sz="2600" dirty="0" smtClean="0">
                <a:latin typeface="Century Gothic"/>
                <a:cs typeface="Century Gothic"/>
              </a:rPr>
              <a:t>		</a:t>
            </a:r>
            <a:r>
              <a:rPr lang="en-US" sz="2600" b="1" dirty="0" smtClean="0">
                <a:latin typeface="Century Gothic"/>
                <a:cs typeface="Century Gothic"/>
              </a:rPr>
              <a:t>O</a:t>
            </a:r>
            <a:r>
              <a:rPr lang="en-US" sz="2600" dirty="0" smtClean="0">
                <a:latin typeface="Century Gothic"/>
                <a:cs typeface="Century Gothic"/>
              </a:rPr>
              <a:t>ctober</a:t>
            </a:r>
            <a:r>
              <a:rPr lang="en-US" sz="2600" dirty="0">
                <a:latin typeface="Century Gothic"/>
                <a:cs typeface="Century Gothic"/>
              </a:rPr>
              <a:t>, </a:t>
            </a:r>
            <a:r>
              <a:rPr lang="en-US" sz="2600" b="1" dirty="0">
                <a:latin typeface="Century Gothic"/>
                <a:cs typeface="Century Gothic"/>
              </a:rPr>
              <a:t>N</a:t>
            </a:r>
            <a:r>
              <a:rPr lang="en-US" sz="2600" dirty="0">
                <a:latin typeface="Century Gothic"/>
                <a:cs typeface="Century Gothic"/>
              </a:rPr>
              <a:t>ovember, </a:t>
            </a:r>
            <a:r>
              <a:rPr lang="en-US" sz="2600" b="1" dirty="0">
                <a:latin typeface="Century Gothic"/>
                <a:cs typeface="Century Gothic"/>
              </a:rPr>
              <a:t>D</a:t>
            </a:r>
            <a:r>
              <a:rPr lang="en-US" sz="2600" dirty="0">
                <a:latin typeface="Century Gothic"/>
                <a:cs typeface="Century Gothic"/>
              </a:rPr>
              <a:t>ecember </a:t>
            </a:r>
          </a:p>
          <a:p>
            <a:pPr marL="457200" lvl="1" indent="0">
              <a:buNone/>
            </a:pPr>
            <a:r>
              <a:rPr lang="en-US" sz="2400" dirty="0"/>
              <a:t>	</a:t>
            </a:r>
          </a:p>
          <a:p>
            <a:pPr marL="457200" lvl="1" indent="0">
              <a:buNone/>
            </a:pPr>
            <a:endParaRPr lang="en-US" sz="2400" dirty="0"/>
          </a:p>
          <a:p>
            <a:pPr marL="457200" lvl="1" indent="0">
              <a:buNone/>
            </a:pPr>
            <a:endParaRPr lang="en-US" sz="2400" dirty="0"/>
          </a:p>
          <a:p>
            <a:pPr marL="0" indent="0">
              <a:buNone/>
            </a:pPr>
            <a:endParaRPr lang="en-US" sz="2800" dirty="0" smtClean="0">
              <a:latin typeface="Century Gothic"/>
              <a:cs typeface="Century Gothic"/>
            </a:endParaRPr>
          </a:p>
          <a:p>
            <a:endParaRPr lang="en-US" sz="2800" dirty="0" smtClean="0">
              <a:latin typeface="Century Gothic"/>
              <a:cs typeface="Century Gothic"/>
            </a:endParaRPr>
          </a:p>
          <a:p>
            <a:pPr marL="0" indent="0">
              <a:buNone/>
            </a:pPr>
            <a:endParaRPr lang="en-US" sz="2800" dirty="0" smtClean="0">
              <a:latin typeface="Century Gothic"/>
              <a:cs typeface="Century Gothic"/>
            </a:endParaRPr>
          </a:p>
        </p:txBody>
      </p:sp>
      <p:pic>
        <p:nvPicPr>
          <p:cNvPr id="19" name="Picture 18" descr="alphabe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78" y="6196406"/>
            <a:ext cx="9144000" cy="464038"/>
          </a:xfrm>
          <a:prstGeom prst="rect">
            <a:avLst/>
          </a:prstGeom>
        </p:spPr>
      </p:pic>
      <p:pic>
        <p:nvPicPr>
          <p:cNvPr id="2" name="Picture 1" descr="calenda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6499" y="3862801"/>
            <a:ext cx="1760167" cy="1767532"/>
          </a:xfrm>
          <a:prstGeom prst="rect">
            <a:avLst/>
          </a:prstGeom>
        </p:spPr>
      </p:pic>
    </p:spTree>
    <p:extLst>
      <p:ext uri="{BB962C8B-B14F-4D97-AF65-F5344CB8AC3E}">
        <p14:creationId xmlns:p14="http://schemas.microsoft.com/office/powerpoint/2010/main" val="2503809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4666" y="854251"/>
            <a:ext cx="8983132" cy="323797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9331" y="-112889"/>
            <a:ext cx="8785578" cy="1143000"/>
          </a:xfrm>
        </p:spPr>
        <p:txBody>
          <a:bodyPr>
            <a:noAutofit/>
          </a:bodyPr>
          <a:lstStyle/>
          <a:p>
            <a:r>
              <a:rPr lang="en-US" b="1" dirty="0" smtClean="0">
                <a:latin typeface="Century Gothic"/>
                <a:cs typeface="Century Gothic"/>
              </a:rPr>
              <a:t>Correct the Capitals Worksheet</a:t>
            </a:r>
            <a:endParaRPr lang="en-US" b="1" dirty="0">
              <a:latin typeface="Century Gothic"/>
              <a:cs typeface="Century Gothic"/>
            </a:endParaRPr>
          </a:p>
        </p:txBody>
      </p:sp>
      <p:sp>
        <p:nvSpPr>
          <p:cNvPr id="3" name="Content Placeholder 2"/>
          <p:cNvSpPr>
            <a:spLocks noGrp="1"/>
          </p:cNvSpPr>
          <p:nvPr>
            <p:ph idx="1"/>
          </p:nvPr>
        </p:nvSpPr>
        <p:spPr>
          <a:xfrm>
            <a:off x="471311" y="967140"/>
            <a:ext cx="8446912" cy="5241748"/>
          </a:xfrm>
        </p:spPr>
        <p:txBody>
          <a:bodyPr>
            <a:normAutofit/>
          </a:bodyPr>
          <a:lstStyle/>
          <a:p>
            <a:pPr marL="0" indent="0">
              <a:buNone/>
            </a:pPr>
            <a:r>
              <a:rPr lang="en-US" sz="3600" dirty="0">
                <a:latin typeface="Century Gothic"/>
                <a:cs typeface="Century Gothic"/>
              </a:rPr>
              <a:t>once upon a Time, there was a boy </a:t>
            </a:r>
            <a:r>
              <a:rPr lang="en-US" sz="3600" dirty="0" smtClean="0">
                <a:latin typeface="Century Gothic"/>
                <a:cs typeface="Century Gothic"/>
              </a:rPr>
              <a:t>named </a:t>
            </a:r>
            <a:r>
              <a:rPr lang="en-US" sz="3600" dirty="0">
                <a:latin typeface="Century Gothic"/>
                <a:cs typeface="Century Gothic"/>
              </a:rPr>
              <a:t>frank. frank wanted to Be </a:t>
            </a:r>
            <a:r>
              <a:rPr lang="en-US" sz="3600" dirty="0" smtClean="0">
                <a:latin typeface="Century Gothic"/>
                <a:cs typeface="Century Gothic"/>
              </a:rPr>
              <a:t>a chef and </a:t>
            </a:r>
            <a:r>
              <a:rPr lang="en-US" sz="3600" dirty="0">
                <a:latin typeface="Century Gothic"/>
                <a:cs typeface="Century Gothic"/>
              </a:rPr>
              <a:t>visit </a:t>
            </a:r>
            <a:r>
              <a:rPr lang="en-US" sz="3600" dirty="0" err="1" smtClean="0">
                <a:latin typeface="Century Gothic"/>
                <a:cs typeface="Century Gothic"/>
              </a:rPr>
              <a:t>france</a:t>
            </a:r>
            <a:r>
              <a:rPr lang="en-US" sz="3600" dirty="0" smtClean="0">
                <a:latin typeface="Century Gothic"/>
                <a:cs typeface="Century Gothic"/>
              </a:rPr>
              <a:t>. </a:t>
            </a:r>
            <a:r>
              <a:rPr lang="en-US" sz="3600" dirty="0">
                <a:latin typeface="Century Gothic"/>
                <a:cs typeface="Century Gothic"/>
              </a:rPr>
              <a:t>he hoped </a:t>
            </a:r>
            <a:r>
              <a:rPr lang="en-US" sz="3600" dirty="0" smtClean="0">
                <a:latin typeface="Century Gothic"/>
                <a:cs typeface="Century Gothic"/>
              </a:rPr>
              <a:t>one </a:t>
            </a:r>
            <a:r>
              <a:rPr lang="en-US" sz="3600" dirty="0">
                <a:latin typeface="Century Gothic"/>
                <a:cs typeface="Century Gothic"/>
              </a:rPr>
              <a:t>day he </a:t>
            </a:r>
            <a:r>
              <a:rPr lang="en-US" sz="3600" dirty="0" smtClean="0">
                <a:latin typeface="Century Gothic"/>
                <a:cs typeface="Century Gothic"/>
              </a:rPr>
              <a:t>would be a famous Chef in </a:t>
            </a:r>
            <a:r>
              <a:rPr lang="en-US" sz="3600" dirty="0" err="1" smtClean="0">
                <a:latin typeface="Century Gothic"/>
                <a:cs typeface="Century Gothic"/>
              </a:rPr>
              <a:t>paris</a:t>
            </a:r>
            <a:r>
              <a:rPr lang="en-US" sz="3600" dirty="0" smtClean="0">
                <a:latin typeface="Century Gothic"/>
                <a:cs typeface="Century Gothic"/>
              </a:rPr>
              <a:t>.</a:t>
            </a:r>
            <a:endParaRPr lang="en-US" sz="3600" dirty="0">
              <a:latin typeface="Century Gothic"/>
              <a:cs typeface="Century Gothic"/>
            </a:endParaRPr>
          </a:p>
          <a:p>
            <a:pPr marL="0" indent="0">
              <a:buNone/>
            </a:pPr>
            <a:endParaRPr lang="en-US" sz="2800" dirty="0"/>
          </a:p>
        </p:txBody>
      </p:sp>
      <p:pic>
        <p:nvPicPr>
          <p:cNvPr id="6" name="Picture 5" descr="chef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000" y="3680178"/>
            <a:ext cx="6863644" cy="3431822"/>
          </a:xfrm>
          <a:prstGeom prst="rect">
            <a:avLst/>
          </a:prstGeom>
        </p:spPr>
      </p:pic>
    </p:spTree>
    <p:extLst>
      <p:ext uri="{BB962C8B-B14F-4D97-AF65-F5344CB8AC3E}">
        <p14:creationId xmlns:p14="http://schemas.microsoft.com/office/powerpoint/2010/main" val="2986381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37344" y="804336"/>
            <a:ext cx="8294511" cy="587022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479778" y="-16933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latin typeface="Century Gothic"/>
                <a:cs typeface="Century Gothic"/>
              </a:rPr>
              <a:t>Using periods</a:t>
            </a:r>
            <a:endParaRPr lang="en-US" b="1" dirty="0">
              <a:latin typeface="Century Gothic"/>
              <a:cs typeface="Century Gothic"/>
            </a:endParaRPr>
          </a:p>
        </p:txBody>
      </p:sp>
      <p:sp>
        <p:nvSpPr>
          <p:cNvPr id="6" name="Content Placeholder 2"/>
          <p:cNvSpPr txBox="1">
            <a:spLocks/>
          </p:cNvSpPr>
          <p:nvPr/>
        </p:nvSpPr>
        <p:spPr>
          <a:xfrm>
            <a:off x="705555" y="973669"/>
            <a:ext cx="7941633" cy="540455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smtClean="0">
                <a:latin typeface="Century Gothic"/>
                <a:cs typeface="Century Gothic"/>
              </a:rPr>
              <a:t>Periods are used to end a complete sentence. When reading English with a period, it shows you need to make a full stop when speaking.</a:t>
            </a:r>
          </a:p>
          <a:p>
            <a:pPr marL="0" indent="0">
              <a:buNone/>
            </a:pPr>
            <a:endParaRPr lang="en-US" sz="2400" dirty="0">
              <a:latin typeface="Century Gothic"/>
              <a:cs typeface="Century Gothic"/>
            </a:endParaRPr>
          </a:p>
          <a:p>
            <a:pPr marL="0" indent="0">
              <a:buNone/>
            </a:pPr>
            <a:r>
              <a:rPr lang="en-US" sz="2400" dirty="0" smtClean="0">
                <a:latin typeface="Century Gothic"/>
                <a:cs typeface="Century Gothic"/>
              </a:rPr>
              <a:t>Here are some examples: </a:t>
            </a:r>
          </a:p>
          <a:p>
            <a:pPr marL="0" indent="0">
              <a:buNone/>
            </a:pPr>
            <a:r>
              <a:rPr lang="en-US" sz="2400" dirty="0" smtClean="0">
                <a:latin typeface="Century Gothic"/>
                <a:cs typeface="Century Gothic"/>
              </a:rPr>
              <a:t>	</a:t>
            </a:r>
            <a:r>
              <a:rPr lang="en-US" sz="2000" dirty="0" smtClean="0">
                <a:latin typeface="Century Gothic"/>
                <a:cs typeface="Century Gothic"/>
              </a:rPr>
              <a:t>Rome </a:t>
            </a:r>
            <a:r>
              <a:rPr lang="en-US" sz="2000" dirty="0">
                <a:latin typeface="Century Gothic"/>
                <a:cs typeface="Century Gothic"/>
              </a:rPr>
              <a:t>is the capital of Italy</a:t>
            </a:r>
            <a:r>
              <a:rPr lang="en-US" sz="2000" u="sng" dirty="0" smtClean="0">
                <a:latin typeface="Century Gothic"/>
                <a:cs typeface="Century Gothic"/>
              </a:rPr>
              <a:t>.</a:t>
            </a:r>
            <a:r>
              <a:rPr lang="en-US" sz="2000" dirty="0" smtClean="0">
                <a:latin typeface="Century Gothic"/>
                <a:cs typeface="Century Gothic"/>
              </a:rPr>
              <a:t> In Italy, </a:t>
            </a:r>
          </a:p>
          <a:p>
            <a:pPr marL="0" indent="0">
              <a:buNone/>
            </a:pPr>
            <a:r>
              <a:rPr lang="en-US" sz="2000" dirty="0">
                <a:latin typeface="Century Gothic"/>
                <a:cs typeface="Century Gothic"/>
              </a:rPr>
              <a:t>	</a:t>
            </a:r>
            <a:r>
              <a:rPr lang="en-US" sz="2000" dirty="0" smtClean="0">
                <a:latin typeface="Century Gothic"/>
                <a:cs typeface="Century Gothic"/>
              </a:rPr>
              <a:t>they have delicious food</a:t>
            </a:r>
            <a:r>
              <a:rPr lang="en-US" sz="2000" u="sng" dirty="0" smtClean="0">
                <a:latin typeface="Century Gothic"/>
                <a:cs typeface="Century Gothic"/>
              </a:rPr>
              <a:t>.</a:t>
            </a:r>
          </a:p>
          <a:p>
            <a:pPr marL="0" indent="0">
              <a:buNone/>
            </a:pPr>
            <a:endParaRPr lang="en-US" sz="2400" dirty="0">
              <a:latin typeface="Century Gothic"/>
              <a:cs typeface="Century Gothic"/>
            </a:endParaRPr>
          </a:p>
          <a:p>
            <a:pPr marL="0" indent="0">
              <a:buNone/>
            </a:pPr>
            <a:r>
              <a:rPr lang="en-US" sz="2400" dirty="0">
                <a:latin typeface="Century Gothic"/>
                <a:cs typeface="Century Gothic"/>
              </a:rPr>
              <a:t>They are also used to separate </a:t>
            </a:r>
            <a:r>
              <a:rPr lang="en-US" sz="2400" dirty="0" smtClean="0">
                <a:latin typeface="Century Gothic"/>
                <a:cs typeface="Century Gothic"/>
              </a:rPr>
              <a:t>dollars/</a:t>
            </a:r>
            <a:r>
              <a:rPr lang="en-US" sz="2400" dirty="0" err="1" smtClean="0">
                <a:latin typeface="Century Gothic"/>
                <a:cs typeface="Century Gothic"/>
              </a:rPr>
              <a:t>yuan</a:t>
            </a:r>
            <a:r>
              <a:rPr lang="en-US" sz="2400" dirty="0" smtClean="0">
                <a:latin typeface="Century Gothic"/>
                <a:cs typeface="Century Gothic"/>
              </a:rPr>
              <a:t> </a:t>
            </a:r>
            <a:r>
              <a:rPr lang="en-US" sz="2400" dirty="0">
                <a:latin typeface="Century Gothic"/>
                <a:cs typeface="Century Gothic"/>
              </a:rPr>
              <a:t>and </a:t>
            </a:r>
            <a:r>
              <a:rPr lang="en-US" sz="2400" dirty="0" smtClean="0">
                <a:latin typeface="Century Gothic"/>
                <a:cs typeface="Century Gothic"/>
              </a:rPr>
              <a:t>cents/</a:t>
            </a:r>
            <a:r>
              <a:rPr lang="en-US" sz="2400" dirty="0" err="1" smtClean="0">
                <a:latin typeface="Century Gothic"/>
                <a:cs typeface="Century Gothic"/>
              </a:rPr>
              <a:t>jiao</a:t>
            </a:r>
            <a:r>
              <a:rPr lang="en-US" sz="2400" dirty="0" smtClean="0">
                <a:latin typeface="Century Gothic"/>
                <a:cs typeface="Century Gothic"/>
              </a:rPr>
              <a:t> </a:t>
            </a:r>
            <a:r>
              <a:rPr lang="en-US" sz="2400" dirty="0">
                <a:latin typeface="Century Gothic"/>
                <a:cs typeface="Century Gothic"/>
              </a:rPr>
              <a:t>in money.</a:t>
            </a:r>
          </a:p>
          <a:p>
            <a:pPr marL="0" indent="0">
              <a:buNone/>
            </a:pPr>
            <a:r>
              <a:rPr lang="en-US" sz="2000" dirty="0">
                <a:latin typeface="Century Gothic"/>
                <a:cs typeface="Century Gothic"/>
              </a:rPr>
              <a:t>	$10.43 = ten dollars and 43 </a:t>
            </a:r>
            <a:r>
              <a:rPr lang="en-US" sz="2000" dirty="0" smtClean="0">
                <a:latin typeface="Century Gothic"/>
                <a:cs typeface="Century Gothic"/>
              </a:rPr>
              <a:t>cents</a:t>
            </a:r>
          </a:p>
          <a:p>
            <a:pPr marL="0" indent="0">
              <a:buNone/>
            </a:pPr>
            <a:r>
              <a:rPr lang="en-US" sz="2000" dirty="0" smtClean="0">
                <a:latin typeface="Century Gothic"/>
                <a:cs typeface="Century Gothic"/>
              </a:rPr>
              <a:t>	¥5.39 = </a:t>
            </a:r>
            <a:r>
              <a:rPr lang="en-US" sz="2000" dirty="0">
                <a:latin typeface="Century Gothic"/>
                <a:cs typeface="Century Gothic"/>
              </a:rPr>
              <a:t>Five </a:t>
            </a:r>
            <a:r>
              <a:rPr lang="en-US" sz="2000" dirty="0" err="1">
                <a:latin typeface="Century Gothic"/>
                <a:cs typeface="Century Gothic"/>
              </a:rPr>
              <a:t>yuan</a:t>
            </a:r>
            <a:r>
              <a:rPr lang="en-US" sz="2000" dirty="0">
                <a:latin typeface="Century Gothic"/>
                <a:cs typeface="Century Gothic"/>
              </a:rPr>
              <a:t> and 39 </a:t>
            </a:r>
            <a:r>
              <a:rPr lang="en-US" sz="2000" dirty="0" err="1" smtClean="0">
                <a:latin typeface="Century Gothic"/>
                <a:cs typeface="Century Gothic"/>
              </a:rPr>
              <a:t>jiao</a:t>
            </a:r>
            <a:endParaRPr lang="en-US" sz="2000" dirty="0" smtClean="0">
              <a:latin typeface="Century Gothic"/>
              <a:cs typeface="Century Gothic"/>
            </a:endParaRPr>
          </a:p>
          <a:p>
            <a:pPr marL="0" indent="0">
              <a:buNone/>
            </a:pPr>
            <a:endParaRPr lang="en-US" sz="2400" u="sng" dirty="0" smtClean="0">
              <a:latin typeface="Century Gothic"/>
              <a:cs typeface="Century Gothic"/>
            </a:endParaRPr>
          </a:p>
        </p:txBody>
      </p:sp>
      <p:pic>
        <p:nvPicPr>
          <p:cNvPr id="2" name="Picture 1" descr="italian foo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2110" y="2525892"/>
            <a:ext cx="2988633" cy="2241474"/>
          </a:xfrm>
          <a:prstGeom prst="rect">
            <a:avLst/>
          </a:prstGeom>
        </p:spPr>
      </p:pic>
      <p:pic>
        <p:nvPicPr>
          <p:cNvPr id="8" name="Picture 7" descr="mone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034921">
            <a:off x="5954478" y="5184716"/>
            <a:ext cx="2568221" cy="1546283"/>
          </a:xfrm>
          <a:prstGeom prst="rect">
            <a:avLst/>
          </a:prstGeom>
        </p:spPr>
      </p:pic>
    </p:spTree>
    <p:extLst>
      <p:ext uri="{BB962C8B-B14F-4D97-AF65-F5344CB8AC3E}">
        <p14:creationId xmlns:p14="http://schemas.microsoft.com/office/powerpoint/2010/main" val="27619344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333" y="-550332"/>
            <a:ext cx="10004777" cy="2086504"/>
          </a:xfrm>
        </p:spPr>
        <p:txBody>
          <a:bodyPr>
            <a:normAutofit/>
          </a:bodyPr>
          <a:lstStyle/>
          <a:p>
            <a:r>
              <a:rPr lang="en-US" sz="3200" b="1" dirty="0" smtClean="0">
                <a:latin typeface="Century Gothic"/>
                <a:cs typeface="Century Gothic"/>
              </a:rPr>
              <a:t>Circle all the capitals in the following poem</a:t>
            </a:r>
            <a:endParaRPr lang="en-US" sz="3200" b="1" dirty="0">
              <a:latin typeface="Century Gothic"/>
              <a:cs typeface="Century Gothic"/>
            </a:endParaRPr>
          </a:p>
        </p:txBody>
      </p:sp>
      <p:pic>
        <p:nvPicPr>
          <p:cNvPr id="6" name="Picture 5" descr="shel silverstein help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0923" y="776105"/>
            <a:ext cx="4964628" cy="6041610"/>
          </a:xfrm>
          <a:prstGeom prst="rect">
            <a:avLst/>
          </a:prstGeom>
        </p:spPr>
      </p:pic>
      <p:pic>
        <p:nvPicPr>
          <p:cNvPr id="11" name="Picture 10" descr="pie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257" y="1199446"/>
            <a:ext cx="1704966" cy="1230108"/>
          </a:xfrm>
          <a:prstGeom prst="rect">
            <a:avLst/>
          </a:prstGeom>
        </p:spPr>
      </p:pic>
      <p:pic>
        <p:nvPicPr>
          <p:cNvPr id="12" name="Picture 11" descr="pie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555" y="3326693"/>
            <a:ext cx="1679222" cy="942207"/>
          </a:xfrm>
          <a:prstGeom prst="rect">
            <a:avLst/>
          </a:prstGeom>
        </p:spPr>
      </p:pic>
      <p:pic>
        <p:nvPicPr>
          <p:cNvPr id="13" name="Picture 12" descr="pie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445" y="5130953"/>
            <a:ext cx="1779245" cy="1120265"/>
          </a:xfrm>
          <a:prstGeom prst="rect">
            <a:avLst/>
          </a:prstGeom>
        </p:spPr>
      </p:pic>
      <p:sp>
        <p:nvSpPr>
          <p:cNvPr id="3" name="TextBox 2"/>
          <p:cNvSpPr txBox="1"/>
          <p:nvPr/>
        </p:nvSpPr>
        <p:spPr>
          <a:xfrm>
            <a:off x="832552" y="2469445"/>
            <a:ext cx="505893" cy="400110"/>
          </a:xfrm>
          <a:prstGeom prst="rect">
            <a:avLst/>
          </a:prstGeom>
          <a:noFill/>
        </p:spPr>
        <p:txBody>
          <a:bodyPr wrap="none" rtlCol="0">
            <a:spAutoFit/>
          </a:bodyPr>
          <a:lstStyle/>
          <a:p>
            <a:r>
              <a:rPr lang="en-US" sz="2000" dirty="0" smtClean="0"/>
              <a:t>pie</a:t>
            </a:r>
            <a:endParaRPr lang="en-US" sz="2000" dirty="0"/>
          </a:p>
        </p:txBody>
      </p:sp>
      <p:sp>
        <p:nvSpPr>
          <p:cNvPr id="17" name="TextBox 16"/>
          <p:cNvSpPr txBox="1"/>
          <p:nvPr/>
        </p:nvSpPr>
        <p:spPr>
          <a:xfrm>
            <a:off x="7744174" y="2469445"/>
            <a:ext cx="891825" cy="400110"/>
          </a:xfrm>
          <a:prstGeom prst="rect">
            <a:avLst/>
          </a:prstGeom>
          <a:noFill/>
        </p:spPr>
        <p:txBody>
          <a:bodyPr wrap="square" rtlCol="0">
            <a:spAutoFit/>
          </a:bodyPr>
          <a:lstStyle/>
          <a:p>
            <a:r>
              <a:rPr lang="en-US" sz="2000" dirty="0" smtClean="0"/>
              <a:t>lawn</a:t>
            </a:r>
            <a:endParaRPr lang="en-US" dirty="0"/>
          </a:p>
        </p:txBody>
      </p:sp>
      <p:pic>
        <p:nvPicPr>
          <p:cNvPr id="5" name="Picture 4" descr="rak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66827" y="2667290"/>
            <a:ext cx="1934840" cy="1410821"/>
          </a:xfrm>
          <a:prstGeom prst="rect">
            <a:avLst/>
          </a:prstGeom>
        </p:spPr>
      </p:pic>
      <p:sp>
        <p:nvSpPr>
          <p:cNvPr id="18" name="TextBox 17"/>
          <p:cNvSpPr txBox="1"/>
          <p:nvPr/>
        </p:nvSpPr>
        <p:spPr>
          <a:xfrm>
            <a:off x="7772396" y="4121023"/>
            <a:ext cx="835382" cy="400110"/>
          </a:xfrm>
          <a:prstGeom prst="rect">
            <a:avLst/>
          </a:prstGeom>
          <a:noFill/>
        </p:spPr>
        <p:txBody>
          <a:bodyPr wrap="square" rtlCol="0">
            <a:spAutoFit/>
          </a:bodyPr>
          <a:lstStyle/>
          <a:p>
            <a:r>
              <a:rPr lang="en-US" sz="2000" dirty="0" smtClean="0"/>
              <a:t>rake</a:t>
            </a:r>
            <a:endParaRPr lang="en-US" sz="2000" dirty="0"/>
          </a:p>
        </p:txBody>
      </p:sp>
      <p:pic>
        <p:nvPicPr>
          <p:cNvPr id="7" name="Picture 6" descr="rug.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51212" y="5254824"/>
            <a:ext cx="1992788" cy="996394"/>
          </a:xfrm>
          <a:prstGeom prst="rect">
            <a:avLst/>
          </a:prstGeom>
        </p:spPr>
      </p:pic>
      <p:sp>
        <p:nvSpPr>
          <p:cNvPr id="19" name="TextBox 18"/>
          <p:cNvSpPr txBox="1"/>
          <p:nvPr/>
        </p:nvSpPr>
        <p:spPr>
          <a:xfrm>
            <a:off x="7800617" y="6150201"/>
            <a:ext cx="835382" cy="400110"/>
          </a:xfrm>
          <a:prstGeom prst="rect">
            <a:avLst/>
          </a:prstGeom>
          <a:noFill/>
        </p:spPr>
        <p:txBody>
          <a:bodyPr wrap="square" rtlCol="0">
            <a:spAutoFit/>
          </a:bodyPr>
          <a:lstStyle/>
          <a:p>
            <a:r>
              <a:rPr lang="en-US" sz="2000" dirty="0" smtClean="0"/>
              <a:t>rug</a:t>
            </a:r>
            <a:endParaRPr lang="en-US" sz="2000" dirty="0"/>
          </a:p>
        </p:txBody>
      </p:sp>
      <p:pic>
        <p:nvPicPr>
          <p:cNvPr id="8" name="Picture 7" descr="lawnmower.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24494" y="1105782"/>
            <a:ext cx="1977769" cy="1312332"/>
          </a:xfrm>
          <a:prstGeom prst="rect">
            <a:avLst/>
          </a:prstGeom>
        </p:spPr>
      </p:pic>
    </p:spTree>
    <p:extLst>
      <p:ext uri="{BB962C8B-B14F-4D97-AF65-F5344CB8AC3E}">
        <p14:creationId xmlns:p14="http://schemas.microsoft.com/office/powerpoint/2010/main" val="17536245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37344" y="804336"/>
            <a:ext cx="8294511" cy="587022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479778" y="-16933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latin typeface="Century Gothic"/>
                <a:cs typeface="Century Gothic"/>
              </a:rPr>
              <a:t>Using periods</a:t>
            </a:r>
            <a:endParaRPr lang="en-US" b="1" dirty="0">
              <a:latin typeface="Century Gothic"/>
              <a:cs typeface="Century Gothic"/>
            </a:endParaRPr>
          </a:p>
        </p:txBody>
      </p:sp>
      <p:sp>
        <p:nvSpPr>
          <p:cNvPr id="6" name="Content Placeholder 2"/>
          <p:cNvSpPr txBox="1">
            <a:spLocks/>
          </p:cNvSpPr>
          <p:nvPr/>
        </p:nvSpPr>
        <p:spPr>
          <a:xfrm>
            <a:off x="705555" y="973669"/>
            <a:ext cx="7941633" cy="540455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latin typeface="Century Gothic"/>
                <a:cs typeface="Century Gothic"/>
              </a:rPr>
              <a:t>They are also used when telling time. </a:t>
            </a:r>
          </a:p>
          <a:p>
            <a:pPr marL="0" indent="0">
              <a:buNone/>
            </a:pPr>
            <a:r>
              <a:rPr lang="en-US" dirty="0">
                <a:latin typeface="Century Gothic"/>
                <a:cs typeface="Century Gothic"/>
              </a:rPr>
              <a:t>	</a:t>
            </a:r>
            <a:r>
              <a:rPr lang="en-US" sz="2800" dirty="0">
                <a:latin typeface="Century Gothic"/>
                <a:cs typeface="Century Gothic"/>
              </a:rPr>
              <a:t>a.m.=morning</a:t>
            </a:r>
          </a:p>
          <a:p>
            <a:pPr marL="0" indent="0">
              <a:buNone/>
            </a:pPr>
            <a:r>
              <a:rPr lang="en-US" sz="2800" dirty="0">
                <a:latin typeface="Century Gothic"/>
                <a:cs typeface="Century Gothic"/>
              </a:rPr>
              <a:t>	p.m.=</a:t>
            </a:r>
            <a:r>
              <a:rPr lang="en-US" sz="2800" dirty="0" smtClean="0">
                <a:latin typeface="Century Gothic"/>
                <a:cs typeface="Century Gothic"/>
              </a:rPr>
              <a:t>afternoon</a:t>
            </a:r>
          </a:p>
          <a:p>
            <a:pPr marL="0" indent="0">
              <a:buNone/>
            </a:pPr>
            <a:endParaRPr lang="en-US" sz="2800" dirty="0">
              <a:latin typeface="Century Gothic"/>
              <a:cs typeface="Century Gothic"/>
            </a:endParaRPr>
          </a:p>
          <a:p>
            <a:pPr marL="0" indent="0">
              <a:buNone/>
            </a:pPr>
            <a:r>
              <a:rPr lang="en-US" sz="2800" dirty="0">
                <a:latin typeface="Century Gothic"/>
                <a:cs typeface="Century Gothic"/>
              </a:rPr>
              <a:t>I will arrive between 6 a.m. and 7 a.m</a:t>
            </a:r>
            <a:r>
              <a:rPr lang="en-US" sz="2800" dirty="0" smtClean="0">
                <a:latin typeface="Century Gothic"/>
                <a:cs typeface="Century Gothic"/>
              </a:rPr>
              <a:t>.</a:t>
            </a:r>
            <a:endParaRPr lang="en-US" sz="2800" dirty="0">
              <a:latin typeface="Century Gothic"/>
              <a:cs typeface="Century Gothic"/>
            </a:endParaRPr>
          </a:p>
          <a:p>
            <a:pPr marL="0" indent="0">
              <a:buNone/>
            </a:pPr>
            <a:r>
              <a:rPr lang="en-US" sz="2800" dirty="0">
                <a:latin typeface="Century Gothic"/>
                <a:cs typeface="Century Gothic"/>
              </a:rPr>
              <a:t>	</a:t>
            </a:r>
            <a:r>
              <a:rPr lang="en-US" sz="2800" dirty="0" smtClean="0">
                <a:latin typeface="Century Gothic"/>
                <a:cs typeface="Century Gothic"/>
              </a:rPr>
              <a:t>1:00 p.m. = 13:00 </a:t>
            </a:r>
          </a:p>
          <a:p>
            <a:pPr marL="0" indent="0">
              <a:buNone/>
            </a:pPr>
            <a:r>
              <a:rPr lang="en-US" sz="2800" dirty="0">
                <a:latin typeface="Century Gothic"/>
                <a:cs typeface="Century Gothic"/>
              </a:rPr>
              <a:t>	</a:t>
            </a:r>
          </a:p>
          <a:p>
            <a:pPr marL="0" indent="0">
              <a:buNone/>
            </a:pPr>
            <a:endParaRPr lang="en-US" dirty="0">
              <a:latin typeface="Century Gothic"/>
              <a:cs typeface="Century Gothic"/>
            </a:endParaRPr>
          </a:p>
          <a:p>
            <a:pPr marL="0" indent="0">
              <a:buNone/>
            </a:pPr>
            <a:endParaRPr lang="en-US" dirty="0">
              <a:latin typeface="Century Gothic"/>
              <a:cs typeface="Century Gothic"/>
            </a:endParaRPr>
          </a:p>
          <a:p>
            <a:pPr marL="0" indent="0">
              <a:buNone/>
            </a:pPr>
            <a:endParaRPr lang="en-US" dirty="0">
              <a:latin typeface="Century Gothic"/>
              <a:cs typeface="Century Gothic"/>
            </a:endParaRPr>
          </a:p>
          <a:p>
            <a:pPr marL="0" indent="0">
              <a:buNone/>
            </a:pPr>
            <a:r>
              <a:rPr lang="en-US" dirty="0">
                <a:latin typeface="Century Gothic"/>
                <a:cs typeface="Century Gothic"/>
              </a:rPr>
              <a:t>	</a:t>
            </a:r>
          </a:p>
          <a:p>
            <a:pPr marL="457200" lvl="1" indent="0">
              <a:buNone/>
            </a:pPr>
            <a:endParaRPr lang="en-US" sz="3200" dirty="0">
              <a:latin typeface="Century Gothic"/>
              <a:cs typeface="Century Gothic"/>
            </a:endParaRPr>
          </a:p>
          <a:p>
            <a:pPr marL="0" indent="0">
              <a:buNone/>
            </a:pPr>
            <a:endParaRPr lang="en-US" dirty="0">
              <a:latin typeface="Century Gothic"/>
              <a:cs typeface="Century Gothic"/>
            </a:endParaRPr>
          </a:p>
          <a:p>
            <a:endParaRPr lang="en-US" dirty="0">
              <a:latin typeface="Century Gothic"/>
              <a:cs typeface="Century Gothic"/>
            </a:endParaRPr>
          </a:p>
          <a:p>
            <a:pPr marL="0" indent="0">
              <a:buNone/>
            </a:pPr>
            <a:endParaRPr lang="en-US" dirty="0">
              <a:latin typeface="Century Gothic"/>
              <a:cs typeface="Century Gothic"/>
            </a:endParaRPr>
          </a:p>
        </p:txBody>
      </p:sp>
      <p:pic>
        <p:nvPicPr>
          <p:cNvPr id="2" name="Picture 1" descr="clo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4632" y="4416778"/>
            <a:ext cx="1961443" cy="1961443"/>
          </a:xfrm>
          <a:prstGeom prst="rect">
            <a:avLst/>
          </a:prstGeom>
        </p:spPr>
      </p:pic>
      <p:pic>
        <p:nvPicPr>
          <p:cNvPr id="8" name="Picture 7" descr="clock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778" y="4416778"/>
            <a:ext cx="2243667" cy="2032000"/>
          </a:xfrm>
          <a:prstGeom prst="rect">
            <a:avLst/>
          </a:prstGeom>
        </p:spPr>
      </p:pic>
      <p:pic>
        <p:nvPicPr>
          <p:cNvPr id="9" name="Picture 8" descr="clock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8321" y="4416778"/>
            <a:ext cx="2939934" cy="2132893"/>
          </a:xfrm>
          <a:prstGeom prst="rect">
            <a:avLst/>
          </a:prstGeom>
        </p:spPr>
      </p:pic>
    </p:spTree>
    <p:extLst>
      <p:ext uri="{BB962C8B-B14F-4D97-AF65-F5344CB8AC3E}">
        <p14:creationId xmlns:p14="http://schemas.microsoft.com/office/powerpoint/2010/main" val="2665654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79778" y="-16933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latin typeface="Century Gothic"/>
                <a:cs typeface="Century Gothic"/>
              </a:rPr>
              <a:t>Decorate the pizza!</a:t>
            </a:r>
            <a:endParaRPr lang="en-US" b="1" dirty="0">
              <a:latin typeface="Century Gothic"/>
              <a:cs typeface="Century Gothic"/>
            </a:endParaRPr>
          </a:p>
        </p:txBody>
      </p:sp>
      <p:pic>
        <p:nvPicPr>
          <p:cNvPr id="10" name="Picture 9" descr="pizz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9144000" cy="5943600"/>
          </a:xfrm>
          <a:prstGeom prst="rect">
            <a:avLst/>
          </a:prstGeom>
        </p:spPr>
      </p:pic>
    </p:spTree>
    <p:extLst>
      <p:ext uri="{BB962C8B-B14F-4D97-AF65-F5344CB8AC3E}">
        <p14:creationId xmlns:p14="http://schemas.microsoft.com/office/powerpoint/2010/main" val="4119336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23233" y="804335"/>
            <a:ext cx="8294511" cy="539044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Content Placeholder 10" descr="cake2.png"/>
          <p:cNvPicPr>
            <a:picLocks noGrp="1" noChangeAspect="1"/>
          </p:cNvPicPr>
          <p:nvPr>
            <p:ph idx="1"/>
          </p:nvPr>
        </p:nvPicPr>
        <p:blipFill>
          <a:blip r:embed="rId3">
            <a:extLst>
              <a:ext uri="{28A0092B-C50C-407E-A947-70E740481C1C}">
                <a14:useLocalDpi xmlns:a14="http://schemas.microsoft.com/office/drawing/2010/main" val="0"/>
              </a:ext>
            </a:extLst>
          </a:blip>
          <a:srcRect t="1205" b="1205"/>
          <a:stretch>
            <a:fillRect/>
          </a:stretch>
        </p:blipFill>
        <p:spPr>
          <a:xfrm>
            <a:off x="1989667" y="5407972"/>
            <a:ext cx="2475089" cy="1361203"/>
          </a:xfrm>
        </p:spPr>
      </p:pic>
      <p:sp>
        <p:nvSpPr>
          <p:cNvPr id="4" name="Title 1"/>
          <p:cNvSpPr txBox="1">
            <a:spLocks/>
          </p:cNvSpPr>
          <p:nvPr/>
        </p:nvSpPr>
        <p:spPr>
          <a:xfrm>
            <a:off x="-56445" y="-239887"/>
            <a:ext cx="9299222" cy="143933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b="1" dirty="0" smtClean="0">
                <a:latin typeface="Century Gothic"/>
                <a:cs typeface="Century Gothic"/>
              </a:rPr>
              <a:t>Sentences with two clauses need a connector</a:t>
            </a:r>
            <a:endParaRPr lang="en-US" sz="3000" b="1" dirty="0">
              <a:latin typeface="Century Gothic"/>
              <a:cs typeface="Century Gothic"/>
            </a:endParaRPr>
          </a:p>
        </p:txBody>
      </p:sp>
      <p:sp>
        <p:nvSpPr>
          <p:cNvPr id="6" name="Content Placeholder 2"/>
          <p:cNvSpPr txBox="1">
            <a:spLocks/>
          </p:cNvSpPr>
          <p:nvPr/>
        </p:nvSpPr>
        <p:spPr>
          <a:xfrm>
            <a:off x="756863" y="1045546"/>
            <a:ext cx="8059658" cy="579313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latin typeface="Century Gothic"/>
                <a:cs typeface="Century Gothic"/>
              </a:rPr>
              <a:t>The word “and” is used to join a group of words.</a:t>
            </a:r>
          </a:p>
          <a:p>
            <a:r>
              <a:rPr lang="en-US" dirty="0" smtClean="0">
                <a:latin typeface="Century Gothic"/>
                <a:cs typeface="Century Gothic"/>
              </a:rPr>
              <a:t>Here are some examples:</a:t>
            </a:r>
          </a:p>
          <a:p>
            <a:pPr marL="1073150" indent="-1073150">
              <a:buNone/>
            </a:pPr>
            <a:r>
              <a:rPr lang="en-US" dirty="0" smtClean="0"/>
              <a:t>	</a:t>
            </a:r>
            <a:r>
              <a:rPr lang="en-US" sz="2800" dirty="0" smtClean="0">
                <a:latin typeface="Century Gothic"/>
                <a:cs typeface="Century Gothic"/>
              </a:rPr>
              <a:t>We </a:t>
            </a:r>
            <a:r>
              <a:rPr lang="en-US" sz="2800" dirty="0">
                <a:latin typeface="Century Gothic"/>
                <a:cs typeface="Century Gothic"/>
              </a:rPr>
              <a:t>have ice cream </a:t>
            </a:r>
            <a:r>
              <a:rPr lang="en-US" sz="2800" b="1" dirty="0">
                <a:latin typeface="Century Gothic"/>
                <a:cs typeface="Century Gothic"/>
              </a:rPr>
              <a:t>and</a:t>
            </a:r>
            <a:r>
              <a:rPr lang="en-US" sz="2800" dirty="0">
                <a:latin typeface="Century Gothic"/>
                <a:cs typeface="Century Gothic"/>
              </a:rPr>
              <a:t> cake for dessert.</a:t>
            </a:r>
          </a:p>
          <a:p>
            <a:pPr marL="1073150" indent="-1073150">
              <a:buNone/>
            </a:pPr>
            <a:r>
              <a:rPr lang="en-US" sz="2800" dirty="0" smtClean="0">
                <a:latin typeface="Century Gothic"/>
                <a:cs typeface="Century Gothic"/>
              </a:rPr>
              <a:t>	He's </a:t>
            </a:r>
            <a:r>
              <a:rPr lang="en-US" sz="2800" dirty="0">
                <a:latin typeface="Century Gothic"/>
                <a:cs typeface="Century Gothic"/>
              </a:rPr>
              <a:t>feeling </a:t>
            </a:r>
            <a:r>
              <a:rPr lang="en-US" sz="2800" dirty="0" smtClean="0">
                <a:latin typeface="Century Gothic"/>
                <a:cs typeface="Century Gothic"/>
              </a:rPr>
              <a:t>tired </a:t>
            </a:r>
            <a:r>
              <a:rPr lang="en-US" sz="2800" b="1" dirty="0" smtClean="0">
                <a:latin typeface="Century Gothic"/>
                <a:cs typeface="Century Gothic"/>
              </a:rPr>
              <a:t>and</a:t>
            </a:r>
            <a:r>
              <a:rPr lang="en-US" sz="2800" dirty="0" smtClean="0">
                <a:latin typeface="Century Gothic"/>
                <a:cs typeface="Century Gothic"/>
              </a:rPr>
              <a:t> hungry.</a:t>
            </a:r>
          </a:p>
          <a:p>
            <a:pPr marL="1073150" indent="-1073150">
              <a:buNone/>
            </a:pPr>
            <a:r>
              <a:rPr lang="en-US" sz="2800" dirty="0" smtClean="0">
                <a:latin typeface="Century Gothic"/>
                <a:cs typeface="Century Gothic"/>
              </a:rPr>
              <a:t>	She eats </a:t>
            </a:r>
            <a:r>
              <a:rPr lang="en-US" sz="2800" b="1" dirty="0" smtClean="0">
                <a:latin typeface="Century Gothic"/>
                <a:cs typeface="Century Gothic"/>
              </a:rPr>
              <a:t>and </a:t>
            </a:r>
            <a:r>
              <a:rPr lang="en-US" sz="2800" dirty="0" smtClean="0">
                <a:latin typeface="Century Gothic"/>
                <a:cs typeface="Century Gothic"/>
              </a:rPr>
              <a:t>eats.</a:t>
            </a:r>
          </a:p>
          <a:p>
            <a:pPr marL="1073150" indent="-1073150">
              <a:buNone/>
            </a:pPr>
            <a:r>
              <a:rPr lang="en-US" sz="2800" dirty="0">
                <a:latin typeface="Century Gothic"/>
                <a:cs typeface="Century Gothic"/>
              </a:rPr>
              <a:t>	</a:t>
            </a:r>
            <a:r>
              <a:rPr lang="en-US" sz="2800" dirty="0" smtClean="0">
                <a:latin typeface="Century Gothic"/>
                <a:cs typeface="Century Gothic"/>
              </a:rPr>
              <a:t>The recipe needs flour, eggs </a:t>
            </a:r>
            <a:r>
              <a:rPr lang="en-US" sz="2800" b="1" dirty="0" smtClean="0">
                <a:latin typeface="Century Gothic"/>
                <a:cs typeface="Century Gothic"/>
              </a:rPr>
              <a:t>and </a:t>
            </a:r>
            <a:r>
              <a:rPr lang="en-US" sz="2800" dirty="0" smtClean="0">
                <a:latin typeface="Century Gothic"/>
                <a:cs typeface="Century Gothic"/>
              </a:rPr>
              <a:t>sugar.</a:t>
            </a:r>
          </a:p>
          <a:p>
            <a:pPr marL="1073150" indent="-1073150">
              <a:buNone/>
            </a:pPr>
            <a:r>
              <a:rPr lang="en-US" sz="2800" dirty="0">
                <a:latin typeface="Century Gothic"/>
                <a:cs typeface="Century Gothic"/>
              </a:rPr>
              <a:t>	</a:t>
            </a:r>
          </a:p>
          <a:p>
            <a:pPr marL="0" indent="0">
              <a:buNone/>
            </a:pPr>
            <a:endParaRPr lang="en-US" sz="2800" dirty="0" smtClean="0">
              <a:latin typeface="Century Gothic"/>
              <a:cs typeface="Century Gothic"/>
            </a:endParaRPr>
          </a:p>
        </p:txBody>
      </p:sp>
      <p:pic>
        <p:nvPicPr>
          <p:cNvPr id="12" name="Picture 11" descr="sunda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283272" y="5174619"/>
            <a:ext cx="1293362" cy="1594556"/>
          </a:xfrm>
          <a:prstGeom prst="rect">
            <a:avLst/>
          </a:prstGeom>
        </p:spPr>
      </p:pic>
      <p:pic>
        <p:nvPicPr>
          <p:cNvPr id="15" name="Picture 14" descr="icecream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86308" y="4962952"/>
            <a:ext cx="938389" cy="1876778"/>
          </a:xfrm>
          <a:prstGeom prst="rect">
            <a:avLst/>
          </a:prstGeom>
        </p:spPr>
      </p:pic>
      <p:pic>
        <p:nvPicPr>
          <p:cNvPr id="16" name="Picture 15" descr="chocolate cak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4355" y="5318937"/>
            <a:ext cx="2398541" cy="1539063"/>
          </a:xfrm>
          <a:prstGeom prst="rect">
            <a:avLst/>
          </a:prstGeom>
        </p:spPr>
      </p:pic>
    </p:spTree>
    <p:extLst>
      <p:ext uri="{BB962C8B-B14F-4D97-AF65-F5344CB8AC3E}">
        <p14:creationId xmlns:p14="http://schemas.microsoft.com/office/powerpoint/2010/main" val="10645216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23233" y="804335"/>
            <a:ext cx="8294511" cy="539044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Content Placeholder 10" descr="cake2.png"/>
          <p:cNvPicPr>
            <a:picLocks noGrp="1" noChangeAspect="1"/>
          </p:cNvPicPr>
          <p:nvPr>
            <p:ph idx="1"/>
          </p:nvPr>
        </p:nvPicPr>
        <p:blipFill>
          <a:blip r:embed="rId3">
            <a:extLst>
              <a:ext uri="{28A0092B-C50C-407E-A947-70E740481C1C}">
                <a14:useLocalDpi xmlns:a14="http://schemas.microsoft.com/office/drawing/2010/main" val="0"/>
              </a:ext>
            </a:extLst>
          </a:blip>
          <a:srcRect t="1205" b="1205"/>
          <a:stretch>
            <a:fillRect/>
          </a:stretch>
        </p:blipFill>
        <p:spPr>
          <a:xfrm>
            <a:off x="1989667" y="5407972"/>
            <a:ext cx="2475089" cy="1361203"/>
          </a:xfrm>
        </p:spPr>
      </p:pic>
      <p:sp>
        <p:nvSpPr>
          <p:cNvPr id="4" name="Title 1"/>
          <p:cNvSpPr txBox="1">
            <a:spLocks/>
          </p:cNvSpPr>
          <p:nvPr/>
        </p:nvSpPr>
        <p:spPr>
          <a:xfrm>
            <a:off x="479778" y="-16933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latin typeface="Century Gothic"/>
                <a:cs typeface="Century Gothic"/>
              </a:rPr>
              <a:t>Using “and”</a:t>
            </a:r>
            <a:endParaRPr lang="en-US" b="1" dirty="0">
              <a:latin typeface="Century Gothic"/>
              <a:cs typeface="Century Gothic"/>
            </a:endParaRPr>
          </a:p>
        </p:txBody>
      </p:sp>
      <p:sp>
        <p:nvSpPr>
          <p:cNvPr id="6" name="Content Placeholder 2"/>
          <p:cNvSpPr txBox="1">
            <a:spLocks/>
          </p:cNvSpPr>
          <p:nvPr/>
        </p:nvSpPr>
        <p:spPr>
          <a:xfrm>
            <a:off x="756863" y="1045546"/>
            <a:ext cx="8059658" cy="579313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latin typeface="Century Gothic"/>
                <a:cs typeface="Century Gothic"/>
              </a:rPr>
              <a:t>Join two sentences with “and” to make a </a:t>
            </a:r>
            <a:r>
              <a:rPr lang="en-US" sz="2800" u="sng" dirty="0" smtClean="0">
                <a:latin typeface="Century Gothic"/>
                <a:cs typeface="Century Gothic"/>
              </a:rPr>
              <a:t>compound sentence</a:t>
            </a:r>
            <a:r>
              <a:rPr lang="en-US" sz="2800" dirty="0" smtClean="0">
                <a:latin typeface="Century Gothic"/>
                <a:cs typeface="Century Gothic"/>
              </a:rPr>
              <a:t>. </a:t>
            </a:r>
          </a:p>
          <a:p>
            <a:r>
              <a:rPr lang="en-US" sz="2800" dirty="0" smtClean="0">
                <a:latin typeface="Century Gothic"/>
                <a:cs typeface="Century Gothic"/>
              </a:rPr>
              <a:t>Here is an example:</a:t>
            </a:r>
          </a:p>
          <a:p>
            <a:pPr marL="1073150" indent="-1073150">
              <a:buNone/>
            </a:pPr>
            <a:r>
              <a:rPr lang="en-US" sz="2800" dirty="0" smtClean="0"/>
              <a:t>	</a:t>
            </a:r>
            <a:r>
              <a:rPr lang="en-US" sz="2400" dirty="0" smtClean="0">
                <a:latin typeface="Century Gothic"/>
                <a:cs typeface="Century Gothic"/>
              </a:rPr>
              <a:t>We </a:t>
            </a:r>
            <a:r>
              <a:rPr lang="en-US" sz="2400" dirty="0">
                <a:latin typeface="Century Gothic"/>
                <a:cs typeface="Century Gothic"/>
              </a:rPr>
              <a:t>have ice </a:t>
            </a:r>
            <a:r>
              <a:rPr lang="en-US" sz="2400" dirty="0" smtClean="0">
                <a:latin typeface="Century Gothic"/>
                <a:cs typeface="Century Gothic"/>
              </a:rPr>
              <a:t>cream. We have cake.</a:t>
            </a:r>
          </a:p>
          <a:p>
            <a:pPr marL="1073150" indent="-1073150">
              <a:buNone/>
            </a:pPr>
            <a:r>
              <a:rPr lang="en-US" sz="2400" dirty="0">
                <a:latin typeface="Century Gothic"/>
                <a:cs typeface="Century Gothic"/>
              </a:rPr>
              <a:t>	</a:t>
            </a:r>
            <a:r>
              <a:rPr lang="en-US" sz="2400" dirty="0" smtClean="0">
                <a:latin typeface="Century Gothic"/>
                <a:cs typeface="Century Gothic"/>
              </a:rPr>
              <a:t>= We have ice cream</a:t>
            </a:r>
            <a:r>
              <a:rPr lang="en-US" sz="2400" b="1" dirty="0" smtClean="0">
                <a:latin typeface="Century Gothic"/>
                <a:cs typeface="Century Gothic"/>
              </a:rPr>
              <a:t>, and </a:t>
            </a:r>
            <a:r>
              <a:rPr lang="en-US" sz="2400" dirty="0" smtClean="0">
                <a:latin typeface="Century Gothic"/>
                <a:cs typeface="Century Gothic"/>
              </a:rPr>
              <a:t>we have cake.</a:t>
            </a:r>
            <a:endParaRPr lang="en-US" sz="800" dirty="0" smtClean="0">
              <a:latin typeface="Century Gothic"/>
              <a:cs typeface="Century Gothic"/>
            </a:endParaRPr>
          </a:p>
          <a:p>
            <a:pPr marL="1073150" indent="-1073150">
              <a:buNone/>
            </a:pPr>
            <a:endParaRPr lang="en-US" sz="1100" dirty="0">
              <a:latin typeface="Century Gothic"/>
              <a:cs typeface="Century Gothic"/>
            </a:endParaRPr>
          </a:p>
          <a:p>
            <a:pPr marL="1073150" indent="-1073150">
              <a:buNone/>
            </a:pPr>
            <a:r>
              <a:rPr lang="en-US" sz="2400" dirty="0" smtClean="0">
                <a:latin typeface="Century Gothic"/>
                <a:cs typeface="Century Gothic"/>
              </a:rPr>
              <a:t>	He feels tired. He feels hungry.</a:t>
            </a:r>
          </a:p>
          <a:p>
            <a:pPr marL="1073150" indent="-1073150">
              <a:buNone/>
            </a:pPr>
            <a:r>
              <a:rPr lang="en-US" sz="2400" dirty="0">
                <a:latin typeface="Century Gothic"/>
                <a:cs typeface="Century Gothic"/>
              </a:rPr>
              <a:t>	</a:t>
            </a:r>
            <a:r>
              <a:rPr lang="en-US" sz="2400" dirty="0" smtClean="0">
                <a:latin typeface="Century Gothic"/>
                <a:cs typeface="Century Gothic"/>
              </a:rPr>
              <a:t>= He </a:t>
            </a:r>
            <a:r>
              <a:rPr lang="en-US" sz="2400" dirty="0">
                <a:latin typeface="Century Gothic"/>
                <a:cs typeface="Century Gothic"/>
              </a:rPr>
              <a:t>feels </a:t>
            </a:r>
            <a:r>
              <a:rPr lang="en-US" sz="2400" dirty="0" smtClean="0">
                <a:latin typeface="Century Gothic"/>
                <a:cs typeface="Century Gothic"/>
              </a:rPr>
              <a:t>tired</a:t>
            </a:r>
            <a:r>
              <a:rPr lang="en-US" sz="2400" b="1" dirty="0">
                <a:latin typeface="Century Gothic"/>
                <a:cs typeface="Century Gothic"/>
              </a:rPr>
              <a:t>, and </a:t>
            </a:r>
            <a:r>
              <a:rPr lang="en-US" sz="2400" dirty="0">
                <a:latin typeface="Century Gothic"/>
                <a:cs typeface="Century Gothic"/>
              </a:rPr>
              <a:t>h</a:t>
            </a:r>
            <a:r>
              <a:rPr lang="en-US" sz="2400" dirty="0" smtClean="0">
                <a:latin typeface="Century Gothic"/>
                <a:cs typeface="Century Gothic"/>
              </a:rPr>
              <a:t>e </a:t>
            </a:r>
            <a:r>
              <a:rPr lang="en-US" sz="2400" dirty="0">
                <a:latin typeface="Century Gothic"/>
                <a:cs typeface="Century Gothic"/>
              </a:rPr>
              <a:t>feels hungry.</a:t>
            </a:r>
          </a:p>
          <a:p>
            <a:pPr marL="1073150" indent="-1073150">
              <a:buNone/>
            </a:pPr>
            <a:endParaRPr lang="en-US" sz="2400" dirty="0" smtClean="0">
              <a:latin typeface="Century Gothic"/>
              <a:cs typeface="Century Gothic"/>
            </a:endParaRPr>
          </a:p>
          <a:p>
            <a:pPr marL="1073150" indent="-1073150">
              <a:buNone/>
            </a:pPr>
            <a:r>
              <a:rPr lang="en-US" sz="2400" dirty="0" smtClean="0">
                <a:latin typeface="Century Gothic"/>
                <a:cs typeface="Century Gothic"/>
              </a:rPr>
              <a:t>	</a:t>
            </a:r>
          </a:p>
          <a:p>
            <a:pPr marL="1073150" indent="-1073150">
              <a:buNone/>
            </a:pPr>
            <a:r>
              <a:rPr lang="en-US" sz="2800" dirty="0">
                <a:latin typeface="Century Gothic"/>
                <a:cs typeface="Century Gothic"/>
              </a:rPr>
              <a:t>	</a:t>
            </a:r>
          </a:p>
          <a:p>
            <a:pPr marL="0" indent="0">
              <a:buNone/>
            </a:pPr>
            <a:endParaRPr lang="en-US" sz="2800" dirty="0" smtClean="0">
              <a:latin typeface="Century Gothic"/>
              <a:cs typeface="Century Gothic"/>
            </a:endParaRPr>
          </a:p>
        </p:txBody>
      </p:sp>
      <p:pic>
        <p:nvPicPr>
          <p:cNvPr id="12" name="Picture 11" descr="sunda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283272" y="5174619"/>
            <a:ext cx="1293362" cy="1594556"/>
          </a:xfrm>
          <a:prstGeom prst="rect">
            <a:avLst/>
          </a:prstGeom>
        </p:spPr>
      </p:pic>
      <p:pic>
        <p:nvPicPr>
          <p:cNvPr id="15" name="Picture 14" descr="icecream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86308" y="4962952"/>
            <a:ext cx="938389" cy="1876778"/>
          </a:xfrm>
          <a:prstGeom prst="rect">
            <a:avLst/>
          </a:prstGeom>
        </p:spPr>
      </p:pic>
      <p:pic>
        <p:nvPicPr>
          <p:cNvPr id="16" name="Picture 15" descr="chocolate cak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4355" y="5318937"/>
            <a:ext cx="2398541" cy="1539063"/>
          </a:xfrm>
          <a:prstGeom prst="rect">
            <a:avLst/>
          </a:prstGeom>
        </p:spPr>
      </p:pic>
    </p:spTree>
    <p:extLst>
      <p:ext uri="{BB962C8B-B14F-4D97-AF65-F5344CB8AC3E}">
        <p14:creationId xmlns:p14="http://schemas.microsoft.com/office/powerpoint/2010/main" val="2638414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5400" b="1" dirty="0" smtClean="0">
                <a:latin typeface="Century Gothic"/>
                <a:cs typeface="Century Gothic"/>
              </a:rPr>
              <a:t>All About Me</a:t>
            </a:r>
            <a:endParaRPr lang="en-US" sz="5400" b="1" dirty="0">
              <a:latin typeface="Century Gothic"/>
              <a:cs typeface="Century Gothic"/>
            </a:endParaRPr>
          </a:p>
        </p:txBody>
      </p:sp>
      <p:sp>
        <p:nvSpPr>
          <p:cNvPr id="7" name="Rounded Rectangle 6"/>
          <p:cNvSpPr/>
          <p:nvPr/>
        </p:nvSpPr>
        <p:spPr>
          <a:xfrm>
            <a:off x="457200" y="1107194"/>
            <a:ext cx="8390127" cy="3069696"/>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solidFill>
                  <a:schemeClr val="tx1"/>
                </a:solidFill>
                <a:latin typeface="Century Gothic"/>
                <a:cs typeface="Century Gothic"/>
              </a:rPr>
              <a:t>My name is:</a:t>
            </a:r>
          </a:p>
          <a:p>
            <a:r>
              <a:rPr lang="en-US" sz="2800" dirty="0" smtClean="0">
                <a:solidFill>
                  <a:schemeClr val="tx1"/>
                </a:solidFill>
                <a:latin typeface="Century Gothic"/>
                <a:cs typeface="Century Gothic"/>
              </a:rPr>
              <a:t>I live in:</a:t>
            </a:r>
            <a:endParaRPr lang="en-US" sz="2800" dirty="0">
              <a:solidFill>
                <a:schemeClr val="tx1"/>
              </a:solidFill>
              <a:latin typeface="Century Gothic"/>
              <a:cs typeface="Century Gothic"/>
            </a:endParaRPr>
          </a:p>
          <a:p>
            <a:r>
              <a:rPr lang="en-US" sz="2800" dirty="0">
                <a:solidFill>
                  <a:schemeClr val="tx1"/>
                </a:solidFill>
                <a:latin typeface="Century Gothic"/>
                <a:cs typeface="Century Gothic"/>
              </a:rPr>
              <a:t>I like </a:t>
            </a:r>
            <a:r>
              <a:rPr lang="en-US" sz="2800" dirty="0" smtClean="0">
                <a:solidFill>
                  <a:schemeClr val="tx1"/>
                </a:solidFill>
                <a:latin typeface="Century Gothic"/>
                <a:cs typeface="Century Gothic"/>
              </a:rPr>
              <a:t>to:</a:t>
            </a:r>
          </a:p>
          <a:p>
            <a:r>
              <a:rPr lang="en-US" sz="2800" dirty="0" smtClean="0">
                <a:solidFill>
                  <a:schemeClr val="tx1"/>
                </a:solidFill>
                <a:latin typeface="Century Gothic"/>
                <a:cs typeface="Century Gothic"/>
              </a:rPr>
              <a:t>My </a:t>
            </a:r>
            <a:r>
              <a:rPr lang="en-US" sz="2800" dirty="0" err="1" smtClean="0">
                <a:solidFill>
                  <a:schemeClr val="tx1"/>
                </a:solidFill>
                <a:latin typeface="Century Gothic"/>
                <a:cs typeface="Century Gothic"/>
              </a:rPr>
              <a:t>favourite</a:t>
            </a:r>
            <a:r>
              <a:rPr lang="en-US" sz="2800" dirty="0" smtClean="0">
                <a:solidFill>
                  <a:schemeClr val="tx1"/>
                </a:solidFill>
                <a:latin typeface="Century Gothic"/>
                <a:cs typeface="Century Gothic"/>
              </a:rPr>
              <a:t> subject in school was: </a:t>
            </a:r>
          </a:p>
          <a:p>
            <a:r>
              <a:rPr lang="en-US" sz="2800" dirty="0" smtClean="0">
                <a:solidFill>
                  <a:schemeClr val="tx1"/>
                </a:solidFill>
                <a:latin typeface="Century Gothic"/>
                <a:cs typeface="Century Gothic"/>
              </a:rPr>
              <a:t>My </a:t>
            </a:r>
            <a:r>
              <a:rPr lang="en-US" sz="2800" dirty="0" err="1" smtClean="0">
                <a:solidFill>
                  <a:schemeClr val="tx1"/>
                </a:solidFill>
                <a:latin typeface="Century Gothic"/>
                <a:cs typeface="Century Gothic"/>
              </a:rPr>
              <a:t>favourite</a:t>
            </a:r>
            <a:r>
              <a:rPr lang="en-US" sz="2800" dirty="0" smtClean="0">
                <a:solidFill>
                  <a:schemeClr val="tx1"/>
                </a:solidFill>
                <a:latin typeface="Century Gothic"/>
                <a:cs typeface="Century Gothic"/>
              </a:rPr>
              <a:t> type of music is: </a:t>
            </a:r>
          </a:p>
          <a:p>
            <a:r>
              <a:rPr lang="en-US" sz="2800" dirty="0" smtClean="0">
                <a:solidFill>
                  <a:schemeClr val="tx1"/>
                </a:solidFill>
                <a:latin typeface="Century Gothic"/>
                <a:cs typeface="Century Gothic"/>
              </a:rPr>
              <a:t>My </a:t>
            </a:r>
            <a:r>
              <a:rPr lang="en-US" sz="2800" dirty="0" err="1" smtClean="0">
                <a:solidFill>
                  <a:schemeClr val="tx1"/>
                </a:solidFill>
                <a:latin typeface="Century Gothic"/>
                <a:cs typeface="Century Gothic"/>
              </a:rPr>
              <a:t>favourite</a:t>
            </a:r>
            <a:r>
              <a:rPr lang="en-US" sz="2800" dirty="0" smtClean="0">
                <a:solidFill>
                  <a:schemeClr val="tx1"/>
                </a:solidFill>
                <a:latin typeface="Century Gothic"/>
                <a:cs typeface="Century Gothic"/>
              </a:rPr>
              <a:t> type of food is:</a:t>
            </a:r>
          </a:p>
          <a:p>
            <a:endParaRPr lang="en-US" sz="2800" dirty="0" smtClean="0">
              <a:solidFill>
                <a:schemeClr val="tx1"/>
              </a:solidFill>
              <a:latin typeface="Century Gothic"/>
              <a:cs typeface="Century Gothic"/>
            </a:endParaRPr>
          </a:p>
        </p:txBody>
      </p:sp>
      <p:pic>
        <p:nvPicPr>
          <p:cNvPr id="9" name="Picture 8" descr="Untitled-8.png"/>
          <p:cNvPicPr>
            <a:picLocks noChangeAspect="1"/>
          </p:cNvPicPr>
          <p:nvPr/>
        </p:nvPicPr>
        <p:blipFill rotWithShape="1">
          <a:blip r:embed="rId3">
            <a:extLst>
              <a:ext uri="{28A0092B-C50C-407E-A947-70E740481C1C}">
                <a14:useLocalDpi xmlns:a14="http://schemas.microsoft.com/office/drawing/2010/main" val="0"/>
              </a:ext>
            </a:extLst>
          </a:blip>
          <a:srcRect l="20981" r="21309"/>
          <a:stretch/>
        </p:blipFill>
        <p:spPr>
          <a:xfrm>
            <a:off x="0" y="3654778"/>
            <a:ext cx="9144000" cy="3231444"/>
          </a:xfrm>
          <a:prstGeom prst="rect">
            <a:avLst/>
          </a:prstGeom>
        </p:spPr>
      </p:pic>
    </p:spTree>
    <p:extLst>
      <p:ext uri="{BB962C8B-B14F-4D97-AF65-F5344CB8AC3E}">
        <p14:creationId xmlns:p14="http://schemas.microsoft.com/office/powerpoint/2010/main" val="26229770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96332" y="790224"/>
            <a:ext cx="8576634" cy="574322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479778" y="127000"/>
            <a:ext cx="8229600" cy="66322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smtClean="0">
                <a:latin typeface="Century Gothic"/>
                <a:cs typeface="Century Gothic"/>
              </a:rPr>
              <a:t>Practice “and”</a:t>
            </a:r>
            <a:endParaRPr lang="en-US" sz="4000" b="1" dirty="0">
              <a:latin typeface="Century Gothic"/>
              <a:cs typeface="Century Gothic"/>
            </a:endParaRPr>
          </a:p>
        </p:txBody>
      </p:sp>
      <p:sp>
        <p:nvSpPr>
          <p:cNvPr id="3" name="Rectangle 2"/>
          <p:cNvSpPr/>
          <p:nvPr/>
        </p:nvSpPr>
        <p:spPr>
          <a:xfrm>
            <a:off x="479779" y="985912"/>
            <a:ext cx="8393188" cy="5970864"/>
          </a:xfrm>
          <a:prstGeom prst="rect">
            <a:avLst/>
          </a:prstGeom>
        </p:spPr>
        <p:txBody>
          <a:bodyPr wrap="square">
            <a:spAutoFit/>
          </a:bodyPr>
          <a:lstStyle/>
          <a:p>
            <a:r>
              <a:rPr lang="de-DE" sz="2800" dirty="0">
                <a:latin typeface="Century Gothic"/>
                <a:cs typeface="Century Gothic"/>
              </a:rPr>
              <a:t>Add </a:t>
            </a:r>
            <a:r>
              <a:rPr lang="en-US" sz="2800" dirty="0">
                <a:latin typeface="Century Gothic"/>
                <a:cs typeface="Century Gothic"/>
              </a:rPr>
              <a:t>“and” where it is missing in the following sentences</a:t>
            </a:r>
            <a:r>
              <a:rPr lang="en-US" sz="2800" dirty="0" smtClean="0">
                <a:latin typeface="Century Gothic"/>
                <a:cs typeface="Century Gothic"/>
              </a:rPr>
              <a:t>.</a:t>
            </a:r>
          </a:p>
          <a:p>
            <a:endParaRPr lang="de-DE" sz="2400" dirty="0">
              <a:latin typeface="Century Gothic"/>
              <a:cs typeface="Century Gothic"/>
            </a:endParaRPr>
          </a:p>
          <a:p>
            <a:pPr>
              <a:buFont typeface="+mj-lt"/>
              <a:buAutoNum type="arabicPeriod"/>
            </a:pPr>
            <a:r>
              <a:rPr lang="en-US" sz="2400" dirty="0" smtClean="0">
                <a:latin typeface="Century Gothic"/>
                <a:cs typeface="Century Gothic"/>
              </a:rPr>
              <a:t> I </a:t>
            </a:r>
            <a:r>
              <a:rPr lang="en-US" sz="2400" dirty="0">
                <a:latin typeface="Century Gothic"/>
                <a:cs typeface="Century Gothic"/>
              </a:rPr>
              <a:t>have to bring my glasses, keys wallet.</a:t>
            </a:r>
          </a:p>
          <a:p>
            <a:pPr>
              <a:buFont typeface="+mj-lt"/>
              <a:buAutoNum type="arabicPeriod"/>
            </a:pPr>
            <a:endParaRPr lang="en-US" sz="2400" dirty="0" smtClean="0">
              <a:latin typeface="Century Gothic"/>
              <a:cs typeface="Century Gothic"/>
            </a:endParaRPr>
          </a:p>
          <a:p>
            <a:endParaRPr lang="en-US" sz="2400" dirty="0">
              <a:latin typeface="Century Gothic"/>
              <a:cs typeface="Century Gothic"/>
            </a:endParaRPr>
          </a:p>
          <a:p>
            <a:pPr>
              <a:buFont typeface="+mj-lt"/>
              <a:buAutoNum type="arabicPeriod"/>
            </a:pPr>
            <a:r>
              <a:rPr lang="en-US" sz="2400" dirty="0" smtClean="0">
                <a:latin typeface="Century Gothic"/>
                <a:cs typeface="Century Gothic"/>
              </a:rPr>
              <a:t> He </a:t>
            </a:r>
            <a:r>
              <a:rPr lang="en-US" sz="2400" dirty="0">
                <a:latin typeface="Century Gothic"/>
                <a:cs typeface="Century Gothic"/>
              </a:rPr>
              <a:t>likes chocolate vanilla</a:t>
            </a:r>
            <a:r>
              <a:rPr lang="en-US" sz="2400" dirty="0" smtClean="0">
                <a:latin typeface="Century Gothic"/>
                <a:cs typeface="Century Gothic"/>
              </a:rPr>
              <a:t>.</a:t>
            </a:r>
          </a:p>
          <a:p>
            <a:endParaRPr lang="en-US" sz="2400" dirty="0">
              <a:latin typeface="Century Gothic"/>
              <a:cs typeface="Century Gothic"/>
            </a:endParaRPr>
          </a:p>
          <a:p>
            <a:pPr>
              <a:buFont typeface="+mj-lt"/>
              <a:buAutoNum type="arabicPeriod"/>
            </a:pPr>
            <a:endParaRPr lang="en-US" sz="2400" dirty="0">
              <a:latin typeface="Century Gothic"/>
              <a:cs typeface="Century Gothic"/>
            </a:endParaRPr>
          </a:p>
          <a:p>
            <a:pPr>
              <a:buFont typeface="+mj-lt"/>
              <a:buAutoNum type="arabicPeriod"/>
            </a:pPr>
            <a:r>
              <a:rPr lang="en-US" sz="2400" dirty="0" smtClean="0">
                <a:latin typeface="Century Gothic"/>
                <a:cs typeface="Century Gothic"/>
              </a:rPr>
              <a:t> She </a:t>
            </a:r>
            <a:r>
              <a:rPr lang="en-US" sz="2400" dirty="0">
                <a:latin typeface="Century Gothic"/>
                <a:cs typeface="Century Gothic"/>
              </a:rPr>
              <a:t>has cake presents for her birthday. </a:t>
            </a:r>
            <a:endParaRPr lang="en-US" sz="2400" dirty="0" smtClean="0">
              <a:latin typeface="Century Gothic"/>
              <a:cs typeface="Century Gothic"/>
            </a:endParaRPr>
          </a:p>
          <a:p>
            <a:pPr>
              <a:buFont typeface="+mj-lt"/>
              <a:buAutoNum type="arabicPeriod"/>
            </a:pPr>
            <a:endParaRPr lang="en-US" sz="2400" dirty="0">
              <a:latin typeface="Century Gothic"/>
              <a:cs typeface="Century Gothic"/>
            </a:endParaRPr>
          </a:p>
          <a:p>
            <a:pPr>
              <a:buFont typeface="+mj-lt"/>
              <a:buAutoNum type="arabicPeriod"/>
            </a:pPr>
            <a:endParaRPr lang="en-US" sz="2400" dirty="0">
              <a:latin typeface="Century Gothic"/>
              <a:cs typeface="Century Gothic"/>
            </a:endParaRPr>
          </a:p>
          <a:p>
            <a:pPr>
              <a:buFont typeface="+mj-lt"/>
              <a:buAutoNum type="arabicPeriod"/>
            </a:pPr>
            <a:r>
              <a:rPr lang="en-US" sz="2400" dirty="0" smtClean="0">
                <a:latin typeface="Century Gothic"/>
                <a:cs typeface="Century Gothic"/>
              </a:rPr>
              <a:t> He rides his bike. He rides to the park.</a:t>
            </a:r>
          </a:p>
          <a:p>
            <a:pPr>
              <a:buFont typeface="+mj-lt"/>
              <a:buAutoNum type="arabicPeriod"/>
            </a:pPr>
            <a:endParaRPr lang="en-US" sz="2400" dirty="0">
              <a:latin typeface="Century Gothic"/>
              <a:cs typeface="Century Gothic"/>
            </a:endParaRPr>
          </a:p>
          <a:p>
            <a:pPr>
              <a:buFont typeface="+mj-lt"/>
              <a:buAutoNum type="arabicPeriod"/>
            </a:pPr>
            <a:endParaRPr lang="de-DE" sz="2400" dirty="0">
              <a:latin typeface="Century Gothic"/>
              <a:cs typeface="Century Gothic"/>
            </a:endParaRPr>
          </a:p>
          <a:p>
            <a:endParaRPr lang="en-US" sz="1400" dirty="0">
              <a:latin typeface="Century Gothic"/>
              <a:cs typeface="Century Gothic"/>
            </a:endParaRPr>
          </a:p>
        </p:txBody>
      </p:sp>
    </p:spTree>
    <p:extLst>
      <p:ext uri="{BB962C8B-B14F-4D97-AF65-F5344CB8AC3E}">
        <p14:creationId xmlns:p14="http://schemas.microsoft.com/office/powerpoint/2010/main" val="1925587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078"/>
            <a:ext cx="8229600" cy="1143000"/>
          </a:xfrm>
        </p:spPr>
        <p:txBody>
          <a:bodyPr>
            <a:normAutofit/>
          </a:bodyPr>
          <a:lstStyle/>
          <a:p>
            <a:r>
              <a:rPr lang="en-US" sz="4800" b="1" dirty="0" smtClean="0">
                <a:latin typeface="Century Gothic"/>
                <a:cs typeface="Century Gothic"/>
              </a:rPr>
              <a:t>Circle all unhealthy food</a:t>
            </a:r>
            <a:endParaRPr lang="en-US" sz="4800" b="1" dirty="0">
              <a:latin typeface="Century Gothic"/>
              <a:cs typeface="Century Gothic"/>
            </a:endParaRPr>
          </a:p>
        </p:txBody>
      </p:sp>
      <p:pic>
        <p:nvPicPr>
          <p:cNvPr id="6" name="Picture 5" descr="lemo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90" y="1220082"/>
            <a:ext cx="1679221" cy="1765021"/>
          </a:xfrm>
          <a:prstGeom prst="rect">
            <a:avLst/>
          </a:prstGeom>
        </p:spPr>
      </p:pic>
      <p:pic>
        <p:nvPicPr>
          <p:cNvPr id="7" name="Picture 6" descr="chees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5263" y="1085151"/>
            <a:ext cx="2596445" cy="1858081"/>
          </a:xfrm>
          <a:prstGeom prst="rect">
            <a:avLst/>
          </a:prstGeom>
        </p:spPr>
      </p:pic>
      <p:pic>
        <p:nvPicPr>
          <p:cNvPr id="10" name="Picture 9" descr="pe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9778" y="5249333"/>
            <a:ext cx="3781778" cy="1890889"/>
          </a:xfrm>
          <a:prstGeom prst="rect">
            <a:avLst/>
          </a:prstGeom>
        </p:spPr>
      </p:pic>
      <p:pic>
        <p:nvPicPr>
          <p:cNvPr id="11" name="Picture 10" descr="cak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944" y="5249333"/>
            <a:ext cx="1978502" cy="1382891"/>
          </a:xfrm>
          <a:prstGeom prst="rect">
            <a:avLst/>
          </a:prstGeom>
        </p:spPr>
      </p:pic>
      <p:pic>
        <p:nvPicPr>
          <p:cNvPr id="12" name="Picture 11" descr="peppers.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83" y="3019480"/>
            <a:ext cx="2765778" cy="2113970"/>
          </a:xfrm>
          <a:prstGeom prst="rect">
            <a:avLst/>
          </a:prstGeom>
        </p:spPr>
      </p:pic>
      <p:pic>
        <p:nvPicPr>
          <p:cNvPr id="14" name="Picture 13" descr="cupcake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36642" y="2943232"/>
            <a:ext cx="1765066" cy="2229557"/>
          </a:xfrm>
          <a:prstGeom prst="rect">
            <a:avLst/>
          </a:prstGeom>
        </p:spPr>
      </p:pic>
      <p:pic>
        <p:nvPicPr>
          <p:cNvPr id="16" name="Picture 15" descr="icecrea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5032" y="3418421"/>
            <a:ext cx="1584766" cy="3169532"/>
          </a:xfrm>
          <a:prstGeom prst="rect">
            <a:avLst/>
          </a:prstGeom>
        </p:spPr>
      </p:pic>
      <p:pic>
        <p:nvPicPr>
          <p:cNvPr id="17" name="Picture 16" descr="lettuce.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10039" y="903364"/>
            <a:ext cx="2329921" cy="2515057"/>
          </a:xfrm>
          <a:prstGeom prst="rect">
            <a:avLst/>
          </a:prstGeom>
        </p:spPr>
      </p:pic>
      <p:pic>
        <p:nvPicPr>
          <p:cNvPr id="19" name="Picture 18" descr="fries2.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99132" y="3019480"/>
            <a:ext cx="1748381" cy="2292959"/>
          </a:xfrm>
          <a:prstGeom prst="rect">
            <a:avLst/>
          </a:prstGeom>
        </p:spPr>
      </p:pic>
      <p:pic>
        <p:nvPicPr>
          <p:cNvPr id="20" name="Picture 19" descr="chocolatedip.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59798" y="3753557"/>
            <a:ext cx="1439334" cy="2878667"/>
          </a:xfrm>
          <a:prstGeom prst="rect">
            <a:avLst/>
          </a:prstGeom>
        </p:spPr>
      </p:pic>
      <p:pic>
        <p:nvPicPr>
          <p:cNvPr id="21" name="Picture 20" descr="muffin.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42061" y="1059922"/>
            <a:ext cx="2263202" cy="2341243"/>
          </a:xfrm>
          <a:prstGeom prst="rect">
            <a:avLst/>
          </a:prstGeom>
        </p:spPr>
      </p:pic>
    </p:spTree>
    <p:extLst>
      <p:ext uri="{BB962C8B-B14F-4D97-AF65-F5344CB8AC3E}">
        <p14:creationId xmlns:p14="http://schemas.microsoft.com/office/powerpoint/2010/main" val="36863697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078"/>
            <a:ext cx="8229600" cy="1143000"/>
          </a:xfrm>
        </p:spPr>
        <p:txBody>
          <a:bodyPr>
            <a:normAutofit/>
          </a:bodyPr>
          <a:lstStyle/>
          <a:p>
            <a:r>
              <a:rPr lang="en-US" sz="6000" b="1" dirty="0" smtClean="0">
                <a:latin typeface="Century Gothic"/>
                <a:cs typeface="Century Gothic"/>
              </a:rPr>
              <a:t>Circle all the fruits</a:t>
            </a:r>
            <a:endParaRPr lang="en-US" sz="6000" b="1" dirty="0">
              <a:latin typeface="Century Gothic"/>
              <a:cs typeface="Century Gothic"/>
            </a:endParaRPr>
          </a:p>
        </p:txBody>
      </p:sp>
      <p:pic>
        <p:nvPicPr>
          <p:cNvPr id="3" name="Picture 2" descr="man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6954" y="4120297"/>
            <a:ext cx="1997369" cy="2271889"/>
          </a:xfrm>
          <a:prstGeom prst="rect">
            <a:avLst/>
          </a:prstGeom>
        </p:spPr>
      </p:pic>
      <p:pic>
        <p:nvPicPr>
          <p:cNvPr id="4" name="Picture 3" descr="lyche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667" y="630897"/>
            <a:ext cx="2582334" cy="2374560"/>
          </a:xfrm>
          <a:prstGeom prst="rect">
            <a:avLst/>
          </a:prstGeom>
        </p:spPr>
      </p:pic>
      <p:pic>
        <p:nvPicPr>
          <p:cNvPr id="5" name="Picture 4" descr="jackfrui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8223" y="1059922"/>
            <a:ext cx="2511777" cy="2120140"/>
          </a:xfrm>
          <a:prstGeom prst="rect">
            <a:avLst/>
          </a:prstGeom>
        </p:spPr>
      </p:pic>
      <p:pic>
        <p:nvPicPr>
          <p:cNvPr id="8" name="Picture 7" descr="watermelo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217" y="5256242"/>
            <a:ext cx="2750784" cy="1601758"/>
          </a:xfrm>
          <a:prstGeom prst="rect">
            <a:avLst/>
          </a:prstGeom>
        </p:spPr>
      </p:pic>
      <p:pic>
        <p:nvPicPr>
          <p:cNvPr id="13" name="Picture 12" descr="sandwich.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59328" y="1003478"/>
            <a:ext cx="2644773" cy="2158998"/>
          </a:xfrm>
          <a:prstGeom prst="rect">
            <a:avLst/>
          </a:prstGeom>
        </p:spPr>
      </p:pic>
      <p:pic>
        <p:nvPicPr>
          <p:cNvPr id="18" name="Picture 17" descr="hotdog.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41029">
            <a:off x="4348399" y="3061901"/>
            <a:ext cx="3781778" cy="1890889"/>
          </a:xfrm>
          <a:prstGeom prst="rect">
            <a:avLst/>
          </a:prstGeom>
        </p:spPr>
      </p:pic>
      <p:pic>
        <p:nvPicPr>
          <p:cNvPr id="22" name="Picture 21" descr="egg.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888" y="2638568"/>
            <a:ext cx="1632499" cy="2144889"/>
          </a:xfrm>
          <a:prstGeom prst="rect">
            <a:avLst/>
          </a:prstGeom>
        </p:spPr>
      </p:pic>
      <p:pic>
        <p:nvPicPr>
          <p:cNvPr id="23" name="Picture 22" descr="cucumber.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85292" y="4918742"/>
            <a:ext cx="4149549" cy="2074775"/>
          </a:xfrm>
          <a:prstGeom prst="rect">
            <a:avLst/>
          </a:prstGeom>
        </p:spPr>
      </p:pic>
      <p:pic>
        <p:nvPicPr>
          <p:cNvPr id="24" name="Picture 23" descr="cherries.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85292" y="2881220"/>
            <a:ext cx="2563107" cy="2113903"/>
          </a:xfrm>
          <a:prstGeom prst="rect">
            <a:avLst/>
          </a:prstGeom>
        </p:spPr>
      </p:pic>
    </p:spTree>
    <p:extLst>
      <p:ext uri="{BB962C8B-B14F-4D97-AF65-F5344CB8AC3E}">
        <p14:creationId xmlns:p14="http://schemas.microsoft.com/office/powerpoint/2010/main" val="31810795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078"/>
            <a:ext cx="8229600" cy="1143000"/>
          </a:xfrm>
        </p:spPr>
        <p:txBody>
          <a:bodyPr>
            <a:normAutofit/>
          </a:bodyPr>
          <a:lstStyle/>
          <a:p>
            <a:r>
              <a:rPr lang="en-US" sz="4800" b="1" dirty="0" smtClean="0">
                <a:latin typeface="Century Gothic"/>
                <a:cs typeface="Century Gothic"/>
              </a:rPr>
              <a:t>Circle all the healthy food</a:t>
            </a:r>
            <a:endParaRPr lang="en-US" sz="4800" b="1" dirty="0">
              <a:latin typeface="Century Gothic"/>
              <a:cs typeface="Century Gothic"/>
            </a:endParaRPr>
          </a:p>
        </p:txBody>
      </p:sp>
      <p:pic>
        <p:nvPicPr>
          <p:cNvPr id="6" name="Picture 5" descr="tomat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4672" y="4930252"/>
            <a:ext cx="1747227" cy="1802298"/>
          </a:xfrm>
          <a:prstGeom prst="rect">
            <a:avLst/>
          </a:prstGeom>
        </p:spPr>
      </p:pic>
      <p:pic>
        <p:nvPicPr>
          <p:cNvPr id="7" name="Picture 6" descr="kebob.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110" y="973667"/>
            <a:ext cx="2562578" cy="1911256"/>
          </a:xfrm>
          <a:prstGeom prst="rect">
            <a:avLst/>
          </a:prstGeom>
        </p:spPr>
      </p:pic>
      <p:pic>
        <p:nvPicPr>
          <p:cNvPr id="9" name="Picture 8" descr="salad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0137" y="4118069"/>
            <a:ext cx="2857773" cy="2614481"/>
          </a:xfrm>
          <a:prstGeom prst="rect">
            <a:avLst/>
          </a:prstGeom>
        </p:spPr>
      </p:pic>
      <p:pic>
        <p:nvPicPr>
          <p:cNvPr id="10" name="Picture 9" descr="cupcak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7078" y="888998"/>
            <a:ext cx="1655593" cy="1954142"/>
          </a:xfrm>
          <a:prstGeom prst="rect">
            <a:avLst/>
          </a:prstGeom>
        </p:spPr>
      </p:pic>
      <p:pic>
        <p:nvPicPr>
          <p:cNvPr id="12" name="Picture 11" descr="candy.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87246" y="965811"/>
            <a:ext cx="1051278" cy="2102556"/>
          </a:xfrm>
          <a:prstGeom prst="rect">
            <a:avLst/>
          </a:prstGeom>
        </p:spPr>
      </p:pic>
      <p:pic>
        <p:nvPicPr>
          <p:cNvPr id="14" name="Picture 13" descr="strawberry.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94777" y="832707"/>
            <a:ext cx="1608668" cy="1784655"/>
          </a:xfrm>
          <a:prstGeom prst="rect">
            <a:avLst/>
          </a:prstGeom>
        </p:spPr>
      </p:pic>
      <p:pic>
        <p:nvPicPr>
          <p:cNvPr id="15" name="Picture 14" descr="fruit salad.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86681" y="2912918"/>
            <a:ext cx="2650459" cy="2087889"/>
          </a:xfrm>
          <a:prstGeom prst="rect">
            <a:avLst/>
          </a:prstGeom>
        </p:spPr>
      </p:pic>
      <p:pic>
        <p:nvPicPr>
          <p:cNvPr id="17" name="Picture 16" descr="coca-cola.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70641" y="973667"/>
            <a:ext cx="2809163" cy="4127749"/>
          </a:xfrm>
          <a:prstGeom prst="rect">
            <a:avLst/>
          </a:prstGeom>
        </p:spPr>
      </p:pic>
      <p:pic>
        <p:nvPicPr>
          <p:cNvPr id="25" name="Picture 24" descr="candy3.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786447">
            <a:off x="4254437" y="5166506"/>
            <a:ext cx="2871673" cy="1471731"/>
          </a:xfrm>
          <a:prstGeom prst="rect">
            <a:avLst/>
          </a:prstGeom>
        </p:spPr>
      </p:pic>
      <p:pic>
        <p:nvPicPr>
          <p:cNvPr id="19" name="Picture 18" descr="pizza2.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1900" y="2401856"/>
            <a:ext cx="4897054" cy="2448527"/>
          </a:xfrm>
          <a:prstGeom prst="rect">
            <a:avLst/>
          </a:prstGeom>
        </p:spPr>
      </p:pic>
      <p:pic>
        <p:nvPicPr>
          <p:cNvPr id="20" name="Picture 19" descr="chocolate.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6200000">
            <a:off x="-467566" y="4718771"/>
            <a:ext cx="2428101" cy="1226697"/>
          </a:xfrm>
          <a:prstGeom prst="rect">
            <a:avLst/>
          </a:prstGeom>
        </p:spPr>
      </p:pic>
    </p:spTree>
    <p:extLst>
      <p:ext uri="{BB962C8B-B14F-4D97-AF65-F5344CB8AC3E}">
        <p14:creationId xmlns:p14="http://schemas.microsoft.com/office/powerpoint/2010/main" val="28549474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34751"/>
            <a:ext cx="8229600" cy="1143000"/>
          </a:xfrm>
        </p:spPr>
        <p:txBody>
          <a:bodyPr/>
          <a:lstStyle/>
          <a:p>
            <a:r>
              <a:rPr lang="en-US" b="1" dirty="0" smtClean="0">
                <a:latin typeface="Century Gothic"/>
                <a:cs typeface="Century Gothic"/>
              </a:rPr>
              <a:t>What did I learn today?</a:t>
            </a:r>
            <a:endParaRPr lang="en-US" dirty="0"/>
          </a:p>
        </p:txBody>
      </p:sp>
      <p:sp>
        <p:nvSpPr>
          <p:cNvPr id="4" name="Rounded Rectangle 3"/>
          <p:cNvSpPr/>
          <p:nvPr/>
        </p:nvSpPr>
        <p:spPr>
          <a:xfrm>
            <a:off x="381003" y="1324508"/>
            <a:ext cx="8438444" cy="3974269"/>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742950" indent="-742950">
              <a:buFont typeface="Arial"/>
              <a:buChar char="•"/>
            </a:pPr>
            <a:r>
              <a:rPr lang="en-US" sz="3600" dirty="0" smtClean="0">
                <a:solidFill>
                  <a:schemeClr val="tx1"/>
                </a:solidFill>
                <a:latin typeface="Century Gothic"/>
                <a:cs typeface="Century Gothic"/>
              </a:rPr>
              <a:t>How to pronounce the SH sound</a:t>
            </a:r>
          </a:p>
          <a:p>
            <a:pPr marL="742950" indent="-742950">
              <a:buFont typeface="Arial"/>
              <a:buChar char="•"/>
            </a:pPr>
            <a:r>
              <a:rPr lang="en-US" sz="3600" dirty="0" smtClean="0">
                <a:solidFill>
                  <a:schemeClr val="tx1"/>
                </a:solidFill>
                <a:latin typeface="Century Gothic"/>
                <a:cs typeface="Century Gothic"/>
              </a:rPr>
              <a:t>How to find and </a:t>
            </a:r>
            <a:r>
              <a:rPr lang="en-US" sz="3600" dirty="0" err="1" smtClean="0">
                <a:solidFill>
                  <a:schemeClr val="tx1"/>
                </a:solidFill>
                <a:latin typeface="Century Gothic"/>
                <a:cs typeface="Century Gothic"/>
              </a:rPr>
              <a:t>use“and</a:t>
            </a:r>
            <a:r>
              <a:rPr lang="en-US" sz="3600" dirty="0" smtClean="0">
                <a:solidFill>
                  <a:schemeClr val="tx1"/>
                </a:solidFill>
                <a:latin typeface="Century Gothic"/>
                <a:cs typeface="Century Gothic"/>
              </a:rPr>
              <a:t>”, capital letters, a period and compound sentences </a:t>
            </a:r>
          </a:p>
          <a:p>
            <a:pPr marL="742950" indent="-742950">
              <a:buFont typeface="Arial"/>
              <a:buChar char="•"/>
            </a:pPr>
            <a:r>
              <a:rPr lang="en-US" sz="3600" dirty="0" smtClean="0">
                <a:solidFill>
                  <a:schemeClr val="tx1"/>
                </a:solidFill>
                <a:latin typeface="Century Gothic"/>
                <a:cs typeface="Century Gothic"/>
              </a:rPr>
              <a:t>New food vocabulary</a:t>
            </a:r>
          </a:p>
        </p:txBody>
      </p:sp>
      <p:pic>
        <p:nvPicPr>
          <p:cNvPr id="8" name="Picture 7" descr="foodcollec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88" y="5298777"/>
            <a:ext cx="8857181" cy="1135888"/>
          </a:xfrm>
          <a:prstGeom prst="rect">
            <a:avLst/>
          </a:prstGeom>
        </p:spPr>
      </p:pic>
    </p:spTree>
    <p:extLst>
      <p:ext uri="{BB962C8B-B14F-4D97-AF65-F5344CB8AC3E}">
        <p14:creationId xmlns:p14="http://schemas.microsoft.com/office/powerpoint/2010/main" val="16571200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39006" y="1177751"/>
            <a:ext cx="8545349" cy="3457222"/>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742950" indent="-742950">
              <a:buAutoNum type="arabicPeriod"/>
            </a:pPr>
            <a:r>
              <a:rPr lang="en-US" sz="2800" dirty="0" smtClean="0">
                <a:solidFill>
                  <a:schemeClr val="tx1"/>
                </a:solidFill>
                <a:latin typeface="Century Gothic"/>
                <a:cs typeface="Century Gothic"/>
              </a:rPr>
              <a:t>What is your </a:t>
            </a:r>
            <a:r>
              <a:rPr lang="en-US" sz="2800" dirty="0" err="1" smtClean="0">
                <a:solidFill>
                  <a:schemeClr val="tx1"/>
                </a:solidFill>
                <a:latin typeface="Century Gothic"/>
                <a:cs typeface="Century Gothic"/>
              </a:rPr>
              <a:t>favourite</a:t>
            </a:r>
            <a:r>
              <a:rPr lang="en-US" sz="2800" dirty="0" smtClean="0">
                <a:solidFill>
                  <a:schemeClr val="tx1"/>
                </a:solidFill>
                <a:latin typeface="Century Gothic"/>
                <a:cs typeface="Century Gothic"/>
              </a:rPr>
              <a:t> food? Save a photo you find online of this food.</a:t>
            </a:r>
          </a:p>
          <a:p>
            <a:pPr marL="742950" indent="-742950">
              <a:buAutoNum type="arabicPeriod"/>
            </a:pPr>
            <a:r>
              <a:rPr lang="en-US" sz="2800" dirty="0" smtClean="0">
                <a:solidFill>
                  <a:schemeClr val="tx1"/>
                </a:solidFill>
                <a:latin typeface="Century Gothic"/>
                <a:cs typeface="Century Gothic"/>
              </a:rPr>
              <a:t>Write down 5 adjectives about this food, and share it with the class.</a:t>
            </a:r>
          </a:p>
          <a:p>
            <a:pPr marL="742950" indent="-742950">
              <a:buFontTx/>
              <a:buAutoNum type="arabicPeriod"/>
            </a:pPr>
            <a:r>
              <a:rPr lang="en-US" sz="2800" dirty="0" smtClean="0">
                <a:solidFill>
                  <a:schemeClr val="tx1"/>
                </a:solidFill>
                <a:latin typeface="Century Gothic"/>
                <a:cs typeface="Century Gothic"/>
              </a:rPr>
              <a:t>Write </a:t>
            </a:r>
            <a:r>
              <a:rPr lang="en-US" sz="2800" dirty="0">
                <a:solidFill>
                  <a:schemeClr val="tx1"/>
                </a:solidFill>
                <a:latin typeface="Century Gothic"/>
                <a:cs typeface="Century Gothic"/>
              </a:rPr>
              <a:t>4</a:t>
            </a:r>
            <a:r>
              <a:rPr lang="en-US" sz="2800" dirty="0" smtClean="0">
                <a:solidFill>
                  <a:schemeClr val="tx1"/>
                </a:solidFill>
                <a:latin typeface="Century Gothic"/>
                <a:cs typeface="Century Gothic"/>
              </a:rPr>
              <a:t> sentences about why it is your </a:t>
            </a:r>
            <a:r>
              <a:rPr lang="en-US" sz="2800" dirty="0" err="1" smtClean="0">
                <a:solidFill>
                  <a:schemeClr val="tx1"/>
                </a:solidFill>
                <a:latin typeface="Century Gothic"/>
                <a:cs typeface="Century Gothic"/>
              </a:rPr>
              <a:t>favourite</a:t>
            </a:r>
            <a:r>
              <a:rPr lang="en-US" sz="2800" dirty="0" smtClean="0">
                <a:solidFill>
                  <a:schemeClr val="tx1"/>
                </a:solidFill>
                <a:latin typeface="Century Gothic"/>
                <a:cs typeface="Century Gothic"/>
              </a:rPr>
              <a:t> food, and share it with the class.</a:t>
            </a:r>
          </a:p>
        </p:txBody>
      </p:sp>
      <p:sp>
        <p:nvSpPr>
          <p:cNvPr id="2" name="Title 1"/>
          <p:cNvSpPr>
            <a:spLocks noGrp="1"/>
          </p:cNvSpPr>
          <p:nvPr>
            <p:ph type="title"/>
          </p:nvPr>
        </p:nvSpPr>
        <p:spPr>
          <a:xfrm>
            <a:off x="169333" y="34751"/>
            <a:ext cx="8856133" cy="1143000"/>
          </a:xfrm>
        </p:spPr>
        <p:txBody>
          <a:bodyPr>
            <a:noAutofit/>
          </a:bodyPr>
          <a:lstStyle/>
          <a:p>
            <a:r>
              <a:rPr lang="en-US" sz="4800" b="1" dirty="0" smtClean="0">
                <a:latin typeface="Century Gothic"/>
                <a:cs typeface="Century Gothic"/>
              </a:rPr>
              <a:t>Homework</a:t>
            </a:r>
            <a:endParaRPr lang="en-US" sz="4800" b="1" dirty="0">
              <a:latin typeface="Century Gothic"/>
              <a:cs typeface="Century Gothic"/>
            </a:endParaRPr>
          </a:p>
        </p:txBody>
      </p:sp>
      <p:pic>
        <p:nvPicPr>
          <p:cNvPr id="9" name="Picture 8" descr="hamburg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23" y="5095111"/>
            <a:ext cx="2554110" cy="1734667"/>
          </a:xfrm>
          <a:prstGeom prst="rect">
            <a:avLst/>
          </a:prstGeom>
        </p:spPr>
      </p:pic>
      <p:pic>
        <p:nvPicPr>
          <p:cNvPr id="10" name="Picture 9" descr="chopsticks-154545_960_72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8554" y="4910667"/>
            <a:ext cx="2728625" cy="1796345"/>
          </a:xfrm>
          <a:prstGeom prst="rect">
            <a:avLst/>
          </a:prstGeom>
        </p:spPr>
      </p:pic>
      <p:pic>
        <p:nvPicPr>
          <p:cNvPr id="12" name="Picture 11" descr="banan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6912" y="5032286"/>
            <a:ext cx="2977443" cy="1544549"/>
          </a:xfrm>
          <a:prstGeom prst="rect">
            <a:avLst/>
          </a:prstGeom>
        </p:spPr>
      </p:pic>
    </p:spTree>
    <p:extLst>
      <p:ext uri="{BB962C8B-B14F-4D97-AF65-F5344CB8AC3E}">
        <p14:creationId xmlns:p14="http://schemas.microsoft.com/office/powerpoint/2010/main" val="4137026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250"/>
            <a:ext cx="8229600" cy="1143000"/>
          </a:xfrm>
        </p:spPr>
        <p:txBody>
          <a:bodyPr>
            <a:normAutofit/>
          </a:bodyPr>
          <a:lstStyle/>
          <a:p>
            <a:r>
              <a:rPr lang="en-US" sz="5400" b="1" dirty="0">
                <a:latin typeface="Century Gothic"/>
                <a:cs typeface="Century Gothic"/>
              </a:rPr>
              <a:t>All About You</a:t>
            </a:r>
          </a:p>
        </p:txBody>
      </p:sp>
      <p:sp>
        <p:nvSpPr>
          <p:cNvPr id="6" name="Rounded Rectangle 5"/>
          <p:cNvSpPr/>
          <p:nvPr/>
        </p:nvSpPr>
        <p:spPr>
          <a:xfrm>
            <a:off x="400756" y="1107193"/>
            <a:ext cx="8446571" cy="2999139"/>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742950" indent="-742950">
              <a:buAutoNum type="arabicPeriod"/>
            </a:pPr>
            <a:r>
              <a:rPr lang="en-US" sz="2800" dirty="0" smtClean="0">
                <a:solidFill>
                  <a:schemeClr val="tx1"/>
                </a:solidFill>
                <a:latin typeface="Century Gothic"/>
                <a:cs typeface="Century Gothic"/>
              </a:rPr>
              <a:t>What is your name?</a:t>
            </a:r>
          </a:p>
          <a:p>
            <a:pPr marL="742950" indent="-742950">
              <a:buAutoNum type="arabicPeriod"/>
            </a:pPr>
            <a:r>
              <a:rPr lang="en-US" sz="2800" dirty="0" smtClean="0">
                <a:solidFill>
                  <a:schemeClr val="tx1"/>
                </a:solidFill>
                <a:latin typeface="Century Gothic"/>
                <a:cs typeface="Century Gothic"/>
              </a:rPr>
              <a:t>How old are you?</a:t>
            </a:r>
          </a:p>
          <a:p>
            <a:pPr marL="742950" indent="-742950">
              <a:buAutoNum type="arabicPeriod"/>
            </a:pPr>
            <a:r>
              <a:rPr lang="en-US" sz="2800" dirty="0" smtClean="0">
                <a:solidFill>
                  <a:schemeClr val="tx1"/>
                </a:solidFill>
                <a:latin typeface="Century Gothic"/>
                <a:cs typeface="Century Gothic"/>
              </a:rPr>
              <a:t>When is your birthday?</a:t>
            </a:r>
          </a:p>
          <a:p>
            <a:pPr marL="742950" indent="-742950">
              <a:buAutoNum type="arabicPeriod"/>
            </a:pPr>
            <a:r>
              <a:rPr lang="en-US" sz="2800" dirty="0" smtClean="0">
                <a:solidFill>
                  <a:schemeClr val="tx1"/>
                </a:solidFill>
                <a:latin typeface="Century Gothic"/>
                <a:cs typeface="Century Gothic"/>
              </a:rPr>
              <a:t>Where do you live?</a:t>
            </a:r>
          </a:p>
          <a:p>
            <a:pPr marL="742950" indent="-742950">
              <a:buAutoNum type="arabicPeriod"/>
            </a:pPr>
            <a:r>
              <a:rPr lang="en-US" sz="2800" dirty="0" smtClean="0">
                <a:solidFill>
                  <a:schemeClr val="tx1"/>
                </a:solidFill>
                <a:latin typeface="Century Gothic"/>
                <a:cs typeface="Century Gothic"/>
              </a:rPr>
              <a:t>What is your </a:t>
            </a:r>
            <a:r>
              <a:rPr lang="en-US" sz="2800" dirty="0" err="1" smtClean="0">
                <a:solidFill>
                  <a:schemeClr val="tx1"/>
                </a:solidFill>
                <a:latin typeface="Century Gothic"/>
                <a:cs typeface="Century Gothic"/>
              </a:rPr>
              <a:t>favourite</a:t>
            </a:r>
            <a:r>
              <a:rPr lang="en-US" sz="2800" dirty="0" smtClean="0">
                <a:solidFill>
                  <a:schemeClr val="tx1"/>
                </a:solidFill>
                <a:latin typeface="Century Gothic"/>
                <a:cs typeface="Century Gothic"/>
              </a:rPr>
              <a:t> subject at school?</a:t>
            </a:r>
          </a:p>
          <a:p>
            <a:pPr marL="742950" indent="-742950">
              <a:buAutoNum type="arabicPeriod"/>
            </a:pPr>
            <a:r>
              <a:rPr lang="en-US" sz="2800" dirty="0" smtClean="0">
                <a:solidFill>
                  <a:schemeClr val="tx1"/>
                </a:solidFill>
                <a:latin typeface="Century Gothic"/>
                <a:cs typeface="Century Gothic"/>
              </a:rPr>
              <a:t>What is your </a:t>
            </a:r>
            <a:r>
              <a:rPr lang="en-US" sz="2800" dirty="0" err="1" smtClean="0">
                <a:solidFill>
                  <a:schemeClr val="tx1"/>
                </a:solidFill>
                <a:latin typeface="Century Gothic"/>
                <a:cs typeface="Century Gothic"/>
              </a:rPr>
              <a:t>favourite</a:t>
            </a:r>
            <a:r>
              <a:rPr lang="en-US" sz="2800" dirty="0" smtClean="0">
                <a:solidFill>
                  <a:schemeClr val="tx1"/>
                </a:solidFill>
                <a:latin typeface="Century Gothic"/>
                <a:cs typeface="Century Gothic"/>
              </a:rPr>
              <a:t> hobby?</a:t>
            </a:r>
          </a:p>
        </p:txBody>
      </p:sp>
      <p:pic>
        <p:nvPicPr>
          <p:cNvPr id="7" name="Picture 6" descr="childre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2" y="3309055"/>
            <a:ext cx="8762998" cy="4381499"/>
          </a:xfrm>
          <a:prstGeom prst="rect">
            <a:avLst/>
          </a:prstGeom>
        </p:spPr>
      </p:pic>
    </p:spTree>
    <p:extLst>
      <p:ext uri="{BB962C8B-B14F-4D97-AF65-F5344CB8AC3E}">
        <p14:creationId xmlns:p14="http://schemas.microsoft.com/office/powerpoint/2010/main" val="3299465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11667" y="1417638"/>
            <a:ext cx="4938889" cy="5073473"/>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1" y="91194"/>
            <a:ext cx="8229600" cy="1143000"/>
          </a:xfrm>
        </p:spPr>
        <p:txBody>
          <a:bodyPr>
            <a:noAutofit/>
          </a:bodyPr>
          <a:lstStyle/>
          <a:p>
            <a:r>
              <a:rPr lang="en-US" sz="5000" b="1" dirty="0" smtClean="0">
                <a:latin typeface="Century Gothic"/>
                <a:cs typeface="Century Gothic"/>
              </a:rPr>
              <a:t>What we will learn today</a:t>
            </a:r>
            <a:endParaRPr lang="en-US" sz="5000" b="1" dirty="0">
              <a:latin typeface="Century Gothic"/>
              <a:cs typeface="Century Gothic"/>
            </a:endParaRPr>
          </a:p>
        </p:txBody>
      </p:sp>
      <p:sp>
        <p:nvSpPr>
          <p:cNvPr id="3" name="Content Placeholder 2"/>
          <p:cNvSpPr>
            <a:spLocks noGrp="1"/>
          </p:cNvSpPr>
          <p:nvPr>
            <p:ph idx="1"/>
          </p:nvPr>
        </p:nvSpPr>
        <p:spPr>
          <a:xfrm>
            <a:off x="457201" y="1693333"/>
            <a:ext cx="4693355" cy="4797778"/>
          </a:xfrm>
        </p:spPr>
        <p:txBody>
          <a:bodyPr>
            <a:normAutofit/>
          </a:bodyPr>
          <a:lstStyle/>
          <a:p>
            <a:r>
              <a:rPr lang="en-US" sz="4000" dirty="0">
                <a:latin typeface="Century Gothic"/>
                <a:cs typeface="Century Gothic"/>
              </a:rPr>
              <a:t>New food words</a:t>
            </a:r>
          </a:p>
          <a:p>
            <a:r>
              <a:rPr lang="en-US" sz="4000" dirty="0">
                <a:latin typeface="Century Gothic"/>
                <a:cs typeface="Century Gothic"/>
              </a:rPr>
              <a:t>Using the ‘</a:t>
            </a:r>
            <a:r>
              <a:rPr lang="en-US" sz="4000" dirty="0" err="1">
                <a:latin typeface="Century Gothic"/>
                <a:cs typeface="Century Gothic"/>
              </a:rPr>
              <a:t>sh</a:t>
            </a:r>
            <a:r>
              <a:rPr lang="en-US" sz="4000" dirty="0">
                <a:latin typeface="Century Gothic"/>
                <a:cs typeface="Century Gothic"/>
              </a:rPr>
              <a:t>’ sound </a:t>
            </a:r>
          </a:p>
          <a:p>
            <a:r>
              <a:rPr lang="en-US" sz="4000">
                <a:latin typeface="Century Gothic"/>
                <a:cs typeface="Century Gothic"/>
              </a:rPr>
              <a:t>Using “and”, capitalization and periods</a:t>
            </a:r>
            <a:endParaRPr lang="en-US" sz="4000" dirty="0">
              <a:latin typeface="Century Gothic"/>
              <a:cs typeface="Century Gothic"/>
            </a:endParaRPr>
          </a:p>
        </p:txBody>
      </p:sp>
      <p:pic>
        <p:nvPicPr>
          <p:cNvPr id="6" name="Picture 5" descr="book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9333" y="1693333"/>
            <a:ext cx="3781779" cy="4557889"/>
          </a:xfrm>
          <a:prstGeom prst="rect">
            <a:avLst/>
          </a:prstGeom>
        </p:spPr>
      </p:pic>
    </p:spTree>
    <p:extLst>
      <p:ext uri="{BB962C8B-B14F-4D97-AF65-F5344CB8AC3E}">
        <p14:creationId xmlns:p14="http://schemas.microsoft.com/office/powerpoint/2010/main" val="1923451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latin typeface="Century Gothic"/>
                <a:cs typeface="Century Gothic"/>
              </a:rPr>
              <a:t>The SH Sound</a:t>
            </a:r>
            <a:endParaRPr lang="en-US" sz="6000" b="1" dirty="0">
              <a:latin typeface="Century Gothic"/>
              <a:cs typeface="Century Gothic"/>
            </a:endParaRPr>
          </a:p>
        </p:txBody>
      </p:sp>
      <p:pic>
        <p:nvPicPr>
          <p:cNvPr id="6" name="Content Placeholder 5" descr="shhhhh.jpg"/>
          <p:cNvPicPr>
            <a:picLocks noGrp="1" noChangeAspect="1"/>
          </p:cNvPicPr>
          <p:nvPr>
            <p:ph idx="1"/>
          </p:nvPr>
        </p:nvPicPr>
        <p:blipFill>
          <a:blip r:embed="rId3">
            <a:extLst>
              <a:ext uri="{28A0092B-C50C-407E-A947-70E740481C1C}">
                <a14:useLocalDpi xmlns:a14="http://schemas.microsoft.com/office/drawing/2010/main" val="0"/>
              </a:ext>
            </a:extLst>
          </a:blip>
          <a:srcRect t="8753" b="8753"/>
          <a:stretch>
            <a:fillRect/>
          </a:stretch>
        </p:blipFill>
        <p:spPr/>
      </p:pic>
    </p:spTree>
    <p:extLst>
      <p:ext uri="{BB962C8B-B14F-4D97-AF65-F5344CB8AC3E}">
        <p14:creationId xmlns:p14="http://schemas.microsoft.com/office/powerpoint/2010/main" val="434045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222" y="-162807"/>
            <a:ext cx="9553222" cy="1143000"/>
          </a:xfrm>
        </p:spPr>
        <p:txBody>
          <a:bodyPr>
            <a:noAutofit/>
          </a:bodyPr>
          <a:lstStyle/>
          <a:p>
            <a:r>
              <a:rPr lang="en-US" sz="3600" b="1" dirty="0" smtClean="0">
                <a:latin typeface="Century Gothic"/>
                <a:cs typeface="Century Gothic"/>
              </a:rPr>
              <a:t>Let’s practice pronouncing the SH sound</a:t>
            </a:r>
            <a:endParaRPr lang="en-US" sz="3600" b="1" dirty="0">
              <a:latin typeface="Century Gothic"/>
              <a:cs typeface="Century Gothic"/>
            </a:endParaRPr>
          </a:p>
        </p:txBody>
      </p:sp>
      <p:pic>
        <p:nvPicPr>
          <p:cNvPr id="9" name="Picture 8" descr="phonics SH page 1.jpg"/>
          <p:cNvPicPr>
            <a:picLocks noChangeAspect="1"/>
          </p:cNvPicPr>
          <p:nvPr/>
        </p:nvPicPr>
        <p:blipFill rotWithShape="1">
          <a:blip r:embed="rId3">
            <a:extLst>
              <a:ext uri="{28A0092B-C50C-407E-A947-70E740481C1C}">
                <a14:useLocalDpi xmlns:a14="http://schemas.microsoft.com/office/drawing/2010/main" val="0"/>
              </a:ext>
            </a:extLst>
          </a:blip>
          <a:srcRect t="-2111" b="1700"/>
          <a:stretch/>
        </p:blipFill>
        <p:spPr>
          <a:xfrm>
            <a:off x="0" y="663223"/>
            <a:ext cx="9143999" cy="6194778"/>
          </a:xfrm>
          <a:prstGeom prst="rect">
            <a:avLst/>
          </a:prstGeom>
        </p:spPr>
      </p:pic>
    </p:spTree>
    <p:extLst>
      <p:ext uri="{BB962C8B-B14F-4D97-AF65-F5344CB8AC3E}">
        <p14:creationId xmlns:p14="http://schemas.microsoft.com/office/powerpoint/2010/main" val="3654603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222" y="-162807"/>
            <a:ext cx="9553222" cy="1143000"/>
          </a:xfrm>
        </p:spPr>
        <p:txBody>
          <a:bodyPr>
            <a:noAutofit/>
          </a:bodyPr>
          <a:lstStyle/>
          <a:p>
            <a:r>
              <a:rPr lang="en-US" sz="3600" b="1" dirty="0" smtClean="0">
                <a:latin typeface="Century Gothic"/>
                <a:cs typeface="Century Gothic"/>
              </a:rPr>
              <a:t>Let’s practice pronouncing the SH sound</a:t>
            </a:r>
            <a:endParaRPr lang="en-US" sz="3600" b="1" dirty="0">
              <a:latin typeface="Century Gothic"/>
              <a:cs typeface="Century Gothic"/>
            </a:endParaRPr>
          </a:p>
        </p:txBody>
      </p:sp>
      <p:pic>
        <p:nvPicPr>
          <p:cNvPr id="5" name="Picture 4" descr="phonics SH page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12" y="848360"/>
            <a:ext cx="9144000" cy="6009640"/>
          </a:xfrm>
          <a:prstGeom prst="rect">
            <a:avLst/>
          </a:prstGeom>
        </p:spPr>
      </p:pic>
    </p:spTree>
    <p:extLst>
      <p:ext uri="{BB962C8B-B14F-4D97-AF65-F5344CB8AC3E}">
        <p14:creationId xmlns:p14="http://schemas.microsoft.com/office/powerpoint/2010/main" val="3556385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800" b="1" dirty="0" smtClean="0">
                <a:latin typeface="Century Gothic"/>
                <a:cs typeface="Century Gothic"/>
              </a:rPr>
              <a:t>Foods with the SH Sound</a:t>
            </a:r>
            <a:endParaRPr lang="en-US" sz="4800" b="1" dirty="0">
              <a:latin typeface="Century Gothic"/>
              <a:cs typeface="Century Gothic"/>
            </a:endParaRPr>
          </a:p>
        </p:txBody>
      </p:sp>
      <p:pic>
        <p:nvPicPr>
          <p:cNvPr id="12" name="Picture 11" descr="Foods with the SH S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44880"/>
            <a:ext cx="9144000" cy="5913120"/>
          </a:xfrm>
          <a:prstGeom prst="rect">
            <a:avLst/>
          </a:prstGeom>
        </p:spPr>
      </p:pic>
    </p:spTree>
    <p:extLst>
      <p:ext uri="{BB962C8B-B14F-4D97-AF65-F5344CB8AC3E}">
        <p14:creationId xmlns:p14="http://schemas.microsoft.com/office/powerpoint/2010/main" val="1171703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3689"/>
            <a:ext cx="8229600" cy="1143000"/>
          </a:xfrm>
        </p:spPr>
        <p:txBody>
          <a:bodyPr>
            <a:normAutofit/>
          </a:bodyPr>
          <a:lstStyle/>
          <a:p>
            <a:r>
              <a:rPr lang="en-US" sz="4800" b="1" dirty="0" smtClean="0">
                <a:latin typeface="Century Gothic"/>
                <a:cs typeface="Century Gothic"/>
              </a:rPr>
              <a:t>Saying the SH sound</a:t>
            </a:r>
            <a:endParaRPr lang="en-US" sz="4800" b="1" dirty="0">
              <a:latin typeface="Century Gothic"/>
              <a:cs typeface="Century Gothic"/>
            </a:endParaRPr>
          </a:p>
        </p:txBody>
      </p:sp>
      <p:pic>
        <p:nvPicPr>
          <p:cNvPr id="3" name="Picture 2" descr="minimalpairs.jpg"/>
          <p:cNvPicPr>
            <a:picLocks noChangeAspect="1"/>
          </p:cNvPicPr>
          <p:nvPr/>
        </p:nvPicPr>
        <p:blipFill rotWithShape="1">
          <a:blip r:embed="rId3">
            <a:extLst>
              <a:ext uri="{28A0092B-C50C-407E-A947-70E740481C1C}">
                <a14:useLocalDpi xmlns:a14="http://schemas.microsoft.com/office/drawing/2010/main" val="0"/>
              </a:ext>
            </a:extLst>
          </a:blip>
          <a:srcRect t="3704" b="3909"/>
          <a:stretch/>
        </p:blipFill>
        <p:spPr>
          <a:xfrm>
            <a:off x="965200" y="725869"/>
            <a:ext cx="7176910" cy="6027745"/>
          </a:xfrm>
          <a:prstGeom prst="rect">
            <a:avLst/>
          </a:prstGeom>
        </p:spPr>
      </p:pic>
    </p:spTree>
    <p:extLst>
      <p:ext uri="{BB962C8B-B14F-4D97-AF65-F5344CB8AC3E}">
        <p14:creationId xmlns:p14="http://schemas.microsoft.com/office/powerpoint/2010/main" val="8795038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2132</TotalTime>
  <Words>663</Words>
  <Application>Microsoft Macintosh PowerPoint</Application>
  <PresentationFormat>On-screen Show (4:3)</PresentationFormat>
  <Paragraphs>150</Paragraphs>
  <Slides>25</Slides>
  <Notes>22</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 Lesson 1 FOOD  </vt:lpstr>
      <vt:lpstr>All About Me</vt:lpstr>
      <vt:lpstr>All About You</vt:lpstr>
      <vt:lpstr>What we will learn today</vt:lpstr>
      <vt:lpstr>The SH Sound</vt:lpstr>
      <vt:lpstr>Let’s practice pronouncing the SH sound</vt:lpstr>
      <vt:lpstr>Let’s practice pronouncing the SH sound</vt:lpstr>
      <vt:lpstr>Foods with the SH Sound</vt:lpstr>
      <vt:lpstr>Saying the SH sound</vt:lpstr>
      <vt:lpstr>Funny Vegetables</vt:lpstr>
      <vt:lpstr>PowerPoint Presentation</vt:lpstr>
      <vt:lpstr>PowerPoint Presentation</vt:lpstr>
      <vt:lpstr>Correct the Capitals Worksheet</vt:lpstr>
      <vt:lpstr>PowerPoint Presentation</vt:lpstr>
      <vt:lpstr>Circle all the capitals in the following poem</vt:lpstr>
      <vt:lpstr>PowerPoint Presentation</vt:lpstr>
      <vt:lpstr>PowerPoint Presentation</vt:lpstr>
      <vt:lpstr>PowerPoint Presentation</vt:lpstr>
      <vt:lpstr>PowerPoint Presentation</vt:lpstr>
      <vt:lpstr>PowerPoint Presentation</vt:lpstr>
      <vt:lpstr>Circle all unhealthy food</vt:lpstr>
      <vt:lpstr>Circle all the fruits</vt:lpstr>
      <vt:lpstr>Circle all the healthy food</vt:lpstr>
      <vt:lpstr>What did I learn today?</vt:lpstr>
      <vt:lpstr>Homework</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dc:title>
  <dc:creator>Asia Dietrich</dc:creator>
  <cp:lastModifiedBy>Asia Dietrich</cp:lastModifiedBy>
  <cp:revision>262</cp:revision>
  <dcterms:created xsi:type="dcterms:W3CDTF">2016-07-01T14:02:12Z</dcterms:created>
  <dcterms:modified xsi:type="dcterms:W3CDTF">2016-07-31T12:09:10Z</dcterms:modified>
</cp:coreProperties>
</file>