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65" r:id="rId9"/>
    <p:sldId id="264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57" autoAdjust="0"/>
  </p:normalViewPr>
  <p:slideViewPr>
    <p:cSldViewPr snapToGrid="0" snapToObjects="1">
      <p:cViewPr varScale="1">
        <p:scale>
          <a:sx n="80" d="100"/>
          <a:sy n="80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338A-EA47-FB4E-8909-7E3D63EB002B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89E9-1F3B-1649-9345-4CA41955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</a:t>
            </a:r>
            <a:r>
              <a:rPr lang="en-US" baseline="0" dirty="0" smtClean="0"/>
              <a:t> “vegetables” means (</a:t>
            </a:r>
            <a:r>
              <a:rPr lang="en-US" dirty="0" smtClean="0"/>
              <a:t>part of a plant that is consumed by humans as food</a:t>
            </a:r>
            <a:r>
              <a:rPr lang="en-US" baseline="0" dirty="0" smtClean="0"/>
              <a:t>). Have students circle the vegetables. Then, go over each of the foods and give the English word for each graphic.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Shrimp </a:t>
            </a:r>
          </a:p>
          <a:p>
            <a:pPr marL="228600" indent="-228600">
              <a:buAutoNum type="arabicPeriod"/>
            </a:pPr>
            <a:r>
              <a:rPr lang="en-US" dirty="0" smtClean="0"/>
              <a:t>Shoes</a:t>
            </a:r>
          </a:p>
          <a:p>
            <a:pPr marL="228600" indent="-228600">
              <a:buAutoNum type="arabicPeriod"/>
            </a:pPr>
            <a:r>
              <a:rPr lang="en-US" dirty="0" smtClean="0"/>
              <a:t>Sheep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Brush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Shark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Sushi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Shell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each</a:t>
            </a:r>
            <a:r>
              <a:rPr lang="en-US" baseline="0" dirty="0" smtClean="0"/>
              <a:t> statement. </a:t>
            </a:r>
            <a:r>
              <a:rPr lang="en-US" dirty="0" smtClean="0"/>
              <a:t>Remind the students when “and” is</a:t>
            </a:r>
            <a:r>
              <a:rPr lang="en-US" baseline="0" dirty="0" smtClean="0"/>
              <a:t> required. Alternate between each student for the questions. Do the first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each</a:t>
            </a:r>
            <a:r>
              <a:rPr lang="en-US" baseline="0" dirty="0" smtClean="0"/>
              <a:t> statement. </a:t>
            </a:r>
            <a:r>
              <a:rPr lang="en-US" dirty="0" smtClean="0"/>
              <a:t>Remind the students where and when capitals</a:t>
            </a:r>
            <a:r>
              <a:rPr lang="en-US" baseline="0" dirty="0" smtClean="0"/>
              <a:t> are required. Alternate between each student for the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r>
              <a:rPr lang="en-US" baseline="0" dirty="0" smtClean="0"/>
              <a:t> SH song file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F89E9-1F3B-1649-9345-4CA41955AD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9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8F30-7818-C14C-AA6E-03B5F72024D5}" type="datetimeFigureOut">
              <a:rPr lang="en-US" smtClean="0"/>
              <a:t>16-07-03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s for title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2884"/>
            <a:ext cx="9144000" cy="16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213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 smtClean="0">
                <a:latin typeface="Century Gothic"/>
                <a:cs typeface="Century Gothic"/>
              </a:rPr>
              <a:t>Lesson </a:t>
            </a:r>
            <a:r>
              <a:rPr lang="en-US" sz="3600" dirty="0">
                <a:latin typeface="Century Gothic"/>
                <a:cs typeface="Century Gothic"/>
              </a:rPr>
              <a:t>1</a:t>
            </a:r>
            <a:r>
              <a:rPr lang="en-US" sz="3600" dirty="0" smtClean="0">
                <a:latin typeface="Century Gothic"/>
                <a:cs typeface="Century Gothic"/>
              </a:rPr>
              <a:t>: Tutoring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11100" b="1" dirty="0" smtClean="0">
                <a:effectLst>
                  <a:outerShdw blurRad="50800" dist="38100" dir="858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FOOD</a:t>
            </a:r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>
                <a:latin typeface="Century Gothic"/>
                <a:cs typeface="Century Gothic"/>
              </a:rPr>
              <a:t/>
            </a:r>
            <a:br>
              <a:rPr lang="en-US" sz="3600" dirty="0"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343" y="817366"/>
            <a:ext cx="1664489" cy="7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gsequenc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2" y="1403680"/>
            <a:ext cx="7630839" cy="4999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039" y="-284287"/>
            <a:ext cx="9191039" cy="17724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/>
                <a:cs typeface="Century Gothic"/>
              </a:rPr>
              <a:t>Who is he going to call?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875582" y="975895"/>
            <a:ext cx="2890260" cy="1332136"/>
          </a:xfrm>
          <a:prstGeom prst="wedgeEllipseCallout">
            <a:avLst>
              <a:gd name="adj1" fmla="val 58591"/>
              <a:gd name="adj2" fmla="val 58929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7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Here is a song</a:t>
            </a:r>
            <a:endParaRPr lang="en-US" dirty="0"/>
          </a:p>
        </p:txBody>
      </p:sp>
      <p:pic>
        <p:nvPicPr>
          <p:cNvPr id="8" name="Content Placeholder 7" descr="Screen Shot 2016-07-03 at 11.41.4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19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751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You practiced: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3" y="1177752"/>
            <a:ext cx="8438444" cy="41210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The SH sound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Using “and”, </a:t>
            </a: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identifying capital </a:t>
            </a: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letters, a period and compound sentences 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Finding vegetables</a:t>
            </a:r>
            <a:endParaRPr lang="en-US" sz="36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742950" indent="-74295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Telling a story</a:t>
            </a:r>
          </a:p>
        </p:txBody>
      </p:sp>
      <p:pic>
        <p:nvPicPr>
          <p:cNvPr id="8" name="Picture 7" descr="food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5298777"/>
            <a:ext cx="8857181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Watch this video for review</a:t>
            </a:r>
            <a:endParaRPr lang="en-US" dirty="0"/>
          </a:p>
        </p:txBody>
      </p:sp>
      <p:pic>
        <p:nvPicPr>
          <p:cNvPr id="10" name="Content Placeholder 9" descr="Screen Shot 2016-07-03 at 11.43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70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07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Circle all the vegetables</a:t>
            </a:r>
            <a:endParaRPr lang="en-US" sz="4800" b="1" dirty="0">
              <a:latin typeface="Century Gothic"/>
              <a:cs typeface="Century Gothic"/>
            </a:endParaRPr>
          </a:p>
        </p:txBody>
      </p:sp>
      <p:pic>
        <p:nvPicPr>
          <p:cNvPr id="7" name="Picture 6" descr="chee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69" y="1085152"/>
            <a:ext cx="2423439" cy="1734274"/>
          </a:xfrm>
          <a:prstGeom prst="rect">
            <a:avLst/>
          </a:prstGeom>
        </p:spPr>
      </p:pic>
      <p:pic>
        <p:nvPicPr>
          <p:cNvPr id="10" name="Picture 9" descr="pe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50" y="4865669"/>
            <a:ext cx="4549106" cy="2274553"/>
          </a:xfrm>
          <a:prstGeom prst="rect">
            <a:avLst/>
          </a:prstGeom>
        </p:spPr>
      </p:pic>
      <p:pic>
        <p:nvPicPr>
          <p:cNvPr id="12" name="Picture 11" descr="peppe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" y="3019480"/>
            <a:ext cx="2765778" cy="2113970"/>
          </a:xfrm>
          <a:prstGeom prst="rect">
            <a:avLst/>
          </a:prstGeom>
        </p:spPr>
      </p:pic>
      <p:pic>
        <p:nvPicPr>
          <p:cNvPr id="16" name="Picture 15" descr="icecre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1644">
            <a:off x="2553156" y="3004166"/>
            <a:ext cx="1584766" cy="3169532"/>
          </a:xfrm>
          <a:prstGeom prst="rect">
            <a:avLst/>
          </a:prstGeom>
        </p:spPr>
      </p:pic>
      <p:pic>
        <p:nvPicPr>
          <p:cNvPr id="17" name="Picture 16" descr="lettuc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39" y="903364"/>
            <a:ext cx="2329921" cy="2515057"/>
          </a:xfrm>
          <a:prstGeom prst="rect">
            <a:avLst/>
          </a:prstGeom>
        </p:spPr>
      </p:pic>
      <p:pic>
        <p:nvPicPr>
          <p:cNvPr id="3" name="Picture 2" descr="salm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45" y="3211624"/>
            <a:ext cx="3850664" cy="1925332"/>
          </a:xfrm>
          <a:prstGeom prst="rect">
            <a:avLst/>
          </a:prstGeom>
        </p:spPr>
      </p:pic>
      <p:pic>
        <p:nvPicPr>
          <p:cNvPr id="4" name="Picture 3" descr="cand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54" y="3846024"/>
            <a:ext cx="1370965" cy="2741929"/>
          </a:xfrm>
          <a:prstGeom prst="rect">
            <a:avLst/>
          </a:prstGeom>
        </p:spPr>
      </p:pic>
      <p:pic>
        <p:nvPicPr>
          <p:cNvPr id="5" name="Picture 4" descr="fries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4" y="903364"/>
            <a:ext cx="1459477" cy="1914068"/>
          </a:xfrm>
          <a:prstGeom prst="rect">
            <a:avLst/>
          </a:prstGeom>
        </p:spPr>
      </p:pic>
      <p:pic>
        <p:nvPicPr>
          <p:cNvPr id="8" name="Picture 7" descr="weddingcak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07" y="896143"/>
            <a:ext cx="2097962" cy="2387034"/>
          </a:xfrm>
          <a:prstGeom prst="rect">
            <a:avLst/>
          </a:prstGeom>
        </p:spPr>
      </p:pic>
      <p:pic>
        <p:nvPicPr>
          <p:cNvPr id="9" name="Picture 8" descr="h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6" y="5084602"/>
            <a:ext cx="3077909" cy="15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316" y="-255612"/>
            <a:ext cx="9318384" cy="188981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entury Gothic"/>
                <a:cs typeface="Century Gothic"/>
              </a:rPr>
              <a:t>Unscramble </a:t>
            </a:r>
            <a:r>
              <a:rPr lang="en-US" sz="3200" b="1" dirty="0" smtClean="0">
                <a:latin typeface="Century Gothic"/>
                <a:cs typeface="Century Gothic"/>
              </a:rPr>
              <a:t/>
            </a:r>
            <a:br>
              <a:rPr lang="en-US" sz="3200" b="1" dirty="0" smtClean="0">
                <a:latin typeface="Century Gothic"/>
                <a:cs typeface="Century Gothic"/>
              </a:rPr>
            </a:br>
            <a:r>
              <a:rPr lang="en-US" sz="3200" b="1" dirty="0" smtClean="0">
                <a:latin typeface="Century Gothic"/>
                <a:cs typeface="Century Gothic"/>
              </a:rPr>
              <a:t>the food vocabulary from the lesson</a:t>
            </a:r>
            <a:endParaRPr lang="en-US" sz="3200" b="1" dirty="0">
              <a:latin typeface="Century Gothic"/>
              <a:cs typeface="Century Gothic"/>
            </a:endParaRPr>
          </a:p>
        </p:txBody>
      </p:sp>
      <p:pic>
        <p:nvPicPr>
          <p:cNvPr id="8" name="Picture 7" descr="wordscrambl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2701"/>
          <a:stretch/>
        </p:blipFill>
        <p:spPr>
          <a:xfrm>
            <a:off x="1002252" y="1538791"/>
            <a:ext cx="7176442" cy="52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2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4001" y="790224"/>
            <a:ext cx="8576634" cy="57432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778" y="127000"/>
            <a:ext cx="8229600" cy="663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entury Gothic"/>
                <a:cs typeface="Century Gothic"/>
              </a:rPr>
              <a:t>Practice “and”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9779" y="987778"/>
            <a:ext cx="8664222" cy="554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Century Gothic"/>
                <a:cs typeface="Century Gothic"/>
              </a:rPr>
              <a:t>Add “and” and a comma to make the sentences a compound sentence.</a:t>
            </a:r>
          </a:p>
          <a:p>
            <a:pPr marL="0" indent="0">
              <a:buNone/>
            </a:pPr>
            <a:endParaRPr lang="en-US" sz="2400" dirty="0" smtClean="0">
              <a:latin typeface="Century Gothic"/>
              <a:cs typeface="Century Gothic"/>
            </a:endParaRPr>
          </a:p>
          <a:p>
            <a:pPr>
              <a:buFont typeface="+mj-lt"/>
              <a:buAutoNum type="arabicPeriod"/>
            </a:pPr>
            <a:r>
              <a:rPr lang="de-DE" sz="2000" dirty="0" smtClean="0">
                <a:latin typeface="Century Gothic"/>
                <a:cs typeface="Century Gothic"/>
              </a:rPr>
              <a:t>The </a:t>
            </a:r>
            <a:r>
              <a:rPr lang="de-DE" sz="2000" dirty="0" err="1" smtClean="0">
                <a:latin typeface="Century Gothic"/>
                <a:cs typeface="Century Gothic"/>
              </a:rPr>
              <a:t>weather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is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very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bad</a:t>
            </a:r>
            <a:r>
              <a:rPr lang="de-DE" sz="2000" dirty="0" smtClean="0">
                <a:latin typeface="Century Gothic"/>
                <a:cs typeface="Century Gothic"/>
              </a:rPr>
              <a:t>. He </a:t>
            </a:r>
            <a:r>
              <a:rPr lang="de-DE" sz="2000" dirty="0" err="1" smtClean="0">
                <a:latin typeface="Century Gothic"/>
                <a:cs typeface="Century Gothic"/>
              </a:rPr>
              <a:t>went</a:t>
            </a:r>
            <a:r>
              <a:rPr lang="de-DE" sz="2000" dirty="0" smtClean="0">
                <a:latin typeface="Century Gothic"/>
                <a:cs typeface="Century Gothic"/>
              </a:rPr>
              <a:t> out </a:t>
            </a:r>
            <a:r>
              <a:rPr lang="de-DE" sz="2000" dirty="0" err="1" smtClean="0">
                <a:latin typeface="Century Gothic"/>
                <a:cs typeface="Century Gothic"/>
              </a:rPr>
              <a:t>for</a:t>
            </a:r>
            <a:r>
              <a:rPr lang="de-DE" sz="2000" dirty="0" smtClean="0">
                <a:latin typeface="Century Gothic"/>
                <a:cs typeface="Century Gothic"/>
              </a:rPr>
              <a:t> a </a:t>
            </a:r>
            <a:r>
              <a:rPr lang="de-DE" sz="2000" dirty="0" err="1" smtClean="0">
                <a:latin typeface="Century Gothic"/>
                <a:cs typeface="Century Gothic"/>
              </a:rPr>
              <a:t>walk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to</a:t>
            </a:r>
            <a:r>
              <a:rPr lang="de-DE" sz="2000" dirty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get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snacks</a:t>
            </a:r>
            <a:r>
              <a:rPr lang="de-DE" sz="2000" dirty="0" smtClean="0">
                <a:latin typeface="Century Gothic"/>
                <a:cs typeface="Century Gothic"/>
              </a:rPr>
              <a:t>. </a:t>
            </a:r>
          </a:p>
          <a:p>
            <a:pPr marL="0" indent="0">
              <a:buNone/>
            </a:pPr>
            <a:endParaRPr lang="de-DE" sz="20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DE" sz="2000" dirty="0" smtClean="0">
              <a:latin typeface="Century Gothic"/>
              <a:cs typeface="Century Gothic"/>
            </a:endParaRPr>
          </a:p>
          <a:p>
            <a:pPr>
              <a:buFont typeface="+mj-lt"/>
              <a:buAutoNum type="arabicPeriod"/>
            </a:pPr>
            <a:r>
              <a:rPr lang="de-DE" sz="2000" dirty="0" err="1" smtClean="0">
                <a:latin typeface="Century Gothic"/>
                <a:cs typeface="Century Gothic"/>
              </a:rPr>
              <a:t>She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finishes</a:t>
            </a:r>
            <a:r>
              <a:rPr lang="de-DE" sz="2000" dirty="0" smtClean="0">
                <a:latin typeface="Century Gothic"/>
                <a:cs typeface="Century Gothic"/>
              </a:rPr>
              <a:t> her </a:t>
            </a:r>
            <a:r>
              <a:rPr lang="de-DE" sz="2000" dirty="0" err="1" smtClean="0">
                <a:latin typeface="Century Gothic"/>
                <a:cs typeface="Century Gothic"/>
              </a:rPr>
              <a:t>homework</a:t>
            </a:r>
            <a:r>
              <a:rPr lang="de-DE" sz="2000" dirty="0" smtClean="0">
                <a:latin typeface="Century Gothic"/>
                <a:cs typeface="Century Gothic"/>
              </a:rPr>
              <a:t>. </a:t>
            </a:r>
            <a:r>
              <a:rPr lang="de-DE" sz="2000" dirty="0" err="1" smtClean="0">
                <a:latin typeface="Century Gothic"/>
                <a:cs typeface="Century Gothic"/>
              </a:rPr>
              <a:t>She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is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studying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for</a:t>
            </a:r>
            <a:r>
              <a:rPr lang="de-DE" sz="2000" dirty="0" smtClean="0">
                <a:latin typeface="Century Gothic"/>
                <a:cs typeface="Century Gothic"/>
              </a:rPr>
              <a:t> a </a:t>
            </a:r>
            <a:r>
              <a:rPr lang="de-DE" sz="2000" dirty="0" err="1" smtClean="0">
                <a:latin typeface="Century Gothic"/>
                <a:cs typeface="Century Gothic"/>
              </a:rPr>
              <a:t>test</a:t>
            </a:r>
            <a:r>
              <a:rPr lang="de-DE" sz="2000" dirty="0" smtClean="0">
                <a:latin typeface="Century Gothic"/>
                <a:cs typeface="Century Gothic"/>
              </a:rPr>
              <a:t>. </a:t>
            </a:r>
          </a:p>
          <a:p>
            <a:pPr marL="0" indent="0">
              <a:buNone/>
            </a:pPr>
            <a:endParaRPr lang="de-DE" sz="20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DE" sz="2000" dirty="0" smtClean="0">
              <a:latin typeface="Century Gothic"/>
              <a:cs typeface="Century Gothic"/>
            </a:endParaRPr>
          </a:p>
          <a:p>
            <a:pPr>
              <a:buFont typeface="+mj-lt"/>
              <a:buAutoNum type="arabicPeriod"/>
            </a:pPr>
            <a:r>
              <a:rPr lang="de-DE" sz="2000" dirty="0" smtClean="0">
                <a:latin typeface="Century Gothic"/>
                <a:cs typeface="Century Gothic"/>
              </a:rPr>
              <a:t>I lost </a:t>
            </a:r>
            <a:r>
              <a:rPr lang="de-DE" sz="2000" dirty="0" err="1" smtClean="0">
                <a:latin typeface="Century Gothic"/>
                <a:cs typeface="Century Gothic"/>
              </a:rPr>
              <a:t>my</a:t>
            </a:r>
            <a:r>
              <a:rPr lang="de-DE" sz="2000" dirty="0" smtClean="0">
                <a:latin typeface="Century Gothic"/>
                <a:cs typeface="Century Gothic"/>
              </a:rPr>
              <a:t> wallet. I </a:t>
            </a:r>
            <a:r>
              <a:rPr lang="de-DE" sz="2000" dirty="0" err="1" smtClean="0">
                <a:latin typeface="Century Gothic"/>
                <a:cs typeface="Century Gothic"/>
              </a:rPr>
              <a:t>can‘t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buy</a:t>
            </a:r>
            <a:r>
              <a:rPr lang="de-DE" sz="2000" dirty="0" smtClean="0">
                <a:latin typeface="Century Gothic"/>
                <a:cs typeface="Century Gothic"/>
              </a:rPr>
              <a:t> lunch.</a:t>
            </a:r>
          </a:p>
          <a:p>
            <a:pPr>
              <a:buFont typeface="+mj-lt"/>
              <a:buAutoNum type="arabicPeriod"/>
            </a:pPr>
            <a:endParaRPr lang="de-DE" sz="2000" dirty="0" smtClean="0">
              <a:latin typeface="Century Gothic"/>
              <a:cs typeface="Century Gothic"/>
            </a:endParaRPr>
          </a:p>
          <a:p>
            <a:pPr>
              <a:buFont typeface="+mj-lt"/>
              <a:buAutoNum type="arabicPeriod"/>
            </a:pPr>
            <a:endParaRPr lang="de-DE" sz="2000" dirty="0">
              <a:latin typeface="Century Gothic"/>
              <a:cs typeface="Century Gothic"/>
            </a:endParaRPr>
          </a:p>
          <a:p>
            <a:pPr>
              <a:buFont typeface="+mj-lt"/>
              <a:buAutoNum type="arabicPeriod"/>
            </a:pPr>
            <a:r>
              <a:rPr lang="de-DE" sz="2000" dirty="0" smtClean="0">
                <a:latin typeface="Century Gothic"/>
                <a:cs typeface="Century Gothic"/>
              </a:rPr>
              <a:t>Tom </a:t>
            </a:r>
            <a:r>
              <a:rPr lang="de-DE" sz="2000" dirty="0" err="1" smtClean="0">
                <a:latin typeface="Century Gothic"/>
                <a:cs typeface="Century Gothic"/>
              </a:rPr>
              <a:t>is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tired</a:t>
            </a:r>
            <a:r>
              <a:rPr lang="de-DE" sz="2000" dirty="0" smtClean="0">
                <a:latin typeface="Century Gothic"/>
                <a:cs typeface="Century Gothic"/>
              </a:rPr>
              <a:t>. He </a:t>
            </a:r>
            <a:r>
              <a:rPr lang="de-DE" sz="2000" dirty="0" err="1" smtClean="0">
                <a:latin typeface="Century Gothic"/>
                <a:cs typeface="Century Gothic"/>
              </a:rPr>
              <a:t>needs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to</a:t>
            </a:r>
            <a:r>
              <a:rPr lang="de-DE" sz="2000" dirty="0" smtClean="0">
                <a:latin typeface="Century Gothic"/>
                <a:cs typeface="Century Gothic"/>
              </a:rPr>
              <a:t> </a:t>
            </a:r>
            <a:r>
              <a:rPr lang="de-DE" sz="2000" dirty="0" err="1" smtClean="0">
                <a:latin typeface="Century Gothic"/>
                <a:cs typeface="Century Gothic"/>
              </a:rPr>
              <a:t>sleep</a:t>
            </a:r>
            <a:r>
              <a:rPr lang="de-DE" sz="2000" dirty="0" smtClean="0">
                <a:latin typeface="Century Gothic"/>
                <a:cs typeface="Century Gothic"/>
              </a:rPr>
              <a:t>.</a:t>
            </a:r>
          </a:p>
          <a:p>
            <a:pPr marL="457200" lvl="1" indent="0">
              <a:buNone/>
            </a:pPr>
            <a:endParaRPr lang="en-US" sz="1800" dirty="0"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sz="18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dirty="0" smtClean="0">
              <a:latin typeface="Century Gothic"/>
              <a:cs typeface="Century Gothic"/>
            </a:endParaRPr>
          </a:p>
          <a:p>
            <a:endParaRPr lang="en-US" sz="18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887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2123" y="804336"/>
            <a:ext cx="8294511" cy="5037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778" y="-1693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entury Gothic"/>
                <a:cs typeface="Century Gothic"/>
              </a:rPr>
              <a:t>Now you practice capitalization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6221" y="1086556"/>
            <a:ext cx="9045223" cy="740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my family is in </a:t>
            </a:r>
            <a:r>
              <a:rPr lang="en-US" sz="2800" dirty="0" err="1">
                <a:latin typeface="Century Gothic"/>
                <a:cs typeface="Century Gothic"/>
              </a:rPr>
              <a:t>spain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we finish school in </a:t>
            </a:r>
            <a:r>
              <a:rPr lang="en-US" sz="2800" dirty="0" err="1">
                <a:latin typeface="Century Gothic"/>
                <a:cs typeface="Century Gothic"/>
              </a:rPr>
              <a:t>june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err="1" smtClean="0">
                <a:latin typeface="Century Gothic"/>
                <a:cs typeface="Century Gothic"/>
              </a:rPr>
              <a:t>i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learned to speak </a:t>
            </a:r>
            <a:r>
              <a:rPr lang="en-US" sz="2800" dirty="0" err="1" smtClean="0">
                <a:latin typeface="Century Gothic"/>
                <a:cs typeface="Century Gothic"/>
              </a:rPr>
              <a:t>english</a:t>
            </a:r>
            <a:r>
              <a:rPr lang="en-US" sz="2800" dirty="0" smtClean="0">
                <a:latin typeface="Century Gothic"/>
                <a:cs typeface="Century Gothic"/>
              </a:rPr>
              <a:t> in </a:t>
            </a:r>
            <a:r>
              <a:rPr lang="en-US" sz="2800" dirty="0">
                <a:latin typeface="Century Gothic"/>
                <a:cs typeface="Century Gothic"/>
              </a:rPr>
              <a:t>school. </a:t>
            </a:r>
          </a:p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on </a:t>
            </a:r>
            <a:r>
              <a:rPr lang="en-US" sz="2800" dirty="0" err="1">
                <a:latin typeface="Century Gothic"/>
                <a:cs typeface="Century Gothic"/>
              </a:rPr>
              <a:t>wednesday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err="1">
                <a:latin typeface="Century Gothic"/>
                <a:cs typeface="Century Gothic"/>
              </a:rPr>
              <a:t>i</a:t>
            </a:r>
            <a:r>
              <a:rPr lang="en-US" sz="2800" dirty="0">
                <a:latin typeface="Century Gothic"/>
                <a:cs typeface="Century Gothic"/>
              </a:rPr>
              <a:t> have basketball </a:t>
            </a:r>
            <a:r>
              <a:rPr lang="en-US" sz="2800" dirty="0" smtClean="0">
                <a:latin typeface="Century Gothic"/>
                <a:cs typeface="Century Gothic"/>
              </a:rPr>
              <a:t>practice.</a:t>
            </a:r>
          </a:p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err="1" smtClean="0">
                <a:latin typeface="Century Gothic"/>
                <a:cs typeface="Century Gothic"/>
              </a:rPr>
              <a:t>i</a:t>
            </a:r>
            <a:r>
              <a:rPr lang="en-US" sz="2800" dirty="0" smtClean="0">
                <a:latin typeface="Century Gothic"/>
                <a:cs typeface="Century Gothic"/>
              </a:rPr>
              <a:t> am at the zoo.</a:t>
            </a:r>
          </a:p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err="1" smtClean="0">
                <a:latin typeface="Century Gothic"/>
                <a:cs typeface="Century Gothic"/>
              </a:rPr>
              <a:t>i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learned to </a:t>
            </a:r>
            <a:r>
              <a:rPr lang="en-US" sz="2800" dirty="0" smtClean="0">
                <a:latin typeface="Century Gothic"/>
                <a:cs typeface="Century Gothic"/>
              </a:rPr>
              <a:t>bike </a:t>
            </a:r>
            <a:r>
              <a:rPr lang="en-US" sz="2800" dirty="0">
                <a:latin typeface="Century Gothic"/>
                <a:cs typeface="Century Gothic"/>
              </a:rPr>
              <a:t>when </a:t>
            </a:r>
            <a:r>
              <a:rPr lang="en-US" sz="2800" dirty="0" err="1">
                <a:latin typeface="Century Gothic"/>
                <a:cs typeface="Century Gothic"/>
              </a:rPr>
              <a:t>i</a:t>
            </a:r>
            <a:r>
              <a:rPr lang="en-US" sz="2800" dirty="0">
                <a:latin typeface="Century Gothic"/>
                <a:cs typeface="Century Gothic"/>
              </a:rPr>
              <a:t> was young. </a:t>
            </a:r>
          </a:p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my </a:t>
            </a:r>
            <a:r>
              <a:rPr lang="en-US" sz="2800" dirty="0">
                <a:latin typeface="Century Gothic"/>
                <a:cs typeface="Century Gothic"/>
              </a:rPr>
              <a:t>birthday is in the month of </a:t>
            </a:r>
            <a:r>
              <a:rPr lang="en-US" sz="2800" dirty="0" err="1">
                <a:latin typeface="Century Gothic"/>
                <a:cs typeface="Century Gothic"/>
              </a:rPr>
              <a:t>june</a:t>
            </a:r>
            <a:r>
              <a:rPr lang="en-US" sz="2800" dirty="0">
                <a:latin typeface="Century Gothic"/>
                <a:cs typeface="Century Gothic"/>
              </a:rPr>
              <a:t>. </a:t>
            </a:r>
          </a:p>
          <a:p>
            <a:pPr marL="514350" indent="-514800">
              <a:lnSpc>
                <a:spcPts val="3660"/>
              </a:lnSpc>
              <a:buFont typeface="+mj-lt"/>
              <a:buAutoNum type="arabicPeriod"/>
            </a:pPr>
            <a:r>
              <a:rPr lang="en-US" sz="2800" dirty="0" smtClean="0">
                <a:latin typeface="Century Gothic"/>
                <a:cs typeface="Century Gothic"/>
              </a:rPr>
              <a:t>my </a:t>
            </a:r>
            <a:r>
              <a:rPr lang="en-US" sz="2800" dirty="0">
                <a:latin typeface="Century Gothic"/>
                <a:cs typeface="Century Gothic"/>
              </a:rPr>
              <a:t>family lives on </a:t>
            </a:r>
            <a:r>
              <a:rPr lang="en-US" sz="2800" dirty="0" err="1">
                <a:latin typeface="Century Gothic"/>
                <a:cs typeface="Century Gothic"/>
              </a:rPr>
              <a:t>gloria</a:t>
            </a:r>
            <a:r>
              <a:rPr lang="en-US" sz="2800" dirty="0">
                <a:latin typeface="Century Gothic"/>
                <a:cs typeface="Century Gothic"/>
              </a:rPr>
              <a:t> road. 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endParaRPr lang="en-US" sz="2800" dirty="0">
              <a:latin typeface="Century Gothic"/>
              <a:cs typeface="Century Gothic"/>
            </a:endParaRPr>
          </a:p>
          <a:p>
            <a:pPr marL="457200" lvl="1" indent="0">
              <a:buNone/>
            </a:pPr>
            <a:r>
              <a:rPr lang="en-US" sz="2400" dirty="0">
                <a:latin typeface="Century Gothic"/>
                <a:cs typeface="Century Gothic"/>
              </a:rPr>
              <a:t>	</a:t>
            </a:r>
          </a:p>
          <a:p>
            <a:pPr marL="457200" lvl="1" indent="0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sz="24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dirty="0" smtClean="0"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dirty="0" smtClean="0">
              <a:latin typeface="Century Gothic"/>
              <a:cs typeface="Century Gothic"/>
            </a:endParaRPr>
          </a:p>
        </p:txBody>
      </p:sp>
      <p:pic>
        <p:nvPicPr>
          <p:cNvPr id="19" name="Picture 18" descr="alphab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8" y="6196406"/>
            <a:ext cx="9144000" cy="4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039" y="-284287"/>
            <a:ext cx="9191039" cy="17724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/>
                <a:cs typeface="Century Gothic"/>
              </a:rPr>
              <a:t>Let’s write some sequence captions</a:t>
            </a:r>
            <a:endParaRPr lang="en-US" sz="4000" b="1" dirty="0">
              <a:latin typeface="Century Gothic"/>
              <a:cs typeface="Century Gothic"/>
            </a:endParaRPr>
          </a:p>
        </p:txBody>
      </p:sp>
      <p:pic>
        <p:nvPicPr>
          <p:cNvPr id="6" name="Picture 5" descr="frogsequenc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5" y="1697779"/>
            <a:ext cx="7182721" cy="463884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687053" y="1016000"/>
            <a:ext cx="3248526" cy="1497263"/>
          </a:xfrm>
          <a:prstGeom prst="wedgeEllipseCallout">
            <a:avLst>
              <a:gd name="adj1" fmla="val 58591"/>
              <a:gd name="adj2" fmla="val 58929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6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039" y="-284287"/>
            <a:ext cx="9191039" cy="17724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/>
                <a:cs typeface="Century Gothic"/>
              </a:rPr>
              <a:t>What’s the frog doing now?</a:t>
            </a:r>
            <a:endParaRPr lang="en-US" sz="40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frogsequenc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5" y="1310105"/>
            <a:ext cx="7608266" cy="505632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333999" y="1016000"/>
            <a:ext cx="3662947" cy="1684421"/>
          </a:xfrm>
          <a:prstGeom prst="wedgeEllipseCallout">
            <a:avLst>
              <a:gd name="adj1" fmla="val -45936"/>
              <a:gd name="adj2" fmla="val 85715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gsequ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7" y="1421143"/>
            <a:ext cx="7780422" cy="504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039" y="-284287"/>
            <a:ext cx="9191039" cy="177244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/>
                <a:cs typeface="Century Gothic"/>
              </a:rPr>
              <a:t>What are they talking about?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799262" y="1804734"/>
            <a:ext cx="2914317" cy="1684421"/>
          </a:xfrm>
          <a:prstGeom prst="wedgeEllipseCallout">
            <a:avLst>
              <a:gd name="adj1" fmla="val -45936"/>
              <a:gd name="adj2" fmla="val 85715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 flipH="1">
            <a:off x="2146969" y="962523"/>
            <a:ext cx="2652293" cy="1684421"/>
          </a:xfrm>
          <a:prstGeom prst="wedgeEllipseCallout">
            <a:avLst>
              <a:gd name="adj1" fmla="val 20092"/>
              <a:gd name="adj2" fmla="val 67461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299</Words>
  <Application>Microsoft Macintosh PowerPoint</Application>
  <PresentationFormat>On-screen Show (4:3)</PresentationFormat>
  <Paragraphs>61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Lesson 1: Tutoring FOOD  </vt:lpstr>
      <vt:lpstr>Watch this video for review</vt:lpstr>
      <vt:lpstr>Circle all the vegetables</vt:lpstr>
      <vt:lpstr>Unscramble  the food vocabulary from the lesson</vt:lpstr>
      <vt:lpstr>PowerPoint Presentation</vt:lpstr>
      <vt:lpstr>PowerPoint Presentation</vt:lpstr>
      <vt:lpstr>Let’s write some sequence captions</vt:lpstr>
      <vt:lpstr>What’s the frog doing now?</vt:lpstr>
      <vt:lpstr>What are they talking about?</vt:lpstr>
      <vt:lpstr>Who is he going to call?</vt:lpstr>
      <vt:lpstr>Here is a song</vt:lpstr>
      <vt:lpstr>You practiced: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Asia Dietrich</dc:creator>
  <cp:lastModifiedBy>Asia Dietrich</cp:lastModifiedBy>
  <cp:revision>52</cp:revision>
  <dcterms:created xsi:type="dcterms:W3CDTF">2016-07-01T14:02:12Z</dcterms:created>
  <dcterms:modified xsi:type="dcterms:W3CDTF">2016-07-03T16:33:39Z</dcterms:modified>
</cp:coreProperties>
</file>