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303" r:id="rId3"/>
    <p:sldId id="294" r:id="rId4"/>
    <p:sldId id="263" r:id="rId5"/>
    <p:sldId id="261" r:id="rId6"/>
    <p:sldId id="262" r:id="rId7"/>
    <p:sldId id="259" r:id="rId8"/>
    <p:sldId id="260" r:id="rId9"/>
    <p:sldId id="264" r:id="rId10"/>
    <p:sldId id="265" r:id="rId11"/>
    <p:sldId id="266" r:id="rId12"/>
    <p:sldId id="267" r:id="rId13"/>
    <p:sldId id="268" r:id="rId14"/>
    <p:sldId id="275" r:id="rId15"/>
    <p:sldId id="272" r:id="rId16"/>
    <p:sldId id="295" r:id="rId17"/>
    <p:sldId id="273" r:id="rId18"/>
    <p:sldId id="274" r:id="rId19"/>
    <p:sldId id="293" r:id="rId20"/>
    <p:sldId id="292" r:id="rId21"/>
    <p:sldId id="276" r:id="rId22"/>
    <p:sldId id="278" r:id="rId23"/>
    <p:sldId id="279" r:id="rId24"/>
    <p:sldId id="281" r:id="rId25"/>
    <p:sldId id="282" r:id="rId26"/>
    <p:sldId id="283" r:id="rId27"/>
    <p:sldId id="284" r:id="rId28"/>
    <p:sldId id="285" r:id="rId29"/>
    <p:sldId id="286" r:id="rId30"/>
    <p:sldId id="288" r:id="rId31"/>
    <p:sldId id="287" r:id="rId32"/>
    <p:sldId id="289" r:id="rId33"/>
    <p:sldId id="291" r:id="rId34"/>
    <p:sldId id="290" r:id="rId35"/>
    <p:sldId id="301" r:id="rId36"/>
    <p:sldId id="302" r:id="rId37"/>
    <p:sldId id="299" r:id="rId38"/>
    <p:sldId id="304" r:id="rId39"/>
    <p:sldId id="305" r:id="rId40"/>
    <p:sldId id="306" r:id="rId41"/>
    <p:sldId id="307" r:id="rId42"/>
    <p:sldId id="308" r:id="rId43"/>
    <p:sldId id="309" r:id="rId44"/>
    <p:sldId id="277"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2000" y="-136"/>
      </p:cViewPr>
      <p:guideLst>
        <p:guide orient="horz" pos="2160"/>
        <p:guide pos="2880"/>
      </p:guideLst>
    </p:cSldViewPr>
  </p:slideViewPr>
  <p:notesTextViewPr>
    <p:cViewPr>
      <p:scale>
        <a:sx n="140" d="100"/>
        <a:sy n="14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81B9DE-F10A-874E-9F0E-3A9B196D03AB}" type="datetimeFigureOut">
              <a:rPr lang="en-US" smtClean="0"/>
              <a:t>16-07-31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6EBDF8-EA97-524B-BD93-85758B5A3544}" type="slidenum">
              <a:rPr lang="en-US" smtClean="0"/>
              <a:t>‹#›</a:t>
            </a:fld>
            <a:endParaRPr lang="en-US"/>
          </a:p>
        </p:txBody>
      </p:sp>
    </p:spTree>
    <p:extLst>
      <p:ext uri="{BB962C8B-B14F-4D97-AF65-F5344CB8AC3E}">
        <p14:creationId xmlns:p14="http://schemas.microsoft.com/office/powerpoint/2010/main" val="42328249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a:t>
            </a:r>
            <a:r>
              <a:rPr lang="en-US" baseline="0" dirty="0" smtClean="0"/>
              <a:t> learning goals.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example. Explain the meaning of both words.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11</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example. Explain the meaning of both words.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12</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example. Explain the meaning of both words.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13</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14</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“I’m a Little Tea Pot.mp4”</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15</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Explain the portfolio piece to the students. Tell them if they can find an alternative English song or poem, they may choose that. </a:t>
            </a:r>
            <a:r>
              <a:rPr lang="en-US" sz="1200" kern="1200" smtClean="0">
                <a:solidFill>
                  <a:schemeClr val="tx1"/>
                </a:solidFill>
                <a:effectLst/>
                <a:latin typeface="+mn-lt"/>
                <a:ea typeface="+mn-ea"/>
                <a:cs typeface="+mn-cs"/>
              </a:rPr>
              <a:t>Examples of the songs are in the “Songs” folder.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16</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students to work</a:t>
            </a:r>
            <a:r>
              <a:rPr lang="en-US" baseline="0" dirty="0" smtClean="0"/>
              <a:t> on “Compound Nouns </a:t>
            </a:r>
            <a:r>
              <a:rPr lang="en-US" baseline="0" dirty="0" err="1" smtClean="0"/>
              <a:t>Worksheet.pdf</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17</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students to work</a:t>
            </a:r>
            <a:r>
              <a:rPr lang="en-US" baseline="0" dirty="0" smtClean="0"/>
              <a:t> on “Compound Nouns </a:t>
            </a:r>
            <a:r>
              <a:rPr lang="en-US" baseline="0" dirty="0" err="1" smtClean="0"/>
              <a:t>Worksheet.pdf</a:t>
            </a:r>
            <a:r>
              <a:rPr lang="en-US" baseline="0" smtClean="0"/>
              <a:t>”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18</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students</a:t>
            </a:r>
            <a:r>
              <a:rPr lang="en-US" baseline="0" dirty="0" smtClean="0"/>
              <a:t> to draw a line from the word to the picture on their handout.</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20</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t>
            </a:r>
            <a:r>
              <a:rPr lang="en-US" baseline="0" dirty="0" smtClean="0"/>
              <a:t> up the homework, and go through each condiment. Talk about what these condiments are used for (i.e. maple syrup on pancakes).</a:t>
            </a:r>
            <a:endParaRPr lang="en-US" dirty="0"/>
          </a:p>
        </p:txBody>
      </p:sp>
      <p:sp>
        <p:nvSpPr>
          <p:cNvPr id="4" name="Slide Number Placeholder 3"/>
          <p:cNvSpPr>
            <a:spLocks noGrp="1"/>
          </p:cNvSpPr>
          <p:nvPr>
            <p:ph type="sldNum" sz="quarter" idx="10"/>
          </p:nvPr>
        </p:nvSpPr>
        <p:spPr/>
        <p:txBody>
          <a:bodyPr/>
          <a:lstStyle/>
          <a:p>
            <a:fld id="{816EBDF8-EA97-524B-BD93-85758B5A3544}" type="slidenum">
              <a:rPr lang="en-US" smtClean="0"/>
              <a:t>3</a:t>
            </a:fld>
            <a:endParaRPr lang="en-US"/>
          </a:p>
        </p:txBody>
      </p:sp>
    </p:spTree>
    <p:extLst>
      <p:ext uri="{BB962C8B-B14F-4D97-AF65-F5344CB8AC3E}">
        <p14:creationId xmlns:p14="http://schemas.microsoft.com/office/powerpoint/2010/main" val="3353501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21</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22</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23</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24</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25</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26</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27</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28</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30</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To make this sound, the corners of the lips come in, pushing the lips away from the face. The middle part of the tongue lifts towards the roof of the mouth in the middle. The front of the tongue hangs down, but it’s drawn back a bit. So, it’s not touching anything.</a:t>
            </a:r>
          </a:p>
          <a:p>
            <a:r>
              <a:rPr lang="en-US" dirty="0" smtClean="0">
                <a:effectLst/>
              </a:rPr>
              <a:t>As the tongue lifts in the middle, it may be close to the roof of the mouth without touching it, or it may touch the sides of the roof of the mouth, or the insides or bottom of the top teeth. Demonstrate the sound for the students and have them repeat.</a:t>
            </a:r>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4</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31</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32</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33</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34</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the students</a:t>
            </a:r>
            <a:r>
              <a:rPr lang="en-US" baseline="0" dirty="0" smtClean="0"/>
              <a:t> to answer the questions verbally. Alternate between each student. </a:t>
            </a:r>
          </a:p>
          <a:p>
            <a:pPr marL="228600" indent="-228600">
              <a:buAutoNum type="alphaLcPeriod"/>
            </a:pPr>
            <a:r>
              <a:rPr lang="en-US" baseline="0" dirty="0" smtClean="0"/>
              <a:t>chair   b. craft   b. yard   b. room </a:t>
            </a:r>
          </a:p>
          <a:p>
            <a:pPr marL="0" indent="0">
              <a:buNone/>
            </a:pPr>
            <a:r>
              <a:rPr lang="en-US" baseline="0" dirty="0" smtClean="0"/>
              <a:t>a.  fast    b. sticks   b. web   b. boy</a:t>
            </a:r>
          </a:p>
        </p:txBody>
      </p:sp>
      <p:sp>
        <p:nvSpPr>
          <p:cNvPr id="4" name="Slide Number Placeholder 3"/>
          <p:cNvSpPr>
            <a:spLocks noGrp="1"/>
          </p:cNvSpPr>
          <p:nvPr>
            <p:ph type="sldNum" sz="quarter" idx="10"/>
          </p:nvPr>
        </p:nvSpPr>
        <p:spPr/>
        <p:txBody>
          <a:bodyPr/>
          <a:lstStyle/>
          <a:p>
            <a:fld id="{24011FA7-A013-D348-96CC-F8C03AB7AF1B}" type="slidenum">
              <a:rPr lang="en-US" smtClean="0"/>
              <a:t>35</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the students</a:t>
            </a:r>
            <a:r>
              <a:rPr lang="en-US" baseline="0" dirty="0" smtClean="0"/>
              <a:t> to answer the questions verbally. Alternate between each student. </a:t>
            </a:r>
          </a:p>
          <a:p>
            <a:r>
              <a:rPr lang="en-US" baseline="0" dirty="0" smtClean="0"/>
              <a:t>a. cakes   b. time   a. man   b. stack</a:t>
            </a:r>
          </a:p>
          <a:p>
            <a:r>
              <a:rPr lang="en-US" baseline="0" dirty="0" smtClean="0"/>
              <a:t>b. weight   b. cakes   b. yard   a. bowl    </a:t>
            </a:r>
          </a:p>
        </p:txBody>
      </p:sp>
      <p:sp>
        <p:nvSpPr>
          <p:cNvPr id="4" name="Slide Number Placeholder 3"/>
          <p:cNvSpPr>
            <a:spLocks noGrp="1"/>
          </p:cNvSpPr>
          <p:nvPr>
            <p:ph type="sldNum" sz="quarter" idx="10"/>
          </p:nvPr>
        </p:nvSpPr>
        <p:spPr/>
        <p:txBody>
          <a:bodyPr/>
          <a:lstStyle/>
          <a:p>
            <a:fld id="{24011FA7-A013-D348-96CC-F8C03AB7AF1B}" type="slidenum">
              <a:rPr lang="en-US" smtClean="0"/>
              <a:t>36</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the students to read/sing their chosen</a:t>
            </a:r>
            <a:r>
              <a:rPr lang="en-US" baseline="0" dirty="0" smtClean="0"/>
              <a:t> song/poem. </a:t>
            </a:r>
          </a:p>
        </p:txBody>
      </p:sp>
      <p:sp>
        <p:nvSpPr>
          <p:cNvPr id="4" name="Slide Number Placeholder 3"/>
          <p:cNvSpPr>
            <a:spLocks noGrp="1"/>
          </p:cNvSpPr>
          <p:nvPr>
            <p:ph type="sldNum" sz="quarter" idx="10"/>
          </p:nvPr>
        </p:nvSpPr>
        <p:spPr/>
        <p:txBody>
          <a:bodyPr/>
          <a:lstStyle/>
          <a:p>
            <a:fld id="{24011FA7-A013-D348-96CC-F8C03AB7AF1B}" type="slidenum">
              <a:rPr lang="en-US" smtClean="0"/>
              <a:t>37</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43</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Download</a:t>
            </a:r>
            <a:r>
              <a:rPr lang="en-US" baseline="0" dirty="0" smtClean="0"/>
              <a:t> “My Plate </a:t>
            </a:r>
            <a:r>
              <a:rPr lang="en-US" baseline="0" dirty="0" err="1" smtClean="0"/>
              <a:t>Worksheet.pdf</a:t>
            </a:r>
            <a:r>
              <a:rPr lang="en-US" baseline="0" dirty="0" smtClean="0"/>
              <a:t>”. The students are to draw what they ate and drank for dinner one night.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44</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5</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6</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a:t>
            </a:r>
            <a:r>
              <a:rPr lang="en-US" baseline="0" dirty="0" smtClean="0"/>
              <a:t> “Around The World In 20 Eggs.mp4</a:t>
            </a:r>
            <a:r>
              <a:rPr lang="en-US" baseline="0" dirty="0" smtClean="0"/>
              <a:t>” </a:t>
            </a:r>
          </a:p>
          <a:p>
            <a:r>
              <a:rPr lang="en-US" baseline="0" dirty="0" smtClean="0"/>
              <a:t>Make sure to pause video for discussion.</a:t>
            </a:r>
            <a:endParaRPr lang="en-US" baseline="0" dirty="0" smtClean="0"/>
          </a:p>
          <a:p>
            <a:r>
              <a:rPr lang="en-US" baseline="0" dirty="0" smtClean="0"/>
              <a:t>Follow up questions: Do you like eggs? How do you eat your eggs? </a:t>
            </a:r>
            <a:r>
              <a:rPr lang="en-US" baseline="0" dirty="0" smtClean="0"/>
              <a:t>Why do you think eggs are so popular in the world? What is so good about eggs? Do you know how often chickens produce eggs? Do you think people eat eggs all over the world?</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7</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Salmon poached</a:t>
            </a:r>
            <a:r>
              <a:rPr lang="en-US" baseline="0" dirty="0" smtClean="0"/>
              <a:t> eggs </a:t>
            </a:r>
          </a:p>
          <a:p>
            <a:r>
              <a:rPr lang="en-US" baseline="0" dirty="0" smtClean="0"/>
              <a:t>Egg bread </a:t>
            </a:r>
          </a:p>
          <a:p>
            <a:r>
              <a:rPr lang="en-US" baseline="0" dirty="0" smtClean="0"/>
              <a:t>Egg drop soup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8</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slide</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example. Explain the meaning of both words.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10</a:t>
            </a:fld>
            <a:endParaRPr lang="en-US"/>
          </a:p>
        </p:txBody>
      </p:sp>
    </p:spTree>
    <p:extLst>
      <p:ext uri="{BB962C8B-B14F-4D97-AF65-F5344CB8AC3E}">
        <p14:creationId xmlns:p14="http://schemas.microsoft.com/office/powerpoint/2010/main" val="79618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9750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44302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26285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27224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8626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6283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D98F30-7818-C14C-AA6E-03B5F72024D5}" type="datetimeFigureOut">
              <a:rPr lang="en-US" smtClean="0"/>
              <a:t>16-07-31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81762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D98F30-7818-C14C-AA6E-03B5F72024D5}" type="datetimeFigureOut">
              <a:rPr lang="en-US" smtClean="0"/>
              <a:t>16-07-31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76009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98F30-7818-C14C-AA6E-03B5F72024D5}" type="datetimeFigureOut">
              <a:rPr lang="en-US" smtClean="0"/>
              <a:t>16-07-31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258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5590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993459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98F30-7818-C14C-AA6E-03B5F72024D5}" type="datetimeFigureOut">
              <a:rPr lang="en-US" smtClean="0"/>
              <a:t>16-07-31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D70BB-9A74-0840-ABFC-F028D17BFC0F}" type="slidenum">
              <a:rPr lang="en-US" smtClean="0"/>
              <a:t>‹#›</a:t>
            </a:fld>
            <a:endParaRPr lang="en-US"/>
          </a:p>
        </p:txBody>
      </p:sp>
    </p:spTree>
    <p:extLst>
      <p:ext uri="{BB962C8B-B14F-4D97-AF65-F5344CB8AC3E}">
        <p14:creationId xmlns:p14="http://schemas.microsoft.com/office/powerpoint/2010/main" val="220915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1.jp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7"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Picture 3" descr="graphics for titl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12884"/>
            <a:ext cx="9144000" cy="1653285"/>
          </a:xfrm>
          <a:prstGeom prst="rect">
            <a:avLst/>
          </a:prstGeom>
        </p:spPr>
      </p:pic>
      <p:sp>
        <p:nvSpPr>
          <p:cNvPr id="2" name="Title 1"/>
          <p:cNvSpPr>
            <a:spLocks noGrp="1"/>
          </p:cNvSpPr>
          <p:nvPr>
            <p:ph type="ctrTitle"/>
          </p:nvPr>
        </p:nvSpPr>
        <p:spPr>
          <a:xfrm>
            <a:off x="685800" y="2130425"/>
            <a:ext cx="7772400" cy="2021313"/>
          </a:xfrm>
        </p:spPr>
        <p:txBody>
          <a:bodyPr>
            <a:normAutofit fontScale="90000"/>
          </a:bodyPr>
          <a:lstStyle/>
          <a:p>
            <a:r>
              <a:rPr lang="en-US" sz="3600" dirty="0" smtClean="0">
                <a:latin typeface="Century Gothic"/>
                <a:cs typeface="Century Gothic"/>
              </a:rPr>
              <a:t/>
            </a:r>
            <a:br>
              <a:rPr lang="en-US" sz="3600" dirty="0" smtClean="0">
                <a:latin typeface="Century Gothic"/>
                <a:cs typeface="Century Gothic"/>
              </a:rPr>
            </a:br>
            <a:r>
              <a:rPr lang="en-US" sz="3600" smtClean="0">
                <a:latin typeface="Century Gothic"/>
                <a:cs typeface="Century Gothic"/>
              </a:rPr>
              <a:t>Lesson 10</a:t>
            </a:r>
            <a:r>
              <a:rPr lang="en-US" sz="3600" dirty="0" smtClean="0">
                <a:latin typeface="Century Gothic"/>
                <a:cs typeface="Century Gothic"/>
              </a:rPr>
              <a:t/>
            </a:r>
            <a:br>
              <a:rPr lang="en-US" sz="3600" dirty="0" smtClean="0">
                <a:latin typeface="Century Gothic"/>
                <a:cs typeface="Century Gothic"/>
              </a:rPr>
            </a:br>
            <a:r>
              <a:rPr lang="en-US" sz="11100" b="1" dirty="0" smtClean="0">
                <a:effectLst>
                  <a:outerShdw blurRad="50800" dist="38100" dir="8580000" algn="tl" rotWithShape="0">
                    <a:srgbClr val="000000">
                      <a:alpha val="43000"/>
                    </a:srgbClr>
                  </a:outerShdw>
                </a:effectLst>
                <a:latin typeface="Century Gothic"/>
                <a:cs typeface="Century Gothic"/>
              </a:rPr>
              <a:t>FOOD</a:t>
            </a:r>
            <a:r>
              <a:rPr lang="en-US" sz="3600" dirty="0" smtClean="0">
                <a:latin typeface="Century Gothic"/>
                <a:cs typeface="Century Gothic"/>
              </a:rPr>
              <a:t/>
            </a:r>
            <a:br>
              <a:rPr lang="en-US" sz="3600" dirty="0" smtClean="0">
                <a:latin typeface="Century Gothic"/>
                <a:cs typeface="Century Gothic"/>
              </a:rPr>
            </a:br>
            <a:r>
              <a:rPr lang="en-US" sz="3600" dirty="0">
                <a:latin typeface="Century Gothic"/>
                <a:cs typeface="Century Gothic"/>
              </a:rPr>
              <a:t/>
            </a:r>
            <a:br>
              <a:rPr lang="en-US" sz="3600" dirty="0">
                <a:latin typeface="Century Gothic"/>
                <a:cs typeface="Century Gothic"/>
              </a:rPr>
            </a:br>
            <a:endParaRPr lang="en-US" sz="3600" dirty="0">
              <a:latin typeface="Century Gothic"/>
              <a:cs typeface="Century Gothic"/>
            </a:endParaRPr>
          </a:p>
        </p:txBody>
      </p:sp>
      <p:pic>
        <p:nvPicPr>
          <p:cNvPr id="5" name="Picture 4"/>
          <p:cNvPicPr>
            <a:picLocks noChangeAspect="1"/>
          </p:cNvPicPr>
          <p:nvPr/>
        </p:nvPicPr>
        <p:blipFill>
          <a:blip r:embed="rId4"/>
          <a:stretch>
            <a:fillRect/>
          </a:stretch>
        </p:blipFill>
        <p:spPr>
          <a:xfrm>
            <a:off x="3736343" y="817366"/>
            <a:ext cx="1664489" cy="732375"/>
          </a:xfrm>
          <a:prstGeom prst="rect">
            <a:avLst/>
          </a:prstGeom>
        </p:spPr>
      </p:pic>
    </p:spTree>
    <p:extLst>
      <p:ext uri="{BB962C8B-B14F-4D97-AF65-F5344CB8AC3E}">
        <p14:creationId xmlns:p14="http://schemas.microsoft.com/office/powerpoint/2010/main" val="102781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285874" y="1074821"/>
            <a:ext cx="3195053" cy="165768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Century Gothic"/>
                <a:cs typeface="Century Gothic"/>
              </a:rPr>
              <a:t>coffee mug </a:t>
            </a:r>
          </a:p>
        </p:txBody>
      </p:sp>
      <p:pic>
        <p:nvPicPr>
          <p:cNvPr id="3" name="Picture 2" descr="coffee mu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779881"/>
            <a:ext cx="4384842" cy="2420520"/>
          </a:xfrm>
          <a:prstGeom prst="rect">
            <a:avLst/>
          </a:prstGeom>
        </p:spPr>
      </p:pic>
      <p:sp>
        <p:nvSpPr>
          <p:cNvPr id="7" name="Rounded Rectangle 6"/>
          <p:cNvSpPr/>
          <p:nvPr/>
        </p:nvSpPr>
        <p:spPr>
          <a:xfrm>
            <a:off x="5438274" y="4021221"/>
            <a:ext cx="3195053" cy="165768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Century Gothic"/>
                <a:cs typeface="Century Gothic"/>
              </a:rPr>
              <a:t>full moon</a:t>
            </a:r>
          </a:p>
        </p:txBody>
      </p:sp>
      <p:pic>
        <p:nvPicPr>
          <p:cNvPr id="5" name="Picture 4" descr="full moon.jpg"/>
          <p:cNvPicPr>
            <a:picLocks noChangeAspect="1"/>
          </p:cNvPicPr>
          <p:nvPr/>
        </p:nvPicPr>
        <p:blipFill rotWithShape="1">
          <a:blip r:embed="rId4">
            <a:extLst>
              <a:ext uri="{28A0092B-C50C-407E-A947-70E740481C1C}">
                <a14:useLocalDpi xmlns:a14="http://schemas.microsoft.com/office/drawing/2010/main" val="0"/>
              </a:ext>
            </a:extLst>
          </a:blip>
          <a:srcRect b="24278"/>
          <a:stretch/>
        </p:blipFill>
        <p:spPr>
          <a:xfrm>
            <a:off x="660401" y="3735902"/>
            <a:ext cx="4384842" cy="2392182"/>
          </a:xfrm>
          <a:prstGeom prst="rect">
            <a:avLst/>
          </a:prstGeom>
        </p:spPr>
      </p:pic>
    </p:spTree>
    <p:extLst>
      <p:ext uri="{BB962C8B-B14F-4D97-AF65-F5344CB8AC3E}">
        <p14:creationId xmlns:p14="http://schemas.microsoft.com/office/powerpoint/2010/main" val="2609905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923146" y="1033826"/>
            <a:ext cx="3195053" cy="165768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Century Gothic"/>
                <a:cs typeface="Century Gothic"/>
              </a:rPr>
              <a:t>hair cut</a:t>
            </a:r>
          </a:p>
        </p:txBody>
      </p:sp>
      <p:sp>
        <p:nvSpPr>
          <p:cNvPr id="7" name="Rounded Rectangle 6"/>
          <p:cNvSpPr/>
          <p:nvPr/>
        </p:nvSpPr>
        <p:spPr>
          <a:xfrm>
            <a:off x="5075546" y="3980226"/>
            <a:ext cx="3195053" cy="165768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Century Gothic"/>
                <a:cs typeface="Century Gothic"/>
              </a:rPr>
              <a:t>blue jeans </a:t>
            </a:r>
          </a:p>
        </p:txBody>
      </p:sp>
      <p:pic>
        <p:nvPicPr>
          <p:cNvPr id="2" name="Picture 1" descr="hairc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30" y="583405"/>
            <a:ext cx="3959283" cy="2598279"/>
          </a:xfrm>
          <a:prstGeom prst="rect">
            <a:avLst/>
          </a:prstGeom>
        </p:spPr>
      </p:pic>
      <p:pic>
        <p:nvPicPr>
          <p:cNvPr id="6" name="Picture 5" descr="jean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34" y="3552439"/>
            <a:ext cx="3862136" cy="2574757"/>
          </a:xfrm>
          <a:prstGeom prst="rect">
            <a:avLst/>
          </a:prstGeom>
        </p:spPr>
      </p:pic>
    </p:spTree>
    <p:extLst>
      <p:ext uri="{BB962C8B-B14F-4D97-AF65-F5344CB8AC3E}">
        <p14:creationId xmlns:p14="http://schemas.microsoft.com/office/powerpoint/2010/main" val="1439552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986421" y="1115461"/>
            <a:ext cx="3195053" cy="165768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Century Gothic"/>
                <a:cs typeface="Century Gothic"/>
              </a:rPr>
              <a:t>living room</a:t>
            </a:r>
          </a:p>
        </p:txBody>
      </p:sp>
      <p:sp>
        <p:nvSpPr>
          <p:cNvPr id="7" name="Rounded Rectangle 6"/>
          <p:cNvSpPr/>
          <p:nvPr/>
        </p:nvSpPr>
        <p:spPr>
          <a:xfrm>
            <a:off x="5138821" y="4061861"/>
            <a:ext cx="3195053" cy="165768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Century Gothic"/>
                <a:cs typeface="Century Gothic"/>
              </a:rPr>
              <a:t>swimming pool</a:t>
            </a:r>
          </a:p>
        </p:txBody>
      </p:sp>
      <p:pic>
        <p:nvPicPr>
          <p:cNvPr id="3" name="Picture 2" descr="swimming po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72" y="3495039"/>
            <a:ext cx="3815881" cy="2807369"/>
          </a:xfrm>
          <a:prstGeom prst="rect">
            <a:avLst/>
          </a:prstGeom>
        </p:spPr>
      </p:pic>
      <p:pic>
        <p:nvPicPr>
          <p:cNvPr id="5" name="Picture 4" descr="living roo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172" y="928303"/>
            <a:ext cx="3815882" cy="2146433"/>
          </a:xfrm>
          <a:prstGeom prst="rect">
            <a:avLst/>
          </a:prstGeom>
        </p:spPr>
      </p:pic>
    </p:spTree>
    <p:extLst>
      <p:ext uri="{BB962C8B-B14F-4D97-AF65-F5344CB8AC3E}">
        <p14:creationId xmlns:p14="http://schemas.microsoft.com/office/powerpoint/2010/main" val="2450124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513137" y="1431313"/>
            <a:ext cx="3195053" cy="165768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Century Gothic"/>
                <a:cs typeface="Century Gothic"/>
              </a:rPr>
              <a:t>toothpaste</a:t>
            </a:r>
          </a:p>
        </p:txBody>
      </p:sp>
      <p:sp>
        <p:nvSpPr>
          <p:cNvPr id="7" name="Rounded Rectangle 6"/>
          <p:cNvSpPr/>
          <p:nvPr/>
        </p:nvSpPr>
        <p:spPr>
          <a:xfrm>
            <a:off x="5513137" y="3361714"/>
            <a:ext cx="3195053" cy="165768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Century Gothic"/>
                <a:cs typeface="Century Gothic"/>
              </a:rPr>
              <a:t>toothbrush </a:t>
            </a:r>
          </a:p>
        </p:txBody>
      </p:sp>
      <p:pic>
        <p:nvPicPr>
          <p:cNvPr id="2" name="Picture 1" descr="toothpas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8" y="1873363"/>
            <a:ext cx="4719053" cy="3146035"/>
          </a:xfrm>
          <a:prstGeom prst="rect">
            <a:avLst/>
          </a:prstGeom>
        </p:spPr>
      </p:pic>
    </p:spTree>
    <p:extLst>
      <p:ext uri="{BB962C8B-B14F-4D97-AF65-F5344CB8AC3E}">
        <p14:creationId xmlns:p14="http://schemas.microsoft.com/office/powerpoint/2010/main" val="3837682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8154" y="528052"/>
            <a:ext cx="8308860" cy="36428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dirty="0" smtClean="0">
                <a:solidFill>
                  <a:schemeClr val="tx1"/>
                </a:solidFill>
                <a:latin typeface="Century Gothic"/>
                <a:cs typeface="Century Gothic"/>
              </a:rPr>
              <a:t>Can you find any of these compound words in your house? </a:t>
            </a:r>
          </a:p>
          <a:p>
            <a:endParaRPr lang="en-US" sz="3200" dirty="0">
              <a:solidFill>
                <a:schemeClr val="tx1"/>
              </a:solidFill>
              <a:latin typeface="Century Gothic"/>
              <a:cs typeface="Century Gothic"/>
            </a:endParaRPr>
          </a:p>
          <a:p>
            <a:r>
              <a:rPr lang="en-US" sz="3200" dirty="0" smtClean="0">
                <a:solidFill>
                  <a:schemeClr val="tx1"/>
                </a:solidFill>
                <a:latin typeface="Century Gothic"/>
                <a:cs typeface="Century Gothic"/>
              </a:rPr>
              <a:t>Go look for it! Bring it back to show the class if possible. </a:t>
            </a:r>
          </a:p>
        </p:txBody>
      </p:sp>
      <p:pic>
        <p:nvPicPr>
          <p:cNvPr id="3" name="Picture 2" descr="magnifying gla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608" y="3154947"/>
            <a:ext cx="2777290" cy="3703053"/>
          </a:xfrm>
          <a:prstGeom prst="rect">
            <a:avLst/>
          </a:prstGeom>
        </p:spPr>
      </p:pic>
      <p:pic>
        <p:nvPicPr>
          <p:cNvPr id="4" name="Picture 3" descr="searc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445" y="3770430"/>
            <a:ext cx="4049829" cy="2699886"/>
          </a:xfrm>
          <a:prstGeom prst="rect">
            <a:avLst/>
          </a:prstGeom>
        </p:spPr>
      </p:pic>
    </p:spTree>
    <p:extLst>
      <p:ext uri="{BB962C8B-B14F-4D97-AF65-F5344CB8AC3E}">
        <p14:creationId xmlns:p14="http://schemas.microsoft.com/office/powerpoint/2010/main" val="3562178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5660" y="0"/>
            <a:ext cx="6181465" cy="68580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chemeClr val="tx1"/>
                </a:solidFill>
                <a:latin typeface="Century Gothic"/>
                <a:cs typeface="Century Gothic"/>
              </a:rPr>
              <a:t>I’m a Little Teapot</a:t>
            </a:r>
          </a:p>
          <a:p>
            <a:pPr algn="ctr"/>
            <a:endParaRPr lang="en-US" sz="2400" b="1" dirty="0" smtClean="0">
              <a:solidFill>
                <a:schemeClr val="tx1"/>
              </a:solidFill>
              <a:latin typeface="Century Gothic"/>
              <a:cs typeface="Century Gothic"/>
            </a:endParaRPr>
          </a:p>
          <a:p>
            <a:pPr algn="ctr"/>
            <a:r>
              <a:rPr lang="en-US" sz="2400" b="1" dirty="0" smtClean="0">
                <a:solidFill>
                  <a:schemeClr val="tx1"/>
                </a:solidFill>
                <a:latin typeface="Century Gothic"/>
                <a:cs typeface="Century Gothic"/>
              </a:rPr>
              <a:t>I'm </a:t>
            </a:r>
            <a:r>
              <a:rPr lang="en-US" sz="2400" b="1" dirty="0">
                <a:solidFill>
                  <a:schemeClr val="tx1"/>
                </a:solidFill>
                <a:latin typeface="Century Gothic"/>
                <a:cs typeface="Century Gothic"/>
              </a:rPr>
              <a:t>a little teapot</a:t>
            </a:r>
          </a:p>
          <a:p>
            <a:pPr algn="ctr"/>
            <a:r>
              <a:rPr lang="en-US" sz="2400" b="1" dirty="0">
                <a:solidFill>
                  <a:schemeClr val="tx1"/>
                </a:solidFill>
                <a:latin typeface="Century Gothic"/>
                <a:cs typeface="Century Gothic"/>
              </a:rPr>
              <a:t>Short and stout</a:t>
            </a:r>
          </a:p>
          <a:p>
            <a:pPr algn="ctr"/>
            <a:r>
              <a:rPr lang="en-US" sz="2400" b="1" dirty="0">
                <a:solidFill>
                  <a:schemeClr val="tx1"/>
                </a:solidFill>
                <a:latin typeface="Century Gothic"/>
                <a:cs typeface="Century Gothic"/>
              </a:rPr>
              <a:t>Here is my handle</a:t>
            </a:r>
          </a:p>
          <a:p>
            <a:pPr algn="ctr"/>
            <a:r>
              <a:rPr lang="en-US" sz="2400" b="1" dirty="0">
                <a:solidFill>
                  <a:schemeClr val="tx1"/>
                </a:solidFill>
                <a:latin typeface="Century Gothic"/>
                <a:cs typeface="Century Gothic"/>
              </a:rPr>
              <a:t>Here is my spout</a:t>
            </a:r>
          </a:p>
          <a:p>
            <a:pPr algn="ctr"/>
            <a:r>
              <a:rPr lang="en-US" sz="2400" b="1" dirty="0">
                <a:solidFill>
                  <a:schemeClr val="tx1"/>
                </a:solidFill>
                <a:latin typeface="Century Gothic"/>
                <a:cs typeface="Century Gothic"/>
              </a:rPr>
              <a:t>When I get all steamed up</a:t>
            </a:r>
          </a:p>
          <a:p>
            <a:pPr algn="ctr"/>
            <a:r>
              <a:rPr lang="en-US" sz="2400" b="1" dirty="0">
                <a:solidFill>
                  <a:schemeClr val="tx1"/>
                </a:solidFill>
                <a:latin typeface="Century Gothic"/>
                <a:cs typeface="Century Gothic"/>
              </a:rPr>
              <a:t>I just shout</a:t>
            </a:r>
          </a:p>
          <a:p>
            <a:pPr algn="ctr"/>
            <a:r>
              <a:rPr lang="en-US" sz="2400" b="1" dirty="0">
                <a:solidFill>
                  <a:schemeClr val="tx1"/>
                </a:solidFill>
                <a:latin typeface="Century Gothic"/>
                <a:cs typeface="Century Gothic"/>
              </a:rPr>
              <a:t>Tip me over and pour me out</a:t>
            </a:r>
          </a:p>
          <a:p>
            <a:pPr algn="ctr"/>
            <a:endParaRPr lang="en-US" sz="2400" b="1" dirty="0">
              <a:solidFill>
                <a:schemeClr val="tx1"/>
              </a:solidFill>
              <a:latin typeface="Century Gothic"/>
              <a:cs typeface="Century Gothic"/>
            </a:endParaRPr>
          </a:p>
          <a:p>
            <a:pPr algn="ctr"/>
            <a:r>
              <a:rPr lang="en-US" sz="2400" b="1" dirty="0">
                <a:solidFill>
                  <a:schemeClr val="tx1"/>
                </a:solidFill>
                <a:latin typeface="Century Gothic"/>
                <a:cs typeface="Century Gothic"/>
              </a:rPr>
              <a:t>I am a very special pot</a:t>
            </a:r>
          </a:p>
          <a:p>
            <a:pPr algn="ctr"/>
            <a:r>
              <a:rPr lang="en-US" sz="2400" b="1" dirty="0">
                <a:solidFill>
                  <a:schemeClr val="tx1"/>
                </a:solidFill>
                <a:latin typeface="Century Gothic"/>
                <a:cs typeface="Century Gothic"/>
              </a:rPr>
              <a:t>It is true</a:t>
            </a:r>
          </a:p>
          <a:p>
            <a:pPr algn="ctr"/>
            <a:r>
              <a:rPr lang="en-US" sz="2400" b="1" dirty="0">
                <a:solidFill>
                  <a:schemeClr val="tx1"/>
                </a:solidFill>
                <a:latin typeface="Century Gothic"/>
                <a:cs typeface="Century Gothic"/>
              </a:rPr>
              <a:t>Here is an example of what I can do</a:t>
            </a:r>
          </a:p>
          <a:p>
            <a:pPr algn="ctr"/>
            <a:r>
              <a:rPr lang="en-US" sz="2400" b="1" dirty="0">
                <a:solidFill>
                  <a:schemeClr val="tx1"/>
                </a:solidFill>
                <a:latin typeface="Century Gothic"/>
                <a:cs typeface="Century Gothic"/>
              </a:rPr>
              <a:t>I can turn my handle into a spout</a:t>
            </a:r>
          </a:p>
          <a:p>
            <a:pPr algn="ctr"/>
            <a:r>
              <a:rPr lang="en-US" sz="2400" b="1" dirty="0">
                <a:solidFill>
                  <a:schemeClr val="tx1"/>
                </a:solidFill>
                <a:latin typeface="Century Gothic"/>
                <a:cs typeface="Century Gothic"/>
              </a:rPr>
              <a:t>Tip me over and pour me out</a:t>
            </a:r>
          </a:p>
        </p:txBody>
      </p:sp>
      <p:pic>
        <p:nvPicPr>
          <p:cNvPr id="8" name="Picture 7" descr="pot-158715_960_7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192" y="1322757"/>
            <a:ext cx="3188494" cy="2231946"/>
          </a:xfrm>
          <a:prstGeom prst="rect">
            <a:avLst/>
          </a:prstGeom>
        </p:spPr>
      </p:pic>
      <p:pic>
        <p:nvPicPr>
          <p:cNvPr id="9" name="Picture 8" descr="beverage-1300298__3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287" y="161280"/>
            <a:ext cx="2599929" cy="2824204"/>
          </a:xfrm>
          <a:prstGeom prst="rect">
            <a:avLst/>
          </a:prstGeom>
        </p:spPr>
      </p:pic>
    </p:spTree>
    <p:extLst>
      <p:ext uri="{BB962C8B-B14F-4D97-AF65-F5344CB8AC3E}">
        <p14:creationId xmlns:p14="http://schemas.microsoft.com/office/powerpoint/2010/main" val="2906212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05199" y="535518"/>
            <a:ext cx="5350934" cy="540808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smtClean="0">
                <a:solidFill>
                  <a:schemeClr val="tx1"/>
                </a:solidFill>
                <a:latin typeface="Century Gothic"/>
                <a:cs typeface="Century Gothic"/>
              </a:rPr>
              <a:t>Perform!</a:t>
            </a:r>
            <a:endParaRPr lang="en-US" sz="2400" b="1" dirty="0" smtClean="0">
              <a:solidFill>
                <a:schemeClr val="tx1"/>
              </a:solidFill>
              <a:latin typeface="Century Gothic"/>
              <a:cs typeface="Century Gothic"/>
            </a:endParaRPr>
          </a:p>
          <a:p>
            <a:r>
              <a:rPr lang="en-US" sz="2400" dirty="0">
                <a:solidFill>
                  <a:schemeClr val="tx1"/>
                </a:solidFill>
                <a:latin typeface="Century Gothic"/>
                <a:cs typeface="Century Gothic"/>
              </a:rPr>
              <a:t>Choose one of the following poems or songs. For lesson 12, you will create a video of you singing the song or reading the poem</a:t>
            </a:r>
            <a:r>
              <a:rPr lang="en-US" sz="2400" dirty="0" smtClean="0">
                <a:solidFill>
                  <a:schemeClr val="tx1"/>
                </a:solidFill>
                <a:latin typeface="Century Gothic"/>
                <a:cs typeface="Century Gothic"/>
              </a:rPr>
              <a:t>.</a:t>
            </a:r>
          </a:p>
          <a:p>
            <a:endParaRPr lang="en-US" sz="2400" dirty="0">
              <a:solidFill>
                <a:schemeClr val="tx1"/>
              </a:solidFill>
              <a:latin typeface="Century Gothic"/>
              <a:cs typeface="Century Gothic"/>
            </a:endParaRPr>
          </a:p>
          <a:p>
            <a:pPr marL="342900" indent="-342900">
              <a:buFont typeface="Arial"/>
              <a:buChar char="•"/>
            </a:pPr>
            <a:r>
              <a:rPr lang="en-US" sz="2400" dirty="0" smtClean="0">
                <a:solidFill>
                  <a:schemeClr val="tx1"/>
                </a:solidFill>
                <a:latin typeface="Century Gothic"/>
                <a:cs typeface="Century Gothic"/>
              </a:rPr>
              <a:t>Twinkle Twinkle Little Star</a:t>
            </a:r>
          </a:p>
          <a:p>
            <a:pPr marL="342900" indent="-342900">
              <a:buFont typeface="Arial"/>
              <a:buChar char="•"/>
            </a:pPr>
            <a:r>
              <a:rPr lang="en-US" sz="2400" dirty="0" smtClean="0">
                <a:solidFill>
                  <a:schemeClr val="tx1"/>
                </a:solidFill>
                <a:latin typeface="Century Gothic"/>
                <a:cs typeface="Century Gothic"/>
              </a:rPr>
              <a:t>Black Socks </a:t>
            </a:r>
          </a:p>
          <a:p>
            <a:pPr marL="342900" indent="-342900">
              <a:buFont typeface="Arial"/>
              <a:buChar char="•"/>
            </a:pPr>
            <a:r>
              <a:rPr lang="en-US" sz="2400" dirty="0" smtClean="0">
                <a:solidFill>
                  <a:schemeClr val="tx1"/>
                </a:solidFill>
                <a:latin typeface="Century Gothic"/>
                <a:cs typeface="Century Gothic"/>
              </a:rPr>
              <a:t>Mary Had a Little Lamb</a:t>
            </a:r>
          </a:p>
          <a:p>
            <a:pPr marL="342900" indent="-342900">
              <a:buFont typeface="Arial"/>
              <a:buChar char="•"/>
            </a:pPr>
            <a:r>
              <a:rPr lang="en-US" sz="2400" dirty="0" smtClean="0">
                <a:solidFill>
                  <a:schemeClr val="tx1"/>
                </a:solidFill>
                <a:latin typeface="Century Gothic"/>
                <a:cs typeface="Century Gothic"/>
              </a:rPr>
              <a:t>Baa, Baa Black Sheep</a:t>
            </a:r>
          </a:p>
          <a:p>
            <a:pPr marL="342900" indent="-342900">
              <a:buFont typeface="Arial"/>
              <a:buChar char="•"/>
            </a:pPr>
            <a:r>
              <a:rPr lang="en-US" sz="2400" dirty="0" smtClean="0">
                <a:solidFill>
                  <a:schemeClr val="tx1"/>
                </a:solidFill>
                <a:latin typeface="Century Gothic"/>
                <a:cs typeface="Century Gothic"/>
              </a:rPr>
              <a:t>The Wheels on the Bus</a:t>
            </a:r>
          </a:p>
        </p:txBody>
      </p:sp>
      <p:pic>
        <p:nvPicPr>
          <p:cNvPr id="4" name="Picture 3" descr="jaycho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535518"/>
            <a:ext cx="2857500" cy="2857500"/>
          </a:xfrm>
          <a:prstGeom prst="rect">
            <a:avLst/>
          </a:prstGeom>
        </p:spPr>
      </p:pic>
      <p:pic>
        <p:nvPicPr>
          <p:cNvPr id="6" name="Picture 5" descr="angelabab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138" y="4008972"/>
            <a:ext cx="2910862" cy="2087033"/>
          </a:xfrm>
          <a:prstGeom prst="rect">
            <a:avLst/>
          </a:prstGeom>
        </p:spPr>
      </p:pic>
    </p:spTree>
    <p:extLst>
      <p:ext uri="{BB962C8B-B14F-4D97-AF65-F5344CB8AC3E}">
        <p14:creationId xmlns:p14="http://schemas.microsoft.com/office/powerpoint/2010/main" val="1778202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ound Nouns Worksh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083" y="879229"/>
            <a:ext cx="4182557" cy="5978771"/>
          </a:xfrm>
          <a:prstGeom prst="rect">
            <a:avLst/>
          </a:prstGeom>
        </p:spPr>
      </p:pic>
      <p:sp>
        <p:nvSpPr>
          <p:cNvPr id="10" name="Title 1"/>
          <p:cNvSpPr txBox="1">
            <a:spLocks/>
          </p:cNvSpPr>
          <p:nvPr/>
        </p:nvSpPr>
        <p:spPr>
          <a:xfrm>
            <a:off x="-424751" y="0"/>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Compound nouns practice</a:t>
            </a:r>
            <a:endParaRPr lang="en-US" sz="3800" b="1" dirty="0">
              <a:latin typeface="Century Gothic"/>
              <a:cs typeface="Century Gothic"/>
            </a:endParaRPr>
          </a:p>
        </p:txBody>
      </p:sp>
    </p:spTree>
    <p:extLst>
      <p:ext uri="{BB962C8B-B14F-4D97-AF65-F5344CB8AC3E}">
        <p14:creationId xmlns:p14="http://schemas.microsoft.com/office/powerpoint/2010/main" val="3612598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24751" y="0"/>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Answers</a:t>
            </a:r>
            <a:endParaRPr lang="en-US" sz="3800" b="1" dirty="0">
              <a:latin typeface="Century Gothic"/>
              <a:cs typeface="Century Gothic"/>
            </a:endParaRPr>
          </a:p>
        </p:txBody>
      </p:sp>
      <p:pic>
        <p:nvPicPr>
          <p:cNvPr id="2" name="Picture 1"/>
          <p:cNvPicPr>
            <a:picLocks noChangeAspect="1"/>
          </p:cNvPicPr>
          <p:nvPr/>
        </p:nvPicPr>
        <p:blipFill rotWithShape="1">
          <a:blip r:embed="rId3"/>
          <a:srcRect b="1886"/>
          <a:stretch/>
        </p:blipFill>
        <p:spPr>
          <a:xfrm>
            <a:off x="2371675" y="727504"/>
            <a:ext cx="4445047" cy="6056411"/>
          </a:xfrm>
          <a:prstGeom prst="rect">
            <a:avLst/>
          </a:prstGeom>
        </p:spPr>
      </p:pic>
    </p:spTree>
    <p:extLst>
      <p:ext uri="{BB962C8B-B14F-4D97-AF65-F5344CB8AC3E}">
        <p14:creationId xmlns:p14="http://schemas.microsoft.com/office/powerpoint/2010/main" val="4012541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ound Noun Activity Worksh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9" y="0"/>
            <a:ext cx="8875059" cy="6858000"/>
          </a:xfrm>
          <a:prstGeom prst="rect">
            <a:avLst/>
          </a:prstGeom>
        </p:spPr>
      </p:pic>
    </p:spTree>
    <p:extLst>
      <p:ext uri="{BB962C8B-B14F-4D97-AF65-F5344CB8AC3E}">
        <p14:creationId xmlns:p14="http://schemas.microsoft.com/office/powerpoint/2010/main" val="2674754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8"/>
            <a:ext cx="4938889" cy="408569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we will learn today</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4693355" cy="3098800"/>
          </a:xfrm>
        </p:spPr>
        <p:txBody>
          <a:bodyPr>
            <a:noAutofit/>
          </a:bodyPr>
          <a:lstStyle/>
          <a:p>
            <a:r>
              <a:rPr lang="en-US" dirty="0" smtClean="0">
                <a:latin typeface="Century Gothic"/>
                <a:cs typeface="Century Gothic"/>
              </a:rPr>
              <a:t>The ‘</a:t>
            </a:r>
            <a:r>
              <a:rPr lang="en-US" dirty="0" err="1" smtClean="0">
                <a:latin typeface="Century Gothic"/>
                <a:cs typeface="Century Gothic"/>
              </a:rPr>
              <a:t>ur</a:t>
            </a:r>
            <a:r>
              <a:rPr lang="en-US" dirty="0" smtClean="0">
                <a:latin typeface="Century Gothic"/>
                <a:cs typeface="Century Gothic"/>
              </a:rPr>
              <a:t>’ sound</a:t>
            </a:r>
          </a:p>
          <a:p>
            <a:r>
              <a:rPr lang="en-US" dirty="0" smtClean="0">
                <a:latin typeface="Century Gothic"/>
                <a:cs typeface="Century Gothic"/>
              </a:rPr>
              <a:t>Pronouncing ‘</a:t>
            </a:r>
            <a:r>
              <a:rPr lang="en-US" dirty="0" err="1" smtClean="0">
                <a:latin typeface="Century Gothic"/>
                <a:cs typeface="Century Gothic"/>
              </a:rPr>
              <a:t>ur</a:t>
            </a:r>
            <a:r>
              <a:rPr lang="en-US" dirty="0" smtClean="0">
                <a:latin typeface="Century Gothic"/>
                <a:cs typeface="Century Gothic"/>
              </a:rPr>
              <a:t>’ words </a:t>
            </a:r>
          </a:p>
          <a:p>
            <a:r>
              <a:rPr lang="en-US" dirty="0" smtClean="0">
                <a:latin typeface="Century Gothic"/>
                <a:cs typeface="Century Gothic"/>
              </a:rPr>
              <a:t>Compound words</a:t>
            </a:r>
          </a:p>
          <a:p>
            <a:r>
              <a:rPr lang="en-US" dirty="0" smtClean="0">
                <a:latin typeface="Century Gothic"/>
                <a:cs typeface="Century Gothic"/>
              </a:rPr>
              <a:t>Reading poems</a:t>
            </a:r>
          </a:p>
          <a:p>
            <a:r>
              <a:rPr lang="en-US" dirty="0" smtClean="0">
                <a:latin typeface="Century Gothic"/>
                <a:cs typeface="Century Gothic"/>
              </a:rPr>
              <a:t>Singing songs</a:t>
            </a:r>
            <a:endParaRPr lang="en-US" dirty="0">
              <a:latin typeface="Century Gothic"/>
              <a:cs typeface="Century Gothic"/>
            </a:endParaRPr>
          </a:p>
          <a:p>
            <a:endParaRPr lang="en-US" dirty="0" smtClean="0">
              <a:latin typeface="Century Gothic"/>
              <a:cs typeface="Century Gothic"/>
            </a:endParaRPr>
          </a:p>
          <a:p>
            <a:pPr marL="0" indent="0">
              <a:buNone/>
            </a:pPr>
            <a:endParaRPr lang="en-US" dirty="0" smtClean="0">
              <a:latin typeface="Century Gothic"/>
              <a:cs typeface="Century Gothic"/>
            </a:endParaRPr>
          </a:p>
          <a:p>
            <a:pPr marL="0" indent="0">
              <a:buNone/>
            </a:pPr>
            <a:endParaRPr lang="en-US" dirty="0" smtClean="0">
              <a:latin typeface="Century Gothic"/>
              <a:cs typeface="Century Gothic"/>
            </a:endParaRPr>
          </a:p>
          <a:p>
            <a:endParaRPr lang="en-US" dirty="0" smtClean="0">
              <a:latin typeface="Century Gothic"/>
              <a:cs typeface="Century Gothic"/>
            </a:endParaRPr>
          </a:p>
          <a:p>
            <a:endParaRPr lang="en-US" dirty="0">
              <a:latin typeface="Century Gothic"/>
              <a:cs typeface="Century Gothic"/>
            </a:endParaRPr>
          </a:p>
        </p:txBody>
      </p:sp>
      <p:pic>
        <p:nvPicPr>
          <p:cNvPr id="6" name="Picture 5" descr="boo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3" y="1693333"/>
            <a:ext cx="3781779" cy="4557889"/>
          </a:xfrm>
          <a:prstGeom prst="rect">
            <a:avLst/>
          </a:prstGeom>
        </p:spPr>
      </p:pic>
    </p:spTree>
    <p:extLst>
      <p:ext uri="{BB962C8B-B14F-4D97-AF65-F5344CB8AC3E}">
        <p14:creationId xmlns:p14="http://schemas.microsoft.com/office/powerpoint/2010/main" val="1903560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pound Noun Activity Worksheet Answ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31" y="0"/>
            <a:ext cx="8875059" cy="6858000"/>
          </a:xfrm>
          <a:prstGeom prst="rect">
            <a:avLst/>
          </a:prstGeom>
        </p:spPr>
      </p:pic>
    </p:spTree>
    <p:extLst>
      <p:ext uri="{BB962C8B-B14F-4D97-AF65-F5344CB8AC3E}">
        <p14:creationId xmlns:p14="http://schemas.microsoft.com/office/powerpoint/2010/main" val="1622129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7-17 at 11.36.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7387"/>
            <a:ext cx="9144000" cy="5715000"/>
          </a:xfrm>
          <a:prstGeom prst="rect">
            <a:avLst/>
          </a:prstGeom>
        </p:spPr>
      </p:pic>
    </p:spTree>
    <p:extLst>
      <p:ext uri="{BB962C8B-B14F-4D97-AF65-F5344CB8AC3E}">
        <p14:creationId xmlns:p14="http://schemas.microsoft.com/office/powerpoint/2010/main" val="3267490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7.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608"/>
            <a:ext cx="9144000" cy="5715000"/>
          </a:xfrm>
          <a:prstGeom prst="rect">
            <a:avLst/>
          </a:prstGeom>
        </p:spPr>
      </p:pic>
    </p:spTree>
    <p:extLst>
      <p:ext uri="{BB962C8B-B14F-4D97-AF65-F5344CB8AC3E}">
        <p14:creationId xmlns:p14="http://schemas.microsoft.com/office/powerpoint/2010/main" val="4185004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7.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6218"/>
            <a:ext cx="9144000" cy="5715000"/>
          </a:xfrm>
          <a:prstGeom prst="rect">
            <a:avLst/>
          </a:prstGeom>
        </p:spPr>
      </p:pic>
    </p:spTree>
    <p:extLst>
      <p:ext uri="{BB962C8B-B14F-4D97-AF65-F5344CB8AC3E}">
        <p14:creationId xmlns:p14="http://schemas.microsoft.com/office/powerpoint/2010/main" val="2004517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7.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4"/>
            <a:ext cx="9144000" cy="5715000"/>
          </a:xfrm>
          <a:prstGeom prst="rect">
            <a:avLst/>
          </a:prstGeom>
        </p:spPr>
      </p:pic>
    </p:spTree>
    <p:extLst>
      <p:ext uri="{BB962C8B-B14F-4D97-AF65-F5344CB8AC3E}">
        <p14:creationId xmlns:p14="http://schemas.microsoft.com/office/powerpoint/2010/main" val="2895897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7.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945"/>
            <a:ext cx="9144000" cy="5715000"/>
          </a:xfrm>
          <a:prstGeom prst="rect">
            <a:avLst/>
          </a:prstGeom>
        </p:spPr>
      </p:pic>
    </p:spTree>
    <p:extLst>
      <p:ext uri="{BB962C8B-B14F-4D97-AF65-F5344CB8AC3E}">
        <p14:creationId xmlns:p14="http://schemas.microsoft.com/office/powerpoint/2010/main" val="1943225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8.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948"/>
            <a:ext cx="9144000" cy="5715000"/>
          </a:xfrm>
          <a:prstGeom prst="rect">
            <a:avLst/>
          </a:prstGeom>
        </p:spPr>
      </p:pic>
    </p:spTree>
    <p:extLst>
      <p:ext uri="{BB962C8B-B14F-4D97-AF65-F5344CB8AC3E}">
        <p14:creationId xmlns:p14="http://schemas.microsoft.com/office/powerpoint/2010/main" val="3250269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7-17 at 11.38.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3837"/>
            <a:ext cx="9144000" cy="5715000"/>
          </a:xfrm>
          <a:prstGeom prst="rect">
            <a:avLst/>
          </a:prstGeom>
        </p:spPr>
      </p:pic>
    </p:spTree>
    <p:extLst>
      <p:ext uri="{BB962C8B-B14F-4D97-AF65-F5344CB8AC3E}">
        <p14:creationId xmlns:p14="http://schemas.microsoft.com/office/powerpoint/2010/main" val="2978885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8.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057"/>
            <a:ext cx="9144000" cy="5715000"/>
          </a:xfrm>
          <a:prstGeom prst="rect">
            <a:avLst/>
          </a:prstGeom>
        </p:spPr>
      </p:pic>
    </p:spTree>
    <p:extLst>
      <p:ext uri="{BB962C8B-B14F-4D97-AF65-F5344CB8AC3E}">
        <p14:creationId xmlns:p14="http://schemas.microsoft.com/office/powerpoint/2010/main" val="1525689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8.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5608"/>
            <a:ext cx="9144000" cy="5715000"/>
          </a:xfrm>
          <a:prstGeom prst="rect">
            <a:avLst/>
          </a:prstGeom>
        </p:spPr>
      </p:pic>
    </p:spTree>
    <p:extLst>
      <p:ext uri="{BB962C8B-B14F-4D97-AF65-F5344CB8AC3E}">
        <p14:creationId xmlns:p14="http://schemas.microsoft.com/office/powerpoint/2010/main" val="3470937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55222" y="-238908"/>
            <a:ext cx="8856133" cy="1630699"/>
          </a:xfrm>
        </p:spPr>
        <p:txBody>
          <a:bodyPr>
            <a:noAutofit/>
          </a:bodyPr>
          <a:lstStyle/>
          <a:p>
            <a:r>
              <a:rPr lang="en-US" sz="4800" b="1" dirty="0" smtClean="0">
                <a:latin typeface="Century Gothic"/>
                <a:cs typeface="Century Gothic"/>
              </a:rPr>
              <a:t>Homework</a:t>
            </a:r>
            <a:endParaRPr lang="en-US" sz="4800" b="1" dirty="0">
              <a:latin typeface="Century Gothic"/>
              <a:cs typeface="Century Gothic"/>
            </a:endParaRPr>
          </a:p>
        </p:txBody>
      </p:sp>
      <p:pic>
        <p:nvPicPr>
          <p:cNvPr id="2" name="Picture 1" descr="Condiment activity answ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91791"/>
            <a:ext cx="9179091" cy="4407876"/>
          </a:xfrm>
          <a:prstGeom prst="rect">
            <a:avLst/>
          </a:prstGeom>
        </p:spPr>
      </p:pic>
    </p:spTree>
    <p:extLst>
      <p:ext uri="{BB962C8B-B14F-4D97-AF65-F5344CB8AC3E}">
        <p14:creationId xmlns:p14="http://schemas.microsoft.com/office/powerpoint/2010/main" val="2951226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9.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058"/>
            <a:ext cx="9144000" cy="5715000"/>
          </a:xfrm>
          <a:prstGeom prst="rect">
            <a:avLst/>
          </a:prstGeom>
        </p:spPr>
      </p:pic>
    </p:spTree>
    <p:extLst>
      <p:ext uri="{BB962C8B-B14F-4D97-AF65-F5344CB8AC3E}">
        <p14:creationId xmlns:p14="http://schemas.microsoft.com/office/powerpoint/2010/main" val="4276685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9.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7387"/>
            <a:ext cx="9144000" cy="5715000"/>
          </a:xfrm>
          <a:prstGeom prst="rect">
            <a:avLst/>
          </a:prstGeom>
        </p:spPr>
      </p:pic>
    </p:spTree>
    <p:extLst>
      <p:ext uri="{BB962C8B-B14F-4D97-AF65-F5344CB8AC3E}">
        <p14:creationId xmlns:p14="http://schemas.microsoft.com/office/powerpoint/2010/main" val="2101515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9.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945"/>
            <a:ext cx="9144000" cy="5715000"/>
          </a:xfrm>
          <a:prstGeom prst="rect">
            <a:avLst/>
          </a:prstGeom>
        </p:spPr>
      </p:pic>
    </p:spTree>
    <p:extLst>
      <p:ext uri="{BB962C8B-B14F-4D97-AF65-F5344CB8AC3E}">
        <p14:creationId xmlns:p14="http://schemas.microsoft.com/office/powerpoint/2010/main" val="2704408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499"/>
            <a:ext cx="9144000" cy="5715000"/>
          </a:xfrm>
          <a:prstGeom prst="rect">
            <a:avLst/>
          </a:prstGeom>
        </p:spPr>
      </p:pic>
    </p:spTree>
    <p:extLst>
      <p:ext uri="{BB962C8B-B14F-4D97-AF65-F5344CB8AC3E}">
        <p14:creationId xmlns:p14="http://schemas.microsoft.com/office/powerpoint/2010/main" val="3327523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39.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498"/>
            <a:ext cx="9144000" cy="5715000"/>
          </a:xfrm>
          <a:prstGeom prst="rect">
            <a:avLst/>
          </a:prstGeom>
        </p:spPr>
      </p:pic>
    </p:spTree>
    <p:extLst>
      <p:ext uri="{BB962C8B-B14F-4D97-AF65-F5344CB8AC3E}">
        <p14:creationId xmlns:p14="http://schemas.microsoft.com/office/powerpoint/2010/main" val="4172426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62034"/>
            <a:ext cx="8229600" cy="1143000"/>
          </a:xfrm>
        </p:spPr>
        <p:txBody>
          <a:bodyPr>
            <a:noAutofit/>
          </a:bodyPr>
          <a:lstStyle/>
          <a:p>
            <a:r>
              <a:rPr lang="en-US" b="1" dirty="0" smtClean="0">
                <a:latin typeface="Century Gothic"/>
                <a:cs typeface="Century Gothic"/>
              </a:rPr>
              <a:t>Which compound word?</a:t>
            </a:r>
            <a:endParaRPr lang="en-US" b="1" dirty="0">
              <a:latin typeface="Century Gothic"/>
              <a:cs typeface="Century Gothic"/>
            </a:endParaRPr>
          </a:p>
        </p:txBody>
      </p:sp>
      <p:pic>
        <p:nvPicPr>
          <p:cNvPr id="3" name="Picture 2"/>
          <p:cNvPicPr>
            <a:picLocks noChangeAspect="1"/>
          </p:cNvPicPr>
          <p:nvPr/>
        </p:nvPicPr>
        <p:blipFill>
          <a:blip r:embed="rId3"/>
          <a:stretch>
            <a:fillRect/>
          </a:stretch>
        </p:blipFill>
        <p:spPr>
          <a:xfrm>
            <a:off x="-1" y="1405034"/>
            <a:ext cx="9154233" cy="4538556"/>
          </a:xfrm>
          <a:prstGeom prst="rect">
            <a:avLst/>
          </a:prstGeom>
        </p:spPr>
      </p:pic>
    </p:spTree>
    <p:extLst>
      <p:ext uri="{BB962C8B-B14F-4D97-AF65-F5344CB8AC3E}">
        <p14:creationId xmlns:p14="http://schemas.microsoft.com/office/powerpoint/2010/main" val="1903699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62034"/>
            <a:ext cx="8229600" cy="1143000"/>
          </a:xfrm>
        </p:spPr>
        <p:txBody>
          <a:bodyPr>
            <a:noAutofit/>
          </a:bodyPr>
          <a:lstStyle/>
          <a:p>
            <a:r>
              <a:rPr lang="en-US" b="1" dirty="0" smtClean="0">
                <a:latin typeface="Century Gothic"/>
                <a:cs typeface="Century Gothic"/>
              </a:rPr>
              <a:t>Which compound word?</a:t>
            </a:r>
            <a:endParaRPr lang="en-US" b="1" dirty="0">
              <a:latin typeface="Century Gothic"/>
              <a:cs typeface="Century Gothic"/>
            </a:endParaRPr>
          </a:p>
        </p:txBody>
      </p:sp>
      <p:pic>
        <p:nvPicPr>
          <p:cNvPr id="2" name="Picture 1"/>
          <p:cNvPicPr>
            <a:picLocks noChangeAspect="1"/>
          </p:cNvPicPr>
          <p:nvPr/>
        </p:nvPicPr>
        <p:blipFill>
          <a:blip r:embed="rId3"/>
          <a:stretch>
            <a:fillRect/>
          </a:stretch>
        </p:blipFill>
        <p:spPr>
          <a:xfrm>
            <a:off x="0" y="1354671"/>
            <a:ext cx="9144000" cy="4527761"/>
          </a:xfrm>
          <a:prstGeom prst="rect">
            <a:avLst/>
          </a:prstGeom>
        </p:spPr>
      </p:pic>
    </p:spTree>
    <p:extLst>
      <p:ext uri="{BB962C8B-B14F-4D97-AF65-F5344CB8AC3E}">
        <p14:creationId xmlns:p14="http://schemas.microsoft.com/office/powerpoint/2010/main" val="2117260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Let’s practice!</a:t>
            </a:r>
            <a:endParaRPr lang="en-US" b="1" dirty="0">
              <a:latin typeface="Century Gothic"/>
              <a:cs typeface="Century Gothic"/>
            </a:endParaRPr>
          </a:p>
        </p:txBody>
      </p:sp>
      <p:pic>
        <p:nvPicPr>
          <p:cNvPr id="2" name="Picture 1" descr="mic-1132528_960_7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53" y="669826"/>
            <a:ext cx="8489465" cy="5615427"/>
          </a:xfrm>
          <a:prstGeom prst="rect">
            <a:avLst/>
          </a:prstGeom>
        </p:spPr>
      </p:pic>
    </p:spTree>
    <p:extLst>
      <p:ext uri="{BB962C8B-B14F-4D97-AF65-F5344CB8AC3E}">
        <p14:creationId xmlns:p14="http://schemas.microsoft.com/office/powerpoint/2010/main" val="2818811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descr="Dotted grid"/>
          <p:cNvSpPr>
            <a:spLocks noChangeArrowheads="1"/>
          </p:cNvSpPr>
          <p:nvPr/>
        </p:nvSpPr>
        <p:spPr bwMode="auto">
          <a:xfrm>
            <a:off x="0" y="0"/>
            <a:ext cx="9144000" cy="6858000"/>
          </a:xfrm>
          <a:prstGeom prst="rect">
            <a:avLst/>
          </a:prstGeom>
          <a:pattFill prst="dotGrid">
            <a:fgClr>
              <a:schemeClr val="folHlink"/>
            </a:fgClr>
            <a:bgClr>
              <a:schemeClr val="bg1"/>
            </a:bgClr>
          </a:pattFill>
          <a:ln w="114300">
            <a:solidFill>
              <a:srgbClr val="00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099" name="Picture 3" descr="bask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463" y="1066800"/>
            <a:ext cx="4249737" cy="5686425"/>
          </a:xfrm>
          <a:prstGeom prst="rect">
            <a:avLst/>
          </a:prstGeom>
          <a:noFill/>
          <a:extLst>
            <a:ext uri="{909E8E84-426E-40dd-AFC4-6F175D3DCCD1}">
              <a14:hiddenFill xmlns:a14="http://schemas.microsoft.com/office/drawing/2010/main">
                <a:solidFill>
                  <a:srgbClr val="FFFFFF"/>
                </a:solidFill>
              </a14:hiddenFill>
            </a:ext>
          </a:extLst>
        </p:spPr>
      </p:pic>
      <p:sp>
        <p:nvSpPr>
          <p:cNvPr id="4100" name="WordArt 4" descr="90%"/>
          <p:cNvSpPr>
            <a:spLocks noChangeArrowheads="1" noChangeShapeType="1" noTextEdit="1"/>
          </p:cNvSpPr>
          <p:nvPr/>
        </p:nvSpPr>
        <p:spPr bwMode="auto">
          <a:xfrm>
            <a:off x="685800" y="228600"/>
            <a:ext cx="76962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28575">
                  <a:solidFill>
                    <a:srgbClr val="000000"/>
                  </a:solidFill>
                  <a:round/>
                  <a:headEnd/>
                  <a:tailEnd/>
                </a:ln>
                <a:pattFill prst="pct90">
                  <a:fgClr>
                    <a:srgbClr val="FF0000"/>
                  </a:fgClr>
                  <a:bgClr>
                    <a:srgbClr val="FFFFFF"/>
                  </a:bgClr>
                </a:pattFill>
                <a:latin typeface="Arial Rounded MT Bold"/>
                <a:ea typeface="Arial Rounded MT Bold"/>
                <a:cs typeface="Arial Rounded MT Bold"/>
              </a:rPr>
              <a:t>FRUIT MANIA</a:t>
            </a:r>
          </a:p>
        </p:txBody>
      </p:sp>
      <p:pic>
        <p:nvPicPr>
          <p:cNvPr id="4101" name="Picture 5" descr="go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43400"/>
            <a:ext cx="1417638" cy="2257425"/>
          </a:xfrm>
          <a:prstGeom prst="rect">
            <a:avLst/>
          </a:prstGeom>
          <a:noFill/>
          <a:extLst>
            <a:ext uri="{909E8E84-426E-40dd-AFC4-6F175D3DCCD1}">
              <a14:hiddenFill xmlns:a14="http://schemas.microsoft.com/office/drawing/2010/main">
                <a:solidFill>
                  <a:srgbClr val="FFFFFF"/>
                </a:solidFill>
              </a14:hiddenFill>
            </a:ext>
          </a:extLst>
        </p:spPr>
      </p:pic>
      <p:sp>
        <p:nvSpPr>
          <p:cNvPr id="4102" name="WordArt 6"/>
          <p:cNvSpPr>
            <a:spLocks noChangeArrowheads="1" noChangeShapeType="1" noTextEdit="1"/>
          </p:cNvSpPr>
          <p:nvPr/>
        </p:nvSpPr>
        <p:spPr bwMode="auto">
          <a:xfrm>
            <a:off x="609600" y="1295400"/>
            <a:ext cx="4343400" cy="685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66"/>
                </a:solidFill>
                <a:latin typeface="Arial Rounded MT Bold"/>
                <a:ea typeface="Arial Rounded MT Bold"/>
                <a:cs typeface="Arial Rounded MT Bold"/>
              </a:rPr>
              <a:t>What is it?</a:t>
            </a:r>
          </a:p>
        </p:txBody>
      </p:sp>
      <p:sp>
        <p:nvSpPr>
          <p:cNvPr id="4103" name="Text Box 7"/>
          <p:cNvSpPr txBox="1">
            <a:spLocks noChangeArrowheads="1"/>
          </p:cNvSpPr>
          <p:nvPr/>
        </p:nvSpPr>
        <p:spPr bwMode="auto">
          <a:xfrm>
            <a:off x="5257800" y="2133600"/>
            <a:ext cx="2743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apricot</a:t>
            </a:r>
          </a:p>
        </p:txBody>
      </p:sp>
      <p:sp>
        <p:nvSpPr>
          <p:cNvPr id="4104" name="Text Box 8"/>
          <p:cNvSpPr txBox="1">
            <a:spLocks noChangeArrowheads="1"/>
          </p:cNvSpPr>
          <p:nvPr/>
        </p:nvSpPr>
        <p:spPr bwMode="auto">
          <a:xfrm>
            <a:off x="5486400" y="2895600"/>
            <a:ext cx="2286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apple</a:t>
            </a:r>
          </a:p>
        </p:txBody>
      </p:sp>
      <p:sp>
        <p:nvSpPr>
          <p:cNvPr id="4105" name="Text Box 9"/>
          <p:cNvSpPr txBox="1">
            <a:spLocks noChangeArrowheads="1"/>
          </p:cNvSpPr>
          <p:nvPr/>
        </p:nvSpPr>
        <p:spPr bwMode="auto">
          <a:xfrm>
            <a:off x="5486400" y="3671888"/>
            <a:ext cx="22860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lemon</a:t>
            </a:r>
          </a:p>
        </p:txBody>
      </p:sp>
      <p:sp>
        <p:nvSpPr>
          <p:cNvPr id="4106" name="Text Box 10"/>
          <p:cNvSpPr txBox="1">
            <a:spLocks noChangeArrowheads="1"/>
          </p:cNvSpPr>
          <p:nvPr/>
        </p:nvSpPr>
        <p:spPr bwMode="auto">
          <a:xfrm>
            <a:off x="5486400" y="4433888"/>
            <a:ext cx="22860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pear</a:t>
            </a:r>
          </a:p>
        </p:txBody>
      </p:sp>
      <p:pic>
        <p:nvPicPr>
          <p:cNvPr id="4107" name="Picture 11" descr="appl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024063"/>
            <a:ext cx="2332038" cy="3081337"/>
          </a:xfrm>
          <a:prstGeom prst="rect">
            <a:avLst/>
          </a:prstGeom>
          <a:noFill/>
          <a:extLst>
            <a:ext uri="{909E8E84-426E-40dd-AFC4-6F175D3DCCD1}">
              <a14:hiddenFill xmlns:a14="http://schemas.microsoft.com/office/drawing/2010/main">
                <a:solidFill>
                  <a:srgbClr val="FFFFFF"/>
                </a:solidFill>
              </a14:hiddenFill>
            </a:ext>
          </a:extLst>
        </p:spPr>
      </p:pic>
      <p:sp>
        <p:nvSpPr>
          <p:cNvPr id="4108" name="AutoShape 12" descr="90%">
            <a:hlinkClick r:id="" action="ppaction://hlinkshowjump?jump=nextslide"/>
          </p:cNvPr>
          <p:cNvSpPr>
            <a:spLocks noChangeArrowheads="1"/>
          </p:cNvSpPr>
          <p:nvPr/>
        </p:nvSpPr>
        <p:spPr bwMode="auto">
          <a:xfrm>
            <a:off x="8229600" y="6096000"/>
            <a:ext cx="685800" cy="533400"/>
          </a:xfrm>
          <a:prstGeom prst="rightArrow">
            <a:avLst>
              <a:gd name="adj1" fmla="val 50000"/>
              <a:gd name="adj2" fmla="val 66369"/>
            </a:avLst>
          </a:prstGeom>
          <a:pattFill prst="pct90">
            <a:fgClr>
              <a:srgbClr val="006600"/>
            </a:fgClr>
            <a:bgClr>
              <a:schemeClr val="bg1"/>
            </a:bgClr>
          </a:patt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582960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4102"/>
                                        </p:tgtEl>
                                        <p:attrNameLst>
                                          <p:attrName>style.color</p:attrName>
                                        </p:attrNameLst>
                                      </p:cBhvr>
                                      <p:to>
                                        <a:srgbClr val="006600"/>
                                      </p:to>
                                    </p:animClr>
                                    <p:animClr clrSpc="rgb" dir="cw">
                                      <p:cBhvr>
                                        <p:cTn id="7" dur="100" fill="hold"/>
                                        <p:tgtEl>
                                          <p:spTgt spid="4102"/>
                                        </p:tgtEl>
                                        <p:attrNameLst>
                                          <p:attrName>fillcolor</p:attrName>
                                        </p:attrNameLst>
                                      </p:cBhvr>
                                      <p:to>
                                        <a:srgbClr val="006600"/>
                                      </p:to>
                                    </p:animClr>
                                    <p:set>
                                      <p:cBhvr>
                                        <p:cTn id="8" dur="100" fill="hold"/>
                                        <p:tgtEl>
                                          <p:spTgt spid="4102"/>
                                        </p:tgtEl>
                                        <p:attrNameLst>
                                          <p:attrName>fill.type</p:attrName>
                                        </p:attrNameLst>
                                      </p:cBhvr>
                                      <p:to>
                                        <p:strVal val="solid"/>
                                      </p:to>
                                    </p:set>
                                    <p:set>
                                      <p:cBhvr>
                                        <p:cTn id="9" dur="100" fill="hold"/>
                                        <p:tgtEl>
                                          <p:spTgt spid="4102"/>
                                        </p:tgtEl>
                                        <p:attrNameLst>
                                          <p:attrName>fill.on</p:attrName>
                                        </p:attrNameLst>
                                      </p:cBhvr>
                                      <p:to>
                                        <p:strVal val="true"/>
                                      </p:to>
                                    </p:set>
                                    <p:animRot by="120000">
                                      <p:cBhvr>
                                        <p:cTn id="10" dur="100" fill="hold">
                                          <p:stCondLst>
                                            <p:cond delay="0"/>
                                          </p:stCondLst>
                                        </p:cTn>
                                        <p:tgtEl>
                                          <p:spTgt spid="4102"/>
                                        </p:tgtEl>
                                        <p:attrNameLst>
                                          <p:attrName>r</p:attrName>
                                        </p:attrNameLst>
                                      </p:cBhvr>
                                    </p:animRot>
                                    <p:animRot by="-240000">
                                      <p:cBhvr>
                                        <p:cTn id="11" dur="200" fill="hold">
                                          <p:stCondLst>
                                            <p:cond delay="200"/>
                                          </p:stCondLst>
                                        </p:cTn>
                                        <p:tgtEl>
                                          <p:spTgt spid="4102"/>
                                        </p:tgtEl>
                                        <p:attrNameLst>
                                          <p:attrName>r</p:attrName>
                                        </p:attrNameLst>
                                      </p:cBhvr>
                                    </p:animRot>
                                    <p:animRot by="240000">
                                      <p:cBhvr>
                                        <p:cTn id="12" dur="200" fill="hold">
                                          <p:stCondLst>
                                            <p:cond delay="400"/>
                                          </p:stCondLst>
                                        </p:cTn>
                                        <p:tgtEl>
                                          <p:spTgt spid="4102"/>
                                        </p:tgtEl>
                                        <p:attrNameLst>
                                          <p:attrName>r</p:attrName>
                                        </p:attrNameLst>
                                      </p:cBhvr>
                                    </p:animRot>
                                    <p:animRot by="-240000">
                                      <p:cBhvr>
                                        <p:cTn id="13" dur="200" fill="hold">
                                          <p:stCondLst>
                                            <p:cond delay="600"/>
                                          </p:stCondLst>
                                        </p:cTn>
                                        <p:tgtEl>
                                          <p:spTgt spid="4102"/>
                                        </p:tgtEl>
                                        <p:attrNameLst>
                                          <p:attrName>r</p:attrName>
                                        </p:attrNameLst>
                                      </p:cBhvr>
                                    </p:animRot>
                                    <p:animRot by="120000">
                                      <p:cBhvr>
                                        <p:cTn id="14" dur="200" fill="hold">
                                          <p:stCondLst>
                                            <p:cond delay="800"/>
                                          </p:stCondLst>
                                        </p:cTn>
                                        <p:tgtEl>
                                          <p:spTgt spid="41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04"/>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54" presetClass="path" presetSubtype="0" accel="50000" decel="50000" fill="hold" nodeType="clickEffect">
                                  <p:stCondLst>
                                    <p:cond delay="0"/>
                                  </p:stCondLst>
                                  <p:childTnLst>
                                    <p:animMotion origin="layout" path="M -0.27743 -0.26227 C -0.26458 -0.27454 -0.21788 -0.28635 -0.20191 -0.28635 C -0.09861 -0.28635 0.00747 -0.09769 0.00747 0.09143 C 0.00747 -0.00394 0.06042 -0.09769 0.11059 -0.09769 C 0.16389 -0.09769 0.21389 -0.00232 0.21389 0.09143 C 0.21389 0.04421 0.24045 -0.00394 0.26701 -0.00394 C 0.29375 -0.00394 0.31979 0.04305 0.31979 0.09143 C 0.31979 0.06713 0.33333 0.04421 0.34653 0.04421 C 0.36007 0.04421 0.37309 0.06828 0.37309 0.09143 C 0.37309 0.07916 0.37986 0.06713 0.38611 0.06713 C 0.38976 0.06713 0.39965 0.07916 0.39965 0.09143 C 0.39965 0.08518 0.4026 0.07916 0.40642 0.07916 C 0.40642 0.08078 0.41337 0.08518 0.41337 0.09143 C 0.41337 0.08819 0.41337 0.08518 0.41667 0.08518 C 0.41667 0.0868 0.42031 0.08842 0.42031 0.09143 C 0.42031 0.08981 0.42031 0.08819 0.42031 0.0868 C 0.42361 0.0868 0.42361 0.08842 0.42361 0.09004 C 0.42726 0.09004 0.42726 0.08842 0.42726 0.0868 C 0.4309 0.0868 0.4309 0.08842 0.4309 0.09004 " pathEditMode="relative" rAng="0" ptsTypes="fffffffffffffffffff">
                                      <p:cBhvr>
                                        <p:cTn id="19" dur="2000" fill="hold"/>
                                        <p:tgtEl>
                                          <p:spTgt spid="4107"/>
                                        </p:tgtEl>
                                        <p:attrNameLst>
                                          <p:attrName>ppt_x</p:attrName>
                                          <p:attrName>ppt_y</p:attrName>
                                        </p:attrNameLst>
                                      </p:cBhvr>
                                      <p:rCtr x="35417" y="16481"/>
                                    </p:animMotion>
                                  </p:childTnLst>
                                </p:cTn>
                              </p:par>
                            </p:childTnLst>
                          </p:cTn>
                        </p:par>
                        <p:par>
                          <p:cTn id="20" fill="hold" nodeType="afterGroup">
                            <p:stCondLst>
                              <p:cond delay="2000"/>
                            </p:stCondLst>
                            <p:childTnLst>
                              <p:par>
                                <p:cTn id="21" presetID="38" presetClass="path" presetSubtype="0" accel="50000" decel="50000" fill="hold" nodeType="afterEffect">
                                  <p:stCondLst>
                                    <p:cond delay="0"/>
                                  </p:stCondLst>
                                  <p:childTnLst>
                                    <p:animMotion origin="layout" path="M -0.08437 -0.00348 L -0.05208 0.06319 L -0.02135 -0.00348 L 0.01111 0.06319 L 0.04358 -0.00348 L 0.07396 0.06319 L 0.10643 -0.00348 L 0.13715 0.06319 L 0.16979 -0.00348 L 0.20209 0.06319 L 0.23281 -0.00348 L 0.26528 0.06319 L 0.29566 -0.00348 L 0.32813 0.06319 L 0.36059 -0.00348 L 0.39132 0.06319 L 0.42396 -0.00348 " pathEditMode="relative" rAng="0" ptsTypes="FFFFFFFFFFFFFFFFF">
                                      <p:cBhvr>
                                        <p:cTn id="22" dur="2000" fill="hold"/>
                                        <p:tgtEl>
                                          <p:spTgt spid="4101"/>
                                        </p:tgtEl>
                                        <p:attrNameLst>
                                          <p:attrName>ppt_x</p:attrName>
                                          <p:attrName>ppt_y</p:attrName>
                                        </p:attrNameLst>
                                      </p:cBhvr>
                                      <p:rCtr x="25417" y="3333"/>
                                    </p:animMotion>
                                  </p:childTnLst>
                                </p:cTn>
                              </p:par>
                            </p:childTnLst>
                          </p:cTn>
                        </p:par>
                        <p:par>
                          <p:cTn id="23" fill="hold" nodeType="afterGroup">
                            <p:stCondLst>
                              <p:cond delay="4000"/>
                            </p:stCondLst>
                            <p:childTnLst>
                              <p:par>
                                <p:cTn id="24" presetID="29" presetClass="entr" presetSubtype="0" fill="hold" grpId="0" nodeType="afterEffect">
                                  <p:stCondLst>
                                    <p:cond delay="0"/>
                                  </p:stCondLst>
                                  <p:childTnLst>
                                    <p:set>
                                      <p:cBhvr>
                                        <p:cTn id="25" dur="1" fill="hold">
                                          <p:stCondLst>
                                            <p:cond delay="0"/>
                                          </p:stCondLst>
                                        </p:cTn>
                                        <p:tgtEl>
                                          <p:spTgt spid="4108"/>
                                        </p:tgtEl>
                                        <p:attrNameLst>
                                          <p:attrName>style.visibility</p:attrName>
                                        </p:attrNameLst>
                                      </p:cBhvr>
                                      <p:to>
                                        <p:strVal val="visible"/>
                                      </p:to>
                                    </p:set>
                                    <p:anim calcmode="lin" valueType="num">
                                      <p:cBhvr>
                                        <p:cTn id="26" dur="1000" fill="hold"/>
                                        <p:tgtEl>
                                          <p:spTgt spid="4108"/>
                                        </p:tgtEl>
                                        <p:attrNameLst>
                                          <p:attrName>ppt_x</p:attrName>
                                        </p:attrNameLst>
                                      </p:cBhvr>
                                      <p:tavLst>
                                        <p:tav tm="0">
                                          <p:val>
                                            <p:strVal val="#ppt_x-.2"/>
                                          </p:val>
                                        </p:tav>
                                        <p:tav tm="100000">
                                          <p:val>
                                            <p:strVal val="#ppt_x"/>
                                          </p:val>
                                        </p:tav>
                                      </p:tavLst>
                                    </p:anim>
                                    <p:anim calcmode="lin" valueType="num">
                                      <p:cBhvr>
                                        <p:cTn id="27" dur="1000" fill="hold"/>
                                        <p:tgtEl>
                                          <p:spTgt spid="410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4108"/>
                                        </p:tgtEl>
                                      </p:cBhvr>
                                    </p:animEffect>
                                  </p:childTnLst>
                                </p:cTn>
                              </p:par>
                            </p:childTnLst>
                          </p:cTn>
                        </p:par>
                      </p:childTnLst>
                    </p:cTn>
                  </p:par>
                </p:childTnLst>
              </p:cTn>
              <p:nextCondLst>
                <p:cond evt="onClick" delay="0">
                  <p:tgtEl>
                    <p:spTgt spid="4104"/>
                  </p:tgtEl>
                </p:cond>
              </p:nextCondLst>
            </p:seq>
            <p:seq concurrent="1" nextAc="seek">
              <p:cTn id="29" restart="whenNotActive" fill="hold" evtFilter="cancelBubble" nodeType="interactiveSeq">
                <p:stCondLst>
                  <p:cond evt="onClick" delay="0">
                    <p:tgtEl>
                      <p:spTgt spid="4103"/>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5" presetClass="exit" presetSubtype="0" fill="hold" grpId="0" nodeType="clickEffect">
                                  <p:stCondLst>
                                    <p:cond delay="0"/>
                                  </p:stCondLst>
                                  <p:iterate type="lt">
                                    <p:tmPct val="10000"/>
                                  </p:iterate>
                                  <p:childTnLst>
                                    <p:animEffect transition="out" filter="fade">
                                      <p:cBhvr>
                                        <p:cTn id="33" dur="2000"/>
                                        <p:tgtEl>
                                          <p:spTgt spid="4103"/>
                                        </p:tgtEl>
                                      </p:cBhvr>
                                    </p:animEffect>
                                    <p:anim calcmode="lin" valueType="num">
                                      <p:cBhvr>
                                        <p:cTn id="34" dur="2000"/>
                                        <p:tgtEl>
                                          <p:spTgt spid="410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5" dur="2000"/>
                                        <p:tgtEl>
                                          <p:spTgt spid="4103"/>
                                        </p:tgtEl>
                                        <p:attrNameLst>
                                          <p:attrName>ppt_h</p:attrName>
                                        </p:attrNameLst>
                                      </p:cBhvr>
                                      <p:tavLst>
                                        <p:tav tm="0">
                                          <p:val>
                                            <p:strVal val="ppt_h"/>
                                          </p:val>
                                        </p:tav>
                                        <p:tav tm="100000">
                                          <p:val>
                                            <p:strVal val="ppt_h"/>
                                          </p:val>
                                        </p:tav>
                                      </p:tavLst>
                                    </p:anim>
                                    <p:set>
                                      <p:cBhvr>
                                        <p:cTn id="36" dur="1" fill="hold">
                                          <p:stCondLst>
                                            <p:cond delay="1999"/>
                                          </p:stCondLst>
                                        </p:cTn>
                                        <p:tgtEl>
                                          <p:spTgt spid="4103"/>
                                        </p:tgtEl>
                                        <p:attrNameLst>
                                          <p:attrName>style.visibility</p:attrName>
                                        </p:attrNameLst>
                                      </p:cBhvr>
                                      <p:to>
                                        <p:strVal val="hidden"/>
                                      </p:to>
                                    </p:set>
                                  </p:childTnLst>
                                </p:cTn>
                              </p:par>
                            </p:childTnLst>
                          </p:cTn>
                        </p:par>
                      </p:childTnLst>
                    </p:cTn>
                  </p:par>
                </p:childTnLst>
              </p:cTn>
              <p:nextCondLst>
                <p:cond evt="onClick" delay="0">
                  <p:tgtEl>
                    <p:spTgt spid="4103"/>
                  </p:tgtEl>
                </p:cond>
              </p:nextCondLst>
            </p:seq>
            <p:seq concurrent="1" nextAc="seek">
              <p:cTn id="37" restart="whenNotActive" fill="hold" evtFilter="cancelBubble" nodeType="interactiveSeq">
                <p:stCondLst>
                  <p:cond evt="onClick" delay="0">
                    <p:tgtEl>
                      <p:spTgt spid="4105"/>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5" presetClass="exit" presetSubtype="0" fill="hold" grpId="0" nodeType="withEffect">
                                  <p:stCondLst>
                                    <p:cond delay="0"/>
                                  </p:stCondLst>
                                  <p:iterate type="lt">
                                    <p:tmPct val="10000"/>
                                  </p:iterate>
                                  <p:childTnLst>
                                    <p:animEffect transition="out" filter="fade">
                                      <p:cBhvr>
                                        <p:cTn id="41" dur="2000"/>
                                        <p:tgtEl>
                                          <p:spTgt spid="4105"/>
                                        </p:tgtEl>
                                      </p:cBhvr>
                                    </p:animEffect>
                                    <p:anim calcmode="lin" valueType="num">
                                      <p:cBhvr>
                                        <p:cTn id="42" dur="2000"/>
                                        <p:tgtEl>
                                          <p:spTgt spid="410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3" dur="2000"/>
                                        <p:tgtEl>
                                          <p:spTgt spid="4105"/>
                                        </p:tgtEl>
                                        <p:attrNameLst>
                                          <p:attrName>ppt_h</p:attrName>
                                        </p:attrNameLst>
                                      </p:cBhvr>
                                      <p:tavLst>
                                        <p:tav tm="0">
                                          <p:val>
                                            <p:strVal val="ppt_h"/>
                                          </p:val>
                                        </p:tav>
                                        <p:tav tm="100000">
                                          <p:val>
                                            <p:strVal val="ppt_h"/>
                                          </p:val>
                                        </p:tav>
                                      </p:tavLst>
                                    </p:anim>
                                    <p:set>
                                      <p:cBhvr>
                                        <p:cTn id="44" dur="1" fill="hold">
                                          <p:stCondLst>
                                            <p:cond delay="1999"/>
                                          </p:stCondLst>
                                        </p:cTn>
                                        <p:tgtEl>
                                          <p:spTgt spid="4105"/>
                                        </p:tgtEl>
                                        <p:attrNameLst>
                                          <p:attrName>style.visibility</p:attrName>
                                        </p:attrNameLst>
                                      </p:cBhvr>
                                      <p:to>
                                        <p:strVal val="hidden"/>
                                      </p:to>
                                    </p:set>
                                  </p:childTnLst>
                                </p:cTn>
                              </p:par>
                            </p:childTnLst>
                          </p:cTn>
                        </p:par>
                      </p:childTnLst>
                    </p:cTn>
                  </p:par>
                </p:childTnLst>
              </p:cTn>
              <p:nextCondLst>
                <p:cond evt="onClick" delay="0">
                  <p:tgtEl>
                    <p:spTgt spid="4105"/>
                  </p:tgtEl>
                </p:cond>
              </p:nextCondLst>
            </p:seq>
            <p:seq concurrent="1" nextAc="seek">
              <p:cTn id="45" restart="whenNotActive" fill="hold" evtFilter="cancelBubble" nodeType="interactiveSeq">
                <p:stCondLst>
                  <p:cond evt="onClick" delay="0">
                    <p:tgtEl>
                      <p:spTgt spid="410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45" presetClass="exit" presetSubtype="0" fill="hold" grpId="0" nodeType="withEffect">
                                  <p:stCondLst>
                                    <p:cond delay="0"/>
                                  </p:stCondLst>
                                  <p:iterate type="lt">
                                    <p:tmPct val="10000"/>
                                  </p:iterate>
                                  <p:childTnLst>
                                    <p:animEffect transition="out" filter="fade">
                                      <p:cBhvr>
                                        <p:cTn id="49" dur="2000"/>
                                        <p:tgtEl>
                                          <p:spTgt spid="4106"/>
                                        </p:tgtEl>
                                      </p:cBhvr>
                                    </p:animEffect>
                                    <p:anim calcmode="lin" valueType="num">
                                      <p:cBhvr>
                                        <p:cTn id="50" dur="2000"/>
                                        <p:tgtEl>
                                          <p:spTgt spid="410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1" dur="2000"/>
                                        <p:tgtEl>
                                          <p:spTgt spid="4106"/>
                                        </p:tgtEl>
                                        <p:attrNameLst>
                                          <p:attrName>ppt_h</p:attrName>
                                        </p:attrNameLst>
                                      </p:cBhvr>
                                      <p:tavLst>
                                        <p:tav tm="0">
                                          <p:val>
                                            <p:strVal val="ppt_h"/>
                                          </p:val>
                                        </p:tav>
                                        <p:tav tm="100000">
                                          <p:val>
                                            <p:strVal val="ppt_h"/>
                                          </p:val>
                                        </p:tav>
                                      </p:tavLst>
                                    </p:anim>
                                    <p:set>
                                      <p:cBhvr>
                                        <p:cTn id="52" dur="1" fill="hold">
                                          <p:stCondLst>
                                            <p:cond delay="1999"/>
                                          </p:stCondLst>
                                        </p:cTn>
                                        <p:tgtEl>
                                          <p:spTgt spid="4106"/>
                                        </p:tgtEl>
                                        <p:attrNameLst>
                                          <p:attrName>style.visibility</p:attrName>
                                        </p:attrNameLst>
                                      </p:cBhvr>
                                      <p:to>
                                        <p:strVal val="hidden"/>
                                      </p:to>
                                    </p:set>
                                  </p:childTnLst>
                                </p:cTn>
                              </p:par>
                            </p:childTnLst>
                          </p:cTn>
                        </p:par>
                      </p:childTnLst>
                    </p:cTn>
                  </p:par>
                </p:childTnLst>
              </p:cTn>
              <p:nextCondLst>
                <p:cond evt="onClick" delay="0">
                  <p:tgtEl>
                    <p:spTgt spid="4106"/>
                  </p:tgtEl>
                </p:cond>
              </p:nextCondLst>
            </p:seq>
          </p:childTnLst>
        </p:cTn>
      </p:par>
    </p:tnLst>
    <p:bldLst>
      <p:bldP spid="4102" grpId="0" animBg="1"/>
      <p:bldP spid="4103" grpId="0"/>
      <p:bldP spid="4105" grpId="0"/>
      <p:bldP spid="4106" grpId="0"/>
      <p:bldP spid="410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descr="Dotted grid"/>
          <p:cNvSpPr>
            <a:spLocks noChangeArrowheads="1"/>
          </p:cNvSpPr>
          <p:nvPr/>
        </p:nvSpPr>
        <p:spPr bwMode="auto">
          <a:xfrm>
            <a:off x="0" y="0"/>
            <a:ext cx="9144000" cy="6858000"/>
          </a:xfrm>
          <a:prstGeom prst="rect">
            <a:avLst/>
          </a:prstGeom>
          <a:pattFill prst="dotGrid">
            <a:fgClr>
              <a:schemeClr val="folHlink"/>
            </a:fgClr>
            <a:bgClr>
              <a:schemeClr val="bg1"/>
            </a:bgClr>
          </a:pattFill>
          <a:ln w="114300">
            <a:solidFill>
              <a:srgbClr val="00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123" name="Picture 3" descr="bask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463" y="1066800"/>
            <a:ext cx="4249737" cy="5686425"/>
          </a:xfrm>
          <a:prstGeom prst="rect">
            <a:avLst/>
          </a:prstGeom>
          <a:noFill/>
          <a:extLst>
            <a:ext uri="{909E8E84-426E-40dd-AFC4-6F175D3DCCD1}">
              <a14:hiddenFill xmlns:a14="http://schemas.microsoft.com/office/drawing/2010/main">
                <a:solidFill>
                  <a:srgbClr val="FFFFFF"/>
                </a:solidFill>
              </a14:hiddenFill>
            </a:ext>
          </a:extLst>
        </p:spPr>
      </p:pic>
      <p:sp>
        <p:nvSpPr>
          <p:cNvPr id="5124" name="WordArt 4" descr="90%"/>
          <p:cNvSpPr>
            <a:spLocks noChangeArrowheads="1" noChangeShapeType="1" noTextEdit="1"/>
          </p:cNvSpPr>
          <p:nvPr/>
        </p:nvSpPr>
        <p:spPr bwMode="auto">
          <a:xfrm>
            <a:off x="685800" y="228600"/>
            <a:ext cx="76962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28575">
                  <a:solidFill>
                    <a:srgbClr val="000000"/>
                  </a:solidFill>
                  <a:round/>
                  <a:headEnd/>
                  <a:tailEnd/>
                </a:ln>
                <a:pattFill prst="pct90">
                  <a:fgClr>
                    <a:srgbClr val="FF0000"/>
                  </a:fgClr>
                  <a:bgClr>
                    <a:srgbClr val="FFFFFF"/>
                  </a:bgClr>
                </a:pattFill>
                <a:latin typeface="Arial Rounded MT Bold"/>
                <a:ea typeface="Arial Rounded MT Bold"/>
                <a:cs typeface="Arial Rounded MT Bold"/>
              </a:rPr>
              <a:t>FRUIT MANIA</a:t>
            </a:r>
          </a:p>
        </p:txBody>
      </p:sp>
      <p:pic>
        <p:nvPicPr>
          <p:cNvPr id="5125" name="Picture 5" descr="go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43400"/>
            <a:ext cx="1417638" cy="2257425"/>
          </a:xfrm>
          <a:prstGeom prst="rect">
            <a:avLst/>
          </a:prstGeom>
          <a:noFill/>
          <a:extLst>
            <a:ext uri="{909E8E84-426E-40dd-AFC4-6F175D3DCCD1}">
              <a14:hiddenFill xmlns:a14="http://schemas.microsoft.com/office/drawing/2010/main">
                <a:solidFill>
                  <a:srgbClr val="FFFFFF"/>
                </a:solidFill>
              </a14:hiddenFill>
            </a:ext>
          </a:extLst>
        </p:spPr>
      </p:pic>
      <p:sp>
        <p:nvSpPr>
          <p:cNvPr id="5126" name="WordArt 6"/>
          <p:cNvSpPr>
            <a:spLocks noChangeArrowheads="1" noChangeShapeType="1" noTextEdit="1"/>
          </p:cNvSpPr>
          <p:nvPr/>
        </p:nvSpPr>
        <p:spPr bwMode="auto">
          <a:xfrm>
            <a:off x="609600" y="1295400"/>
            <a:ext cx="4343400" cy="685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66"/>
                </a:solidFill>
                <a:latin typeface="Arial Rounded MT Bold"/>
                <a:ea typeface="Arial Rounded MT Bold"/>
                <a:cs typeface="Arial Rounded MT Bold"/>
              </a:rPr>
              <a:t>What is it?</a:t>
            </a:r>
          </a:p>
        </p:txBody>
      </p:sp>
      <p:sp>
        <p:nvSpPr>
          <p:cNvPr id="5127" name="Text Box 7"/>
          <p:cNvSpPr txBox="1">
            <a:spLocks noChangeArrowheads="1"/>
          </p:cNvSpPr>
          <p:nvPr/>
        </p:nvSpPr>
        <p:spPr bwMode="auto">
          <a:xfrm>
            <a:off x="5257800" y="2057400"/>
            <a:ext cx="2743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plum</a:t>
            </a:r>
          </a:p>
        </p:txBody>
      </p:sp>
      <p:sp>
        <p:nvSpPr>
          <p:cNvPr id="5128" name="Text Box 8"/>
          <p:cNvSpPr txBox="1">
            <a:spLocks noChangeArrowheads="1"/>
          </p:cNvSpPr>
          <p:nvPr/>
        </p:nvSpPr>
        <p:spPr bwMode="auto">
          <a:xfrm>
            <a:off x="5334000" y="3595688"/>
            <a:ext cx="26670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peach</a:t>
            </a:r>
          </a:p>
        </p:txBody>
      </p:sp>
      <p:sp>
        <p:nvSpPr>
          <p:cNvPr id="5129" name="Text Box 9"/>
          <p:cNvSpPr txBox="1">
            <a:spLocks noChangeArrowheads="1"/>
          </p:cNvSpPr>
          <p:nvPr/>
        </p:nvSpPr>
        <p:spPr bwMode="auto">
          <a:xfrm>
            <a:off x="5486400" y="2895600"/>
            <a:ext cx="2286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lemon</a:t>
            </a:r>
          </a:p>
        </p:txBody>
      </p:sp>
      <p:sp>
        <p:nvSpPr>
          <p:cNvPr id="5130" name="Text Box 10"/>
          <p:cNvSpPr txBox="1">
            <a:spLocks noChangeArrowheads="1"/>
          </p:cNvSpPr>
          <p:nvPr/>
        </p:nvSpPr>
        <p:spPr bwMode="auto">
          <a:xfrm>
            <a:off x="5486400" y="4357688"/>
            <a:ext cx="22860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pear</a:t>
            </a:r>
          </a:p>
        </p:txBody>
      </p:sp>
      <p:sp>
        <p:nvSpPr>
          <p:cNvPr id="5131" name="AutoShape 11" descr="90%">
            <a:hlinkClick r:id="" action="ppaction://hlinkshowjump?jump=nextslide"/>
          </p:cNvPr>
          <p:cNvSpPr>
            <a:spLocks noChangeArrowheads="1"/>
          </p:cNvSpPr>
          <p:nvPr/>
        </p:nvSpPr>
        <p:spPr bwMode="auto">
          <a:xfrm>
            <a:off x="8229600" y="6096000"/>
            <a:ext cx="685800" cy="533400"/>
          </a:xfrm>
          <a:prstGeom prst="rightArrow">
            <a:avLst>
              <a:gd name="adj1" fmla="val 50000"/>
              <a:gd name="adj2" fmla="val 66369"/>
            </a:avLst>
          </a:prstGeom>
          <a:pattFill prst="pct90">
            <a:fgClr>
              <a:srgbClr val="006600"/>
            </a:fgClr>
            <a:bgClr>
              <a:schemeClr val="bg1"/>
            </a:bgClr>
          </a:patt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132" name="Picture 12" descr="apprico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1981200"/>
            <a:ext cx="329565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222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5126"/>
                                        </p:tgtEl>
                                        <p:attrNameLst>
                                          <p:attrName>style.color</p:attrName>
                                        </p:attrNameLst>
                                      </p:cBhvr>
                                      <p:to>
                                        <a:srgbClr val="006600"/>
                                      </p:to>
                                    </p:animClr>
                                    <p:animClr clrSpc="rgb" dir="cw">
                                      <p:cBhvr>
                                        <p:cTn id="7" dur="100" fill="hold"/>
                                        <p:tgtEl>
                                          <p:spTgt spid="5126"/>
                                        </p:tgtEl>
                                        <p:attrNameLst>
                                          <p:attrName>fillcolor</p:attrName>
                                        </p:attrNameLst>
                                      </p:cBhvr>
                                      <p:to>
                                        <a:srgbClr val="006600"/>
                                      </p:to>
                                    </p:animClr>
                                    <p:set>
                                      <p:cBhvr>
                                        <p:cTn id="8" dur="100" fill="hold"/>
                                        <p:tgtEl>
                                          <p:spTgt spid="5126"/>
                                        </p:tgtEl>
                                        <p:attrNameLst>
                                          <p:attrName>fill.type</p:attrName>
                                        </p:attrNameLst>
                                      </p:cBhvr>
                                      <p:to>
                                        <p:strVal val="solid"/>
                                      </p:to>
                                    </p:set>
                                    <p:set>
                                      <p:cBhvr>
                                        <p:cTn id="9" dur="100" fill="hold"/>
                                        <p:tgtEl>
                                          <p:spTgt spid="5126"/>
                                        </p:tgtEl>
                                        <p:attrNameLst>
                                          <p:attrName>fill.on</p:attrName>
                                        </p:attrNameLst>
                                      </p:cBhvr>
                                      <p:to>
                                        <p:strVal val="true"/>
                                      </p:to>
                                    </p:set>
                                    <p:animRot by="120000">
                                      <p:cBhvr>
                                        <p:cTn id="10" dur="100" fill="hold">
                                          <p:stCondLst>
                                            <p:cond delay="0"/>
                                          </p:stCondLst>
                                        </p:cTn>
                                        <p:tgtEl>
                                          <p:spTgt spid="5126"/>
                                        </p:tgtEl>
                                        <p:attrNameLst>
                                          <p:attrName>r</p:attrName>
                                        </p:attrNameLst>
                                      </p:cBhvr>
                                    </p:animRot>
                                    <p:animRot by="-240000">
                                      <p:cBhvr>
                                        <p:cTn id="11" dur="200" fill="hold">
                                          <p:stCondLst>
                                            <p:cond delay="200"/>
                                          </p:stCondLst>
                                        </p:cTn>
                                        <p:tgtEl>
                                          <p:spTgt spid="5126"/>
                                        </p:tgtEl>
                                        <p:attrNameLst>
                                          <p:attrName>r</p:attrName>
                                        </p:attrNameLst>
                                      </p:cBhvr>
                                    </p:animRot>
                                    <p:animRot by="240000">
                                      <p:cBhvr>
                                        <p:cTn id="12" dur="200" fill="hold">
                                          <p:stCondLst>
                                            <p:cond delay="400"/>
                                          </p:stCondLst>
                                        </p:cTn>
                                        <p:tgtEl>
                                          <p:spTgt spid="5126"/>
                                        </p:tgtEl>
                                        <p:attrNameLst>
                                          <p:attrName>r</p:attrName>
                                        </p:attrNameLst>
                                      </p:cBhvr>
                                    </p:animRot>
                                    <p:animRot by="-240000">
                                      <p:cBhvr>
                                        <p:cTn id="13" dur="200" fill="hold">
                                          <p:stCondLst>
                                            <p:cond delay="600"/>
                                          </p:stCondLst>
                                        </p:cTn>
                                        <p:tgtEl>
                                          <p:spTgt spid="5126"/>
                                        </p:tgtEl>
                                        <p:attrNameLst>
                                          <p:attrName>r</p:attrName>
                                        </p:attrNameLst>
                                      </p:cBhvr>
                                    </p:animRot>
                                    <p:animRot by="120000">
                                      <p:cBhvr>
                                        <p:cTn id="14" dur="200" fill="hold">
                                          <p:stCondLst>
                                            <p:cond delay="800"/>
                                          </p:stCondLst>
                                        </p:cTn>
                                        <p:tgtEl>
                                          <p:spTgt spid="51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28"/>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54" presetClass="path" presetSubtype="0" accel="50000" decel="50000" fill="hold" nodeType="clickEffect">
                                  <p:stCondLst>
                                    <p:cond delay="0"/>
                                  </p:stCondLst>
                                  <p:childTnLst>
                                    <p:animMotion origin="layout" path="M -0.26979 -0.22871 C -0.25729 -0.23935 -0.21215 -0.25 -0.1967 -0.25 C -0.09722 -0.25 0.00521 -0.08334 0.00521 0.08333 C 0.00521 -0.0007 0.05625 -0.08334 0.10486 -0.08334 C 0.1559 -0.08334 0.20434 0.00069 0.20434 0.08333 C 0.20434 0.0419 0.22986 -0.0007 0.25538 -0.0007 C 0.2809 -0.0007 0.30642 0.04074 0.30642 0.08333 C 0.30642 0.06203 0.31944 0.0419 0.33229 0.0419 C 0.34496 0.0419 0.35781 0.06319 0.35781 0.08333 C 0.35781 0.07268 0.36441 0.06203 0.37048 0.06203 C 0.37378 0.06203 0.38333 0.07268 0.38333 0.08333 C 0.38333 0.07801 0.38646 0.07268 0.38993 0.07268 C 0.38993 0.07407 0.39653 0.07801 0.39653 0.08333 C 0.39653 0.08055 0.39653 0.07801 0.4 0.07801 C 0.4 0.0794 0.40347 0.08078 0.40347 0.08333 C 0.40347 0.08194 0.40347 0.08055 0.40347 0.0794 C 0.4066 0.0794 0.4066 0.08078 0.4066 0.08217 C 0.41007 0.08217 0.41007 0.08078 0.41007 0.0794 C 0.41354 0.0794 0.41354 0.08078 0.41354 0.08217 " pathEditMode="relative" rAng="0" ptsTypes="fffffffffffffffffff">
                                      <p:cBhvr>
                                        <p:cTn id="19" dur="2000" fill="hold"/>
                                        <p:tgtEl>
                                          <p:spTgt spid="5132"/>
                                        </p:tgtEl>
                                        <p:attrNameLst>
                                          <p:attrName>ppt_x</p:attrName>
                                          <p:attrName>ppt_y</p:attrName>
                                        </p:attrNameLst>
                                      </p:cBhvr>
                                      <p:rCtr x="34167" y="14537"/>
                                    </p:animMotion>
                                  </p:childTnLst>
                                </p:cTn>
                              </p:par>
                            </p:childTnLst>
                          </p:cTn>
                        </p:par>
                        <p:par>
                          <p:cTn id="20" fill="hold" nodeType="afterGroup">
                            <p:stCondLst>
                              <p:cond delay="2000"/>
                            </p:stCondLst>
                            <p:childTnLst>
                              <p:par>
                                <p:cTn id="21" presetID="46" presetClass="path" presetSubtype="0" accel="50000" decel="50000" fill="hold" nodeType="afterEffect">
                                  <p:stCondLst>
                                    <p:cond delay="0"/>
                                  </p:stCondLst>
                                  <p:childTnLst>
                                    <p:animMotion origin="layout" path="M 0.00417 -0.17824 C -0.00399 -0.3882 0.09965 -0.56968 0.23854 -0.58218 C 0.37135 -0.59792 0.49549 -0.45718 0.50365 -0.25324 C 0.51424 -0.06551 0.42708 0.11018 0.3026 0.12268 C 0.18889 0.13194 0.0809 0.01597 0.07257 -0.15903 C 0.06424 -0.31898 0.13698 -0.46968 0.24236 -0.48218 C 0.33993 -0.49144 0.43142 -0.39398 0.4375 -0.24723 C 0.44358 -0.11574 0.38559 0.01273 0.29861 0.01921 C 0.21979 0.02847 0.14531 -0.04653 0.13872 -0.16574 C 0.1349 -0.27223 0.1783 -0.3757 0.2467 -0.38148 C 0.30695 -0.3882 0.36701 -0.33148 0.37135 -0.24074 C 0.37517 -0.1625 0.34427 -0.08727 0.29427 -0.08079 C 0.25295 -0.07477 0.20938 -0.10903 0.20712 -0.17176 C 0.2033 -0.22223 0.21979 -0.27547 0.2507 -0.28148 C 0.27587 -0.28148 0.3007 -0.26898 0.30469 -0.23473 C 0.30695 -0.2125 0.3026 -0.19074 0.29028 -0.18148 C 0.2842 -0.17824 0.27986 -0.17824 0.27379 -0.18148 " pathEditMode="relative" rAng="0" ptsTypes="fffffffffffffffff">
                                      <p:cBhvr>
                                        <p:cTn id="22" dur="2000" fill="hold"/>
                                        <p:tgtEl>
                                          <p:spTgt spid="5125"/>
                                        </p:tgtEl>
                                        <p:attrNameLst>
                                          <p:attrName>ppt_x</p:attrName>
                                          <p:attrName>ppt_y</p:attrName>
                                        </p:attrNameLst>
                                      </p:cBhvr>
                                      <p:rCtr x="25087" y="-5486"/>
                                    </p:animMotion>
                                  </p:childTnLst>
                                </p:cTn>
                              </p:par>
                            </p:childTnLst>
                          </p:cTn>
                        </p:par>
                        <p:par>
                          <p:cTn id="23" fill="hold" nodeType="afterGroup">
                            <p:stCondLst>
                              <p:cond delay="4000"/>
                            </p:stCondLst>
                            <p:childTnLst>
                              <p:par>
                                <p:cTn id="24" presetID="29" presetClass="entr" presetSubtype="0" fill="hold" grpId="0" nodeType="afterEffect">
                                  <p:stCondLst>
                                    <p:cond delay="0"/>
                                  </p:stCondLst>
                                  <p:childTnLst>
                                    <p:set>
                                      <p:cBhvr>
                                        <p:cTn id="25" dur="1" fill="hold">
                                          <p:stCondLst>
                                            <p:cond delay="0"/>
                                          </p:stCondLst>
                                        </p:cTn>
                                        <p:tgtEl>
                                          <p:spTgt spid="5131"/>
                                        </p:tgtEl>
                                        <p:attrNameLst>
                                          <p:attrName>style.visibility</p:attrName>
                                        </p:attrNameLst>
                                      </p:cBhvr>
                                      <p:to>
                                        <p:strVal val="visible"/>
                                      </p:to>
                                    </p:set>
                                    <p:anim calcmode="lin" valueType="num">
                                      <p:cBhvr>
                                        <p:cTn id="26" dur="1000" fill="hold"/>
                                        <p:tgtEl>
                                          <p:spTgt spid="5131"/>
                                        </p:tgtEl>
                                        <p:attrNameLst>
                                          <p:attrName>ppt_x</p:attrName>
                                        </p:attrNameLst>
                                      </p:cBhvr>
                                      <p:tavLst>
                                        <p:tav tm="0">
                                          <p:val>
                                            <p:strVal val="#ppt_x-.2"/>
                                          </p:val>
                                        </p:tav>
                                        <p:tav tm="100000">
                                          <p:val>
                                            <p:strVal val="#ppt_x"/>
                                          </p:val>
                                        </p:tav>
                                      </p:tavLst>
                                    </p:anim>
                                    <p:anim calcmode="lin" valueType="num">
                                      <p:cBhvr>
                                        <p:cTn id="27" dur="1000" fill="hold"/>
                                        <p:tgtEl>
                                          <p:spTgt spid="5131"/>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131"/>
                                        </p:tgtEl>
                                      </p:cBhvr>
                                    </p:animEffect>
                                  </p:childTnLst>
                                </p:cTn>
                              </p:par>
                            </p:childTnLst>
                          </p:cTn>
                        </p:par>
                      </p:childTnLst>
                    </p:cTn>
                  </p:par>
                </p:childTnLst>
              </p:cTn>
              <p:nextCondLst>
                <p:cond evt="onClick" delay="0">
                  <p:tgtEl>
                    <p:spTgt spid="5128"/>
                  </p:tgtEl>
                </p:cond>
              </p:nextCondLst>
            </p:seq>
            <p:seq concurrent="1" nextAc="seek">
              <p:cTn id="29" restart="whenNotActive" fill="hold" evtFilter="cancelBubble" nodeType="interactiveSeq">
                <p:stCondLst>
                  <p:cond evt="onClick" delay="0">
                    <p:tgtEl>
                      <p:spTgt spid="512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5" presetClass="exit" presetSubtype="0" fill="hold" grpId="0" nodeType="clickEffect">
                                  <p:stCondLst>
                                    <p:cond delay="0"/>
                                  </p:stCondLst>
                                  <p:iterate type="lt">
                                    <p:tmPct val="10000"/>
                                  </p:iterate>
                                  <p:childTnLst>
                                    <p:animEffect transition="out" filter="fade">
                                      <p:cBhvr>
                                        <p:cTn id="33" dur="2000"/>
                                        <p:tgtEl>
                                          <p:spTgt spid="5127"/>
                                        </p:tgtEl>
                                      </p:cBhvr>
                                    </p:animEffect>
                                    <p:anim calcmode="lin" valueType="num">
                                      <p:cBhvr>
                                        <p:cTn id="34" dur="2000"/>
                                        <p:tgtEl>
                                          <p:spTgt spid="512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5" dur="2000"/>
                                        <p:tgtEl>
                                          <p:spTgt spid="5127"/>
                                        </p:tgtEl>
                                        <p:attrNameLst>
                                          <p:attrName>ppt_h</p:attrName>
                                        </p:attrNameLst>
                                      </p:cBhvr>
                                      <p:tavLst>
                                        <p:tav tm="0">
                                          <p:val>
                                            <p:strVal val="ppt_h"/>
                                          </p:val>
                                        </p:tav>
                                        <p:tav tm="100000">
                                          <p:val>
                                            <p:strVal val="ppt_h"/>
                                          </p:val>
                                        </p:tav>
                                      </p:tavLst>
                                    </p:anim>
                                    <p:set>
                                      <p:cBhvr>
                                        <p:cTn id="36" dur="1" fill="hold">
                                          <p:stCondLst>
                                            <p:cond delay="1999"/>
                                          </p:stCondLst>
                                        </p:cTn>
                                        <p:tgtEl>
                                          <p:spTgt spid="5127"/>
                                        </p:tgtEl>
                                        <p:attrNameLst>
                                          <p:attrName>style.visibility</p:attrName>
                                        </p:attrNameLst>
                                      </p:cBhvr>
                                      <p:to>
                                        <p:strVal val="hidden"/>
                                      </p:to>
                                    </p:set>
                                  </p:childTnLst>
                                </p:cTn>
                              </p:par>
                            </p:childTnLst>
                          </p:cTn>
                        </p:par>
                      </p:childTnLst>
                    </p:cTn>
                  </p:par>
                </p:childTnLst>
              </p:cTn>
              <p:nextCondLst>
                <p:cond evt="onClick" delay="0">
                  <p:tgtEl>
                    <p:spTgt spid="5127"/>
                  </p:tgtEl>
                </p:cond>
              </p:nextCondLst>
            </p:seq>
            <p:seq concurrent="1" nextAc="seek">
              <p:cTn id="37" restart="whenNotActive" fill="hold" evtFilter="cancelBubble" nodeType="interactiveSeq">
                <p:stCondLst>
                  <p:cond evt="onClick" delay="0">
                    <p:tgtEl>
                      <p:spTgt spid="5129"/>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5" presetClass="exit" presetSubtype="0" fill="hold" grpId="0" nodeType="withEffect">
                                  <p:stCondLst>
                                    <p:cond delay="0"/>
                                  </p:stCondLst>
                                  <p:iterate type="lt">
                                    <p:tmPct val="10000"/>
                                  </p:iterate>
                                  <p:childTnLst>
                                    <p:animEffect transition="out" filter="fade">
                                      <p:cBhvr>
                                        <p:cTn id="41" dur="2000"/>
                                        <p:tgtEl>
                                          <p:spTgt spid="5129"/>
                                        </p:tgtEl>
                                      </p:cBhvr>
                                    </p:animEffect>
                                    <p:anim calcmode="lin" valueType="num">
                                      <p:cBhvr>
                                        <p:cTn id="42" dur="2000"/>
                                        <p:tgtEl>
                                          <p:spTgt spid="51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3" dur="2000"/>
                                        <p:tgtEl>
                                          <p:spTgt spid="5129"/>
                                        </p:tgtEl>
                                        <p:attrNameLst>
                                          <p:attrName>ppt_h</p:attrName>
                                        </p:attrNameLst>
                                      </p:cBhvr>
                                      <p:tavLst>
                                        <p:tav tm="0">
                                          <p:val>
                                            <p:strVal val="ppt_h"/>
                                          </p:val>
                                        </p:tav>
                                        <p:tav tm="100000">
                                          <p:val>
                                            <p:strVal val="ppt_h"/>
                                          </p:val>
                                        </p:tav>
                                      </p:tavLst>
                                    </p:anim>
                                    <p:set>
                                      <p:cBhvr>
                                        <p:cTn id="44" dur="1" fill="hold">
                                          <p:stCondLst>
                                            <p:cond delay="1999"/>
                                          </p:stCondLst>
                                        </p:cTn>
                                        <p:tgtEl>
                                          <p:spTgt spid="5129"/>
                                        </p:tgtEl>
                                        <p:attrNameLst>
                                          <p:attrName>style.visibility</p:attrName>
                                        </p:attrNameLst>
                                      </p:cBhvr>
                                      <p:to>
                                        <p:strVal val="hidden"/>
                                      </p:to>
                                    </p:set>
                                  </p:childTnLst>
                                </p:cTn>
                              </p:par>
                            </p:childTnLst>
                          </p:cTn>
                        </p:par>
                      </p:childTnLst>
                    </p:cTn>
                  </p:par>
                </p:childTnLst>
              </p:cTn>
              <p:nextCondLst>
                <p:cond evt="onClick" delay="0">
                  <p:tgtEl>
                    <p:spTgt spid="5129"/>
                  </p:tgtEl>
                </p:cond>
              </p:nextCondLst>
            </p:seq>
            <p:seq concurrent="1" nextAc="seek">
              <p:cTn id="45" restart="whenNotActive" fill="hold" evtFilter="cancelBubble" nodeType="interactiveSeq">
                <p:stCondLst>
                  <p:cond evt="onClick" delay="0">
                    <p:tgtEl>
                      <p:spTgt spid="5130"/>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45" presetClass="exit" presetSubtype="0" fill="hold" grpId="0" nodeType="withEffect">
                                  <p:stCondLst>
                                    <p:cond delay="0"/>
                                  </p:stCondLst>
                                  <p:iterate type="lt">
                                    <p:tmPct val="10000"/>
                                  </p:iterate>
                                  <p:childTnLst>
                                    <p:animEffect transition="out" filter="fade">
                                      <p:cBhvr>
                                        <p:cTn id="49" dur="2000"/>
                                        <p:tgtEl>
                                          <p:spTgt spid="5130"/>
                                        </p:tgtEl>
                                      </p:cBhvr>
                                    </p:animEffect>
                                    <p:anim calcmode="lin" valueType="num">
                                      <p:cBhvr>
                                        <p:cTn id="50" dur="2000"/>
                                        <p:tgtEl>
                                          <p:spTgt spid="51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1" dur="2000"/>
                                        <p:tgtEl>
                                          <p:spTgt spid="5130"/>
                                        </p:tgtEl>
                                        <p:attrNameLst>
                                          <p:attrName>ppt_h</p:attrName>
                                        </p:attrNameLst>
                                      </p:cBhvr>
                                      <p:tavLst>
                                        <p:tav tm="0">
                                          <p:val>
                                            <p:strVal val="ppt_h"/>
                                          </p:val>
                                        </p:tav>
                                        <p:tav tm="100000">
                                          <p:val>
                                            <p:strVal val="ppt_h"/>
                                          </p:val>
                                        </p:tav>
                                      </p:tavLst>
                                    </p:anim>
                                    <p:set>
                                      <p:cBhvr>
                                        <p:cTn id="52" dur="1" fill="hold">
                                          <p:stCondLst>
                                            <p:cond delay="1999"/>
                                          </p:stCondLst>
                                        </p:cTn>
                                        <p:tgtEl>
                                          <p:spTgt spid="5130"/>
                                        </p:tgtEl>
                                        <p:attrNameLst>
                                          <p:attrName>style.visibility</p:attrName>
                                        </p:attrNameLst>
                                      </p:cBhvr>
                                      <p:to>
                                        <p:strVal val="hidden"/>
                                      </p:to>
                                    </p:set>
                                  </p:childTnLst>
                                </p:cTn>
                              </p:par>
                            </p:childTnLst>
                          </p:cTn>
                        </p:par>
                      </p:childTnLst>
                    </p:cTn>
                  </p:par>
                </p:childTnLst>
              </p:cTn>
              <p:nextCondLst>
                <p:cond evt="onClick" delay="0">
                  <p:tgtEl>
                    <p:spTgt spid="5130"/>
                  </p:tgtEl>
                </p:cond>
              </p:nextCondLst>
            </p:seq>
          </p:childTnLst>
        </p:cTn>
      </p:par>
    </p:tnLst>
    <p:bldLst>
      <p:bldP spid="5126" grpId="0" animBg="1"/>
      <p:bldP spid="5127" grpId="0"/>
      <p:bldP spid="5129" grpId="0"/>
      <p:bldP spid="5130" grpId="0"/>
      <p:bldP spid="51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200" b="1" dirty="0" smtClean="0">
                <a:latin typeface="Century Gothic"/>
                <a:cs typeface="Century Gothic"/>
              </a:rPr>
              <a:t>The UR Sound</a:t>
            </a:r>
            <a:endParaRPr lang="en-US" sz="3200" b="1" dirty="0">
              <a:latin typeface="Century Gothic"/>
              <a:cs typeface="Century Gothic"/>
            </a:endParaRPr>
          </a:p>
        </p:txBody>
      </p:sp>
      <p:pic>
        <p:nvPicPr>
          <p:cNvPr id="4" name="Picture 3" descr="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019" y="980193"/>
            <a:ext cx="4073599" cy="5181964"/>
          </a:xfrm>
          <a:prstGeom prst="rect">
            <a:avLst/>
          </a:prstGeom>
        </p:spPr>
      </p:pic>
      <p:pic>
        <p:nvPicPr>
          <p:cNvPr id="5" name="Picture 4" descr="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330" y="980193"/>
            <a:ext cx="4159966" cy="5181964"/>
          </a:xfrm>
          <a:prstGeom prst="rect">
            <a:avLst/>
          </a:prstGeom>
        </p:spPr>
      </p:pic>
    </p:spTree>
    <p:extLst>
      <p:ext uri="{BB962C8B-B14F-4D97-AF65-F5344CB8AC3E}">
        <p14:creationId xmlns:p14="http://schemas.microsoft.com/office/powerpoint/2010/main" val="24521844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descr="Dotted grid"/>
          <p:cNvSpPr>
            <a:spLocks noChangeArrowheads="1"/>
          </p:cNvSpPr>
          <p:nvPr/>
        </p:nvSpPr>
        <p:spPr bwMode="auto">
          <a:xfrm>
            <a:off x="0" y="0"/>
            <a:ext cx="9144000" cy="6858000"/>
          </a:xfrm>
          <a:prstGeom prst="rect">
            <a:avLst/>
          </a:prstGeom>
          <a:pattFill prst="dotGrid">
            <a:fgClr>
              <a:schemeClr val="folHlink"/>
            </a:fgClr>
            <a:bgClr>
              <a:schemeClr val="bg1"/>
            </a:bgClr>
          </a:pattFill>
          <a:ln w="114300">
            <a:solidFill>
              <a:srgbClr val="00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147" name="Picture 3" descr="bask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463" y="1066800"/>
            <a:ext cx="4249737" cy="5686425"/>
          </a:xfrm>
          <a:prstGeom prst="rect">
            <a:avLst/>
          </a:prstGeom>
          <a:noFill/>
          <a:extLst>
            <a:ext uri="{909E8E84-426E-40dd-AFC4-6F175D3DCCD1}">
              <a14:hiddenFill xmlns:a14="http://schemas.microsoft.com/office/drawing/2010/main">
                <a:solidFill>
                  <a:srgbClr val="FFFFFF"/>
                </a:solidFill>
              </a14:hiddenFill>
            </a:ext>
          </a:extLst>
        </p:spPr>
      </p:pic>
      <p:sp>
        <p:nvSpPr>
          <p:cNvPr id="6148" name="WordArt 4" descr="90%"/>
          <p:cNvSpPr>
            <a:spLocks noChangeArrowheads="1" noChangeShapeType="1" noTextEdit="1"/>
          </p:cNvSpPr>
          <p:nvPr/>
        </p:nvSpPr>
        <p:spPr bwMode="auto">
          <a:xfrm>
            <a:off x="685800" y="228600"/>
            <a:ext cx="76962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28575">
                  <a:solidFill>
                    <a:srgbClr val="000000"/>
                  </a:solidFill>
                  <a:round/>
                  <a:headEnd/>
                  <a:tailEnd/>
                </a:ln>
                <a:pattFill prst="pct90">
                  <a:fgClr>
                    <a:srgbClr val="FF0000"/>
                  </a:fgClr>
                  <a:bgClr>
                    <a:srgbClr val="FFFFFF"/>
                  </a:bgClr>
                </a:pattFill>
                <a:latin typeface="Arial Rounded MT Bold"/>
                <a:ea typeface="Arial Rounded MT Bold"/>
                <a:cs typeface="Arial Rounded MT Bold"/>
              </a:rPr>
              <a:t>FRUIT MANIA</a:t>
            </a:r>
          </a:p>
        </p:txBody>
      </p:sp>
      <p:pic>
        <p:nvPicPr>
          <p:cNvPr id="6149" name="Picture 5" descr="go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43400"/>
            <a:ext cx="1417638" cy="2257425"/>
          </a:xfrm>
          <a:prstGeom prst="rect">
            <a:avLst/>
          </a:prstGeom>
          <a:noFill/>
          <a:extLst>
            <a:ext uri="{909E8E84-426E-40dd-AFC4-6F175D3DCCD1}">
              <a14:hiddenFill xmlns:a14="http://schemas.microsoft.com/office/drawing/2010/main">
                <a:solidFill>
                  <a:srgbClr val="FFFFFF"/>
                </a:solidFill>
              </a14:hiddenFill>
            </a:ext>
          </a:extLst>
        </p:spPr>
      </p:pic>
      <p:sp>
        <p:nvSpPr>
          <p:cNvPr id="6150" name="WordArt 6"/>
          <p:cNvSpPr>
            <a:spLocks noChangeArrowheads="1" noChangeShapeType="1" noTextEdit="1"/>
          </p:cNvSpPr>
          <p:nvPr/>
        </p:nvSpPr>
        <p:spPr bwMode="auto">
          <a:xfrm>
            <a:off x="609600" y="1219200"/>
            <a:ext cx="47244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66"/>
                </a:solidFill>
                <a:latin typeface="Arial Rounded MT Bold"/>
                <a:ea typeface="Arial Rounded MT Bold"/>
                <a:cs typeface="Arial Rounded MT Bold"/>
              </a:rPr>
              <a:t>What are they?</a:t>
            </a:r>
          </a:p>
        </p:txBody>
      </p:sp>
      <p:sp>
        <p:nvSpPr>
          <p:cNvPr id="6151" name="Text Box 7"/>
          <p:cNvSpPr txBox="1">
            <a:spLocks noChangeArrowheads="1"/>
          </p:cNvSpPr>
          <p:nvPr/>
        </p:nvSpPr>
        <p:spPr bwMode="auto">
          <a:xfrm>
            <a:off x="5257800" y="2057400"/>
            <a:ext cx="2743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plums</a:t>
            </a:r>
          </a:p>
        </p:txBody>
      </p:sp>
      <p:sp>
        <p:nvSpPr>
          <p:cNvPr id="6152" name="Text Box 8"/>
          <p:cNvSpPr txBox="1">
            <a:spLocks noChangeArrowheads="1"/>
          </p:cNvSpPr>
          <p:nvPr/>
        </p:nvSpPr>
        <p:spPr bwMode="auto">
          <a:xfrm>
            <a:off x="5105400" y="2819400"/>
            <a:ext cx="2971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cherries</a:t>
            </a:r>
          </a:p>
        </p:txBody>
      </p:sp>
      <p:sp>
        <p:nvSpPr>
          <p:cNvPr id="6153" name="Text Box 9"/>
          <p:cNvSpPr txBox="1">
            <a:spLocks noChangeArrowheads="1"/>
          </p:cNvSpPr>
          <p:nvPr/>
        </p:nvSpPr>
        <p:spPr bwMode="auto">
          <a:xfrm>
            <a:off x="5410200" y="3641725"/>
            <a:ext cx="2590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berries</a:t>
            </a:r>
          </a:p>
        </p:txBody>
      </p:sp>
      <p:sp>
        <p:nvSpPr>
          <p:cNvPr id="6154" name="Text Box 10"/>
          <p:cNvSpPr txBox="1">
            <a:spLocks noChangeArrowheads="1"/>
          </p:cNvSpPr>
          <p:nvPr/>
        </p:nvSpPr>
        <p:spPr bwMode="auto">
          <a:xfrm>
            <a:off x="5181600" y="4433888"/>
            <a:ext cx="29718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apricots</a:t>
            </a:r>
          </a:p>
        </p:txBody>
      </p:sp>
      <p:sp>
        <p:nvSpPr>
          <p:cNvPr id="6155" name="AutoShape 11" descr="90%">
            <a:hlinkClick r:id="" action="ppaction://hlinkshowjump?jump=nextslide"/>
          </p:cNvPr>
          <p:cNvSpPr>
            <a:spLocks noChangeArrowheads="1"/>
          </p:cNvSpPr>
          <p:nvPr/>
        </p:nvSpPr>
        <p:spPr bwMode="auto">
          <a:xfrm>
            <a:off x="8229600" y="6096000"/>
            <a:ext cx="685800" cy="533400"/>
          </a:xfrm>
          <a:prstGeom prst="rightArrow">
            <a:avLst>
              <a:gd name="adj1" fmla="val 50000"/>
              <a:gd name="adj2" fmla="val 66369"/>
            </a:avLst>
          </a:prstGeom>
          <a:pattFill prst="pct90">
            <a:fgClr>
              <a:srgbClr val="006600"/>
            </a:fgClr>
            <a:bgClr>
              <a:schemeClr val="bg1"/>
            </a:bgClr>
          </a:patt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156" name="Picture 12" descr="cherrie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113" y="2057400"/>
            <a:ext cx="263048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355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6150"/>
                                        </p:tgtEl>
                                        <p:attrNameLst>
                                          <p:attrName>style.color</p:attrName>
                                        </p:attrNameLst>
                                      </p:cBhvr>
                                      <p:to>
                                        <a:srgbClr val="006600"/>
                                      </p:to>
                                    </p:animClr>
                                    <p:animClr clrSpc="rgb" dir="cw">
                                      <p:cBhvr>
                                        <p:cTn id="7" dur="100" fill="hold"/>
                                        <p:tgtEl>
                                          <p:spTgt spid="6150"/>
                                        </p:tgtEl>
                                        <p:attrNameLst>
                                          <p:attrName>fillcolor</p:attrName>
                                        </p:attrNameLst>
                                      </p:cBhvr>
                                      <p:to>
                                        <a:srgbClr val="006600"/>
                                      </p:to>
                                    </p:animClr>
                                    <p:set>
                                      <p:cBhvr>
                                        <p:cTn id="8" dur="100" fill="hold"/>
                                        <p:tgtEl>
                                          <p:spTgt spid="6150"/>
                                        </p:tgtEl>
                                        <p:attrNameLst>
                                          <p:attrName>fill.type</p:attrName>
                                        </p:attrNameLst>
                                      </p:cBhvr>
                                      <p:to>
                                        <p:strVal val="solid"/>
                                      </p:to>
                                    </p:set>
                                    <p:set>
                                      <p:cBhvr>
                                        <p:cTn id="9" dur="100" fill="hold"/>
                                        <p:tgtEl>
                                          <p:spTgt spid="6150"/>
                                        </p:tgtEl>
                                        <p:attrNameLst>
                                          <p:attrName>fill.on</p:attrName>
                                        </p:attrNameLst>
                                      </p:cBhvr>
                                      <p:to>
                                        <p:strVal val="true"/>
                                      </p:to>
                                    </p:set>
                                    <p:animRot by="120000">
                                      <p:cBhvr>
                                        <p:cTn id="10" dur="100" fill="hold">
                                          <p:stCondLst>
                                            <p:cond delay="0"/>
                                          </p:stCondLst>
                                        </p:cTn>
                                        <p:tgtEl>
                                          <p:spTgt spid="6150"/>
                                        </p:tgtEl>
                                        <p:attrNameLst>
                                          <p:attrName>r</p:attrName>
                                        </p:attrNameLst>
                                      </p:cBhvr>
                                    </p:animRot>
                                    <p:animRot by="-240000">
                                      <p:cBhvr>
                                        <p:cTn id="11" dur="200" fill="hold">
                                          <p:stCondLst>
                                            <p:cond delay="200"/>
                                          </p:stCondLst>
                                        </p:cTn>
                                        <p:tgtEl>
                                          <p:spTgt spid="6150"/>
                                        </p:tgtEl>
                                        <p:attrNameLst>
                                          <p:attrName>r</p:attrName>
                                        </p:attrNameLst>
                                      </p:cBhvr>
                                    </p:animRot>
                                    <p:animRot by="240000">
                                      <p:cBhvr>
                                        <p:cTn id="12" dur="200" fill="hold">
                                          <p:stCondLst>
                                            <p:cond delay="400"/>
                                          </p:stCondLst>
                                        </p:cTn>
                                        <p:tgtEl>
                                          <p:spTgt spid="6150"/>
                                        </p:tgtEl>
                                        <p:attrNameLst>
                                          <p:attrName>r</p:attrName>
                                        </p:attrNameLst>
                                      </p:cBhvr>
                                    </p:animRot>
                                    <p:animRot by="-240000">
                                      <p:cBhvr>
                                        <p:cTn id="13" dur="200" fill="hold">
                                          <p:stCondLst>
                                            <p:cond delay="600"/>
                                          </p:stCondLst>
                                        </p:cTn>
                                        <p:tgtEl>
                                          <p:spTgt spid="6150"/>
                                        </p:tgtEl>
                                        <p:attrNameLst>
                                          <p:attrName>r</p:attrName>
                                        </p:attrNameLst>
                                      </p:cBhvr>
                                    </p:animRot>
                                    <p:animRot by="120000">
                                      <p:cBhvr>
                                        <p:cTn id="14" dur="200" fill="hold">
                                          <p:stCondLst>
                                            <p:cond delay="800"/>
                                          </p:stCondLst>
                                        </p:cTn>
                                        <p:tgtEl>
                                          <p:spTgt spid="61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152"/>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54" presetClass="path" presetSubtype="0" accel="50000" decel="50000" fill="hold" nodeType="clickEffect">
                                  <p:stCondLst>
                                    <p:cond delay="0"/>
                                  </p:stCondLst>
                                  <p:childTnLst>
                                    <p:animMotion origin="layout" path="M -0.25607 -0.2787 C -0.24323 -0.28935 -0.19757 -0.3 -0.18194 -0.3 C -0.08107 -0.3 0.02118 -0.13333 0.02118 0.03334 C 0.02118 -0.05069 0.07414 -0.13333 0.12136 -0.13333 C 0.17431 -0.13333 0.22396 -0.0493 0.22396 0.03334 C 0.22396 -0.0081 0.24966 -0.05069 0.27448 -0.05069 C 0.30035 -0.05069 0.32743 -0.00925 0.32743 0.03334 C 0.32743 0.01204 0.34045 -0.0081 0.3533 -0.0081 C 0.36598 -0.0081 0.3783 0.0132 0.3783 0.03334 C 0.3783 0.02269 0.38473 0.01204 0.39098 0.01204 C 0.39549 0.01204 0.40382 0.02269 0.40382 0.03334 C 0.40382 0.02801 0.40851 0.02269 0.41059 0.02269 C 0.41059 0.02408 0.41858 0.02801 0.41858 0.03334 C 0.41858 0.03056 0.41858 0.02801 0.42205 0.02801 C 0.42205 0.0294 0.42535 0.03079 0.42535 0.03334 C 0.42535 0.03195 0.42535 0.03056 0.42535 0.0294 C 0.42882 0.0294 0.42882 0.03079 0.42882 0.03218 C 0.43212 0.03218 0.43212 0.03079 0.43212 0.0294 C 0.43559 0.0294 0.43559 0.03079 0.43559 0.03218 " pathEditMode="relative" rAng="0" ptsTypes="fffffffffffffffffff">
                                      <p:cBhvr>
                                        <p:cTn id="19" dur="2000" fill="hold"/>
                                        <p:tgtEl>
                                          <p:spTgt spid="6156"/>
                                        </p:tgtEl>
                                        <p:attrNameLst>
                                          <p:attrName>ppt_x</p:attrName>
                                          <p:attrName>ppt_y</p:attrName>
                                        </p:attrNameLst>
                                      </p:cBhvr>
                                      <p:rCtr x="34583" y="14537"/>
                                    </p:animMotion>
                                  </p:childTnLst>
                                </p:cTn>
                              </p:par>
                            </p:childTnLst>
                          </p:cTn>
                        </p:par>
                        <p:par>
                          <p:cTn id="20" fill="hold" nodeType="afterGroup">
                            <p:stCondLst>
                              <p:cond delay="2000"/>
                            </p:stCondLst>
                            <p:childTnLst>
                              <p:par>
                                <p:cTn id="21" presetID="62" presetClass="path" presetSubtype="0" accel="50000" decel="50000" fill="hold" nodeType="afterEffect">
                                  <p:stCondLst>
                                    <p:cond delay="0"/>
                                  </p:stCondLst>
                                  <p:childTnLst>
                                    <p:animMotion origin="layout" path="M -0.07743 -0.5757 L -0.00972 -0.5757 L -0.00972 -0.49005 L 0.05816 -0.49005 L 0.05816 -0.4044 L 0.12604 -0.4044 L 0.12604 -0.31875 L 0.19392 -0.31875 L 0.19392 -0.23287 L 0.26181 -0.23287 L 0.26181 -0.14723 L 0.32969 -0.14723 L 0.32969 -0.06158 L 0.39757 -0.06158 L 0.39757 0.0243 " pathEditMode="relative" rAng="0" ptsTypes="FFFFFFFFFFFFFFF">
                                      <p:cBhvr>
                                        <p:cTn id="22" dur="2000" fill="hold"/>
                                        <p:tgtEl>
                                          <p:spTgt spid="6149"/>
                                        </p:tgtEl>
                                        <p:attrNameLst>
                                          <p:attrName>ppt_x</p:attrName>
                                          <p:attrName>ppt_y</p:attrName>
                                        </p:attrNameLst>
                                      </p:cBhvr>
                                      <p:rCtr x="23750" y="30000"/>
                                    </p:animMotion>
                                  </p:childTnLst>
                                </p:cTn>
                              </p:par>
                            </p:childTnLst>
                          </p:cTn>
                        </p:par>
                        <p:par>
                          <p:cTn id="23" fill="hold" nodeType="afterGroup">
                            <p:stCondLst>
                              <p:cond delay="4000"/>
                            </p:stCondLst>
                            <p:childTnLst>
                              <p:par>
                                <p:cTn id="24" presetID="29" presetClass="entr" presetSubtype="0" fill="hold" grpId="0" nodeType="afterEffect">
                                  <p:stCondLst>
                                    <p:cond delay="0"/>
                                  </p:stCondLst>
                                  <p:childTnLst>
                                    <p:set>
                                      <p:cBhvr>
                                        <p:cTn id="25" dur="1" fill="hold">
                                          <p:stCondLst>
                                            <p:cond delay="0"/>
                                          </p:stCondLst>
                                        </p:cTn>
                                        <p:tgtEl>
                                          <p:spTgt spid="6155"/>
                                        </p:tgtEl>
                                        <p:attrNameLst>
                                          <p:attrName>style.visibility</p:attrName>
                                        </p:attrNameLst>
                                      </p:cBhvr>
                                      <p:to>
                                        <p:strVal val="visible"/>
                                      </p:to>
                                    </p:set>
                                    <p:anim calcmode="lin" valueType="num">
                                      <p:cBhvr>
                                        <p:cTn id="26" dur="1000" fill="hold"/>
                                        <p:tgtEl>
                                          <p:spTgt spid="6155"/>
                                        </p:tgtEl>
                                        <p:attrNameLst>
                                          <p:attrName>ppt_x</p:attrName>
                                        </p:attrNameLst>
                                      </p:cBhvr>
                                      <p:tavLst>
                                        <p:tav tm="0">
                                          <p:val>
                                            <p:strVal val="#ppt_x-.2"/>
                                          </p:val>
                                        </p:tav>
                                        <p:tav tm="100000">
                                          <p:val>
                                            <p:strVal val="#ppt_x"/>
                                          </p:val>
                                        </p:tav>
                                      </p:tavLst>
                                    </p:anim>
                                    <p:anim calcmode="lin" valueType="num">
                                      <p:cBhvr>
                                        <p:cTn id="27" dur="1000" fill="hold"/>
                                        <p:tgtEl>
                                          <p:spTgt spid="615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6155"/>
                                        </p:tgtEl>
                                      </p:cBhvr>
                                    </p:animEffect>
                                  </p:childTnLst>
                                </p:cTn>
                              </p:par>
                            </p:childTnLst>
                          </p:cTn>
                        </p:par>
                      </p:childTnLst>
                    </p:cTn>
                  </p:par>
                </p:childTnLst>
              </p:cTn>
              <p:nextCondLst>
                <p:cond evt="onClick" delay="0">
                  <p:tgtEl>
                    <p:spTgt spid="6152"/>
                  </p:tgtEl>
                </p:cond>
              </p:nextCondLst>
            </p:seq>
            <p:seq concurrent="1" nextAc="seek">
              <p:cTn id="29" restart="whenNotActive" fill="hold" evtFilter="cancelBubble" nodeType="interactiveSeq">
                <p:stCondLst>
                  <p:cond evt="onClick" delay="0">
                    <p:tgtEl>
                      <p:spTgt spid="6151"/>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5" presetClass="exit" presetSubtype="0" fill="hold" grpId="0" nodeType="clickEffect">
                                  <p:stCondLst>
                                    <p:cond delay="0"/>
                                  </p:stCondLst>
                                  <p:iterate type="lt">
                                    <p:tmPct val="10000"/>
                                  </p:iterate>
                                  <p:childTnLst>
                                    <p:animEffect transition="out" filter="fade">
                                      <p:cBhvr>
                                        <p:cTn id="33" dur="2000"/>
                                        <p:tgtEl>
                                          <p:spTgt spid="6151"/>
                                        </p:tgtEl>
                                      </p:cBhvr>
                                    </p:animEffect>
                                    <p:anim calcmode="lin" valueType="num">
                                      <p:cBhvr>
                                        <p:cTn id="34" dur="2000"/>
                                        <p:tgtEl>
                                          <p:spTgt spid="615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5" dur="2000"/>
                                        <p:tgtEl>
                                          <p:spTgt spid="6151"/>
                                        </p:tgtEl>
                                        <p:attrNameLst>
                                          <p:attrName>ppt_h</p:attrName>
                                        </p:attrNameLst>
                                      </p:cBhvr>
                                      <p:tavLst>
                                        <p:tav tm="0">
                                          <p:val>
                                            <p:strVal val="ppt_h"/>
                                          </p:val>
                                        </p:tav>
                                        <p:tav tm="100000">
                                          <p:val>
                                            <p:strVal val="ppt_h"/>
                                          </p:val>
                                        </p:tav>
                                      </p:tavLst>
                                    </p:anim>
                                    <p:set>
                                      <p:cBhvr>
                                        <p:cTn id="36" dur="1" fill="hold">
                                          <p:stCondLst>
                                            <p:cond delay="1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37" restart="whenNotActive" fill="hold" evtFilter="cancelBubble" nodeType="interactiveSeq">
                <p:stCondLst>
                  <p:cond evt="onClick" delay="0">
                    <p:tgtEl>
                      <p:spTgt spid="615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5" presetClass="exit" presetSubtype="0" fill="hold" grpId="0" nodeType="withEffect">
                                  <p:stCondLst>
                                    <p:cond delay="0"/>
                                  </p:stCondLst>
                                  <p:iterate type="lt">
                                    <p:tmPct val="10000"/>
                                  </p:iterate>
                                  <p:childTnLst>
                                    <p:animEffect transition="out" filter="fade">
                                      <p:cBhvr>
                                        <p:cTn id="41" dur="2000"/>
                                        <p:tgtEl>
                                          <p:spTgt spid="6153"/>
                                        </p:tgtEl>
                                      </p:cBhvr>
                                    </p:animEffect>
                                    <p:anim calcmode="lin" valueType="num">
                                      <p:cBhvr>
                                        <p:cTn id="42" dur="2000"/>
                                        <p:tgtEl>
                                          <p:spTgt spid="61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3" dur="2000"/>
                                        <p:tgtEl>
                                          <p:spTgt spid="6153"/>
                                        </p:tgtEl>
                                        <p:attrNameLst>
                                          <p:attrName>ppt_h</p:attrName>
                                        </p:attrNameLst>
                                      </p:cBhvr>
                                      <p:tavLst>
                                        <p:tav tm="0">
                                          <p:val>
                                            <p:strVal val="ppt_h"/>
                                          </p:val>
                                        </p:tav>
                                        <p:tav tm="100000">
                                          <p:val>
                                            <p:strVal val="ppt_h"/>
                                          </p:val>
                                        </p:tav>
                                      </p:tavLst>
                                    </p:anim>
                                    <p:set>
                                      <p:cBhvr>
                                        <p:cTn id="44" dur="1" fill="hold">
                                          <p:stCondLst>
                                            <p:cond delay="1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45" restart="whenNotActive" fill="hold" evtFilter="cancelBubble" nodeType="interactiveSeq">
                <p:stCondLst>
                  <p:cond evt="onClick" delay="0">
                    <p:tgtEl>
                      <p:spTgt spid="6154"/>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45" presetClass="exit" presetSubtype="0" fill="hold" grpId="0" nodeType="withEffect">
                                  <p:stCondLst>
                                    <p:cond delay="0"/>
                                  </p:stCondLst>
                                  <p:iterate type="lt">
                                    <p:tmPct val="10000"/>
                                  </p:iterate>
                                  <p:childTnLst>
                                    <p:animEffect transition="out" filter="fade">
                                      <p:cBhvr>
                                        <p:cTn id="49" dur="2000"/>
                                        <p:tgtEl>
                                          <p:spTgt spid="6154"/>
                                        </p:tgtEl>
                                      </p:cBhvr>
                                    </p:animEffect>
                                    <p:anim calcmode="lin" valueType="num">
                                      <p:cBhvr>
                                        <p:cTn id="50" dur="2000"/>
                                        <p:tgtEl>
                                          <p:spTgt spid="615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1" dur="2000"/>
                                        <p:tgtEl>
                                          <p:spTgt spid="6154"/>
                                        </p:tgtEl>
                                        <p:attrNameLst>
                                          <p:attrName>ppt_h</p:attrName>
                                        </p:attrNameLst>
                                      </p:cBhvr>
                                      <p:tavLst>
                                        <p:tav tm="0">
                                          <p:val>
                                            <p:strVal val="ppt_h"/>
                                          </p:val>
                                        </p:tav>
                                        <p:tav tm="100000">
                                          <p:val>
                                            <p:strVal val="ppt_h"/>
                                          </p:val>
                                        </p:tav>
                                      </p:tavLst>
                                    </p:anim>
                                    <p:set>
                                      <p:cBhvr>
                                        <p:cTn id="52" dur="1" fill="hold">
                                          <p:stCondLst>
                                            <p:cond delay="1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childTnLst>
        </p:cTn>
      </p:par>
    </p:tnLst>
    <p:bldLst>
      <p:bldP spid="6150" grpId="0" animBg="1"/>
      <p:bldP spid="6151" grpId="0"/>
      <p:bldP spid="6153" grpId="0"/>
      <p:bldP spid="6154" grpId="0"/>
      <p:bldP spid="61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descr="Dotted grid"/>
          <p:cNvSpPr>
            <a:spLocks noChangeArrowheads="1"/>
          </p:cNvSpPr>
          <p:nvPr/>
        </p:nvSpPr>
        <p:spPr bwMode="auto">
          <a:xfrm>
            <a:off x="0" y="0"/>
            <a:ext cx="9144000" cy="6858000"/>
          </a:xfrm>
          <a:prstGeom prst="rect">
            <a:avLst/>
          </a:prstGeom>
          <a:pattFill prst="dotGrid">
            <a:fgClr>
              <a:schemeClr val="folHlink"/>
            </a:fgClr>
            <a:bgClr>
              <a:schemeClr val="bg1"/>
            </a:bgClr>
          </a:pattFill>
          <a:ln w="114300">
            <a:solidFill>
              <a:srgbClr val="00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171" name="Picture 3" descr="bask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463" y="1066800"/>
            <a:ext cx="4249737" cy="5686425"/>
          </a:xfrm>
          <a:prstGeom prst="rect">
            <a:avLst/>
          </a:prstGeom>
          <a:noFill/>
          <a:extLst>
            <a:ext uri="{909E8E84-426E-40dd-AFC4-6F175D3DCCD1}">
              <a14:hiddenFill xmlns:a14="http://schemas.microsoft.com/office/drawing/2010/main">
                <a:solidFill>
                  <a:srgbClr val="FFFFFF"/>
                </a:solidFill>
              </a14:hiddenFill>
            </a:ext>
          </a:extLst>
        </p:spPr>
      </p:pic>
      <p:sp>
        <p:nvSpPr>
          <p:cNvPr id="7172" name="WordArt 4" descr="90%"/>
          <p:cNvSpPr>
            <a:spLocks noChangeArrowheads="1" noChangeShapeType="1" noTextEdit="1"/>
          </p:cNvSpPr>
          <p:nvPr/>
        </p:nvSpPr>
        <p:spPr bwMode="auto">
          <a:xfrm>
            <a:off x="685800" y="228600"/>
            <a:ext cx="76962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28575">
                  <a:solidFill>
                    <a:srgbClr val="000000"/>
                  </a:solidFill>
                  <a:round/>
                  <a:headEnd/>
                  <a:tailEnd/>
                </a:ln>
                <a:pattFill prst="pct90">
                  <a:fgClr>
                    <a:srgbClr val="FF0000"/>
                  </a:fgClr>
                  <a:bgClr>
                    <a:srgbClr val="FFFFFF"/>
                  </a:bgClr>
                </a:pattFill>
                <a:latin typeface="Arial Rounded MT Bold"/>
                <a:ea typeface="Arial Rounded MT Bold"/>
                <a:cs typeface="Arial Rounded MT Bold"/>
              </a:rPr>
              <a:t>FRUIT MANIA</a:t>
            </a:r>
          </a:p>
        </p:txBody>
      </p:sp>
      <p:pic>
        <p:nvPicPr>
          <p:cNvPr id="7173" name="Picture 5" descr="go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43400"/>
            <a:ext cx="1417638" cy="2257425"/>
          </a:xfrm>
          <a:prstGeom prst="rect">
            <a:avLst/>
          </a:prstGeom>
          <a:noFill/>
          <a:extLst>
            <a:ext uri="{909E8E84-426E-40dd-AFC4-6F175D3DCCD1}">
              <a14:hiddenFill xmlns:a14="http://schemas.microsoft.com/office/drawing/2010/main">
                <a:solidFill>
                  <a:srgbClr val="FFFFFF"/>
                </a:solidFill>
              </a14:hiddenFill>
            </a:ext>
          </a:extLst>
        </p:spPr>
      </p:pic>
      <p:sp>
        <p:nvSpPr>
          <p:cNvPr id="7174" name="WordArt 6"/>
          <p:cNvSpPr>
            <a:spLocks noChangeArrowheads="1" noChangeShapeType="1" noTextEdit="1"/>
          </p:cNvSpPr>
          <p:nvPr/>
        </p:nvSpPr>
        <p:spPr bwMode="auto">
          <a:xfrm>
            <a:off x="609600" y="1295400"/>
            <a:ext cx="4343400" cy="685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66"/>
                </a:solidFill>
                <a:latin typeface="Arial Rounded MT Bold"/>
                <a:ea typeface="Arial Rounded MT Bold"/>
                <a:cs typeface="Arial Rounded MT Bold"/>
              </a:rPr>
              <a:t>What is it?</a:t>
            </a:r>
          </a:p>
        </p:txBody>
      </p:sp>
      <p:sp>
        <p:nvSpPr>
          <p:cNvPr id="7175" name="Text Box 7"/>
          <p:cNvSpPr txBox="1">
            <a:spLocks noChangeArrowheads="1"/>
          </p:cNvSpPr>
          <p:nvPr/>
        </p:nvSpPr>
        <p:spPr bwMode="auto">
          <a:xfrm>
            <a:off x="5257800" y="2057400"/>
            <a:ext cx="2743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pear</a:t>
            </a:r>
          </a:p>
        </p:txBody>
      </p:sp>
      <p:sp>
        <p:nvSpPr>
          <p:cNvPr id="7176" name="Text Box 8"/>
          <p:cNvSpPr txBox="1">
            <a:spLocks noChangeArrowheads="1"/>
          </p:cNvSpPr>
          <p:nvPr/>
        </p:nvSpPr>
        <p:spPr bwMode="auto">
          <a:xfrm>
            <a:off x="5181600" y="4433888"/>
            <a:ext cx="28956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banana</a:t>
            </a:r>
          </a:p>
        </p:txBody>
      </p:sp>
      <p:sp>
        <p:nvSpPr>
          <p:cNvPr id="7177" name="Text Box 9"/>
          <p:cNvSpPr txBox="1">
            <a:spLocks noChangeArrowheads="1"/>
          </p:cNvSpPr>
          <p:nvPr/>
        </p:nvSpPr>
        <p:spPr bwMode="auto">
          <a:xfrm>
            <a:off x="5486400" y="3641725"/>
            <a:ext cx="2286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lemon</a:t>
            </a:r>
          </a:p>
        </p:txBody>
      </p:sp>
      <p:sp>
        <p:nvSpPr>
          <p:cNvPr id="7178" name="Text Box 10"/>
          <p:cNvSpPr txBox="1">
            <a:spLocks noChangeArrowheads="1"/>
          </p:cNvSpPr>
          <p:nvPr/>
        </p:nvSpPr>
        <p:spPr bwMode="auto">
          <a:xfrm>
            <a:off x="5257800" y="2895600"/>
            <a:ext cx="2743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apricot</a:t>
            </a:r>
          </a:p>
        </p:txBody>
      </p:sp>
      <p:sp>
        <p:nvSpPr>
          <p:cNvPr id="7179" name="AutoShape 11" descr="90%">
            <a:hlinkClick r:id="" action="ppaction://hlinkshowjump?jump=nextslide"/>
          </p:cNvPr>
          <p:cNvSpPr>
            <a:spLocks noChangeArrowheads="1"/>
          </p:cNvSpPr>
          <p:nvPr/>
        </p:nvSpPr>
        <p:spPr bwMode="auto">
          <a:xfrm>
            <a:off x="8229600" y="6096000"/>
            <a:ext cx="685800" cy="533400"/>
          </a:xfrm>
          <a:prstGeom prst="rightArrow">
            <a:avLst>
              <a:gd name="adj1" fmla="val 50000"/>
              <a:gd name="adj2" fmla="val 66369"/>
            </a:avLst>
          </a:prstGeom>
          <a:pattFill prst="pct90">
            <a:fgClr>
              <a:srgbClr val="006600"/>
            </a:fgClr>
            <a:bgClr>
              <a:schemeClr val="bg1"/>
            </a:bgClr>
          </a:patt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180" name="Picture 12" descr="banan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209800"/>
            <a:ext cx="224155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605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7174"/>
                                        </p:tgtEl>
                                        <p:attrNameLst>
                                          <p:attrName>style.color</p:attrName>
                                        </p:attrNameLst>
                                      </p:cBhvr>
                                      <p:to>
                                        <a:srgbClr val="006600"/>
                                      </p:to>
                                    </p:animClr>
                                    <p:animClr clrSpc="rgb" dir="cw">
                                      <p:cBhvr>
                                        <p:cTn id="7" dur="100" fill="hold"/>
                                        <p:tgtEl>
                                          <p:spTgt spid="7174"/>
                                        </p:tgtEl>
                                        <p:attrNameLst>
                                          <p:attrName>fillcolor</p:attrName>
                                        </p:attrNameLst>
                                      </p:cBhvr>
                                      <p:to>
                                        <a:srgbClr val="006600"/>
                                      </p:to>
                                    </p:animClr>
                                    <p:set>
                                      <p:cBhvr>
                                        <p:cTn id="8" dur="100" fill="hold"/>
                                        <p:tgtEl>
                                          <p:spTgt spid="7174"/>
                                        </p:tgtEl>
                                        <p:attrNameLst>
                                          <p:attrName>fill.type</p:attrName>
                                        </p:attrNameLst>
                                      </p:cBhvr>
                                      <p:to>
                                        <p:strVal val="solid"/>
                                      </p:to>
                                    </p:set>
                                    <p:set>
                                      <p:cBhvr>
                                        <p:cTn id="9" dur="100" fill="hold"/>
                                        <p:tgtEl>
                                          <p:spTgt spid="7174"/>
                                        </p:tgtEl>
                                        <p:attrNameLst>
                                          <p:attrName>fill.on</p:attrName>
                                        </p:attrNameLst>
                                      </p:cBhvr>
                                      <p:to>
                                        <p:strVal val="true"/>
                                      </p:to>
                                    </p:set>
                                    <p:animRot by="120000">
                                      <p:cBhvr>
                                        <p:cTn id="10" dur="100" fill="hold">
                                          <p:stCondLst>
                                            <p:cond delay="0"/>
                                          </p:stCondLst>
                                        </p:cTn>
                                        <p:tgtEl>
                                          <p:spTgt spid="7174"/>
                                        </p:tgtEl>
                                        <p:attrNameLst>
                                          <p:attrName>r</p:attrName>
                                        </p:attrNameLst>
                                      </p:cBhvr>
                                    </p:animRot>
                                    <p:animRot by="-240000">
                                      <p:cBhvr>
                                        <p:cTn id="11" dur="200" fill="hold">
                                          <p:stCondLst>
                                            <p:cond delay="200"/>
                                          </p:stCondLst>
                                        </p:cTn>
                                        <p:tgtEl>
                                          <p:spTgt spid="7174"/>
                                        </p:tgtEl>
                                        <p:attrNameLst>
                                          <p:attrName>r</p:attrName>
                                        </p:attrNameLst>
                                      </p:cBhvr>
                                    </p:animRot>
                                    <p:animRot by="240000">
                                      <p:cBhvr>
                                        <p:cTn id="12" dur="200" fill="hold">
                                          <p:stCondLst>
                                            <p:cond delay="400"/>
                                          </p:stCondLst>
                                        </p:cTn>
                                        <p:tgtEl>
                                          <p:spTgt spid="7174"/>
                                        </p:tgtEl>
                                        <p:attrNameLst>
                                          <p:attrName>r</p:attrName>
                                        </p:attrNameLst>
                                      </p:cBhvr>
                                    </p:animRot>
                                    <p:animRot by="-240000">
                                      <p:cBhvr>
                                        <p:cTn id="13" dur="200" fill="hold">
                                          <p:stCondLst>
                                            <p:cond delay="600"/>
                                          </p:stCondLst>
                                        </p:cTn>
                                        <p:tgtEl>
                                          <p:spTgt spid="7174"/>
                                        </p:tgtEl>
                                        <p:attrNameLst>
                                          <p:attrName>r</p:attrName>
                                        </p:attrNameLst>
                                      </p:cBhvr>
                                    </p:animRot>
                                    <p:animRot by="120000">
                                      <p:cBhvr>
                                        <p:cTn id="14" dur="200" fill="hold">
                                          <p:stCondLst>
                                            <p:cond delay="800"/>
                                          </p:stCondLst>
                                        </p:cTn>
                                        <p:tgtEl>
                                          <p:spTgt spid="71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176"/>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54" presetClass="path" presetSubtype="0" accel="50000" decel="50000" fill="hold" nodeType="clickEffect">
                                  <p:stCondLst>
                                    <p:cond delay="0"/>
                                  </p:stCondLst>
                                  <p:childTnLst>
                                    <p:animMotion origin="layout" path="M -0.30591 -0.4412 C -0.29323 -0.45416 -0.24809 -0.46666 -0.23264 -0.46666 C -0.13299 -0.46666 -0.03073 -0.26666 -0.03073 -0.06666 C -0.03073 -0.16782 0.02031 -0.26666 0.06823 -0.26666 C 0.11927 -0.26666 0.16823 -0.16597 0.16823 -0.06666 C 0.16823 -0.11643 0.19392 -0.16782 0.21944 -0.16782 C 0.24496 -0.16782 0.27066 -0.11805 0.27066 -0.06666 C 0.27066 -0.09259 0.28333 -0.11643 0.29618 -0.11643 C 0.30902 -0.11643 0.3217 -0.09097 0.3217 -0.06666 C 0.3217 -0.07963 0.32847 -0.09259 0.33454 -0.09259 C 0.33784 -0.09259 0.34739 -0.07963 0.34739 -0.06666 C 0.34739 -0.07338 0.35069 -0.07963 0.35399 -0.07963 C 0.35399 -0.07777 0.36059 -0.07338 0.36059 -0.06666 C 0.36059 -0.07037 0.36059 -0.07338 0.36406 -0.07338 C 0.36406 -0.07152 0.36736 -0.07014 0.36736 -0.06666 C 0.36736 -0.06852 0.36736 -0.07037 0.36736 -0.07152 C 0.37066 -0.07152 0.37066 -0.07014 0.37066 -0.06828 C 0.37395 -0.06828 0.37395 -0.07014 0.37395 -0.07152 C 0.37743 -0.07152 0.37743 -0.07014 0.37743 -0.06828 " pathEditMode="relative" rAng="0" ptsTypes="fffffffffffffffffff">
                                      <p:cBhvr>
                                        <p:cTn id="19" dur="2000" fill="hold"/>
                                        <p:tgtEl>
                                          <p:spTgt spid="7180"/>
                                        </p:tgtEl>
                                        <p:attrNameLst>
                                          <p:attrName>ppt_x</p:attrName>
                                          <p:attrName>ppt_y</p:attrName>
                                        </p:attrNameLst>
                                      </p:cBhvr>
                                      <p:rCtr x="34167" y="17454"/>
                                    </p:animMotion>
                                  </p:childTnLst>
                                </p:cTn>
                              </p:par>
                            </p:childTnLst>
                          </p:cTn>
                        </p:par>
                        <p:par>
                          <p:cTn id="20" fill="hold" nodeType="afterGroup">
                            <p:stCondLst>
                              <p:cond delay="2000"/>
                            </p:stCondLst>
                            <p:childTnLst>
                              <p:par>
                                <p:cTn id="21" presetID="0" presetClass="path" presetSubtype="0" accel="50000" decel="50000" fill="hold" nodeType="afterEffect">
                                  <p:stCondLst>
                                    <p:cond delay="0"/>
                                  </p:stCondLst>
                                  <p:childTnLst>
                                    <p:animMotion origin="layout" path="M -0.07743 -0.55579 L 0.10955 -0.64908 L 0.0632 -0.37801 L 0.31424 -0.41783 L 0.11146 -0.13565 L 0.27917 -0.17801 L 0.34288 0.02662 L 0.39479 -0.14005 L 0.39479 -0.03565 " pathEditMode="relative" rAng="0" ptsTypes="AAAAAAAAA">
                                      <p:cBhvr>
                                        <p:cTn id="22" dur="2000" fill="hold"/>
                                        <p:tgtEl>
                                          <p:spTgt spid="7173"/>
                                        </p:tgtEl>
                                        <p:attrNameLst>
                                          <p:attrName>ppt_x</p:attrName>
                                          <p:attrName>ppt_y</p:attrName>
                                        </p:attrNameLst>
                                      </p:cBhvr>
                                      <p:rCtr x="23611" y="24444"/>
                                    </p:animMotion>
                                  </p:childTnLst>
                                </p:cTn>
                              </p:par>
                            </p:childTnLst>
                          </p:cTn>
                        </p:par>
                        <p:par>
                          <p:cTn id="23" fill="hold" nodeType="afterGroup">
                            <p:stCondLst>
                              <p:cond delay="4000"/>
                            </p:stCondLst>
                            <p:childTnLst>
                              <p:par>
                                <p:cTn id="24" presetID="29" presetClass="entr" presetSubtype="0" fill="hold" grpId="0" nodeType="afterEffect">
                                  <p:stCondLst>
                                    <p:cond delay="0"/>
                                  </p:stCondLst>
                                  <p:childTnLst>
                                    <p:set>
                                      <p:cBhvr>
                                        <p:cTn id="25" dur="1" fill="hold">
                                          <p:stCondLst>
                                            <p:cond delay="0"/>
                                          </p:stCondLst>
                                        </p:cTn>
                                        <p:tgtEl>
                                          <p:spTgt spid="7179"/>
                                        </p:tgtEl>
                                        <p:attrNameLst>
                                          <p:attrName>style.visibility</p:attrName>
                                        </p:attrNameLst>
                                      </p:cBhvr>
                                      <p:to>
                                        <p:strVal val="visible"/>
                                      </p:to>
                                    </p:set>
                                    <p:anim calcmode="lin" valueType="num">
                                      <p:cBhvr>
                                        <p:cTn id="26" dur="1000" fill="hold"/>
                                        <p:tgtEl>
                                          <p:spTgt spid="7179"/>
                                        </p:tgtEl>
                                        <p:attrNameLst>
                                          <p:attrName>ppt_x</p:attrName>
                                        </p:attrNameLst>
                                      </p:cBhvr>
                                      <p:tavLst>
                                        <p:tav tm="0">
                                          <p:val>
                                            <p:strVal val="#ppt_x-.2"/>
                                          </p:val>
                                        </p:tav>
                                        <p:tav tm="100000">
                                          <p:val>
                                            <p:strVal val="#ppt_x"/>
                                          </p:val>
                                        </p:tav>
                                      </p:tavLst>
                                    </p:anim>
                                    <p:anim calcmode="lin" valueType="num">
                                      <p:cBhvr>
                                        <p:cTn id="27" dur="1000" fill="hold"/>
                                        <p:tgtEl>
                                          <p:spTgt spid="717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179"/>
                                        </p:tgtEl>
                                      </p:cBhvr>
                                    </p:animEffect>
                                  </p:childTnLst>
                                </p:cTn>
                              </p:par>
                            </p:childTnLst>
                          </p:cTn>
                        </p:par>
                      </p:childTnLst>
                    </p:cTn>
                  </p:par>
                </p:childTnLst>
              </p:cTn>
              <p:nextCondLst>
                <p:cond evt="onClick" delay="0">
                  <p:tgtEl>
                    <p:spTgt spid="7176"/>
                  </p:tgtEl>
                </p:cond>
              </p:nextCondLst>
            </p:seq>
            <p:seq concurrent="1" nextAc="seek">
              <p:cTn id="29" restart="whenNotActive" fill="hold" evtFilter="cancelBubble" nodeType="interactiveSeq">
                <p:stCondLst>
                  <p:cond evt="onClick" delay="0">
                    <p:tgtEl>
                      <p:spTgt spid="7175"/>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5" presetClass="exit" presetSubtype="0" fill="hold" grpId="0" nodeType="clickEffect">
                                  <p:stCondLst>
                                    <p:cond delay="0"/>
                                  </p:stCondLst>
                                  <p:iterate type="lt">
                                    <p:tmPct val="10000"/>
                                  </p:iterate>
                                  <p:childTnLst>
                                    <p:animEffect transition="out" filter="fade">
                                      <p:cBhvr>
                                        <p:cTn id="33" dur="2000"/>
                                        <p:tgtEl>
                                          <p:spTgt spid="7175"/>
                                        </p:tgtEl>
                                      </p:cBhvr>
                                    </p:animEffect>
                                    <p:anim calcmode="lin" valueType="num">
                                      <p:cBhvr>
                                        <p:cTn id="34" dur="2000"/>
                                        <p:tgtEl>
                                          <p:spTgt spid="717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5" dur="2000"/>
                                        <p:tgtEl>
                                          <p:spTgt spid="7175"/>
                                        </p:tgtEl>
                                        <p:attrNameLst>
                                          <p:attrName>ppt_h</p:attrName>
                                        </p:attrNameLst>
                                      </p:cBhvr>
                                      <p:tavLst>
                                        <p:tav tm="0">
                                          <p:val>
                                            <p:strVal val="ppt_h"/>
                                          </p:val>
                                        </p:tav>
                                        <p:tav tm="100000">
                                          <p:val>
                                            <p:strVal val="ppt_h"/>
                                          </p:val>
                                        </p:tav>
                                      </p:tavLst>
                                    </p:anim>
                                    <p:set>
                                      <p:cBhvr>
                                        <p:cTn id="36" dur="1" fill="hold">
                                          <p:stCondLst>
                                            <p:cond delay="1999"/>
                                          </p:stCondLst>
                                        </p:cTn>
                                        <p:tgtEl>
                                          <p:spTgt spid="7175"/>
                                        </p:tgtEl>
                                        <p:attrNameLst>
                                          <p:attrName>style.visibility</p:attrName>
                                        </p:attrNameLst>
                                      </p:cBhvr>
                                      <p:to>
                                        <p:strVal val="hidden"/>
                                      </p:to>
                                    </p:set>
                                  </p:childTnLst>
                                </p:cTn>
                              </p:par>
                            </p:childTnLst>
                          </p:cTn>
                        </p:par>
                      </p:childTnLst>
                    </p:cTn>
                  </p:par>
                </p:childTnLst>
              </p:cTn>
              <p:nextCondLst>
                <p:cond evt="onClick" delay="0">
                  <p:tgtEl>
                    <p:spTgt spid="7175"/>
                  </p:tgtEl>
                </p:cond>
              </p:nextCondLst>
            </p:seq>
            <p:seq concurrent="1" nextAc="seek">
              <p:cTn id="37" restart="whenNotActive" fill="hold" evtFilter="cancelBubble" nodeType="interactiveSeq">
                <p:stCondLst>
                  <p:cond evt="onClick" delay="0">
                    <p:tgtEl>
                      <p:spTgt spid="717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5" presetClass="exit" presetSubtype="0" fill="hold" grpId="0" nodeType="withEffect">
                                  <p:stCondLst>
                                    <p:cond delay="0"/>
                                  </p:stCondLst>
                                  <p:iterate type="lt">
                                    <p:tmPct val="10000"/>
                                  </p:iterate>
                                  <p:childTnLst>
                                    <p:animEffect transition="out" filter="fade">
                                      <p:cBhvr>
                                        <p:cTn id="41" dur="2000"/>
                                        <p:tgtEl>
                                          <p:spTgt spid="7177"/>
                                        </p:tgtEl>
                                      </p:cBhvr>
                                    </p:animEffect>
                                    <p:anim calcmode="lin" valueType="num">
                                      <p:cBhvr>
                                        <p:cTn id="42" dur="2000"/>
                                        <p:tgtEl>
                                          <p:spTgt spid="717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3" dur="2000"/>
                                        <p:tgtEl>
                                          <p:spTgt spid="7177"/>
                                        </p:tgtEl>
                                        <p:attrNameLst>
                                          <p:attrName>ppt_h</p:attrName>
                                        </p:attrNameLst>
                                      </p:cBhvr>
                                      <p:tavLst>
                                        <p:tav tm="0">
                                          <p:val>
                                            <p:strVal val="ppt_h"/>
                                          </p:val>
                                        </p:tav>
                                        <p:tav tm="100000">
                                          <p:val>
                                            <p:strVal val="ppt_h"/>
                                          </p:val>
                                        </p:tav>
                                      </p:tavLst>
                                    </p:anim>
                                    <p:set>
                                      <p:cBhvr>
                                        <p:cTn id="44" dur="1" fill="hold">
                                          <p:stCondLst>
                                            <p:cond delay="1999"/>
                                          </p:stCondLst>
                                        </p:cTn>
                                        <p:tgtEl>
                                          <p:spTgt spid="7177"/>
                                        </p:tgtEl>
                                        <p:attrNameLst>
                                          <p:attrName>style.visibility</p:attrName>
                                        </p:attrNameLst>
                                      </p:cBhvr>
                                      <p:to>
                                        <p:strVal val="hidden"/>
                                      </p:to>
                                    </p:set>
                                  </p:childTnLst>
                                </p:cTn>
                              </p:par>
                            </p:childTnLst>
                          </p:cTn>
                        </p:par>
                      </p:childTnLst>
                    </p:cTn>
                  </p:par>
                </p:childTnLst>
              </p:cTn>
              <p:nextCondLst>
                <p:cond evt="onClick" delay="0">
                  <p:tgtEl>
                    <p:spTgt spid="7177"/>
                  </p:tgtEl>
                </p:cond>
              </p:nextCondLst>
            </p:seq>
            <p:seq concurrent="1" nextAc="seek">
              <p:cTn id="45" restart="whenNotActive" fill="hold" evtFilter="cancelBubble" nodeType="interactiveSeq">
                <p:stCondLst>
                  <p:cond evt="onClick" delay="0">
                    <p:tgtEl>
                      <p:spTgt spid="717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45" presetClass="exit" presetSubtype="0" fill="hold" grpId="0" nodeType="withEffect">
                                  <p:stCondLst>
                                    <p:cond delay="0"/>
                                  </p:stCondLst>
                                  <p:iterate type="lt">
                                    <p:tmPct val="10000"/>
                                  </p:iterate>
                                  <p:childTnLst>
                                    <p:animEffect transition="out" filter="fade">
                                      <p:cBhvr>
                                        <p:cTn id="49" dur="2000"/>
                                        <p:tgtEl>
                                          <p:spTgt spid="7178"/>
                                        </p:tgtEl>
                                      </p:cBhvr>
                                    </p:animEffect>
                                    <p:anim calcmode="lin" valueType="num">
                                      <p:cBhvr>
                                        <p:cTn id="50" dur="2000"/>
                                        <p:tgtEl>
                                          <p:spTgt spid="717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1" dur="2000"/>
                                        <p:tgtEl>
                                          <p:spTgt spid="7178"/>
                                        </p:tgtEl>
                                        <p:attrNameLst>
                                          <p:attrName>ppt_h</p:attrName>
                                        </p:attrNameLst>
                                      </p:cBhvr>
                                      <p:tavLst>
                                        <p:tav tm="0">
                                          <p:val>
                                            <p:strVal val="ppt_h"/>
                                          </p:val>
                                        </p:tav>
                                        <p:tav tm="100000">
                                          <p:val>
                                            <p:strVal val="ppt_h"/>
                                          </p:val>
                                        </p:tav>
                                      </p:tavLst>
                                    </p:anim>
                                    <p:set>
                                      <p:cBhvr>
                                        <p:cTn id="52" dur="1" fill="hold">
                                          <p:stCondLst>
                                            <p:cond delay="1999"/>
                                          </p:stCondLst>
                                        </p:cTn>
                                        <p:tgtEl>
                                          <p:spTgt spid="7178"/>
                                        </p:tgtEl>
                                        <p:attrNameLst>
                                          <p:attrName>style.visibility</p:attrName>
                                        </p:attrNameLst>
                                      </p:cBhvr>
                                      <p:to>
                                        <p:strVal val="hidden"/>
                                      </p:to>
                                    </p:set>
                                  </p:childTnLst>
                                </p:cTn>
                              </p:par>
                            </p:childTnLst>
                          </p:cTn>
                        </p:par>
                      </p:childTnLst>
                    </p:cTn>
                  </p:par>
                </p:childTnLst>
              </p:cTn>
              <p:nextCondLst>
                <p:cond evt="onClick" delay="0">
                  <p:tgtEl>
                    <p:spTgt spid="7178"/>
                  </p:tgtEl>
                </p:cond>
              </p:nextCondLst>
            </p:seq>
          </p:childTnLst>
        </p:cTn>
      </p:par>
    </p:tnLst>
    <p:bldLst>
      <p:bldP spid="7174" grpId="0" animBg="1"/>
      <p:bldP spid="7175" grpId="0"/>
      <p:bldP spid="7177" grpId="0"/>
      <p:bldP spid="7178" grpId="0"/>
      <p:bldP spid="717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descr="Dotted grid"/>
          <p:cNvSpPr>
            <a:spLocks noChangeArrowheads="1"/>
          </p:cNvSpPr>
          <p:nvPr/>
        </p:nvSpPr>
        <p:spPr bwMode="auto">
          <a:xfrm>
            <a:off x="0" y="0"/>
            <a:ext cx="9144000" cy="6858000"/>
          </a:xfrm>
          <a:prstGeom prst="rect">
            <a:avLst/>
          </a:prstGeom>
          <a:pattFill prst="dotGrid">
            <a:fgClr>
              <a:schemeClr val="folHlink"/>
            </a:fgClr>
            <a:bgClr>
              <a:schemeClr val="bg1"/>
            </a:bgClr>
          </a:pattFill>
          <a:ln w="114300">
            <a:solidFill>
              <a:srgbClr val="00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195" name="Picture 3" descr="baske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463" y="1066800"/>
            <a:ext cx="4249737" cy="5686425"/>
          </a:xfrm>
          <a:prstGeom prst="rect">
            <a:avLst/>
          </a:prstGeom>
          <a:noFill/>
          <a:extLst>
            <a:ext uri="{909E8E84-426E-40dd-AFC4-6F175D3DCCD1}">
              <a14:hiddenFill xmlns:a14="http://schemas.microsoft.com/office/drawing/2010/main">
                <a:solidFill>
                  <a:srgbClr val="FFFFFF"/>
                </a:solidFill>
              </a14:hiddenFill>
            </a:ext>
          </a:extLst>
        </p:spPr>
      </p:pic>
      <p:sp>
        <p:nvSpPr>
          <p:cNvPr id="8196" name="WordArt 4" descr="90%"/>
          <p:cNvSpPr>
            <a:spLocks noChangeArrowheads="1" noChangeShapeType="1" noTextEdit="1"/>
          </p:cNvSpPr>
          <p:nvPr/>
        </p:nvSpPr>
        <p:spPr bwMode="auto">
          <a:xfrm>
            <a:off x="685800" y="228600"/>
            <a:ext cx="76962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a:ln w="28575">
                  <a:solidFill>
                    <a:srgbClr val="000000"/>
                  </a:solidFill>
                  <a:round/>
                  <a:headEnd/>
                  <a:tailEnd/>
                </a:ln>
                <a:pattFill prst="pct90">
                  <a:fgClr>
                    <a:srgbClr val="FF0000"/>
                  </a:fgClr>
                  <a:bgClr>
                    <a:srgbClr val="FFFFFF"/>
                  </a:bgClr>
                </a:pattFill>
                <a:latin typeface="Arial Rounded MT Bold"/>
                <a:ea typeface="Arial Rounded MT Bold"/>
                <a:cs typeface="Arial Rounded MT Bold"/>
              </a:rPr>
              <a:t>FRUIT MANIA</a:t>
            </a:r>
          </a:p>
        </p:txBody>
      </p:sp>
      <p:pic>
        <p:nvPicPr>
          <p:cNvPr id="8197" name="Picture 5" descr="go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43400"/>
            <a:ext cx="1417638" cy="2257425"/>
          </a:xfrm>
          <a:prstGeom prst="rect">
            <a:avLst/>
          </a:prstGeom>
          <a:noFill/>
          <a:extLst>
            <a:ext uri="{909E8E84-426E-40dd-AFC4-6F175D3DCCD1}">
              <a14:hiddenFill xmlns:a14="http://schemas.microsoft.com/office/drawing/2010/main">
                <a:solidFill>
                  <a:srgbClr val="FFFFFF"/>
                </a:solidFill>
              </a14:hiddenFill>
            </a:ext>
          </a:extLst>
        </p:spPr>
      </p:pic>
      <p:sp>
        <p:nvSpPr>
          <p:cNvPr id="8198" name="WordArt 6"/>
          <p:cNvSpPr>
            <a:spLocks noChangeArrowheads="1" noChangeShapeType="1" noTextEdit="1"/>
          </p:cNvSpPr>
          <p:nvPr/>
        </p:nvSpPr>
        <p:spPr bwMode="auto">
          <a:xfrm>
            <a:off x="381000" y="1295400"/>
            <a:ext cx="4876800" cy="838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66"/>
                </a:solidFill>
                <a:latin typeface="Arial Rounded MT Bold"/>
                <a:ea typeface="Arial Rounded MT Bold"/>
                <a:cs typeface="Arial Rounded MT Bold"/>
              </a:rPr>
              <a:t>What are they?</a:t>
            </a:r>
          </a:p>
        </p:txBody>
      </p:sp>
      <p:sp>
        <p:nvSpPr>
          <p:cNvPr id="8199" name="Text Box 7"/>
          <p:cNvSpPr txBox="1">
            <a:spLocks noChangeArrowheads="1"/>
          </p:cNvSpPr>
          <p:nvPr/>
        </p:nvSpPr>
        <p:spPr bwMode="auto">
          <a:xfrm>
            <a:off x="5257800" y="2133600"/>
            <a:ext cx="2743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plums</a:t>
            </a:r>
          </a:p>
        </p:txBody>
      </p:sp>
      <p:sp>
        <p:nvSpPr>
          <p:cNvPr id="8200" name="Text Box 8"/>
          <p:cNvSpPr txBox="1">
            <a:spLocks noChangeArrowheads="1"/>
          </p:cNvSpPr>
          <p:nvPr/>
        </p:nvSpPr>
        <p:spPr bwMode="auto">
          <a:xfrm>
            <a:off x="5486400" y="4433888"/>
            <a:ext cx="22860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grapes</a:t>
            </a:r>
          </a:p>
        </p:txBody>
      </p:sp>
      <p:sp>
        <p:nvSpPr>
          <p:cNvPr id="8201" name="Text Box 9"/>
          <p:cNvSpPr txBox="1">
            <a:spLocks noChangeArrowheads="1"/>
          </p:cNvSpPr>
          <p:nvPr/>
        </p:nvSpPr>
        <p:spPr bwMode="auto">
          <a:xfrm>
            <a:off x="5334000" y="2895600"/>
            <a:ext cx="2590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berries</a:t>
            </a:r>
          </a:p>
        </p:txBody>
      </p:sp>
      <p:sp>
        <p:nvSpPr>
          <p:cNvPr id="8202" name="Text Box 10"/>
          <p:cNvSpPr txBox="1">
            <a:spLocks noChangeArrowheads="1"/>
          </p:cNvSpPr>
          <p:nvPr/>
        </p:nvSpPr>
        <p:spPr bwMode="auto">
          <a:xfrm>
            <a:off x="5486400" y="3657600"/>
            <a:ext cx="2286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4800" b="1">
                <a:latin typeface="Arial Rounded MT Bold" charset="0"/>
              </a:rPr>
              <a:t>pears</a:t>
            </a:r>
          </a:p>
        </p:txBody>
      </p:sp>
      <p:sp>
        <p:nvSpPr>
          <p:cNvPr id="8203" name="AutoShape 11" descr="90%">
            <a:hlinkClick r:id="" action="ppaction://hlinkshowjump?jump=nextslide"/>
          </p:cNvPr>
          <p:cNvSpPr>
            <a:spLocks noChangeArrowheads="1"/>
          </p:cNvSpPr>
          <p:nvPr/>
        </p:nvSpPr>
        <p:spPr bwMode="auto">
          <a:xfrm>
            <a:off x="8229600" y="6096000"/>
            <a:ext cx="685800" cy="533400"/>
          </a:xfrm>
          <a:prstGeom prst="rightArrow">
            <a:avLst>
              <a:gd name="adj1" fmla="val 50000"/>
              <a:gd name="adj2" fmla="val 66369"/>
            </a:avLst>
          </a:prstGeom>
          <a:pattFill prst="pct90">
            <a:fgClr>
              <a:srgbClr val="006600"/>
            </a:fgClr>
            <a:bgClr>
              <a:schemeClr val="bg1"/>
            </a:bgClr>
          </a:pattFill>
          <a:ln w="381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8204" name="Picture 12" descr="grap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981200"/>
            <a:ext cx="2854325"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437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8198"/>
                                        </p:tgtEl>
                                        <p:attrNameLst>
                                          <p:attrName>style.color</p:attrName>
                                        </p:attrNameLst>
                                      </p:cBhvr>
                                      <p:to>
                                        <a:srgbClr val="006600"/>
                                      </p:to>
                                    </p:animClr>
                                    <p:animClr clrSpc="rgb" dir="cw">
                                      <p:cBhvr>
                                        <p:cTn id="7" dur="100" fill="hold"/>
                                        <p:tgtEl>
                                          <p:spTgt spid="8198"/>
                                        </p:tgtEl>
                                        <p:attrNameLst>
                                          <p:attrName>fillcolor</p:attrName>
                                        </p:attrNameLst>
                                      </p:cBhvr>
                                      <p:to>
                                        <a:srgbClr val="006600"/>
                                      </p:to>
                                    </p:animClr>
                                    <p:set>
                                      <p:cBhvr>
                                        <p:cTn id="8" dur="100" fill="hold"/>
                                        <p:tgtEl>
                                          <p:spTgt spid="8198"/>
                                        </p:tgtEl>
                                        <p:attrNameLst>
                                          <p:attrName>fill.type</p:attrName>
                                        </p:attrNameLst>
                                      </p:cBhvr>
                                      <p:to>
                                        <p:strVal val="solid"/>
                                      </p:to>
                                    </p:set>
                                    <p:set>
                                      <p:cBhvr>
                                        <p:cTn id="9" dur="100" fill="hold"/>
                                        <p:tgtEl>
                                          <p:spTgt spid="8198"/>
                                        </p:tgtEl>
                                        <p:attrNameLst>
                                          <p:attrName>fill.on</p:attrName>
                                        </p:attrNameLst>
                                      </p:cBhvr>
                                      <p:to>
                                        <p:strVal val="true"/>
                                      </p:to>
                                    </p:set>
                                    <p:animRot by="120000">
                                      <p:cBhvr>
                                        <p:cTn id="10" dur="100" fill="hold">
                                          <p:stCondLst>
                                            <p:cond delay="0"/>
                                          </p:stCondLst>
                                        </p:cTn>
                                        <p:tgtEl>
                                          <p:spTgt spid="8198"/>
                                        </p:tgtEl>
                                        <p:attrNameLst>
                                          <p:attrName>r</p:attrName>
                                        </p:attrNameLst>
                                      </p:cBhvr>
                                    </p:animRot>
                                    <p:animRot by="-240000">
                                      <p:cBhvr>
                                        <p:cTn id="11" dur="200" fill="hold">
                                          <p:stCondLst>
                                            <p:cond delay="200"/>
                                          </p:stCondLst>
                                        </p:cTn>
                                        <p:tgtEl>
                                          <p:spTgt spid="8198"/>
                                        </p:tgtEl>
                                        <p:attrNameLst>
                                          <p:attrName>r</p:attrName>
                                        </p:attrNameLst>
                                      </p:cBhvr>
                                    </p:animRot>
                                    <p:animRot by="240000">
                                      <p:cBhvr>
                                        <p:cTn id="12" dur="200" fill="hold">
                                          <p:stCondLst>
                                            <p:cond delay="400"/>
                                          </p:stCondLst>
                                        </p:cTn>
                                        <p:tgtEl>
                                          <p:spTgt spid="8198"/>
                                        </p:tgtEl>
                                        <p:attrNameLst>
                                          <p:attrName>r</p:attrName>
                                        </p:attrNameLst>
                                      </p:cBhvr>
                                    </p:animRot>
                                    <p:animRot by="-240000">
                                      <p:cBhvr>
                                        <p:cTn id="13" dur="200" fill="hold">
                                          <p:stCondLst>
                                            <p:cond delay="600"/>
                                          </p:stCondLst>
                                        </p:cTn>
                                        <p:tgtEl>
                                          <p:spTgt spid="8198"/>
                                        </p:tgtEl>
                                        <p:attrNameLst>
                                          <p:attrName>r</p:attrName>
                                        </p:attrNameLst>
                                      </p:cBhvr>
                                    </p:animRot>
                                    <p:animRot by="120000">
                                      <p:cBhvr>
                                        <p:cTn id="14" dur="200" fill="hold">
                                          <p:stCondLst>
                                            <p:cond delay="800"/>
                                          </p:stCondLst>
                                        </p:cTn>
                                        <p:tgtEl>
                                          <p:spTgt spid="81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200"/>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54" presetClass="path" presetSubtype="0" accel="50000" decel="50000" fill="hold" nodeType="clickEffect">
                                  <p:stCondLst>
                                    <p:cond delay="0"/>
                                  </p:stCondLst>
                                  <p:childTnLst>
                                    <p:animMotion origin="layout" path="M -0.23941 -0.38681 C -0.22795 -0.39977 -0.18628 -0.4125 -0.17152 -0.4125 C -0.07951 -0.4125 0.01545 -0.20695 0.01545 -0.00139 C 0.01545 -0.10533 0.06285 -0.20695 0.10764 -0.20695 C 0.15504 -0.20695 0.2 -0.10371 0.2 -0.00139 C 0.2 -0.05278 0.22344 -0.10533 0.2474 -0.10533 C 0.27084 -0.10533 0.29462 -0.05417 0.29462 -0.00139 C 0.29462 -0.02778 0.3066 -0.05278 0.31841 -0.05278 C 0.33021 -0.05278 0.34202 -0.02662 0.34202 -0.00139 C 0.34202 -0.01482 0.34844 -0.02778 0.354 -0.02778 C 0.35695 -0.02778 0.3658 -0.01482 0.3658 -0.00139 C 0.3658 -0.00834 0.36893 -0.01482 0.37188 -0.01482 C 0.37188 -0.01297 0.37813 -0.00834 0.37813 -0.00139 C 0.37813 -0.0051 0.37813 -0.00834 0.38125 -0.00834 C 0.38125 -0.00648 0.3842 -0.00463 0.3842 -0.00139 C 0.3842 -0.00348 0.3842 -0.0051 0.3842 -0.00648 C 0.3875 -0.00648 0.3875 -0.00463 0.3875 -0.00301 C 0.39063 -0.00301 0.39063 -0.00463 0.39063 -0.00648 C 0.39393 -0.00648 0.39393 -0.00463 0.39393 -0.00301 " pathEditMode="relative" rAng="0" ptsTypes="fffffffffffffffffff">
                                      <p:cBhvr>
                                        <p:cTn id="19" dur="2000" fill="hold"/>
                                        <p:tgtEl>
                                          <p:spTgt spid="8204"/>
                                        </p:tgtEl>
                                        <p:attrNameLst>
                                          <p:attrName>ppt_x</p:attrName>
                                          <p:attrName>ppt_y</p:attrName>
                                        </p:attrNameLst>
                                      </p:cBhvr>
                                      <p:rCtr x="31667" y="17986"/>
                                    </p:animMotion>
                                  </p:childTnLst>
                                </p:cTn>
                              </p:par>
                            </p:childTnLst>
                          </p:cTn>
                        </p:par>
                        <p:par>
                          <p:cTn id="20" fill="hold" nodeType="afterGroup">
                            <p:stCondLst>
                              <p:cond delay="2000"/>
                            </p:stCondLst>
                            <p:childTnLst>
                              <p:par>
                                <p:cTn id="21" presetID="38" presetClass="path" presetSubtype="0" accel="50000" decel="50000" fill="hold" nodeType="afterEffect">
                                  <p:stCondLst>
                                    <p:cond delay="0"/>
                                  </p:stCondLst>
                                  <p:childTnLst>
                                    <p:animMotion origin="layout" path="M -0.08437 -0.00348 L -0.05208 0.06319 L -0.02135 -0.00348 L 0.01111 0.06319 L 0.04358 -0.00348 L 0.07396 0.06319 L 0.10643 -0.00348 L 0.13715 0.06319 L 0.16979 -0.00348 L 0.20209 0.06319 L 0.23281 -0.00348 L 0.26528 0.06319 L 0.29566 -0.00348 L 0.32813 0.06319 L 0.36059 -0.00348 L 0.39132 0.06319 L 0.42396 -0.00348 " pathEditMode="relative" rAng="0" ptsTypes="FFFFFFFFFFFFFFFFF">
                                      <p:cBhvr>
                                        <p:cTn id="22" dur="2000" fill="hold"/>
                                        <p:tgtEl>
                                          <p:spTgt spid="8197"/>
                                        </p:tgtEl>
                                        <p:attrNameLst>
                                          <p:attrName>ppt_x</p:attrName>
                                          <p:attrName>ppt_y</p:attrName>
                                        </p:attrNameLst>
                                      </p:cBhvr>
                                      <p:rCtr x="25417" y="3333"/>
                                    </p:animMotion>
                                  </p:childTnLst>
                                </p:cTn>
                              </p:par>
                            </p:childTnLst>
                          </p:cTn>
                        </p:par>
                        <p:par>
                          <p:cTn id="23" fill="hold" nodeType="afterGroup">
                            <p:stCondLst>
                              <p:cond delay="4000"/>
                            </p:stCondLst>
                            <p:childTnLst>
                              <p:par>
                                <p:cTn id="24" presetID="29" presetClass="entr" presetSubtype="0" fill="hold" grpId="0" nodeType="afterEffect">
                                  <p:stCondLst>
                                    <p:cond delay="0"/>
                                  </p:stCondLst>
                                  <p:childTnLst>
                                    <p:set>
                                      <p:cBhvr>
                                        <p:cTn id="25" dur="1" fill="hold">
                                          <p:stCondLst>
                                            <p:cond delay="0"/>
                                          </p:stCondLst>
                                        </p:cTn>
                                        <p:tgtEl>
                                          <p:spTgt spid="8203"/>
                                        </p:tgtEl>
                                        <p:attrNameLst>
                                          <p:attrName>style.visibility</p:attrName>
                                        </p:attrNameLst>
                                      </p:cBhvr>
                                      <p:to>
                                        <p:strVal val="visible"/>
                                      </p:to>
                                    </p:set>
                                    <p:anim calcmode="lin" valueType="num">
                                      <p:cBhvr>
                                        <p:cTn id="26" dur="1000" fill="hold"/>
                                        <p:tgtEl>
                                          <p:spTgt spid="8203"/>
                                        </p:tgtEl>
                                        <p:attrNameLst>
                                          <p:attrName>ppt_x</p:attrName>
                                        </p:attrNameLst>
                                      </p:cBhvr>
                                      <p:tavLst>
                                        <p:tav tm="0">
                                          <p:val>
                                            <p:strVal val="#ppt_x-.2"/>
                                          </p:val>
                                        </p:tav>
                                        <p:tav tm="100000">
                                          <p:val>
                                            <p:strVal val="#ppt_x"/>
                                          </p:val>
                                        </p:tav>
                                      </p:tavLst>
                                    </p:anim>
                                    <p:anim calcmode="lin" valueType="num">
                                      <p:cBhvr>
                                        <p:cTn id="27" dur="1000" fill="hold"/>
                                        <p:tgtEl>
                                          <p:spTgt spid="8203"/>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203"/>
                                        </p:tgtEl>
                                      </p:cBhvr>
                                    </p:animEffect>
                                  </p:childTnLst>
                                </p:cTn>
                              </p:par>
                            </p:childTnLst>
                          </p:cTn>
                        </p:par>
                      </p:childTnLst>
                    </p:cTn>
                  </p:par>
                </p:childTnLst>
              </p:cTn>
              <p:nextCondLst>
                <p:cond evt="onClick" delay="0">
                  <p:tgtEl>
                    <p:spTgt spid="8200"/>
                  </p:tgtEl>
                </p:cond>
              </p:nextCondLst>
            </p:seq>
            <p:seq concurrent="1" nextAc="seek">
              <p:cTn id="29" restart="whenNotActive" fill="hold" evtFilter="cancelBubble" nodeType="interactiveSeq">
                <p:stCondLst>
                  <p:cond evt="onClick" delay="0">
                    <p:tgtEl>
                      <p:spTgt spid="819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45" presetClass="exit" presetSubtype="0" fill="hold" grpId="0" nodeType="clickEffect">
                                  <p:stCondLst>
                                    <p:cond delay="0"/>
                                  </p:stCondLst>
                                  <p:iterate type="lt">
                                    <p:tmPct val="10000"/>
                                  </p:iterate>
                                  <p:childTnLst>
                                    <p:animEffect transition="out" filter="fade">
                                      <p:cBhvr>
                                        <p:cTn id="33" dur="2000"/>
                                        <p:tgtEl>
                                          <p:spTgt spid="8199"/>
                                        </p:tgtEl>
                                      </p:cBhvr>
                                    </p:animEffect>
                                    <p:anim calcmode="lin" valueType="num">
                                      <p:cBhvr>
                                        <p:cTn id="34" dur="2000"/>
                                        <p:tgtEl>
                                          <p:spTgt spid="819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5" dur="2000"/>
                                        <p:tgtEl>
                                          <p:spTgt spid="8199"/>
                                        </p:tgtEl>
                                        <p:attrNameLst>
                                          <p:attrName>ppt_h</p:attrName>
                                        </p:attrNameLst>
                                      </p:cBhvr>
                                      <p:tavLst>
                                        <p:tav tm="0">
                                          <p:val>
                                            <p:strVal val="ppt_h"/>
                                          </p:val>
                                        </p:tav>
                                        <p:tav tm="100000">
                                          <p:val>
                                            <p:strVal val="ppt_h"/>
                                          </p:val>
                                        </p:tav>
                                      </p:tavLst>
                                    </p:anim>
                                    <p:set>
                                      <p:cBhvr>
                                        <p:cTn id="36" dur="1" fill="hold">
                                          <p:stCondLst>
                                            <p:cond delay="1999"/>
                                          </p:stCondLst>
                                        </p:cTn>
                                        <p:tgtEl>
                                          <p:spTgt spid="8199"/>
                                        </p:tgtEl>
                                        <p:attrNameLst>
                                          <p:attrName>style.visibility</p:attrName>
                                        </p:attrNameLst>
                                      </p:cBhvr>
                                      <p:to>
                                        <p:strVal val="hidden"/>
                                      </p:to>
                                    </p:set>
                                  </p:childTnLst>
                                </p:cTn>
                              </p:par>
                            </p:childTnLst>
                          </p:cTn>
                        </p:par>
                      </p:childTnLst>
                    </p:cTn>
                  </p:par>
                </p:childTnLst>
              </p:cTn>
              <p:nextCondLst>
                <p:cond evt="onClick" delay="0">
                  <p:tgtEl>
                    <p:spTgt spid="8199"/>
                  </p:tgtEl>
                </p:cond>
              </p:nextCondLst>
            </p:seq>
            <p:seq concurrent="1" nextAc="seek">
              <p:cTn id="37" restart="whenNotActive" fill="hold" evtFilter="cancelBubble" nodeType="interactiveSeq">
                <p:stCondLst>
                  <p:cond evt="onClick" delay="0">
                    <p:tgtEl>
                      <p:spTgt spid="820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5" presetClass="exit" presetSubtype="0" fill="hold" grpId="0" nodeType="withEffect">
                                  <p:stCondLst>
                                    <p:cond delay="0"/>
                                  </p:stCondLst>
                                  <p:iterate type="lt">
                                    <p:tmPct val="10000"/>
                                  </p:iterate>
                                  <p:childTnLst>
                                    <p:animEffect transition="out" filter="fade">
                                      <p:cBhvr>
                                        <p:cTn id="41" dur="2000"/>
                                        <p:tgtEl>
                                          <p:spTgt spid="8201"/>
                                        </p:tgtEl>
                                      </p:cBhvr>
                                    </p:animEffect>
                                    <p:anim calcmode="lin" valueType="num">
                                      <p:cBhvr>
                                        <p:cTn id="42" dur="2000"/>
                                        <p:tgtEl>
                                          <p:spTgt spid="820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3" dur="2000"/>
                                        <p:tgtEl>
                                          <p:spTgt spid="8201"/>
                                        </p:tgtEl>
                                        <p:attrNameLst>
                                          <p:attrName>ppt_h</p:attrName>
                                        </p:attrNameLst>
                                      </p:cBhvr>
                                      <p:tavLst>
                                        <p:tav tm="0">
                                          <p:val>
                                            <p:strVal val="ppt_h"/>
                                          </p:val>
                                        </p:tav>
                                        <p:tav tm="100000">
                                          <p:val>
                                            <p:strVal val="ppt_h"/>
                                          </p:val>
                                        </p:tav>
                                      </p:tavLst>
                                    </p:anim>
                                    <p:set>
                                      <p:cBhvr>
                                        <p:cTn id="44" dur="1" fill="hold">
                                          <p:stCondLst>
                                            <p:cond delay="1999"/>
                                          </p:stCondLst>
                                        </p:cTn>
                                        <p:tgtEl>
                                          <p:spTgt spid="8201"/>
                                        </p:tgtEl>
                                        <p:attrNameLst>
                                          <p:attrName>style.visibility</p:attrName>
                                        </p:attrNameLst>
                                      </p:cBhvr>
                                      <p:to>
                                        <p:strVal val="hidden"/>
                                      </p:to>
                                    </p:set>
                                  </p:childTnLst>
                                </p:cTn>
                              </p:par>
                            </p:childTnLst>
                          </p:cTn>
                        </p:par>
                      </p:childTnLst>
                    </p:cTn>
                  </p:par>
                </p:childTnLst>
              </p:cTn>
              <p:nextCondLst>
                <p:cond evt="onClick" delay="0">
                  <p:tgtEl>
                    <p:spTgt spid="8201"/>
                  </p:tgtEl>
                </p:cond>
              </p:nextCondLst>
            </p:seq>
            <p:seq concurrent="1" nextAc="seek">
              <p:cTn id="45" restart="whenNotActive" fill="hold" evtFilter="cancelBubble" nodeType="interactiveSeq">
                <p:stCondLst>
                  <p:cond evt="onClick" delay="0">
                    <p:tgtEl>
                      <p:spTgt spid="8202"/>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45" presetClass="exit" presetSubtype="0" fill="hold" grpId="0" nodeType="withEffect">
                                  <p:stCondLst>
                                    <p:cond delay="0"/>
                                  </p:stCondLst>
                                  <p:iterate type="lt">
                                    <p:tmPct val="10000"/>
                                  </p:iterate>
                                  <p:childTnLst>
                                    <p:animEffect transition="out" filter="fade">
                                      <p:cBhvr>
                                        <p:cTn id="49" dur="2000"/>
                                        <p:tgtEl>
                                          <p:spTgt spid="8202"/>
                                        </p:tgtEl>
                                      </p:cBhvr>
                                    </p:animEffect>
                                    <p:anim calcmode="lin" valueType="num">
                                      <p:cBhvr>
                                        <p:cTn id="50" dur="2000"/>
                                        <p:tgtEl>
                                          <p:spTgt spid="820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1" dur="2000"/>
                                        <p:tgtEl>
                                          <p:spTgt spid="8202"/>
                                        </p:tgtEl>
                                        <p:attrNameLst>
                                          <p:attrName>ppt_h</p:attrName>
                                        </p:attrNameLst>
                                      </p:cBhvr>
                                      <p:tavLst>
                                        <p:tav tm="0">
                                          <p:val>
                                            <p:strVal val="ppt_h"/>
                                          </p:val>
                                        </p:tav>
                                        <p:tav tm="100000">
                                          <p:val>
                                            <p:strVal val="ppt_h"/>
                                          </p:val>
                                        </p:tav>
                                      </p:tavLst>
                                    </p:anim>
                                    <p:set>
                                      <p:cBhvr>
                                        <p:cTn id="52" dur="1" fill="hold">
                                          <p:stCondLst>
                                            <p:cond delay="1999"/>
                                          </p:stCondLst>
                                        </p:cTn>
                                        <p:tgtEl>
                                          <p:spTgt spid="8202"/>
                                        </p:tgtEl>
                                        <p:attrNameLst>
                                          <p:attrName>style.visibility</p:attrName>
                                        </p:attrNameLst>
                                      </p:cBhvr>
                                      <p:to>
                                        <p:strVal val="hidden"/>
                                      </p:to>
                                    </p:set>
                                  </p:childTnLst>
                                </p:cTn>
                              </p:par>
                            </p:childTnLst>
                          </p:cTn>
                        </p:par>
                      </p:childTnLst>
                    </p:cTn>
                  </p:par>
                </p:childTnLst>
              </p:cTn>
              <p:nextCondLst>
                <p:cond evt="onClick" delay="0">
                  <p:tgtEl>
                    <p:spTgt spid="8202"/>
                  </p:tgtEl>
                </p:cond>
              </p:nextCondLst>
            </p:seq>
          </p:childTnLst>
        </p:cTn>
      </p:par>
    </p:tnLst>
    <p:bldLst>
      <p:bldP spid="8198" grpId="0" animBg="1"/>
      <p:bldP spid="8199" grpId="0"/>
      <p:bldP spid="8201" grpId="0"/>
      <p:bldP spid="8202" grpId="0"/>
      <p:bldP spid="820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9"/>
            <a:ext cx="8475134" cy="266329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did we learn?</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7974595" cy="1958387"/>
          </a:xfrm>
        </p:spPr>
        <p:txBody>
          <a:bodyPr>
            <a:noAutofit/>
          </a:bodyPr>
          <a:lstStyle/>
          <a:p>
            <a:r>
              <a:rPr lang="en-US" sz="2800" dirty="0" smtClean="0">
                <a:latin typeface="Century Gothic"/>
                <a:cs typeface="Century Gothic"/>
              </a:rPr>
              <a:t>Saying the ‘</a:t>
            </a:r>
            <a:r>
              <a:rPr lang="en-US" sz="2800" dirty="0" err="1" smtClean="0">
                <a:latin typeface="Century Gothic"/>
                <a:cs typeface="Century Gothic"/>
              </a:rPr>
              <a:t>ur</a:t>
            </a:r>
            <a:r>
              <a:rPr lang="en-US" sz="2800" dirty="0" smtClean="0">
                <a:latin typeface="Century Gothic"/>
                <a:cs typeface="Century Gothic"/>
              </a:rPr>
              <a:t>’ sound</a:t>
            </a:r>
          </a:p>
          <a:p>
            <a:r>
              <a:rPr lang="en-US" sz="2800" dirty="0" smtClean="0">
                <a:latin typeface="Century Gothic"/>
                <a:cs typeface="Century Gothic"/>
              </a:rPr>
              <a:t>New “</a:t>
            </a:r>
            <a:r>
              <a:rPr lang="en-US" sz="2800" dirty="0" err="1" smtClean="0">
                <a:latin typeface="Century Gothic"/>
                <a:cs typeface="Century Gothic"/>
              </a:rPr>
              <a:t>ur</a:t>
            </a:r>
            <a:r>
              <a:rPr lang="en-US" sz="2800" dirty="0" smtClean="0">
                <a:latin typeface="Century Gothic"/>
                <a:cs typeface="Century Gothic"/>
              </a:rPr>
              <a:t>’ words</a:t>
            </a:r>
          </a:p>
          <a:p>
            <a:r>
              <a:rPr lang="en-US" sz="2800" dirty="0" smtClean="0">
                <a:latin typeface="Century Gothic"/>
                <a:cs typeface="Century Gothic"/>
              </a:rPr>
              <a:t>Practiced reading and singing</a:t>
            </a:r>
          </a:p>
          <a:p>
            <a:r>
              <a:rPr lang="en-US" sz="2800" dirty="0" smtClean="0">
                <a:latin typeface="Century Gothic"/>
                <a:cs typeface="Century Gothic"/>
              </a:rPr>
              <a:t>Compound words</a:t>
            </a:r>
          </a:p>
          <a:p>
            <a:pPr marL="0" indent="0">
              <a:buNone/>
            </a:pPr>
            <a:endParaRPr lang="en-US" sz="2800" dirty="0" smtClean="0">
              <a:latin typeface="Century Gothic"/>
              <a:cs typeface="Century Gothic"/>
            </a:endParaRPr>
          </a:p>
          <a:p>
            <a:endParaRPr lang="en-US" sz="2800" dirty="0" smtClean="0">
              <a:latin typeface="Century Gothic"/>
              <a:cs typeface="Century Gothic"/>
            </a:endParaRPr>
          </a:p>
          <a:p>
            <a:endParaRPr lang="en-US" sz="2800" dirty="0">
              <a:latin typeface="Century Gothic"/>
              <a:cs typeface="Century Gothic"/>
            </a:endParaRPr>
          </a:p>
        </p:txBody>
      </p:sp>
      <p:pic>
        <p:nvPicPr>
          <p:cNvPr id="4" name="Picture 3" descr="schoolgraph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435" y="4430360"/>
            <a:ext cx="4267200" cy="2051304"/>
          </a:xfrm>
          <a:prstGeom prst="rect">
            <a:avLst/>
          </a:prstGeom>
        </p:spPr>
      </p:pic>
    </p:spTree>
    <p:extLst>
      <p:ext uri="{BB962C8B-B14F-4D97-AF65-F5344CB8AC3E}">
        <p14:creationId xmlns:p14="http://schemas.microsoft.com/office/powerpoint/2010/main" val="1756650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Homework</a:t>
            </a:r>
            <a:endParaRPr lang="en-US" sz="3800" b="1" dirty="0">
              <a:latin typeface="Century Gothic"/>
              <a:cs typeface="Century Gothic"/>
            </a:endParaRPr>
          </a:p>
        </p:txBody>
      </p:sp>
      <p:pic>
        <p:nvPicPr>
          <p:cNvPr id="2" name="Picture 1" descr="My Plate Worksh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88" y="612208"/>
            <a:ext cx="4824630" cy="6245792"/>
          </a:xfrm>
          <a:prstGeom prst="rect">
            <a:avLst/>
          </a:prstGeom>
        </p:spPr>
      </p:pic>
    </p:spTree>
    <p:extLst>
      <p:ext uri="{BB962C8B-B14F-4D97-AF65-F5344CB8AC3E}">
        <p14:creationId xmlns:p14="http://schemas.microsoft.com/office/powerpoint/2010/main" val="2531261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200" b="1" dirty="0" smtClean="0">
                <a:latin typeface="Century Gothic"/>
                <a:cs typeface="Century Gothic"/>
              </a:rPr>
              <a:t>Let’s practice pronouncing the “</a:t>
            </a:r>
            <a:r>
              <a:rPr lang="en-US" sz="3200" b="1" dirty="0" err="1" smtClean="0">
                <a:latin typeface="Century Gothic"/>
                <a:cs typeface="Century Gothic"/>
              </a:rPr>
              <a:t>ur</a:t>
            </a:r>
            <a:r>
              <a:rPr lang="en-US" sz="3200" b="1" dirty="0" smtClean="0">
                <a:latin typeface="Century Gothic"/>
                <a:cs typeface="Century Gothic"/>
              </a:rPr>
              <a:t>” sound</a:t>
            </a:r>
            <a:endParaRPr lang="en-US" sz="3200" b="1" dirty="0">
              <a:latin typeface="Century Gothic"/>
              <a:cs typeface="Century Gothic"/>
            </a:endParaRPr>
          </a:p>
        </p:txBody>
      </p:sp>
      <p:pic>
        <p:nvPicPr>
          <p:cNvPr id="3" name="Picture 2" descr="phonics UR pag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97" y="663948"/>
            <a:ext cx="8660830" cy="6209553"/>
          </a:xfrm>
          <a:prstGeom prst="rect">
            <a:avLst/>
          </a:prstGeom>
        </p:spPr>
      </p:pic>
    </p:spTree>
    <p:extLst>
      <p:ext uri="{BB962C8B-B14F-4D97-AF65-F5344CB8AC3E}">
        <p14:creationId xmlns:p14="http://schemas.microsoft.com/office/powerpoint/2010/main" val="3465078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200" b="1" dirty="0" smtClean="0">
                <a:latin typeface="Century Gothic"/>
                <a:cs typeface="Century Gothic"/>
              </a:rPr>
              <a:t>Let’s practice pronouncing the “</a:t>
            </a:r>
            <a:r>
              <a:rPr lang="en-US" sz="3200" b="1" dirty="0" err="1" smtClean="0">
                <a:latin typeface="Century Gothic"/>
                <a:cs typeface="Century Gothic"/>
              </a:rPr>
              <a:t>ur</a:t>
            </a:r>
            <a:r>
              <a:rPr lang="en-US" sz="3200" b="1" dirty="0" smtClean="0">
                <a:latin typeface="Century Gothic"/>
                <a:cs typeface="Century Gothic"/>
              </a:rPr>
              <a:t>” sound</a:t>
            </a:r>
            <a:endParaRPr lang="en-US" sz="3200" b="1" dirty="0">
              <a:latin typeface="Century Gothic"/>
              <a:cs typeface="Century Gothic"/>
            </a:endParaRPr>
          </a:p>
        </p:txBody>
      </p:sp>
      <p:pic>
        <p:nvPicPr>
          <p:cNvPr id="3" name="Picture 2" descr="phonics UR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61" y="688590"/>
            <a:ext cx="8604841" cy="6169410"/>
          </a:xfrm>
          <a:prstGeom prst="rect">
            <a:avLst/>
          </a:prstGeom>
        </p:spPr>
      </p:pic>
    </p:spTree>
    <p:extLst>
      <p:ext uri="{BB962C8B-B14F-4D97-AF65-F5344CB8AC3E}">
        <p14:creationId xmlns:p14="http://schemas.microsoft.com/office/powerpoint/2010/main" val="2006464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How do you eat your eggs?</a:t>
            </a:r>
            <a:endParaRPr lang="en-US" sz="3800" b="1" dirty="0">
              <a:latin typeface="Century Gothic"/>
              <a:cs typeface="Century Gothic"/>
            </a:endParaRPr>
          </a:p>
        </p:txBody>
      </p:sp>
      <p:pic>
        <p:nvPicPr>
          <p:cNvPr id="2" name="Picture 1" descr="Screen Shot 2016-07-09 at 10.40.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67" y="934947"/>
            <a:ext cx="8729060" cy="5455663"/>
          </a:xfrm>
          <a:prstGeom prst="rect">
            <a:avLst/>
          </a:prstGeom>
        </p:spPr>
      </p:pic>
    </p:spTree>
    <p:extLst>
      <p:ext uri="{BB962C8B-B14F-4D97-AF65-F5344CB8AC3E}">
        <p14:creationId xmlns:p14="http://schemas.microsoft.com/office/powerpoint/2010/main" val="4116318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Which of these foods uses eggs?</a:t>
            </a:r>
            <a:endParaRPr lang="en-US" sz="3800" b="1" dirty="0">
              <a:latin typeface="Century Gothic"/>
              <a:cs typeface="Century Gothic"/>
            </a:endParaRPr>
          </a:p>
        </p:txBody>
      </p:sp>
      <p:pic>
        <p:nvPicPr>
          <p:cNvPr id="3" name="Picture 2" descr="egg-drop-soup-recip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574" y="799847"/>
            <a:ext cx="2387331" cy="3185595"/>
          </a:xfrm>
          <a:prstGeom prst="rect">
            <a:avLst/>
          </a:prstGeom>
        </p:spPr>
      </p:pic>
      <p:pic>
        <p:nvPicPr>
          <p:cNvPr id="5" name="Picture 4" descr="Mmm..._pretty_summer_salad_(600573373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049" y="4457106"/>
            <a:ext cx="3036740" cy="2017534"/>
          </a:xfrm>
          <a:prstGeom prst="rect">
            <a:avLst/>
          </a:prstGeom>
        </p:spPr>
      </p:pic>
      <p:pic>
        <p:nvPicPr>
          <p:cNvPr id="6" name="Picture 5" descr="Saladlt9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312" y="4206152"/>
            <a:ext cx="3348295" cy="2381510"/>
          </a:xfrm>
          <a:prstGeom prst="rect">
            <a:avLst/>
          </a:prstGeom>
        </p:spPr>
      </p:pic>
      <p:pic>
        <p:nvPicPr>
          <p:cNvPr id="7" name="Picture 6" descr="zopf.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1723" y="2427426"/>
            <a:ext cx="3050351" cy="1877139"/>
          </a:xfrm>
          <a:prstGeom prst="rect">
            <a:avLst/>
          </a:prstGeom>
        </p:spPr>
      </p:pic>
      <p:pic>
        <p:nvPicPr>
          <p:cNvPr id="9" name="Picture 8" descr="poachedegg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255" y="907927"/>
            <a:ext cx="2918154" cy="2918154"/>
          </a:xfrm>
          <a:prstGeom prst="rect">
            <a:avLst/>
          </a:prstGeom>
        </p:spPr>
      </p:pic>
    </p:spTree>
    <p:extLst>
      <p:ext uri="{BB962C8B-B14F-4D97-AF65-F5344CB8AC3E}">
        <p14:creationId xmlns:p14="http://schemas.microsoft.com/office/powerpoint/2010/main" val="346943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194350"/>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Compound nouns</a:t>
            </a:r>
            <a:endParaRPr lang="en-US" sz="3800" b="1" dirty="0">
              <a:latin typeface="Century Gothic"/>
              <a:cs typeface="Century Gothic"/>
            </a:endParaRPr>
          </a:p>
        </p:txBody>
      </p:sp>
      <p:sp>
        <p:nvSpPr>
          <p:cNvPr id="8" name="Rounded Rectangle 7"/>
          <p:cNvSpPr/>
          <p:nvPr/>
        </p:nvSpPr>
        <p:spPr>
          <a:xfrm>
            <a:off x="277156" y="1153787"/>
            <a:ext cx="8545349" cy="214821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800" dirty="0" smtClean="0">
              <a:solidFill>
                <a:schemeClr val="tx1"/>
              </a:solidFill>
              <a:latin typeface="Century Gothic"/>
              <a:cs typeface="Century Gothic"/>
            </a:endParaRPr>
          </a:p>
          <a:p>
            <a:r>
              <a:rPr lang="en-US" sz="2800" dirty="0" smtClean="0">
                <a:solidFill>
                  <a:schemeClr val="tx1"/>
                </a:solidFill>
                <a:latin typeface="Century Gothic"/>
                <a:cs typeface="Century Gothic"/>
              </a:rPr>
              <a:t>A compound noun is a noun made up of two or more words.  </a:t>
            </a:r>
          </a:p>
          <a:p>
            <a:endParaRPr lang="en-US" sz="2800" dirty="0">
              <a:solidFill>
                <a:schemeClr val="tx1"/>
              </a:solidFill>
              <a:latin typeface="Century Gothic"/>
              <a:cs typeface="Century Gothic"/>
            </a:endParaRPr>
          </a:p>
          <a:p>
            <a:r>
              <a:rPr lang="en-US" sz="2800" dirty="0" smtClean="0">
                <a:solidFill>
                  <a:schemeClr val="tx1"/>
                </a:solidFill>
                <a:latin typeface="Century Gothic"/>
                <a:cs typeface="Century Gothic"/>
              </a:rPr>
              <a:t>bed + room = bedroom </a:t>
            </a:r>
          </a:p>
          <a:p>
            <a:r>
              <a:rPr lang="en-US" sz="2800" dirty="0">
                <a:solidFill>
                  <a:schemeClr val="tx1"/>
                </a:solidFill>
                <a:latin typeface="Century Gothic"/>
                <a:cs typeface="Century Gothic"/>
              </a:rPr>
              <a:t>	</a:t>
            </a:r>
            <a:r>
              <a:rPr lang="en-US" sz="2800" dirty="0" smtClean="0">
                <a:solidFill>
                  <a:schemeClr val="tx1"/>
                </a:solidFill>
                <a:latin typeface="Century Gothic"/>
                <a:cs typeface="Century Gothic"/>
              </a:rPr>
              <a:t>	</a:t>
            </a:r>
          </a:p>
        </p:txBody>
      </p:sp>
      <p:pic>
        <p:nvPicPr>
          <p:cNvPr id="2" name="Picture 1" descr="bedro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0" y="3475789"/>
            <a:ext cx="3782609" cy="2860841"/>
          </a:xfrm>
          <a:prstGeom prst="rect">
            <a:avLst/>
          </a:prstGeom>
        </p:spPr>
      </p:pic>
      <p:pic>
        <p:nvPicPr>
          <p:cNvPr id="10" name="Picture 9" descr="bedroom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61" y="3475789"/>
            <a:ext cx="4130843" cy="2860842"/>
          </a:xfrm>
          <a:prstGeom prst="rect">
            <a:avLst/>
          </a:prstGeom>
        </p:spPr>
      </p:pic>
    </p:spTree>
    <p:extLst>
      <p:ext uri="{BB962C8B-B14F-4D97-AF65-F5344CB8AC3E}">
        <p14:creationId xmlns:p14="http://schemas.microsoft.com/office/powerpoint/2010/main" val="1229200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1752</TotalTime>
  <Words>1108</Words>
  <Application>Microsoft Macintosh PowerPoint</Application>
  <PresentationFormat>On-screen Show (4:3)</PresentationFormat>
  <Paragraphs>179</Paragraphs>
  <Slides>44</Slides>
  <Notes>38</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 Lesson 10 FOOD  </vt:lpstr>
      <vt:lpstr>What we will learn today</vt:lpstr>
      <vt:lpstr>Homework</vt:lpstr>
      <vt:lpstr>The UR Sound</vt:lpstr>
      <vt:lpstr>Let’s practice pronouncing the “ur” sound</vt:lpstr>
      <vt:lpstr>Let’s practice pronouncing the “ur” sound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compound word?</vt:lpstr>
      <vt:lpstr>Which compound word?</vt:lpstr>
      <vt:lpstr>Let’s practice!</vt:lpstr>
      <vt:lpstr>PowerPoint Presentation</vt:lpstr>
      <vt:lpstr>PowerPoint Presentation</vt:lpstr>
      <vt:lpstr>PowerPoint Presentation</vt:lpstr>
      <vt:lpstr>PowerPoint Presentation</vt:lpstr>
      <vt:lpstr>PowerPoint Presentation</vt:lpstr>
      <vt:lpstr>What did we learn?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Asia Dietrich</dc:creator>
  <cp:lastModifiedBy>Asia Dietrich</cp:lastModifiedBy>
  <cp:revision>182</cp:revision>
  <dcterms:created xsi:type="dcterms:W3CDTF">2016-07-01T14:02:12Z</dcterms:created>
  <dcterms:modified xsi:type="dcterms:W3CDTF">2016-07-31T12:57:35Z</dcterms:modified>
</cp:coreProperties>
</file>