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5" r:id="rId15"/>
    <p:sldId id="273" r:id="rId16"/>
    <p:sldId id="267" r:id="rId17"/>
    <p:sldId id="274" r:id="rId18"/>
    <p:sldId id="268" r:id="rId19"/>
    <p:sldId id="275" r:id="rId20"/>
    <p:sldId id="276" r:id="rId21"/>
    <p:sldId id="278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2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338A-EA47-FB4E-8909-7E3D63EB002B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F89E9-1F3B-1649-9345-4CA41955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</a:t>
            </a:r>
            <a:r>
              <a:rPr lang="en-US" baseline="0" dirty="0" smtClean="0"/>
              <a:t> “desserts” means (a sweet course usually served at the end of a meal). Have students circle the desserts. Then, go over each of the foods and give the English word for each graphic.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Pose</a:t>
            </a:r>
            <a:r>
              <a:rPr lang="en-US" baseline="0" dirty="0" smtClean="0"/>
              <a:t> question to students. Ask them what each topping is. (tomato, cheese, meat, bread, cucumber)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the poem.</a:t>
            </a:r>
            <a:r>
              <a:rPr lang="en-US" baseline="0" dirty="0" smtClean="0"/>
              <a:t> Have students each the reading.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the poem.</a:t>
            </a:r>
            <a:r>
              <a:rPr lang="en-US" baseline="0" dirty="0" smtClean="0"/>
              <a:t> Have students each do the  reading.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the poem.</a:t>
            </a:r>
            <a:r>
              <a:rPr lang="en-US" baseline="0" dirty="0" smtClean="0"/>
              <a:t> Have students each do the  reading.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8F30-7818-C14C-AA6E-03B5F72024D5}" type="datetimeFigureOut">
              <a:rPr lang="en-US" smtClean="0"/>
              <a:t>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s for title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2884"/>
            <a:ext cx="9144000" cy="16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2131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dirty="0" smtClean="0">
                <a:latin typeface="Century Gothic"/>
                <a:cs typeface="Century Gothic"/>
              </a:rPr>
              <a:t>Lesson 10: Tutoring</a:t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11100" b="1" dirty="0" smtClean="0">
                <a:effectLst>
                  <a:outerShdw blurRad="50800" dist="38100" dir="858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FOOD</a:t>
            </a:r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dirty="0">
                <a:latin typeface="Century Gothic"/>
                <a:cs typeface="Century Gothic"/>
              </a:rPr>
              <a:t/>
            </a:r>
            <a:br>
              <a:rPr lang="en-US" sz="3600" dirty="0">
                <a:latin typeface="Century Gothic"/>
                <a:cs typeface="Century Gothic"/>
              </a:rPr>
            </a:b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343" y="817366"/>
            <a:ext cx="1664489" cy="7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1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 dirty="0">
                <a:solidFill>
                  <a:srgbClr val="FF0000"/>
                </a:solidFill>
                <a:latin typeface="Arial Rounded MT Bold" charset="0"/>
              </a:rPr>
              <a:t>___</a:t>
            </a:r>
            <a:r>
              <a:rPr lang="es-PE" sz="3100" dirty="0" smtClean="0">
                <a:latin typeface="Arial Rounded MT Bold" charset="0"/>
              </a:rPr>
              <a:t> </a:t>
            </a:r>
            <a:r>
              <a:rPr lang="es-PE" sz="3100" dirty="0">
                <a:latin typeface="Arial Rounded MT Bold" charset="0"/>
              </a:rPr>
              <a:t>school is small and red</a:t>
            </a:r>
            <a:r>
              <a:rPr lang="es-PE" sz="3600" dirty="0">
                <a:latin typeface="Arial Rounded MT Bold" charset="0"/>
              </a:rPr>
              <a:t>.</a:t>
            </a:r>
            <a:r>
              <a:rPr lang="es-PE" sz="3600" dirty="0">
                <a:solidFill>
                  <a:srgbClr val="FF00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372225" y="5805488"/>
            <a:ext cx="2232025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372225" y="4868863"/>
            <a:ext cx="2303463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pic>
        <p:nvPicPr>
          <p:cNvPr id="4102" name="Picture 11" descr="http://indraia.com/wp-content/uploads/2012/09/school-building-clip-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4784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 descr="http://www.school-clipart.com/school_clipart_images/little_red_old_fashioned_schoolhouse_with_bellfry_0071-0907-2808-3331_SM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rectangular"/>
          <p:cNvSpPr/>
          <p:nvPr/>
        </p:nvSpPr>
        <p:spPr>
          <a:xfrm>
            <a:off x="5292725" y="2708275"/>
            <a:ext cx="2087563" cy="57626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school is small and red.</a:t>
            </a:r>
          </a:p>
        </p:txBody>
      </p:sp>
      <p:pic>
        <p:nvPicPr>
          <p:cNvPr id="4105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18796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16700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1810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 dirty="0" smtClean="0">
                <a:solidFill>
                  <a:srgbClr val="FF0000"/>
                </a:solidFill>
                <a:latin typeface="Arial Rounded MT Bold" charset="0"/>
              </a:rPr>
              <a:t>Their </a:t>
            </a:r>
            <a:r>
              <a:rPr lang="es-PE" sz="3100" dirty="0" smtClean="0">
                <a:latin typeface="Arial Rounded MT Bold" charset="0"/>
              </a:rPr>
              <a:t>school </a:t>
            </a:r>
            <a:r>
              <a:rPr lang="es-PE" sz="3100" dirty="0">
                <a:latin typeface="Arial Rounded MT Bold" charset="0"/>
              </a:rPr>
              <a:t>is small and red</a:t>
            </a:r>
            <a:r>
              <a:rPr lang="es-PE" sz="3600" dirty="0">
                <a:latin typeface="Arial Rounded MT Bold" charset="0"/>
              </a:rPr>
              <a:t>.</a:t>
            </a:r>
            <a:r>
              <a:rPr lang="es-PE" sz="3600" dirty="0">
                <a:solidFill>
                  <a:srgbClr val="FF00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372225" y="5805488"/>
            <a:ext cx="2232025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372225" y="4868863"/>
            <a:ext cx="2303463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pic>
        <p:nvPicPr>
          <p:cNvPr id="4102" name="Picture 11" descr="http://indraia.com/wp-content/uploads/2012/09/school-building-clip-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4784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 descr="http://www.school-clipart.com/school_clipart_images/little_red_old_fashioned_schoolhouse_with_bellfry_0071-0907-2808-3331_SM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rectangular"/>
          <p:cNvSpPr/>
          <p:nvPr/>
        </p:nvSpPr>
        <p:spPr>
          <a:xfrm>
            <a:off x="5292725" y="2708275"/>
            <a:ext cx="2087563" cy="57626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school is small and red.</a:t>
            </a:r>
          </a:p>
        </p:txBody>
      </p:sp>
      <p:pic>
        <p:nvPicPr>
          <p:cNvPr id="4105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18796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16700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426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000" dirty="0" smtClean="0">
                <a:solidFill>
                  <a:srgbClr val="FF0000"/>
                </a:solidFill>
                <a:latin typeface="Arial Rounded MT Bold" charset="0"/>
              </a:rPr>
              <a:t>_____ </a:t>
            </a:r>
            <a:r>
              <a:rPr lang="es-PE" sz="3000" dirty="0" smtClean="0">
                <a:latin typeface="Arial Rounded MT Bold" charset="0"/>
              </a:rPr>
              <a:t>teacher </a:t>
            </a:r>
            <a:r>
              <a:rPr lang="es-PE" sz="3000" dirty="0">
                <a:latin typeface="Arial Rounded MT Bold" charset="0"/>
              </a:rPr>
              <a:t>is a woman</a:t>
            </a:r>
            <a:r>
              <a:rPr lang="es-PE" sz="3600" dirty="0">
                <a:latin typeface="Arial Rounded MT Bold" charset="0"/>
              </a:rPr>
              <a:t>.</a:t>
            </a:r>
            <a:r>
              <a:rPr lang="es-PE" sz="3600" dirty="0">
                <a:solidFill>
                  <a:srgbClr val="FF00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443663" y="4724400"/>
            <a:ext cx="2232025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443663" y="5589588"/>
            <a:ext cx="2305050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2987675" y="2060575"/>
            <a:ext cx="2089150" cy="57626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teacher is a woman.</a:t>
            </a:r>
          </a:p>
        </p:txBody>
      </p:sp>
      <p:pic>
        <p:nvPicPr>
          <p:cNvPr id="6151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8811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http://www.cwu.edu/~erdmanj/school-teacher-clip-art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428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" descr="teacher clip-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7200"/>
            <a:ext cx="230346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4531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000">
                <a:solidFill>
                  <a:srgbClr val="FF0000"/>
                </a:solidFill>
                <a:latin typeface="Arial Rounded MT Bold" charset="0"/>
              </a:rPr>
              <a:t>Our</a:t>
            </a:r>
            <a:r>
              <a:rPr lang="es-PE" sz="3000">
                <a:latin typeface="Arial Rounded MT Bold" charset="0"/>
              </a:rPr>
              <a:t> teacher is a woman</a:t>
            </a:r>
            <a:r>
              <a:rPr lang="es-PE" sz="3600">
                <a:latin typeface="Arial Rounded MT Bold" charset="0"/>
              </a:rPr>
              <a:t>.</a:t>
            </a:r>
            <a:r>
              <a:rPr lang="es-PE" sz="3600">
                <a:solidFill>
                  <a:srgbClr val="FF00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443663" y="4724400"/>
            <a:ext cx="2232025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443663" y="5589588"/>
            <a:ext cx="2305050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2987675" y="2060575"/>
            <a:ext cx="2089150" cy="57626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teacher is a woman.</a:t>
            </a:r>
          </a:p>
        </p:txBody>
      </p:sp>
      <p:pic>
        <p:nvPicPr>
          <p:cNvPr id="6151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8811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http://www.cwu.edu/~erdmanj/school-teacher-clip-art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428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" descr="teacher clip-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7200"/>
            <a:ext cx="230346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73089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000" dirty="0" smtClean="0">
                <a:solidFill>
                  <a:srgbClr val="FF0000"/>
                </a:solidFill>
                <a:latin typeface="Arial Rounded MT Bold" charset="0"/>
              </a:rPr>
              <a:t>_____ </a:t>
            </a:r>
            <a:r>
              <a:rPr lang="es-PE" sz="3000" dirty="0" smtClean="0">
                <a:latin typeface="Arial Rounded MT Bold" charset="0"/>
              </a:rPr>
              <a:t>teacher </a:t>
            </a:r>
            <a:r>
              <a:rPr lang="es-PE" sz="3000" dirty="0">
                <a:latin typeface="Arial Rounded MT Bold" charset="0"/>
              </a:rPr>
              <a:t>is a man</a:t>
            </a:r>
            <a:r>
              <a:rPr lang="es-PE" sz="3600" dirty="0">
                <a:latin typeface="Arial Rounded MT Bold" charset="0"/>
              </a:rPr>
              <a:t>.</a:t>
            </a:r>
            <a:r>
              <a:rPr lang="es-PE" sz="3600" dirty="0">
                <a:solidFill>
                  <a:srgbClr val="FF00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443663" y="5516563"/>
            <a:ext cx="2232025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372225" y="4652963"/>
            <a:ext cx="2303463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2987675" y="2060575"/>
            <a:ext cx="2089150" cy="57626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teacher is a man.</a:t>
            </a:r>
          </a:p>
        </p:txBody>
      </p:sp>
      <p:pic>
        <p:nvPicPr>
          <p:cNvPr id="5127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8811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http://www.cwu.edu/~erdmanj/school-teacher-clip-art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428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teacher clip-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81300"/>
            <a:ext cx="2519362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3450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000">
                <a:solidFill>
                  <a:srgbClr val="FF0000"/>
                </a:solidFill>
                <a:latin typeface="Arial Rounded MT Bold" charset="0"/>
              </a:rPr>
              <a:t>Their</a:t>
            </a:r>
            <a:r>
              <a:rPr lang="es-PE" sz="3000">
                <a:latin typeface="Arial Rounded MT Bold" charset="0"/>
              </a:rPr>
              <a:t> teacher is a man</a:t>
            </a:r>
            <a:r>
              <a:rPr lang="es-PE" sz="3600">
                <a:latin typeface="Arial Rounded MT Bold" charset="0"/>
              </a:rPr>
              <a:t>.</a:t>
            </a:r>
            <a:r>
              <a:rPr lang="es-PE" sz="3600">
                <a:solidFill>
                  <a:srgbClr val="FF00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443663" y="5516563"/>
            <a:ext cx="2232025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372225" y="4652963"/>
            <a:ext cx="2303463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2987675" y="2060575"/>
            <a:ext cx="2089150" cy="57626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teacher is a man.</a:t>
            </a:r>
          </a:p>
        </p:txBody>
      </p:sp>
      <p:pic>
        <p:nvPicPr>
          <p:cNvPr id="5127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8811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http://www.cwu.edu/~erdmanj/school-teacher-clip-art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428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teacher clip-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81300"/>
            <a:ext cx="2519362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53191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000" dirty="0" smtClean="0">
                <a:solidFill>
                  <a:srgbClr val="FF0000"/>
                </a:solidFill>
                <a:latin typeface="Arial Rounded MT Bold" charset="0"/>
              </a:rPr>
              <a:t>_____ </a:t>
            </a:r>
            <a:r>
              <a:rPr lang="es-PE" sz="3000" dirty="0" smtClean="0">
                <a:latin typeface="Arial Rounded MT Bold" charset="0"/>
              </a:rPr>
              <a:t>school </a:t>
            </a:r>
            <a:r>
              <a:rPr lang="es-PE" sz="3000" dirty="0">
                <a:latin typeface="Arial Rounded MT Bold" charset="0"/>
              </a:rPr>
              <a:t>has a playground.</a:t>
            </a:r>
            <a:r>
              <a:rPr lang="es-PE" sz="3600" dirty="0">
                <a:solidFill>
                  <a:srgbClr val="FF00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443663" y="4724400"/>
            <a:ext cx="2232025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443663" y="5589588"/>
            <a:ext cx="2305050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2987675" y="2060575"/>
            <a:ext cx="2089150" cy="57626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school has a playground.</a:t>
            </a:r>
          </a:p>
        </p:txBody>
      </p:sp>
      <p:pic>
        <p:nvPicPr>
          <p:cNvPr id="7175" name="Picture 2" descr="http://www.arthursclipart.org/kids/kidscol/playground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0875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http://www.clker.com/cliparts/D/T/i/I/b/Y/cartoon-basketball-court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6289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8811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266541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42091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000">
                <a:solidFill>
                  <a:srgbClr val="FF0000"/>
                </a:solidFill>
                <a:latin typeface="Arial Rounded MT Bold" charset="0"/>
              </a:rPr>
              <a:t>Our</a:t>
            </a:r>
            <a:r>
              <a:rPr lang="es-PE" sz="3000">
                <a:latin typeface="Arial Rounded MT Bold" charset="0"/>
              </a:rPr>
              <a:t> school has a playground.</a:t>
            </a:r>
            <a:r>
              <a:rPr lang="es-PE" sz="3600">
                <a:solidFill>
                  <a:srgbClr val="FF00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443663" y="4724400"/>
            <a:ext cx="2232025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443663" y="5589588"/>
            <a:ext cx="2305050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2987675" y="2060575"/>
            <a:ext cx="2089150" cy="57626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school has a playground.</a:t>
            </a:r>
          </a:p>
        </p:txBody>
      </p:sp>
      <p:pic>
        <p:nvPicPr>
          <p:cNvPr id="7175" name="Picture 2" descr="http://www.arthursclipart.org/kids/kidscol/playground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0875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http://www.clker.com/cliparts/D/T/i/I/b/Y/cartoon-basketball-court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6289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8811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266541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52515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2500" dirty="0" smtClean="0">
                <a:solidFill>
                  <a:srgbClr val="FF0000"/>
                </a:solidFill>
                <a:latin typeface="Arial Rounded MT Bold" charset="0"/>
              </a:rPr>
              <a:t>_____ </a:t>
            </a:r>
            <a:r>
              <a:rPr lang="es-PE" sz="2500" dirty="0" smtClean="0">
                <a:latin typeface="Arial Rounded MT Bold" charset="0"/>
              </a:rPr>
              <a:t>school </a:t>
            </a:r>
            <a:r>
              <a:rPr lang="es-PE" sz="2500" dirty="0">
                <a:latin typeface="Arial Rounded MT Bold" charset="0"/>
              </a:rPr>
              <a:t>has a basketball court.</a:t>
            </a:r>
            <a:endParaRPr lang="es-PE" sz="2500" dirty="0">
              <a:solidFill>
                <a:srgbClr val="FF0000"/>
              </a:solidFill>
              <a:latin typeface="Arial Rounded MT Bold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516688" y="5732463"/>
            <a:ext cx="2232025" cy="577850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443663" y="4797425"/>
            <a:ext cx="2305050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2771775" y="1700213"/>
            <a:ext cx="2592388" cy="93662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22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school has a basketball court.</a:t>
            </a:r>
          </a:p>
        </p:txBody>
      </p:sp>
      <p:pic>
        <p:nvPicPr>
          <p:cNvPr id="8199" name="Picture 2" descr="http://www.arthursclipart.org/kids/kidscol/playground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0875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http://www.clker.com/cliparts/D/T/i/I/b/Y/cartoon-basketball-court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6289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18811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24175"/>
            <a:ext cx="23764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19988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2500">
                <a:solidFill>
                  <a:srgbClr val="FF0000"/>
                </a:solidFill>
                <a:latin typeface="Arial Rounded MT Bold" charset="0"/>
              </a:rPr>
              <a:t>Their</a:t>
            </a:r>
            <a:r>
              <a:rPr lang="es-PE" sz="2500">
                <a:latin typeface="Arial Rounded MT Bold" charset="0"/>
              </a:rPr>
              <a:t> school has a basketball court.</a:t>
            </a:r>
            <a:endParaRPr lang="es-PE" sz="2500">
              <a:solidFill>
                <a:srgbClr val="FF0000"/>
              </a:solidFill>
              <a:latin typeface="Arial Rounded MT Bold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516688" y="5732463"/>
            <a:ext cx="2232025" cy="577850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443663" y="4797425"/>
            <a:ext cx="2305050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2771775" y="1700213"/>
            <a:ext cx="2592388" cy="93662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22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school has a basketball court.</a:t>
            </a:r>
          </a:p>
        </p:txBody>
      </p:sp>
      <p:pic>
        <p:nvPicPr>
          <p:cNvPr id="8199" name="Picture 2" descr="http://www.arthursclipart.org/kids/kidscol/playground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0875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http://www.clker.com/cliparts/D/T/i/I/b/Y/cartoon-basketball-court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6289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18811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24175"/>
            <a:ext cx="23764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0328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4" y="694974"/>
            <a:ext cx="5105591" cy="6163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533" y="1117600"/>
            <a:ext cx="15917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mail</a:t>
            </a:r>
          </a:p>
          <a:p>
            <a:r>
              <a:rPr lang="en-US" sz="4400" dirty="0" smtClean="0"/>
              <a:t>fish</a:t>
            </a:r>
          </a:p>
          <a:p>
            <a:r>
              <a:rPr lang="en-US" sz="4400" dirty="0" smtClean="0"/>
              <a:t>sun</a:t>
            </a:r>
          </a:p>
          <a:p>
            <a:r>
              <a:rPr lang="en-US" sz="4400" dirty="0" smtClean="0"/>
              <a:t>cow</a:t>
            </a:r>
          </a:p>
          <a:p>
            <a:r>
              <a:rPr lang="en-US" sz="4400" dirty="0" smtClean="0"/>
              <a:t>wheel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408523" y="914400"/>
            <a:ext cx="19048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chair</a:t>
            </a:r>
          </a:p>
          <a:p>
            <a:r>
              <a:rPr lang="en-US" sz="4400" dirty="0" smtClean="0"/>
              <a:t>bowl</a:t>
            </a:r>
          </a:p>
          <a:p>
            <a:r>
              <a:rPr lang="en-US" sz="4400" dirty="0" smtClean="0"/>
              <a:t>Box</a:t>
            </a:r>
          </a:p>
          <a:p>
            <a:r>
              <a:rPr lang="en-US" sz="4400" dirty="0" smtClean="0"/>
              <a:t>glasses</a:t>
            </a:r>
          </a:p>
          <a:p>
            <a:r>
              <a:rPr lang="en-US" sz="4400" dirty="0" smtClean="0"/>
              <a:t>boy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7732" y="106444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Look up the words, and combine them. </a:t>
            </a:r>
            <a:endParaRPr lang="en-US" sz="3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280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626" y="423283"/>
            <a:ext cx="8384883" cy="638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626" y="1725693"/>
            <a:ext cx="91826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Complete </a:t>
            </a:r>
            <a:r>
              <a:rPr lang="en-US" sz="3200" dirty="0">
                <a:latin typeface="Century Gothic"/>
                <a:cs typeface="Century Gothic"/>
              </a:rPr>
              <a:t>each compound word by</a:t>
            </a:r>
          </a:p>
          <a:p>
            <a:r>
              <a:rPr lang="en-US" sz="3200" dirty="0">
                <a:latin typeface="Century Gothic"/>
                <a:cs typeface="Century Gothic"/>
              </a:rPr>
              <a:t>     adding a word from the list.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1. </a:t>
            </a:r>
            <a:r>
              <a:rPr lang="en-US" sz="2800" dirty="0">
                <a:latin typeface="Century Gothic"/>
                <a:cs typeface="Century Gothic"/>
              </a:rPr>
              <a:t>We went to the sea_______ at Easter.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2. </a:t>
            </a:r>
            <a:r>
              <a:rPr lang="en-US" sz="2800" dirty="0">
                <a:latin typeface="Century Gothic"/>
                <a:cs typeface="Century Gothic"/>
              </a:rPr>
              <a:t>She only wears leather _______.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3. </a:t>
            </a:r>
            <a:r>
              <a:rPr lang="en-US" sz="2800" dirty="0">
                <a:latin typeface="Century Gothic"/>
                <a:cs typeface="Century Gothic"/>
              </a:rPr>
              <a:t>Her book______ is full of English books.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4. </a:t>
            </a:r>
            <a:r>
              <a:rPr lang="en-US" sz="2800" dirty="0">
                <a:latin typeface="Century Gothic"/>
                <a:cs typeface="Century Gothic"/>
              </a:rPr>
              <a:t>How much pocket  _______ do you get?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5. </a:t>
            </a:r>
            <a:r>
              <a:rPr lang="en-US" sz="2800" dirty="0">
                <a:latin typeface="Century Gothic"/>
                <a:cs typeface="Century Gothic"/>
              </a:rPr>
              <a:t>We’re lost. And I forgot the road ________ at home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013504" y="5829364"/>
            <a:ext cx="7017563" cy="571654"/>
          </a:xfrm>
          <a:prstGeom prst="flowChartAlternateProcess">
            <a:avLst/>
          </a:prstGeom>
          <a:solidFill>
            <a:srgbClr val="FEF2E8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 case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 ●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money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●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side   ●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shoes</a:t>
            </a:r>
            <a:r>
              <a:rPr lang="en-US" sz="1600" dirty="0" smtClean="0">
                <a:latin typeface="Century Gothic"/>
                <a:ea typeface="ÇlÇr ñæí©" charset="0"/>
                <a:cs typeface="Century Gothic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 market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 map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singer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359627" y="-79382"/>
            <a:ext cx="9906000" cy="1707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Century Gothic"/>
                <a:cs typeface="Century Gothic"/>
              </a:rPr>
              <a:t>Compound Words</a:t>
            </a:r>
            <a:endParaRPr lang="en-US" sz="4800" b="1" dirty="0">
              <a:latin typeface="Century Gothic"/>
              <a:cs typeface="Century Gothic"/>
            </a:endParaRPr>
          </a:p>
        </p:txBody>
      </p:sp>
      <p:pic>
        <p:nvPicPr>
          <p:cNvPr id="5" name="Picture 4" descr="boo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32" y="2257672"/>
            <a:ext cx="1852870" cy="20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1701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4310" y="423283"/>
            <a:ext cx="8680460" cy="638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626" y="1725693"/>
            <a:ext cx="9182668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Complete </a:t>
            </a:r>
            <a:r>
              <a:rPr lang="en-US" sz="3200" dirty="0">
                <a:latin typeface="Century Gothic"/>
                <a:cs typeface="Century Gothic"/>
              </a:rPr>
              <a:t>each compound word by</a:t>
            </a:r>
          </a:p>
          <a:p>
            <a:r>
              <a:rPr lang="en-US" sz="3200" dirty="0">
                <a:latin typeface="Century Gothic"/>
                <a:cs typeface="Century Gothic"/>
              </a:rPr>
              <a:t>     adding a word from the list.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1. </a:t>
            </a:r>
            <a:r>
              <a:rPr lang="en-US" sz="2800" dirty="0">
                <a:latin typeface="Century Gothic"/>
                <a:cs typeface="Century Gothic"/>
              </a:rPr>
              <a:t>We went to the </a:t>
            </a:r>
            <a:r>
              <a:rPr lang="en-US" sz="2800" dirty="0" smtClean="0">
                <a:latin typeface="Century Gothic"/>
                <a:cs typeface="Century Gothic"/>
              </a:rPr>
              <a:t>sea</a:t>
            </a:r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side</a:t>
            </a:r>
            <a:r>
              <a:rPr lang="en-US" sz="2800" dirty="0" smtClean="0">
                <a:latin typeface="Century Gothic"/>
                <a:cs typeface="Century Gothic"/>
              </a:rPr>
              <a:t> at </a:t>
            </a:r>
            <a:r>
              <a:rPr lang="en-US" sz="2800" dirty="0">
                <a:latin typeface="Century Gothic"/>
                <a:cs typeface="Century Gothic"/>
              </a:rPr>
              <a:t>Easter.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2. </a:t>
            </a:r>
            <a:r>
              <a:rPr lang="en-US" sz="2800" dirty="0">
                <a:latin typeface="Century Gothic"/>
                <a:cs typeface="Century Gothic"/>
              </a:rPr>
              <a:t>She only wears leather </a:t>
            </a:r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shoes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  <a:p>
            <a:r>
              <a:rPr lang="en-US" sz="2800" b="1" dirty="0">
                <a:latin typeface="Century Gothic"/>
                <a:cs typeface="Century Gothic"/>
              </a:rPr>
              <a:t>3. </a:t>
            </a:r>
            <a:r>
              <a:rPr lang="en-US" sz="2800" dirty="0">
                <a:latin typeface="Century Gothic"/>
                <a:cs typeface="Century Gothic"/>
              </a:rPr>
              <a:t>Her </a:t>
            </a:r>
            <a:r>
              <a:rPr lang="en-US" sz="2800" dirty="0" smtClean="0">
                <a:latin typeface="Century Gothic"/>
                <a:cs typeface="Century Gothic"/>
              </a:rPr>
              <a:t>book</a:t>
            </a:r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case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is full of English books.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4. </a:t>
            </a:r>
            <a:r>
              <a:rPr lang="en-US" sz="2800" dirty="0">
                <a:latin typeface="Century Gothic"/>
                <a:cs typeface="Century Gothic"/>
              </a:rPr>
              <a:t>How much pocket </a:t>
            </a:r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money </a:t>
            </a:r>
            <a:r>
              <a:rPr lang="en-US" sz="2800" dirty="0" smtClean="0">
                <a:latin typeface="Century Gothic"/>
                <a:cs typeface="Century Gothic"/>
              </a:rPr>
              <a:t>do </a:t>
            </a:r>
            <a:r>
              <a:rPr lang="en-US" sz="2800" dirty="0">
                <a:latin typeface="Century Gothic"/>
                <a:cs typeface="Century Gothic"/>
              </a:rPr>
              <a:t>you get?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5. </a:t>
            </a:r>
            <a:r>
              <a:rPr lang="en-US" sz="2800" dirty="0">
                <a:latin typeface="Century Gothic"/>
                <a:cs typeface="Century Gothic"/>
              </a:rPr>
              <a:t>We’re lost. And I forgot the road </a:t>
            </a:r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map </a:t>
            </a:r>
            <a:r>
              <a:rPr lang="en-US" sz="2800" dirty="0" smtClean="0">
                <a:latin typeface="Century Gothic"/>
                <a:cs typeface="Century Gothic"/>
              </a:rPr>
              <a:t>at </a:t>
            </a:r>
            <a:r>
              <a:rPr lang="en-US" sz="2800" dirty="0">
                <a:latin typeface="Century Gothic"/>
                <a:cs typeface="Century Gothic"/>
              </a:rPr>
              <a:t>home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013504" y="5829364"/>
            <a:ext cx="7017563" cy="571654"/>
          </a:xfrm>
          <a:prstGeom prst="flowChartAlternateProcess">
            <a:avLst/>
          </a:prstGeom>
          <a:solidFill>
            <a:srgbClr val="FEF2E8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 case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 ●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money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●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side   ●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shoes</a:t>
            </a:r>
            <a:r>
              <a:rPr lang="en-US" sz="1600" dirty="0" smtClean="0">
                <a:latin typeface="Century Gothic"/>
                <a:ea typeface="ÇlÇr ñæí©" charset="0"/>
                <a:cs typeface="Century Gothic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● map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59627" y="-79382"/>
            <a:ext cx="9906000" cy="1707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Century Gothic"/>
                <a:cs typeface="Century Gothic"/>
              </a:rPr>
              <a:t>Answers</a:t>
            </a:r>
            <a:endParaRPr lang="en-US" sz="4800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mon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24" y="2501398"/>
            <a:ext cx="2560601" cy="15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290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626" y="423283"/>
            <a:ext cx="8384883" cy="638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626" y="1800281"/>
            <a:ext cx="918266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Complete </a:t>
            </a:r>
            <a:r>
              <a:rPr lang="en-US" sz="3200" dirty="0">
                <a:latin typeface="Century Gothic"/>
                <a:cs typeface="Century Gothic"/>
              </a:rPr>
              <a:t>each compound word by</a:t>
            </a:r>
          </a:p>
          <a:p>
            <a:r>
              <a:rPr lang="en-US" sz="3200" dirty="0">
                <a:latin typeface="Century Gothic"/>
                <a:cs typeface="Century Gothic"/>
              </a:rPr>
              <a:t>     adding a word from the list</a:t>
            </a:r>
            <a:r>
              <a:rPr lang="en-US" sz="3200" dirty="0" smtClean="0">
                <a:latin typeface="Century Gothic"/>
                <a:cs typeface="Century Gothic"/>
              </a:rPr>
              <a:t>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2800" b="1" dirty="0" smtClean="0">
                <a:latin typeface="Century Gothic"/>
                <a:cs typeface="Century Gothic"/>
              </a:rPr>
              <a:t>6</a:t>
            </a:r>
            <a:r>
              <a:rPr lang="en-US" sz="2800" b="1" dirty="0">
                <a:latin typeface="Century Gothic"/>
                <a:cs typeface="Century Gothic"/>
              </a:rPr>
              <a:t>. </a:t>
            </a:r>
            <a:r>
              <a:rPr lang="en-US" sz="2800" dirty="0">
                <a:latin typeface="Century Gothic"/>
                <a:cs typeface="Century Gothic"/>
              </a:rPr>
              <a:t>It’s so hot. I’ll have an ice _______. 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7. </a:t>
            </a:r>
            <a:r>
              <a:rPr lang="en-US" sz="2800" dirty="0">
                <a:latin typeface="Century Gothic"/>
                <a:cs typeface="Century Gothic"/>
              </a:rPr>
              <a:t>I love chocolate cup_______ , don’t you?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8. </a:t>
            </a:r>
            <a:r>
              <a:rPr lang="en-US" sz="2800" dirty="0">
                <a:latin typeface="Century Gothic"/>
                <a:cs typeface="Century Gothic"/>
              </a:rPr>
              <a:t>He’s a famous rock _______, isn’t he?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9. </a:t>
            </a:r>
            <a:r>
              <a:rPr lang="en-US" sz="2800" dirty="0">
                <a:latin typeface="Century Gothic"/>
                <a:cs typeface="Century Gothic"/>
              </a:rPr>
              <a:t>Let’s go to the street_______, shall we? 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10. </a:t>
            </a:r>
            <a:r>
              <a:rPr lang="en-US" sz="2800" dirty="0">
                <a:latin typeface="Century Gothic"/>
                <a:cs typeface="Century Gothic"/>
              </a:rPr>
              <a:t>Her boy_______ is late. As always.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009363" y="5865190"/>
            <a:ext cx="6386501" cy="599962"/>
          </a:xfrm>
          <a:prstGeom prst="flowChartAlternateProcess">
            <a:avLst/>
          </a:prstGeom>
          <a:solidFill>
            <a:srgbClr val="FEF2E8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case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cake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friend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market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cream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singer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59627" y="-79382"/>
            <a:ext cx="9906000" cy="1707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Century Gothic"/>
                <a:cs typeface="Century Gothic"/>
              </a:rPr>
              <a:t>Compound Words</a:t>
            </a:r>
            <a:endParaRPr lang="en-US" sz="4800" b="1" dirty="0">
              <a:latin typeface="Century Gothic"/>
              <a:cs typeface="Century Gothic"/>
            </a:endParaRPr>
          </a:p>
        </p:txBody>
      </p:sp>
      <p:pic>
        <p:nvPicPr>
          <p:cNvPr id="5" name="Picture 4" descr="icecre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301">
            <a:off x="7676189" y="2213955"/>
            <a:ext cx="1636537" cy="32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4267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626" y="423283"/>
            <a:ext cx="8384883" cy="638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626" y="1800281"/>
            <a:ext cx="918266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Complete </a:t>
            </a:r>
            <a:r>
              <a:rPr lang="en-US" sz="3200" dirty="0">
                <a:latin typeface="Century Gothic"/>
                <a:cs typeface="Century Gothic"/>
              </a:rPr>
              <a:t>each compound word by</a:t>
            </a:r>
          </a:p>
          <a:p>
            <a:r>
              <a:rPr lang="en-US" sz="3200" dirty="0">
                <a:latin typeface="Century Gothic"/>
                <a:cs typeface="Century Gothic"/>
              </a:rPr>
              <a:t>     adding a word from the list</a:t>
            </a:r>
            <a:r>
              <a:rPr lang="en-US" sz="3200" dirty="0" smtClean="0">
                <a:latin typeface="Century Gothic"/>
                <a:cs typeface="Century Gothic"/>
              </a:rPr>
              <a:t>.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2800" b="1" dirty="0" smtClean="0">
                <a:latin typeface="Century Gothic"/>
                <a:cs typeface="Century Gothic"/>
              </a:rPr>
              <a:t>6</a:t>
            </a:r>
            <a:r>
              <a:rPr lang="en-US" sz="2800" b="1" dirty="0">
                <a:latin typeface="Century Gothic"/>
                <a:cs typeface="Century Gothic"/>
              </a:rPr>
              <a:t>. </a:t>
            </a:r>
            <a:r>
              <a:rPr lang="en-US" sz="2800" dirty="0">
                <a:latin typeface="Century Gothic"/>
                <a:cs typeface="Century Gothic"/>
              </a:rPr>
              <a:t>It’s so hot. I’ll have an ice </a:t>
            </a:r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cream</a:t>
            </a:r>
            <a:r>
              <a:rPr lang="en-US" sz="2800" dirty="0" smtClean="0">
                <a:latin typeface="Century Gothic"/>
                <a:cs typeface="Century Gothic"/>
              </a:rPr>
              <a:t>. </a:t>
            </a:r>
            <a:endParaRPr lang="en-US" sz="2800" dirty="0">
              <a:latin typeface="Century Gothic"/>
              <a:cs typeface="Century Gothic"/>
            </a:endParaRPr>
          </a:p>
          <a:p>
            <a:r>
              <a:rPr lang="en-US" sz="2800" b="1" dirty="0">
                <a:latin typeface="Century Gothic"/>
                <a:cs typeface="Century Gothic"/>
              </a:rPr>
              <a:t>7. </a:t>
            </a:r>
            <a:r>
              <a:rPr lang="en-US" sz="2800" dirty="0">
                <a:latin typeface="Century Gothic"/>
                <a:cs typeface="Century Gothic"/>
              </a:rPr>
              <a:t>I love chocolate </a:t>
            </a:r>
            <a:r>
              <a:rPr lang="en-US" sz="2800" dirty="0" smtClean="0">
                <a:latin typeface="Century Gothic"/>
                <a:cs typeface="Century Gothic"/>
              </a:rPr>
              <a:t>cup</a:t>
            </a:r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cake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, don’t you?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8. </a:t>
            </a:r>
            <a:r>
              <a:rPr lang="en-US" sz="2800" dirty="0">
                <a:latin typeface="Century Gothic"/>
                <a:cs typeface="Century Gothic"/>
              </a:rPr>
              <a:t>He’s a famous rock </a:t>
            </a:r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singer</a:t>
            </a:r>
            <a:r>
              <a:rPr lang="en-US" sz="2800" dirty="0" smtClean="0">
                <a:latin typeface="Century Gothic"/>
                <a:cs typeface="Century Gothic"/>
              </a:rPr>
              <a:t>, </a:t>
            </a:r>
            <a:r>
              <a:rPr lang="en-US" sz="2800" dirty="0">
                <a:latin typeface="Century Gothic"/>
                <a:cs typeface="Century Gothic"/>
              </a:rPr>
              <a:t>isn’t he?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9. </a:t>
            </a:r>
            <a:r>
              <a:rPr lang="en-US" sz="2800" dirty="0">
                <a:latin typeface="Century Gothic"/>
                <a:cs typeface="Century Gothic"/>
              </a:rPr>
              <a:t>Let’s go to the </a:t>
            </a:r>
            <a:r>
              <a:rPr lang="en-US" sz="2800" dirty="0" smtClean="0">
                <a:latin typeface="Century Gothic"/>
                <a:cs typeface="Century Gothic"/>
              </a:rPr>
              <a:t>street </a:t>
            </a:r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market</a:t>
            </a:r>
            <a:r>
              <a:rPr lang="en-US" sz="2800" dirty="0" smtClean="0">
                <a:latin typeface="Century Gothic"/>
                <a:cs typeface="Century Gothic"/>
              </a:rPr>
              <a:t>, </a:t>
            </a:r>
            <a:r>
              <a:rPr lang="en-US" sz="2800" dirty="0">
                <a:latin typeface="Century Gothic"/>
                <a:cs typeface="Century Gothic"/>
              </a:rPr>
              <a:t>shall we? </a:t>
            </a:r>
          </a:p>
          <a:p>
            <a:r>
              <a:rPr lang="en-US" sz="2800" b="1" dirty="0">
                <a:latin typeface="Century Gothic"/>
                <a:cs typeface="Century Gothic"/>
              </a:rPr>
              <a:t>10. </a:t>
            </a:r>
            <a:r>
              <a:rPr lang="en-US" sz="2800" dirty="0">
                <a:latin typeface="Century Gothic"/>
                <a:cs typeface="Century Gothic"/>
              </a:rPr>
              <a:t>Her </a:t>
            </a:r>
            <a:r>
              <a:rPr lang="en-US" sz="2800" dirty="0" smtClean="0">
                <a:latin typeface="Century Gothic"/>
                <a:cs typeface="Century Gothic"/>
              </a:rPr>
              <a:t>boy</a:t>
            </a:r>
            <a:r>
              <a:rPr lang="en-US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friend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is late. As always.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  <a:p>
            <a:r>
              <a:rPr lang="en-US" sz="3200" dirty="0">
                <a:latin typeface="Century Gothic"/>
                <a:cs typeface="Century Gothic"/>
              </a:rPr>
              <a:t> 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009363" y="5865190"/>
            <a:ext cx="6386501" cy="599962"/>
          </a:xfrm>
          <a:prstGeom prst="flowChartAlternateProcess">
            <a:avLst/>
          </a:prstGeom>
          <a:solidFill>
            <a:srgbClr val="FEF2E8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case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cake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friend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market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cream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singer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59627" y="-79382"/>
            <a:ext cx="9906000" cy="1707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Century Gothic"/>
                <a:cs typeface="Century Gothic"/>
              </a:rPr>
              <a:t>Answers</a:t>
            </a:r>
            <a:endParaRPr lang="en-US" sz="4800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cupcak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71" y="0"/>
            <a:ext cx="1660779" cy="20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596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0"/>
            <a:ext cx="5412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3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24751" y="-79382"/>
            <a:ext cx="9906000" cy="879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smtClean="0">
                <a:latin typeface="Century Gothic"/>
                <a:cs typeface="Century Gothic"/>
              </a:rPr>
              <a:t>What is inside this sandwich?</a:t>
            </a:r>
            <a:endParaRPr lang="en-US" sz="3800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Huge Detail Sandwich Ve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380"/>
            <a:ext cx="9144000" cy="57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8154" y="106945"/>
            <a:ext cx="8308860" cy="14371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entury Gothic"/>
                <a:cs typeface="Century Gothic"/>
              </a:rPr>
              <a:t>Outdoor Bedtime</a:t>
            </a:r>
          </a:p>
        </p:txBody>
      </p:sp>
      <p:pic>
        <p:nvPicPr>
          <p:cNvPr id="2" name="Picture 1" descr="outdoor bedtime po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51" y="1483894"/>
            <a:ext cx="6590631" cy="5272505"/>
          </a:xfrm>
          <a:prstGeom prst="rect">
            <a:avLst/>
          </a:prstGeom>
        </p:spPr>
      </p:pic>
      <p:pic>
        <p:nvPicPr>
          <p:cNvPr id="4" name="Picture 3" descr="scarec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74" y="1544051"/>
            <a:ext cx="3125130" cy="38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8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8155" y="2068981"/>
            <a:ext cx="6375256" cy="39067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Define the words from the poem. 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/>
                <a:cs typeface="Century Gothic"/>
              </a:rPr>
              <a:t>bedtime, outside, moonlight, haystack, bedroom, firefly, scarecrow, goodnight</a:t>
            </a:r>
            <a:endParaRPr lang="en-US" sz="32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h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9824" y="3886227"/>
            <a:ext cx="2971672" cy="2089457"/>
          </a:xfrm>
          <a:prstGeom prst="rect">
            <a:avLst/>
          </a:prstGeom>
        </p:spPr>
      </p:pic>
      <p:pic>
        <p:nvPicPr>
          <p:cNvPr id="5" name="Picture 4" descr="firef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664" y="1064614"/>
            <a:ext cx="846737" cy="10043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59627" y="-79382"/>
            <a:ext cx="9906000" cy="1707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Century Gothic"/>
                <a:cs typeface="Century Gothic"/>
              </a:rPr>
              <a:t>New Words</a:t>
            </a:r>
            <a:endParaRPr lang="en-US" sz="4800" b="1" dirty="0">
              <a:latin typeface="Century Gothic"/>
              <a:cs typeface="Century Gothic"/>
            </a:endParaRPr>
          </a:p>
        </p:txBody>
      </p:sp>
      <p:pic>
        <p:nvPicPr>
          <p:cNvPr id="9" name="Picture 8" descr="firef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 flipH="1">
            <a:off x="1928639" y="1482210"/>
            <a:ext cx="673389" cy="798748"/>
          </a:xfrm>
          <a:prstGeom prst="rect">
            <a:avLst/>
          </a:prstGeom>
        </p:spPr>
      </p:pic>
      <p:pic>
        <p:nvPicPr>
          <p:cNvPr id="10" name="Picture 9" descr="firef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8843" flipH="1">
            <a:off x="1252801" y="404892"/>
            <a:ext cx="619552" cy="734889"/>
          </a:xfrm>
          <a:prstGeom prst="rect">
            <a:avLst/>
          </a:prstGeom>
        </p:spPr>
      </p:pic>
      <p:pic>
        <p:nvPicPr>
          <p:cNvPr id="4" name="Picture 3" descr="scarec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24" y="52989"/>
            <a:ext cx="3805190" cy="4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3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8155" y="227263"/>
            <a:ext cx="6375256" cy="5748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Choose one of the compound words in the poem and write a sentence.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/>
                <a:cs typeface="Century Gothic"/>
              </a:rPr>
              <a:t>bedtime, outside, moonlight, haystack, bedroom, firefly, scarecrow, goodnight</a:t>
            </a:r>
            <a:endParaRPr lang="en-US" sz="32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h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44" y="4826000"/>
            <a:ext cx="2889956" cy="2032000"/>
          </a:xfrm>
          <a:prstGeom prst="rect">
            <a:avLst/>
          </a:prstGeom>
        </p:spPr>
      </p:pic>
      <p:pic>
        <p:nvPicPr>
          <p:cNvPr id="4" name="Picture 3" descr="scarec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56" y="924984"/>
            <a:ext cx="3805190" cy="4715554"/>
          </a:xfrm>
          <a:prstGeom prst="rect">
            <a:avLst/>
          </a:prstGeom>
        </p:spPr>
      </p:pic>
      <p:pic>
        <p:nvPicPr>
          <p:cNvPr id="5" name="Picture 4" descr="firefl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33" y="1780940"/>
            <a:ext cx="846737" cy="10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600" dirty="0" smtClean="0">
                <a:solidFill>
                  <a:srgbClr val="FF0000"/>
                </a:solidFill>
                <a:latin typeface="Arial Rounded MT Bold" charset="0"/>
              </a:rPr>
              <a:t> ___ </a:t>
            </a:r>
            <a:r>
              <a:rPr lang="es-PE" sz="3600" dirty="0" smtClean="0">
                <a:latin typeface="Arial Rounded MT Bold" charset="0"/>
              </a:rPr>
              <a:t>school </a:t>
            </a:r>
            <a:r>
              <a:rPr lang="es-PE" sz="3600" dirty="0">
                <a:latin typeface="Arial Rounded MT Bold" charset="0"/>
              </a:rPr>
              <a:t>is big and blue.</a:t>
            </a:r>
            <a:r>
              <a:rPr lang="es-PE" sz="3600" dirty="0">
                <a:solidFill>
                  <a:srgbClr val="FF00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372225" y="4652963"/>
            <a:ext cx="2232025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372225" y="5589588"/>
            <a:ext cx="2303463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pic>
        <p:nvPicPr>
          <p:cNvPr id="3078" name="Picture 11" descr="http://indraia.com/wp-content/uploads/2012/09/school-building-clip-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4784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http://www.school-clipart.com/school_clipart_images/little_red_old_fashioned_schoolhouse_with_bellfry_0071-0907-2808-3331_SM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rectangular"/>
          <p:cNvSpPr/>
          <p:nvPr/>
        </p:nvSpPr>
        <p:spPr>
          <a:xfrm>
            <a:off x="5292725" y="2708275"/>
            <a:ext cx="2087563" cy="57626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school is big and blue</a:t>
            </a:r>
          </a:p>
        </p:txBody>
      </p:sp>
      <p:pic>
        <p:nvPicPr>
          <p:cNvPr id="3081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8811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16700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71592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5157788"/>
            <a:ext cx="60483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600" dirty="0" smtClean="0">
                <a:solidFill>
                  <a:srgbClr val="FF0000"/>
                </a:solidFill>
                <a:latin typeface="Arial Rounded MT Bold" charset="0"/>
              </a:rPr>
              <a:t> Our </a:t>
            </a:r>
            <a:r>
              <a:rPr lang="es-PE" sz="3600" dirty="0" smtClean="0">
                <a:latin typeface="Arial Rounded MT Bold" charset="0"/>
              </a:rPr>
              <a:t>school </a:t>
            </a:r>
            <a:r>
              <a:rPr lang="es-PE" sz="3600" dirty="0">
                <a:latin typeface="Arial Rounded MT Bold" charset="0"/>
              </a:rPr>
              <a:t>is big and blue.</a:t>
            </a:r>
            <a:r>
              <a:rPr lang="es-PE" sz="3600" dirty="0">
                <a:solidFill>
                  <a:srgbClr val="FF00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372225" y="4652963"/>
            <a:ext cx="2232025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their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372225" y="5589588"/>
            <a:ext cx="2303463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3200">
                <a:solidFill>
                  <a:srgbClr val="000066"/>
                </a:solidFill>
                <a:latin typeface="Arial Rounded MT Bold" charset="0"/>
              </a:rPr>
              <a:t>our</a:t>
            </a:r>
          </a:p>
        </p:txBody>
      </p:sp>
      <p:pic>
        <p:nvPicPr>
          <p:cNvPr id="3078" name="Picture 11" descr="http://indraia.com/wp-content/uploads/2012/09/school-building-clip-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4784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http://www.school-clipart.com/school_clipart_images/little_red_old_fashioned_schoolhouse_with_bellfry_0071-0907-2808-3331_SM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rectangular"/>
          <p:cNvSpPr/>
          <p:nvPr/>
        </p:nvSpPr>
        <p:spPr>
          <a:xfrm>
            <a:off x="5292725" y="2708275"/>
            <a:ext cx="2087563" cy="57626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rPr>
              <a:t>…… school is big and blue</a:t>
            </a:r>
          </a:p>
        </p:txBody>
      </p:sp>
      <p:pic>
        <p:nvPicPr>
          <p:cNvPr id="3081" name="Picture 15" descr="http://2.bp.blogspot.com/-tvt_BKzfXZw/TmEN1yRv3qI/AAAAAAAAD78/9NUjdbkK-m8/s320/studen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8811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http://www.mrdonn.org/school_trio_student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16700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01665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592</Words>
  <Application>Microsoft Macintosh PowerPoint</Application>
  <PresentationFormat>On-screen Show (4:3)</PresentationFormat>
  <Paragraphs>136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Lesson 10: Tutoring FOOD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Asia Dietrich</dc:creator>
  <cp:lastModifiedBy>Asia Dietrich</cp:lastModifiedBy>
  <cp:revision>61</cp:revision>
  <dcterms:created xsi:type="dcterms:W3CDTF">2016-07-01T14:02:12Z</dcterms:created>
  <dcterms:modified xsi:type="dcterms:W3CDTF">2016-07-25T12:46:30Z</dcterms:modified>
</cp:coreProperties>
</file>