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65" r:id="rId3"/>
    <p:sldId id="282" r:id="rId4"/>
    <p:sldId id="257" r:id="rId5"/>
    <p:sldId id="259" r:id="rId6"/>
    <p:sldId id="258" r:id="rId7"/>
    <p:sldId id="263" r:id="rId8"/>
    <p:sldId id="262" r:id="rId9"/>
    <p:sldId id="268" r:id="rId10"/>
    <p:sldId id="269" r:id="rId11"/>
    <p:sldId id="264" r:id="rId12"/>
    <p:sldId id="271" r:id="rId13"/>
    <p:sldId id="267" r:id="rId14"/>
    <p:sldId id="272" r:id="rId15"/>
    <p:sldId id="270" r:id="rId16"/>
    <p:sldId id="266" r:id="rId17"/>
    <p:sldId id="274" r:id="rId18"/>
    <p:sldId id="275" r:id="rId19"/>
    <p:sldId id="276" r:id="rId20"/>
    <p:sldId id="279" r:id="rId21"/>
    <p:sldId id="277" r:id="rId22"/>
    <p:sldId id="278" r:id="rId23"/>
    <p:sldId id="260" r:id="rId24"/>
    <p:sldId id="284" r:id="rId25"/>
    <p:sldId id="281" r:id="rId26"/>
    <p:sldId id="273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38" autoAdjust="0"/>
    <p:restoredTop sz="94660"/>
  </p:normalViewPr>
  <p:slideViewPr>
    <p:cSldViewPr snapToGrid="0" snapToObjects="1">
      <p:cViewPr>
        <p:scale>
          <a:sx n="50" d="100"/>
          <a:sy n="50" d="100"/>
        </p:scale>
        <p:origin x="-2392" y="-672"/>
      </p:cViewPr>
      <p:guideLst>
        <p:guide orient="horz" pos="2160"/>
        <p:guide pos="2880"/>
      </p:guideLst>
    </p:cSldViewPr>
  </p:slideViewPr>
  <p:notesTextViewPr>
    <p:cViewPr>
      <p:scale>
        <a:sx n="114" d="100"/>
        <a:sy n="114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FA9AA-EFA4-1640-B6B8-CE6130D623E9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90E53-7280-474C-9112-BC125A8F4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25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ACE8B-8C52-4B4B-A4A7-2EB843315551}" type="slidenum">
              <a:rPr lang="es-MX"/>
              <a:pPr/>
              <a:t>17</a:t>
            </a:fld>
            <a:endParaRPr lang="es-MX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E20623-3B9A-A34F-A419-B57F0709E246}" type="slidenum">
              <a:rPr lang="es-MX"/>
              <a:pPr/>
              <a:t>18</a:t>
            </a:fld>
            <a:endParaRPr lang="es-MX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AFB3EB-29B2-8F4C-80F6-C53367E55EC8}" type="slidenum">
              <a:rPr lang="es-MX"/>
              <a:pPr/>
              <a:t>19</a:t>
            </a:fld>
            <a:endParaRPr lang="es-MX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E20623-3B9A-A34F-A419-B57F0709E246}" type="slidenum">
              <a:rPr lang="es-MX"/>
              <a:pPr/>
              <a:t>20</a:t>
            </a:fld>
            <a:endParaRPr lang="es-MX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35BAFB-CFD2-2C4C-A392-CC96DE416414}" type="slidenum">
              <a:rPr lang="es-MX"/>
              <a:pPr/>
              <a:t>21</a:t>
            </a:fld>
            <a:endParaRPr lang="es-MX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087587-278F-3F4F-B8D3-6B4CC8A380BB}" type="slidenum">
              <a:rPr lang="es-MX"/>
              <a:pPr/>
              <a:t>22</a:t>
            </a:fld>
            <a:endParaRPr lang="es-MX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7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55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5F263F2-4381-1446-B61A-F70EBAC37125}" type="slidenum">
              <a:rPr lang="es-MX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606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2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wmf"/><Relationship Id="rId20" Type="http://schemas.openxmlformats.org/officeDocument/2006/relationships/image" Target="../media/image41.wmf"/><Relationship Id="rId21" Type="http://schemas.openxmlformats.org/officeDocument/2006/relationships/image" Target="../media/image42.png"/><Relationship Id="rId22" Type="http://schemas.openxmlformats.org/officeDocument/2006/relationships/image" Target="../media/image43.wmf"/><Relationship Id="rId23" Type="http://schemas.openxmlformats.org/officeDocument/2006/relationships/image" Target="../media/image44.wmf"/><Relationship Id="rId24" Type="http://schemas.openxmlformats.org/officeDocument/2006/relationships/image" Target="../media/image45.wmf"/><Relationship Id="rId25" Type="http://schemas.openxmlformats.org/officeDocument/2006/relationships/image" Target="../media/image46.wmf"/><Relationship Id="rId26" Type="http://schemas.openxmlformats.org/officeDocument/2006/relationships/image" Target="../media/image47.wmf"/><Relationship Id="rId27" Type="http://schemas.openxmlformats.org/officeDocument/2006/relationships/image" Target="../media/image48.wmf"/><Relationship Id="rId28" Type="http://schemas.openxmlformats.org/officeDocument/2006/relationships/image" Target="../media/image49.wmf"/><Relationship Id="rId29" Type="http://schemas.openxmlformats.org/officeDocument/2006/relationships/image" Target="../media/image50.png"/><Relationship Id="rId30" Type="http://schemas.openxmlformats.org/officeDocument/2006/relationships/image" Target="../media/image51.png"/><Relationship Id="rId31" Type="http://schemas.openxmlformats.org/officeDocument/2006/relationships/image" Target="../media/image52.png"/><Relationship Id="rId32" Type="http://schemas.openxmlformats.org/officeDocument/2006/relationships/image" Target="../media/image53.wmf"/><Relationship Id="rId10" Type="http://schemas.openxmlformats.org/officeDocument/2006/relationships/image" Target="../media/image31.wmf"/><Relationship Id="rId11" Type="http://schemas.openxmlformats.org/officeDocument/2006/relationships/image" Target="../media/image32.wmf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wmf"/><Relationship Id="rId15" Type="http://schemas.openxmlformats.org/officeDocument/2006/relationships/image" Target="../media/image36.wmf"/><Relationship Id="rId16" Type="http://schemas.openxmlformats.org/officeDocument/2006/relationships/image" Target="../media/image37.wmf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wmf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wmf"/><Relationship Id="rId8" Type="http://schemas.openxmlformats.org/officeDocument/2006/relationships/image" Target="../media/image2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wmf"/><Relationship Id="rId20" Type="http://schemas.openxmlformats.org/officeDocument/2006/relationships/image" Target="../media/image41.wmf"/><Relationship Id="rId21" Type="http://schemas.openxmlformats.org/officeDocument/2006/relationships/image" Target="../media/image42.png"/><Relationship Id="rId22" Type="http://schemas.openxmlformats.org/officeDocument/2006/relationships/image" Target="../media/image43.wmf"/><Relationship Id="rId23" Type="http://schemas.openxmlformats.org/officeDocument/2006/relationships/image" Target="../media/image44.wmf"/><Relationship Id="rId24" Type="http://schemas.openxmlformats.org/officeDocument/2006/relationships/image" Target="../media/image45.wmf"/><Relationship Id="rId25" Type="http://schemas.openxmlformats.org/officeDocument/2006/relationships/image" Target="../media/image46.wmf"/><Relationship Id="rId26" Type="http://schemas.openxmlformats.org/officeDocument/2006/relationships/image" Target="../media/image47.wmf"/><Relationship Id="rId27" Type="http://schemas.openxmlformats.org/officeDocument/2006/relationships/image" Target="../media/image48.wmf"/><Relationship Id="rId28" Type="http://schemas.openxmlformats.org/officeDocument/2006/relationships/image" Target="../media/image49.wmf"/><Relationship Id="rId29" Type="http://schemas.openxmlformats.org/officeDocument/2006/relationships/image" Target="../media/image50.png"/><Relationship Id="rId30" Type="http://schemas.openxmlformats.org/officeDocument/2006/relationships/image" Target="../media/image51.png"/><Relationship Id="rId31" Type="http://schemas.openxmlformats.org/officeDocument/2006/relationships/image" Target="../media/image52.png"/><Relationship Id="rId32" Type="http://schemas.openxmlformats.org/officeDocument/2006/relationships/image" Target="../media/image53.wmf"/><Relationship Id="rId10" Type="http://schemas.openxmlformats.org/officeDocument/2006/relationships/image" Target="../media/image31.wmf"/><Relationship Id="rId11" Type="http://schemas.openxmlformats.org/officeDocument/2006/relationships/image" Target="../media/image32.wmf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wmf"/><Relationship Id="rId15" Type="http://schemas.openxmlformats.org/officeDocument/2006/relationships/image" Target="../media/image36.wmf"/><Relationship Id="rId16" Type="http://schemas.openxmlformats.org/officeDocument/2006/relationships/image" Target="../media/image37.wmf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wmf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wmf"/><Relationship Id="rId8" Type="http://schemas.openxmlformats.org/officeDocument/2006/relationships/image" Target="../media/image2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png"/><Relationship Id="rId5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5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s for titl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2884"/>
            <a:ext cx="9144000" cy="1653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213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 smtClean="0">
                <a:latin typeface="Century Gothic"/>
                <a:cs typeface="Century Gothic"/>
              </a:rPr>
              <a:t>Lesson 11</a:t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11100" b="1" dirty="0" smtClean="0">
                <a:effectLst>
                  <a:outerShdw blurRad="50800" dist="38100" dir="858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FOOD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>
                <a:latin typeface="Century Gothic"/>
                <a:cs typeface="Century Gothic"/>
              </a:rPr>
              <a:t/>
            </a:r>
            <a:br>
              <a:rPr lang="en-US" sz="3600" dirty="0">
                <a:latin typeface="Century Gothic"/>
                <a:cs typeface="Century Gothic"/>
              </a:rPr>
            </a:b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343" y="817366"/>
            <a:ext cx="1664489" cy="7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More or most?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77750"/>
            <a:ext cx="9089998" cy="435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6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11" y="584200"/>
            <a:ext cx="7994633" cy="62738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Century Gothic"/>
                <a:cs typeface="Century Gothic"/>
              </a:rPr>
              <a:t>Which group has the most fruit?</a:t>
            </a:r>
            <a:endParaRPr lang="en-US" sz="40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87510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333" y="1192927"/>
            <a:ext cx="8856133" cy="524933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s-ES_tradnl" sz="3200" dirty="0" err="1">
                <a:solidFill>
                  <a:srgbClr val="000000"/>
                </a:solidFill>
                <a:latin typeface="Century Gothic"/>
                <a:cs typeface="Century Gothic"/>
              </a:rPr>
              <a:t>We</a:t>
            </a:r>
            <a:r>
              <a:rPr lang="es-ES_tradnl" sz="3200" dirty="0">
                <a:solidFill>
                  <a:srgbClr val="000000"/>
                </a:solidFill>
                <a:latin typeface="Century Gothic"/>
                <a:cs typeface="Century Gothic"/>
              </a:rPr>
              <a:t> use </a:t>
            </a:r>
            <a:r>
              <a:rPr lang="es-ES_tradnl" sz="3200" b="1" dirty="0" err="1">
                <a:solidFill>
                  <a:srgbClr val="000000"/>
                </a:solidFill>
                <a:latin typeface="Century Gothic"/>
                <a:cs typeface="Century Gothic"/>
              </a:rPr>
              <a:t>there</a:t>
            </a:r>
            <a:r>
              <a:rPr lang="es-ES_tradnl" sz="32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was</a:t>
            </a:r>
            <a:r>
              <a:rPr lang="es-ES_tradnl" sz="32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>
                <a:solidFill>
                  <a:srgbClr val="000000"/>
                </a:solidFill>
                <a:latin typeface="Century Gothic"/>
                <a:cs typeface="Century Gothic"/>
              </a:rPr>
              <a:t>when</a:t>
            </a:r>
            <a:r>
              <a:rPr lang="es-ES_tradnl" sz="32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>
                <a:solidFill>
                  <a:srgbClr val="000000"/>
                </a:solidFill>
                <a:latin typeface="Century Gothic"/>
                <a:cs typeface="Century Gothic"/>
              </a:rPr>
              <a:t>we</a:t>
            </a:r>
            <a:r>
              <a:rPr lang="es-ES_tradnl" sz="32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>
                <a:solidFill>
                  <a:srgbClr val="000000"/>
                </a:solidFill>
                <a:latin typeface="Century Gothic"/>
                <a:cs typeface="Century Gothic"/>
              </a:rPr>
              <a:t>want</a:t>
            </a:r>
            <a:r>
              <a:rPr lang="es-ES_tradnl" sz="32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>
                <a:solidFill>
                  <a:srgbClr val="000000"/>
                </a:solidFill>
                <a:latin typeface="Century Gothic"/>
                <a:cs typeface="Century Gothic"/>
              </a:rPr>
              <a:t>to</a:t>
            </a:r>
            <a:r>
              <a:rPr lang="es-ES_tradnl" sz="32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>
                <a:solidFill>
                  <a:srgbClr val="000000"/>
                </a:solidFill>
                <a:latin typeface="Century Gothic"/>
                <a:cs typeface="Century Gothic"/>
              </a:rPr>
              <a:t>name</a:t>
            </a:r>
            <a:r>
              <a:rPr lang="es-ES_tradnl" sz="32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u="sng" dirty="0" err="1">
                <a:solidFill>
                  <a:srgbClr val="000000"/>
                </a:solidFill>
                <a:latin typeface="Century Gothic"/>
                <a:cs typeface="Century Gothic"/>
              </a:rPr>
              <a:t>only</a:t>
            </a:r>
            <a:r>
              <a:rPr lang="es-ES_tradnl" sz="32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>
                <a:solidFill>
                  <a:srgbClr val="000000"/>
                </a:solidFill>
                <a:latin typeface="Century Gothic"/>
                <a:cs typeface="Century Gothic"/>
              </a:rPr>
              <a:t>one</a:t>
            </a:r>
            <a:r>
              <a:rPr lang="es-ES_tradnl" sz="32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>
                <a:solidFill>
                  <a:srgbClr val="000000"/>
                </a:solidFill>
                <a:latin typeface="Century Gothic"/>
                <a:cs typeface="Century Gothic"/>
              </a:rPr>
              <a:t>thing</a:t>
            </a:r>
            <a:r>
              <a:rPr lang="es-ES_tradnl" sz="3200" dirty="0">
                <a:solidFill>
                  <a:srgbClr val="000000"/>
                </a:solidFill>
                <a:latin typeface="Century Gothic"/>
                <a:cs typeface="Century Gothic"/>
              </a:rPr>
              <a:t>. </a:t>
            </a:r>
            <a:endParaRPr lang="es-ES_tradnl" sz="3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algn="just">
              <a:spcBef>
                <a:spcPct val="0"/>
              </a:spcBef>
            </a:pPr>
            <a:endParaRPr lang="es-ES_tradnl" sz="3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algn="just">
              <a:spcBef>
                <a:spcPct val="0"/>
              </a:spcBef>
            </a:pPr>
            <a:r>
              <a:rPr lang="es-ES_tradnl" sz="3200" dirty="0">
                <a:solidFill>
                  <a:srgbClr val="000000"/>
                </a:solidFill>
                <a:latin typeface="Century Gothic"/>
                <a:cs typeface="Century Gothic"/>
              </a:rPr>
              <a:t>	</a:t>
            </a:r>
            <a:r>
              <a:rPr lang="es-ES_tradnl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	</a:t>
            </a:r>
            <a:r>
              <a:rPr lang="es-ES_tradnl" sz="32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There</a:t>
            </a:r>
            <a:r>
              <a:rPr lang="es-ES_tradnl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was</a:t>
            </a:r>
            <a:r>
              <a:rPr lang="es-ES_tradnl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an</a:t>
            </a:r>
            <a:r>
              <a:rPr lang="es-ES_tradnl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apple</a:t>
            </a:r>
            <a:r>
              <a:rPr lang="es-ES_tradnl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on</a:t>
            </a:r>
            <a:r>
              <a:rPr lang="es-ES_tradnl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the</a:t>
            </a:r>
            <a:r>
              <a:rPr lang="es-ES_tradnl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tree</a:t>
            </a:r>
            <a:r>
              <a:rPr lang="es-ES_tradnl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. </a:t>
            </a:r>
            <a:endParaRPr lang="es-ES_tradnl" sz="32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algn="just">
              <a:spcBef>
                <a:spcPct val="0"/>
              </a:spcBef>
            </a:pPr>
            <a:endParaRPr lang="es-ES_tradnl" sz="3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algn="just">
              <a:spcBef>
                <a:spcPct val="0"/>
              </a:spcBef>
            </a:pPr>
            <a:r>
              <a:rPr lang="es-ES_tradnl" sz="32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We</a:t>
            </a:r>
            <a:r>
              <a:rPr lang="es-ES_tradnl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 use </a:t>
            </a:r>
            <a:r>
              <a:rPr lang="es-ES_tradnl" sz="3200" b="1" dirty="0" err="1">
                <a:solidFill>
                  <a:srgbClr val="000000"/>
                </a:solidFill>
                <a:latin typeface="Century Gothic"/>
                <a:cs typeface="Century Gothic"/>
              </a:rPr>
              <a:t>there</a:t>
            </a:r>
            <a:r>
              <a:rPr lang="es-ES_tradnl" sz="32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were</a:t>
            </a:r>
            <a:r>
              <a:rPr lang="es-ES_tradnl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>
                <a:solidFill>
                  <a:srgbClr val="000000"/>
                </a:solidFill>
                <a:latin typeface="Century Gothic"/>
                <a:cs typeface="Century Gothic"/>
              </a:rPr>
              <a:t>when</a:t>
            </a:r>
            <a:r>
              <a:rPr lang="es-ES_tradnl" sz="32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>
                <a:solidFill>
                  <a:srgbClr val="000000"/>
                </a:solidFill>
                <a:latin typeface="Century Gothic"/>
                <a:cs typeface="Century Gothic"/>
              </a:rPr>
              <a:t>we</a:t>
            </a:r>
            <a:r>
              <a:rPr lang="es-ES_tradnl" sz="32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>
                <a:solidFill>
                  <a:srgbClr val="000000"/>
                </a:solidFill>
                <a:latin typeface="Century Gothic"/>
                <a:cs typeface="Century Gothic"/>
              </a:rPr>
              <a:t>want</a:t>
            </a:r>
            <a:r>
              <a:rPr lang="es-ES_tradnl" sz="32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>
                <a:solidFill>
                  <a:srgbClr val="000000"/>
                </a:solidFill>
                <a:latin typeface="Century Gothic"/>
                <a:cs typeface="Century Gothic"/>
              </a:rPr>
              <a:t>to</a:t>
            </a:r>
            <a:r>
              <a:rPr lang="es-ES_tradnl" sz="32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>
                <a:solidFill>
                  <a:srgbClr val="000000"/>
                </a:solidFill>
                <a:latin typeface="Century Gothic"/>
                <a:cs typeface="Century Gothic"/>
              </a:rPr>
              <a:t>name</a:t>
            </a:r>
            <a:r>
              <a:rPr lang="es-ES_tradnl" sz="32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u="sng" dirty="0" err="1">
                <a:solidFill>
                  <a:srgbClr val="000000"/>
                </a:solidFill>
                <a:latin typeface="Century Gothic"/>
                <a:cs typeface="Century Gothic"/>
              </a:rPr>
              <a:t>two</a:t>
            </a:r>
            <a:r>
              <a:rPr lang="es-ES_tradnl" sz="32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>
                <a:solidFill>
                  <a:srgbClr val="000000"/>
                </a:solidFill>
                <a:latin typeface="Century Gothic"/>
                <a:cs typeface="Century Gothic"/>
              </a:rPr>
              <a:t>or</a:t>
            </a:r>
            <a:r>
              <a:rPr lang="es-ES_tradnl" sz="32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u="sng" dirty="0">
                <a:solidFill>
                  <a:srgbClr val="000000"/>
                </a:solidFill>
                <a:latin typeface="Century Gothic"/>
                <a:cs typeface="Century Gothic"/>
              </a:rPr>
              <a:t>more</a:t>
            </a:r>
            <a:r>
              <a:rPr lang="es-ES_tradnl" sz="32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>
                <a:solidFill>
                  <a:srgbClr val="000000"/>
                </a:solidFill>
                <a:latin typeface="Century Gothic"/>
                <a:cs typeface="Century Gothic"/>
              </a:rPr>
              <a:t>things</a:t>
            </a:r>
            <a:r>
              <a:rPr lang="es-ES_tradnl" sz="3200" dirty="0">
                <a:solidFill>
                  <a:srgbClr val="000000"/>
                </a:solidFill>
                <a:latin typeface="Century Gothic"/>
                <a:cs typeface="Century Gothic"/>
              </a:rPr>
              <a:t>. </a:t>
            </a:r>
            <a:endParaRPr lang="es-ES_tradnl" sz="3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algn="just">
              <a:spcBef>
                <a:spcPct val="0"/>
              </a:spcBef>
            </a:pPr>
            <a:endParaRPr lang="es-ES_tradnl" sz="3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algn="just">
              <a:spcBef>
                <a:spcPct val="0"/>
              </a:spcBef>
            </a:pPr>
            <a:r>
              <a:rPr lang="es-ES_tradnl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		</a:t>
            </a:r>
            <a:r>
              <a:rPr lang="es-ES_tradnl" sz="32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There</a:t>
            </a:r>
            <a:r>
              <a:rPr lang="es-ES_tradnl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were</a:t>
            </a:r>
            <a:r>
              <a:rPr lang="es-ES_tradnl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apples</a:t>
            </a:r>
            <a:r>
              <a:rPr lang="es-ES_tradnl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on</a:t>
            </a:r>
            <a:r>
              <a:rPr lang="es-ES_tradnl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the</a:t>
            </a:r>
            <a:r>
              <a:rPr lang="es-ES_tradnl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_tradnl" sz="32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tree</a:t>
            </a:r>
            <a:r>
              <a:rPr lang="es-ES_tradnl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. </a:t>
            </a:r>
            <a:endParaRPr lang="es-ES" sz="32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40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7" y="112900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There was/there were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mcintosh ap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75" y="1798640"/>
            <a:ext cx="1313391" cy="1439333"/>
          </a:xfrm>
          <a:prstGeom prst="rect">
            <a:avLst/>
          </a:prstGeom>
        </p:spPr>
      </p:pic>
      <p:pic>
        <p:nvPicPr>
          <p:cNvPr id="6" name="Picture 5" descr="mcintosh ap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501" y="4529666"/>
            <a:ext cx="836965" cy="917222"/>
          </a:xfrm>
          <a:prstGeom prst="rect">
            <a:avLst/>
          </a:prstGeom>
        </p:spPr>
      </p:pic>
      <p:pic>
        <p:nvPicPr>
          <p:cNvPr id="7" name="Picture 6" descr="mcintosh ap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501" y="5446888"/>
            <a:ext cx="818141" cy="896593"/>
          </a:xfrm>
          <a:prstGeom prst="rect">
            <a:avLst/>
          </a:prstGeom>
        </p:spPr>
      </p:pic>
      <p:pic>
        <p:nvPicPr>
          <p:cNvPr id="8" name="Picture 7" descr="mcintosh ap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36" y="4529666"/>
            <a:ext cx="836965" cy="917222"/>
          </a:xfrm>
          <a:prstGeom prst="rect">
            <a:avLst/>
          </a:prstGeom>
        </p:spPr>
      </p:pic>
      <p:pic>
        <p:nvPicPr>
          <p:cNvPr id="9" name="Picture 8" descr="mcintosh ap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36" y="5446888"/>
            <a:ext cx="818141" cy="8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66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 Rectángulo redondeado"/>
          <p:cNvSpPr/>
          <p:nvPr/>
        </p:nvSpPr>
        <p:spPr>
          <a:xfrm>
            <a:off x="98778" y="337943"/>
            <a:ext cx="8664222" cy="4403390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dirty="0"/>
              <a:t> </a:t>
            </a:r>
          </a:p>
        </p:txBody>
      </p:sp>
      <p:sp>
        <p:nvSpPr>
          <p:cNvPr id="10" name="4 CuadroTexto"/>
          <p:cNvSpPr txBox="1"/>
          <p:nvPr/>
        </p:nvSpPr>
        <p:spPr>
          <a:xfrm>
            <a:off x="354879" y="363161"/>
            <a:ext cx="9033360" cy="5509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4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  <a:cs typeface="+mn-cs"/>
              </a:rPr>
              <a:t>Remember</a:t>
            </a:r>
            <a:r>
              <a:rPr lang="es-CL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  <a:cs typeface="+mn-cs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4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  <a:cs typeface="+mn-cs"/>
              </a:rPr>
              <a:t>There was </a:t>
            </a:r>
            <a:r>
              <a:rPr lang="es-CL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  <a:cs typeface="+mn-cs"/>
                <a:sym typeface="Wingdings" pitchFamily="2" charset="2"/>
              </a:rPr>
              <a:t> </a:t>
            </a:r>
            <a:r>
              <a:rPr lang="es-CL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  <a:cs typeface="+mn-cs"/>
                <a:sym typeface="Wingdings" pitchFamily="2" charset="2"/>
              </a:rPr>
              <a:t> Singular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sym typeface="Wingdings" pitchFamily="2" charset="2"/>
              </a:rPr>
              <a:t>	</a:t>
            </a:r>
            <a:r>
              <a:rPr lang="es-CL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sym typeface="Wingdings" pitchFamily="2" charset="2"/>
              </a:rPr>
              <a:t>						 </a:t>
            </a:r>
            <a:r>
              <a:rPr lang="es-CL" sz="3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sym typeface="Wingdings" pitchFamily="2" charset="2"/>
              </a:rPr>
              <a:t>Past tense of “there is”</a:t>
            </a:r>
            <a:endParaRPr lang="es-CL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sym typeface="Wingdings" pitchFamily="2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4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+mn-ea"/>
              <a:cs typeface="+mn-cs"/>
              <a:sym typeface="Wingdings" pitchFamily="2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  <a:cs typeface="+mn-cs"/>
                <a:sym typeface="Wingdings" pitchFamily="2" charset="2"/>
              </a:rPr>
              <a:t>There </a:t>
            </a:r>
            <a:r>
              <a:rPr lang="es-CL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  <a:cs typeface="+mn-cs"/>
                <a:sym typeface="Wingdings" pitchFamily="2" charset="2"/>
              </a:rPr>
              <a:t>were Plural</a:t>
            </a:r>
          </a:p>
          <a:p>
            <a:pPr>
              <a:defRPr/>
            </a:pPr>
            <a:r>
              <a:rPr lang="es-CL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sym typeface="Wingdings" pitchFamily="2" charset="2"/>
              </a:rPr>
              <a:t>						</a:t>
            </a:r>
            <a:r>
              <a:rPr lang="es-CL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sym typeface="Wingdings" pitchFamily="2" charset="2"/>
              </a:rPr>
              <a:t> </a:t>
            </a:r>
            <a:r>
              <a:rPr lang="es-CL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sym typeface="Wingdings" pitchFamily="2" charset="2"/>
              </a:rPr>
              <a:t>  </a:t>
            </a:r>
            <a:r>
              <a:rPr lang="es-CL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sym typeface="Wingdings" pitchFamily="2" charset="2"/>
              </a:rPr>
              <a:t> </a:t>
            </a:r>
            <a:r>
              <a:rPr lang="es-CL" sz="3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sym typeface="Wingdings" pitchFamily="2" charset="2"/>
              </a:rPr>
              <a:t>Past </a:t>
            </a:r>
            <a:r>
              <a:rPr lang="es-CL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sym typeface="Wingdings" pitchFamily="2" charset="2"/>
              </a:rPr>
              <a:t>tense of “there </a:t>
            </a:r>
            <a:r>
              <a:rPr lang="es-CL" sz="3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sym typeface="Wingdings" pitchFamily="2" charset="2"/>
              </a:rPr>
              <a:t>are”</a:t>
            </a:r>
            <a:endParaRPr lang="es-CL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sym typeface="Wingdings" pitchFamily="2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sym typeface="Wingdings" pitchFamily="2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102" y="4741333"/>
            <a:ext cx="65151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39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333" y="1192927"/>
            <a:ext cx="8856133" cy="524933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es-ES_tradnl" sz="2800" dirty="0" smtClean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Use “</a:t>
            </a:r>
            <a:r>
              <a:rPr lang="es-ES_tradnl" sz="2800" dirty="0" err="1" smtClean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There</a:t>
            </a:r>
            <a:r>
              <a:rPr lang="es-ES_tradnl" sz="2800" dirty="0" smtClean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800" dirty="0" err="1" smtClean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was</a:t>
            </a:r>
            <a:r>
              <a:rPr lang="es-ES_tradnl" sz="2800" dirty="0" smtClean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” </a:t>
            </a:r>
            <a:r>
              <a:rPr lang="es-ES_tradnl" sz="28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or</a:t>
            </a:r>
            <a:r>
              <a:rPr lang="es-ES_tradnl" sz="28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800" dirty="0" smtClean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“</a:t>
            </a:r>
            <a:r>
              <a:rPr lang="es-ES_tradnl" sz="2800" dirty="0" err="1" smtClean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There</a:t>
            </a:r>
            <a:r>
              <a:rPr lang="es-ES_tradnl" sz="2800" dirty="0" smtClean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800" dirty="0" err="1" smtClean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were</a:t>
            </a:r>
            <a:r>
              <a:rPr lang="es-ES_tradnl" sz="2800" dirty="0" smtClean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”.</a:t>
            </a:r>
            <a:endParaRPr lang="es-ES_tradnl" sz="2800" dirty="0">
              <a:solidFill>
                <a:srgbClr val="000000"/>
              </a:solidFill>
              <a:latin typeface="Century Gothic"/>
              <a:ea typeface="+mn-lt"/>
              <a:cs typeface="Century Gothic"/>
            </a:endParaRPr>
          </a:p>
          <a:p>
            <a:pPr marL="697230" indent="-514350">
              <a:lnSpc>
                <a:spcPct val="150000"/>
              </a:lnSpc>
              <a:buFont typeface="Wingdings 2" pitchFamily="18" charset="2"/>
              <a:buAutoNum type="arabicParenR"/>
              <a:defRPr/>
            </a:pPr>
            <a:r>
              <a:rPr lang="es-ES_tradnl" sz="28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____________ </a:t>
            </a:r>
            <a:r>
              <a:rPr lang="es-ES_tradnl" sz="28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two</a:t>
            </a:r>
            <a:r>
              <a:rPr lang="es-ES_tradnl" sz="28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8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tables</a:t>
            </a:r>
            <a:r>
              <a:rPr lang="es-ES_tradnl" sz="28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.</a:t>
            </a:r>
          </a:p>
          <a:p>
            <a:pPr marL="697230" indent="-514350">
              <a:lnSpc>
                <a:spcPct val="150000"/>
              </a:lnSpc>
              <a:buFont typeface="Wingdings 2" pitchFamily="18" charset="2"/>
              <a:buAutoNum type="arabicParenR"/>
              <a:defRPr/>
            </a:pPr>
            <a:r>
              <a:rPr lang="es-ES_tradnl" sz="28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____________ a </a:t>
            </a:r>
            <a:r>
              <a:rPr lang="es-ES_tradnl" sz="28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kitchen</a:t>
            </a:r>
            <a:r>
              <a:rPr lang="es-ES_tradnl" sz="28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.</a:t>
            </a:r>
          </a:p>
          <a:p>
            <a:pPr marL="697230" indent="-514350">
              <a:lnSpc>
                <a:spcPct val="150000"/>
              </a:lnSpc>
              <a:buFont typeface="Wingdings 2" pitchFamily="18" charset="2"/>
              <a:buAutoNum type="arabicParenR"/>
              <a:defRPr/>
            </a:pPr>
            <a:r>
              <a:rPr lang="es-ES_tradnl" sz="28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____________ </a:t>
            </a:r>
            <a:r>
              <a:rPr lang="es-ES_tradnl" sz="28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three</a:t>
            </a:r>
            <a:r>
              <a:rPr lang="es-ES_tradnl" sz="28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8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men</a:t>
            </a:r>
            <a:r>
              <a:rPr lang="es-ES_tradnl" sz="28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.</a:t>
            </a:r>
          </a:p>
          <a:p>
            <a:pPr marL="697230" indent="-514350">
              <a:lnSpc>
                <a:spcPct val="150000"/>
              </a:lnSpc>
              <a:buFont typeface="Wingdings 2" pitchFamily="18" charset="2"/>
              <a:buAutoNum type="arabicParenR"/>
              <a:defRPr/>
            </a:pPr>
            <a:r>
              <a:rPr lang="es-ES_tradnl" sz="28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____________ </a:t>
            </a:r>
            <a:r>
              <a:rPr lang="es-ES_tradnl" sz="28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some</a:t>
            </a:r>
            <a:r>
              <a:rPr lang="es-ES_tradnl" sz="28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boxes.</a:t>
            </a:r>
          </a:p>
          <a:p>
            <a:pPr marL="697230" indent="-514350">
              <a:lnSpc>
                <a:spcPct val="150000"/>
              </a:lnSpc>
              <a:buFont typeface="Wingdings 2" pitchFamily="18" charset="2"/>
              <a:buAutoNum type="arabicParenR"/>
              <a:defRPr/>
            </a:pPr>
            <a:r>
              <a:rPr lang="es-ES_tradnl" sz="28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____________ a </a:t>
            </a:r>
            <a:r>
              <a:rPr lang="es-ES_tradnl" sz="28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man</a:t>
            </a:r>
            <a:r>
              <a:rPr lang="es-ES_tradnl" sz="28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8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with</a:t>
            </a:r>
            <a:r>
              <a:rPr lang="es-ES_tradnl" sz="28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a </a:t>
            </a:r>
            <a:r>
              <a:rPr lang="es-ES_tradnl" sz="28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hat</a:t>
            </a:r>
            <a:r>
              <a:rPr lang="es-ES_tradnl" sz="28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.</a:t>
            </a:r>
          </a:p>
          <a:p>
            <a:pPr marL="697230" indent="-514350">
              <a:lnSpc>
                <a:spcPct val="150000"/>
              </a:lnSpc>
              <a:buFont typeface="Wingdings 2" pitchFamily="18" charset="2"/>
              <a:buAutoNum type="arabicParenR"/>
              <a:defRPr/>
            </a:pPr>
            <a:r>
              <a:rPr lang="es-ES_tradnl" sz="28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____________ a </a:t>
            </a:r>
            <a:r>
              <a:rPr lang="es-ES_tradnl" sz="28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girl</a:t>
            </a:r>
            <a:r>
              <a:rPr lang="es-ES_tradnl" sz="28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in </a:t>
            </a:r>
            <a:r>
              <a:rPr lang="es-ES_tradnl" sz="28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the</a:t>
            </a:r>
            <a:r>
              <a:rPr lang="es-ES_tradnl" sz="28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8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park</a:t>
            </a:r>
            <a:r>
              <a:rPr lang="es-ES_tradnl" sz="28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.</a:t>
            </a:r>
            <a:endParaRPr lang="en-US" sz="28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Let’s practice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kitch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" y="2522728"/>
            <a:ext cx="2926080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01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7"/>
            <a:ext cx="8229600" cy="1316921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There was or there were?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1" y="1698245"/>
            <a:ext cx="9006464" cy="373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24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áz belsej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2" y="351889"/>
            <a:ext cx="3961672" cy="624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áz belseje -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21" y="336584"/>
            <a:ext cx="3971794" cy="624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828042" y="1254359"/>
            <a:ext cx="1634259" cy="411576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ea typeface="ÇlÇr ñæí©" charset="0"/>
                <a:cs typeface="Century Gothic"/>
              </a:rPr>
              <a:t>Say what is missing from the house.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/>
              <a:ea typeface="ÇlÇr ñæí©" charset="0"/>
              <a:cs typeface="Century Gothic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/>
              <a:ea typeface="ÇlÇr ñæí©" charset="0"/>
              <a:cs typeface="Century Gothic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ea typeface="ÇlÇr ñæí©" charset="0"/>
                <a:cs typeface="Century Gothic"/>
              </a:rPr>
              <a:t>Use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ea typeface="ÇlÇr ñæí©" charset="0"/>
                <a:cs typeface="Century Gothic"/>
              </a:rPr>
              <a:t>there was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ea typeface="ÇlÇr ñæí©" charset="0"/>
                <a:cs typeface="Century Gothic"/>
              </a:rPr>
              <a:t>there were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ea typeface="ÇlÇr ñæí©" charset="0"/>
                <a:cs typeface="Century Gothic"/>
              </a:rPr>
              <a:t>(</a:t>
            </a:r>
            <a:r>
              <a:rPr kumimoji="0" 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ea typeface="ÇlÇr ñæí©" charset="0"/>
                <a:cs typeface="Century Gothic"/>
              </a:rPr>
              <a:t>eg</a:t>
            </a:r>
            <a:r>
              <a:rPr kumimoji="0" 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ea typeface="ÇlÇr ñæí©" charset="0"/>
                <a:cs typeface="Century Gothic"/>
              </a:rPr>
              <a:t>.: There was a mirror on the wall in the bathroom.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ea typeface="ÇlÇr ñæí©" charset="0"/>
                <a:cs typeface="Century Gothic"/>
              </a:rPr>
              <a:t>)</a:t>
            </a:r>
            <a:endParaRPr kumimoji="0" lang="en-US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/>
              <a:ea typeface="ÇlÇr ñæí©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72812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8208962" cy="6121400"/>
          </a:xfrm>
        </p:spPr>
        <p:txBody>
          <a:bodyPr/>
          <a:lstStyle/>
          <a:p>
            <a:r>
              <a:rPr lang="es-ES" sz="7000" b="1" dirty="0">
                <a:solidFill>
                  <a:srgbClr val="000000"/>
                </a:solidFill>
                <a:latin typeface="Century Gothic"/>
                <a:cs typeface="Century Gothic"/>
              </a:rPr>
              <a:t>Look </a:t>
            </a:r>
            <a:r>
              <a:rPr lang="es-ES" sz="7000" b="1" dirty="0" err="1">
                <a:solidFill>
                  <a:srgbClr val="000000"/>
                </a:solidFill>
                <a:latin typeface="Century Gothic"/>
                <a:cs typeface="Century Gothic"/>
              </a:rPr>
              <a:t>carefully</a:t>
            </a:r>
            <a:r>
              <a:rPr lang="es-ES" sz="7000" b="1" dirty="0">
                <a:solidFill>
                  <a:srgbClr val="000000"/>
                </a:solidFill>
                <a:latin typeface="Century Gothic"/>
                <a:cs typeface="Century Gothic"/>
              </a:rPr>
              <a:t> at </a:t>
            </a:r>
            <a:r>
              <a:rPr lang="es-ES" sz="7000" b="1" dirty="0" err="1">
                <a:solidFill>
                  <a:srgbClr val="000000"/>
                </a:solidFill>
                <a:latin typeface="Century Gothic"/>
                <a:cs typeface="Century Gothic"/>
              </a:rPr>
              <a:t>the</a:t>
            </a:r>
            <a:r>
              <a:rPr lang="es-ES" sz="70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" sz="7000" b="1" dirty="0" err="1">
                <a:solidFill>
                  <a:srgbClr val="000000"/>
                </a:solidFill>
                <a:latin typeface="Century Gothic"/>
                <a:cs typeface="Century Gothic"/>
              </a:rPr>
              <a:t>following</a:t>
            </a:r>
            <a:r>
              <a:rPr lang="es-ES" sz="70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" sz="7000" b="1" dirty="0" err="1">
                <a:solidFill>
                  <a:srgbClr val="000000"/>
                </a:solidFill>
                <a:latin typeface="Century Gothic"/>
                <a:cs typeface="Century Gothic"/>
              </a:rPr>
              <a:t>objects</a:t>
            </a:r>
            <a:r>
              <a:rPr lang="es-ES" sz="7000" b="1" dirty="0">
                <a:solidFill>
                  <a:srgbClr val="000000"/>
                </a:solidFill>
                <a:latin typeface="Century Gothic"/>
                <a:cs typeface="Century Gothic"/>
              </a:rPr>
              <a:t> and try </a:t>
            </a:r>
            <a:r>
              <a:rPr lang="es-ES" sz="7000" b="1" dirty="0" err="1">
                <a:solidFill>
                  <a:srgbClr val="000000"/>
                </a:solidFill>
                <a:latin typeface="Century Gothic"/>
                <a:cs typeface="Century Gothic"/>
              </a:rPr>
              <a:t>to</a:t>
            </a:r>
            <a:r>
              <a:rPr lang="es-ES" sz="70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" sz="7000" b="1" dirty="0" err="1">
                <a:solidFill>
                  <a:srgbClr val="000000"/>
                </a:solidFill>
                <a:latin typeface="Century Gothic"/>
                <a:cs typeface="Century Gothic"/>
              </a:rPr>
              <a:t>remember</a:t>
            </a:r>
            <a:r>
              <a:rPr lang="es-ES" sz="7000" b="1" dirty="0">
                <a:solidFill>
                  <a:srgbClr val="000000"/>
                </a:solidFill>
                <a:latin typeface="Century Gothic"/>
                <a:cs typeface="Century Gothic"/>
              </a:rPr>
              <a:t> as </a:t>
            </a:r>
            <a:r>
              <a:rPr lang="es-ES" sz="7000" b="1" dirty="0" err="1">
                <a:solidFill>
                  <a:srgbClr val="000000"/>
                </a:solidFill>
                <a:latin typeface="Century Gothic"/>
                <a:cs typeface="Century Gothic"/>
              </a:rPr>
              <a:t>much</a:t>
            </a:r>
            <a:r>
              <a:rPr lang="es-ES" sz="7000" b="1" dirty="0">
                <a:solidFill>
                  <a:srgbClr val="000000"/>
                </a:solidFill>
                <a:latin typeface="Century Gothic"/>
                <a:cs typeface="Century Gothic"/>
              </a:rPr>
              <a:t> as </a:t>
            </a:r>
            <a:r>
              <a:rPr lang="es-ES" sz="7000" b="1" dirty="0" err="1">
                <a:solidFill>
                  <a:srgbClr val="000000"/>
                </a:solidFill>
                <a:latin typeface="Century Gothic"/>
                <a:cs typeface="Century Gothic"/>
              </a:rPr>
              <a:t>you</a:t>
            </a:r>
            <a:r>
              <a:rPr lang="es-ES" sz="7000" b="1" dirty="0">
                <a:solidFill>
                  <a:srgbClr val="000000"/>
                </a:solidFill>
                <a:latin typeface="Century Gothic"/>
                <a:cs typeface="Century Gothic"/>
              </a:rPr>
              <a:t> can</a:t>
            </a:r>
            <a:endParaRPr lang="es-MX" sz="7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42413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j02997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1165225" cy="96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MCj0437041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300663"/>
            <a:ext cx="1014412" cy="101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Cj0437042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5157788"/>
            <a:ext cx="693738" cy="69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MCj0433915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04813"/>
            <a:ext cx="1336675" cy="13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MCj0430424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5229225"/>
            <a:ext cx="1098550" cy="126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j021517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8" y="434975"/>
            <a:ext cx="188277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MCj02909250000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989138"/>
            <a:ext cx="1316038" cy="137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j031255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446088"/>
            <a:ext cx="1377950" cy="45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j02341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108426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Cj04397700000[1]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28453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MCj04339180000[1]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1131888" cy="113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j034024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76250"/>
            <a:ext cx="688975" cy="18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 descr="MCj04127740000[1]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08050"/>
            <a:ext cx="5238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MCj02508100000[1]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300663"/>
            <a:ext cx="469900" cy="12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19" descr="MCj04363400000[1]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767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MCj04363170000[1]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8913"/>
            <a:ext cx="1196975" cy="11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6" name="Picture 38" descr="MCj04368990000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5950" y="2114550"/>
            <a:ext cx="1714500" cy="1714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93" name="Picture 25" descr="fl00240_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2984500"/>
            <a:ext cx="2827338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6" descr="MCj04398190000[1]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25538"/>
            <a:ext cx="20447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5" name="Picture 27" descr="MCj04355460000[1]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445125"/>
            <a:ext cx="177165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8" descr="MCj01132920000[1]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73238"/>
            <a:ext cx="1492250" cy="116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7" name="Picture 29" descr="MCj03972580000[1]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300663"/>
            <a:ext cx="1814513" cy="115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" name="Picture 30" descr="MCj04134740000[1]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636838"/>
            <a:ext cx="2058988" cy="155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9" name="Picture 31" descr="MCj03194040000[1]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052513"/>
            <a:ext cx="1476375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0" name="Picture 32" descr="MCj03109460000[1]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5" y="5661025"/>
            <a:ext cx="1501775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1" name="Picture 33" descr="MCj02812840000[1]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420938"/>
            <a:ext cx="1962150" cy="10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3" name="Picture 35" descr="MCj04368950000[1]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1435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4" name="Picture 36" descr="MCj04369030000[1]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5175"/>
            <a:ext cx="13144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5" name="Picture 37" descr="MCj04368990000[1]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3357563"/>
            <a:ext cx="757237" cy="7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9" name="Picture 41" descr="MCj04368990000[1]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4437063"/>
            <a:ext cx="1252538" cy="1252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213" name="Picture 45" descr="MCj04339030000[1]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3384550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5" name="Picture 47" descr="MCj03511740000[1]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773238"/>
            <a:ext cx="1314450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01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5838" y="-35277"/>
            <a:ext cx="8208962" cy="4670557"/>
          </a:xfrm>
        </p:spPr>
        <p:txBody>
          <a:bodyPr>
            <a:normAutofit fontScale="90000"/>
          </a:bodyPr>
          <a:lstStyle/>
          <a:p>
            <a:r>
              <a:rPr lang="es-ES" sz="7000" b="1" dirty="0" err="1">
                <a:solidFill>
                  <a:srgbClr val="000000"/>
                </a:solidFill>
                <a:latin typeface="Century Gothic"/>
                <a:cs typeface="Century Gothic"/>
              </a:rPr>
              <a:t>Make</a:t>
            </a:r>
            <a:r>
              <a:rPr lang="es-ES" sz="7000" b="1" dirty="0">
                <a:solidFill>
                  <a:srgbClr val="000000"/>
                </a:solidFill>
                <a:latin typeface="Century Gothic"/>
                <a:cs typeface="Century Gothic"/>
              </a:rPr>
              <a:t> 2 </a:t>
            </a:r>
            <a:r>
              <a:rPr lang="es-ES" sz="7000" b="1" dirty="0" err="1">
                <a:solidFill>
                  <a:srgbClr val="000000"/>
                </a:solidFill>
                <a:latin typeface="Century Gothic"/>
                <a:cs typeface="Century Gothic"/>
              </a:rPr>
              <a:t>lists</a:t>
            </a:r>
            <a:r>
              <a:rPr lang="es-ES" sz="70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" sz="7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:</a:t>
            </a:r>
            <a:br>
              <a:rPr lang="es-ES" sz="7000" b="1" dirty="0" smtClean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s-ES" sz="45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Singular              </a:t>
            </a:r>
            <a: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  <a:t>Plural</a:t>
            </a:r>
            <a:r>
              <a:rPr lang="es-ES" sz="7000" b="1" dirty="0">
                <a:solidFill>
                  <a:srgbClr val="000000"/>
                </a:solidFill>
                <a:latin typeface="Century Gothic"/>
                <a:cs typeface="Century Gothic"/>
              </a:rPr>
              <a:t/>
            </a:r>
            <a:br>
              <a:rPr lang="es-ES" sz="7000" b="1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s-ES" sz="4000" b="1" dirty="0">
                <a:solidFill>
                  <a:srgbClr val="000000"/>
                </a:solidFill>
                <a:latin typeface="Century Gothic"/>
                <a:cs typeface="Century Gothic"/>
              </a:rPr>
              <a:t>1)</a:t>
            </a:r>
            <a: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" sz="4500" b="1" dirty="0" err="1">
                <a:solidFill>
                  <a:srgbClr val="000000"/>
                </a:solidFill>
                <a:latin typeface="Century Gothic"/>
                <a:cs typeface="Century Gothic"/>
              </a:rPr>
              <a:t>There</a:t>
            </a:r>
            <a: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" sz="4500" b="1" dirty="0" err="1">
                <a:solidFill>
                  <a:srgbClr val="000000"/>
                </a:solidFill>
                <a:latin typeface="Century Gothic"/>
                <a:cs typeface="Century Gothic"/>
              </a:rPr>
              <a:t>was</a:t>
            </a:r>
            <a: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  <a:t>…  </a:t>
            </a:r>
            <a:r>
              <a:rPr lang="es-ES" sz="4000" b="1" dirty="0">
                <a:solidFill>
                  <a:srgbClr val="000000"/>
                </a:solidFill>
                <a:latin typeface="Century Gothic"/>
                <a:cs typeface="Century Gothic"/>
              </a:rPr>
              <a:t>2)</a:t>
            </a:r>
            <a: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" sz="4500" b="1" dirty="0" err="1">
                <a:solidFill>
                  <a:srgbClr val="000000"/>
                </a:solidFill>
                <a:latin typeface="Century Gothic"/>
                <a:cs typeface="Century Gothic"/>
              </a:rPr>
              <a:t>There</a:t>
            </a:r>
            <a: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" sz="4500" b="1" dirty="0" err="1">
                <a:solidFill>
                  <a:srgbClr val="000000"/>
                </a:solidFill>
                <a:latin typeface="Century Gothic"/>
                <a:cs typeface="Century Gothic"/>
              </a:rPr>
              <a:t>were</a:t>
            </a:r>
            <a: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  <a:t>…</a:t>
            </a:r>
            <a:b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" sz="4500" b="1" dirty="0" err="1">
                <a:solidFill>
                  <a:srgbClr val="000000"/>
                </a:solidFill>
                <a:latin typeface="Century Gothic"/>
                <a:cs typeface="Century Gothic"/>
              </a:rPr>
              <a:t>There</a:t>
            </a:r>
            <a: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" sz="4500" b="1" dirty="0" err="1">
                <a:solidFill>
                  <a:srgbClr val="000000"/>
                </a:solidFill>
                <a:latin typeface="Century Gothic"/>
                <a:cs typeface="Century Gothic"/>
              </a:rPr>
              <a:t>was</a:t>
            </a:r>
            <a: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  <a:t>…         </a:t>
            </a:r>
            <a:r>
              <a:rPr lang="es-ES" sz="4500" b="1" dirty="0" err="1">
                <a:solidFill>
                  <a:srgbClr val="000000"/>
                </a:solidFill>
                <a:latin typeface="Century Gothic"/>
                <a:cs typeface="Century Gothic"/>
              </a:rPr>
              <a:t>There</a:t>
            </a:r>
            <a: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" sz="4500" b="1" dirty="0" err="1">
                <a:solidFill>
                  <a:srgbClr val="000000"/>
                </a:solidFill>
                <a:latin typeface="Century Gothic"/>
                <a:cs typeface="Century Gothic"/>
              </a:rPr>
              <a:t>were</a:t>
            </a:r>
            <a: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  <a:t>…</a:t>
            </a:r>
            <a:b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" sz="4500" b="1" dirty="0" err="1">
                <a:solidFill>
                  <a:srgbClr val="000000"/>
                </a:solidFill>
                <a:latin typeface="Century Gothic"/>
                <a:cs typeface="Century Gothic"/>
              </a:rPr>
              <a:t>There</a:t>
            </a:r>
            <a: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" sz="4500" b="1" dirty="0" err="1">
                <a:solidFill>
                  <a:srgbClr val="000000"/>
                </a:solidFill>
                <a:latin typeface="Century Gothic"/>
                <a:cs typeface="Century Gothic"/>
              </a:rPr>
              <a:t>was</a:t>
            </a:r>
            <a: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  <a:t>…         </a:t>
            </a:r>
            <a:r>
              <a:rPr lang="es-ES" sz="4500" b="1" dirty="0" err="1">
                <a:solidFill>
                  <a:srgbClr val="000000"/>
                </a:solidFill>
                <a:latin typeface="Century Gothic"/>
                <a:cs typeface="Century Gothic"/>
              </a:rPr>
              <a:t>There</a:t>
            </a:r>
            <a: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" sz="4500" b="1" dirty="0" err="1">
                <a:solidFill>
                  <a:srgbClr val="000000"/>
                </a:solidFill>
                <a:latin typeface="Century Gothic"/>
                <a:cs typeface="Century Gothic"/>
              </a:rPr>
              <a:t>were</a:t>
            </a:r>
            <a: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  <a:t>…</a:t>
            </a:r>
            <a:b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" sz="4500" b="1" dirty="0" err="1">
                <a:solidFill>
                  <a:srgbClr val="000000"/>
                </a:solidFill>
                <a:latin typeface="Century Gothic"/>
                <a:cs typeface="Century Gothic"/>
              </a:rPr>
              <a:t>There</a:t>
            </a:r>
            <a: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" sz="4500" b="1" dirty="0" err="1">
                <a:solidFill>
                  <a:srgbClr val="000000"/>
                </a:solidFill>
                <a:latin typeface="Century Gothic"/>
                <a:cs typeface="Century Gothic"/>
              </a:rPr>
              <a:t>was</a:t>
            </a:r>
            <a: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  <a:t>…         </a:t>
            </a:r>
            <a:r>
              <a:rPr lang="es-ES" sz="4500" b="1" dirty="0" err="1">
                <a:solidFill>
                  <a:srgbClr val="000000"/>
                </a:solidFill>
                <a:latin typeface="Century Gothic"/>
                <a:cs typeface="Century Gothic"/>
              </a:rPr>
              <a:t>There</a:t>
            </a:r>
            <a:r>
              <a:rPr lang="es-ES" sz="45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" sz="4500" b="1" dirty="0" err="1">
                <a:solidFill>
                  <a:srgbClr val="000000"/>
                </a:solidFill>
                <a:latin typeface="Century Gothic"/>
                <a:cs typeface="Century Gothic"/>
              </a:rPr>
              <a:t>were</a:t>
            </a:r>
            <a:r>
              <a:rPr lang="es-ES" sz="45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…</a:t>
            </a:r>
            <a:endParaRPr lang="es-MX" sz="45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1" descr="wri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08" y="4378390"/>
            <a:ext cx="3869717" cy="2285551"/>
          </a:xfrm>
          <a:prstGeom prst="rect">
            <a:avLst/>
          </a:prstGeom>
        </p:spPr>
      </p:pic>
      <p:pic>
        <p:nvPicPr>
          <p:cNvPr id="3" name="Picture 2" descr="types-of-writ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52" y="4349687"/>
            <a:ext cx="3616023" cy="231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2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8"/>
            <a:ext cx="4938889" cy="50734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we will learn today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4693355" cy="479777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Saying the ‘</a:t>
            </a:r>
            <a:r>
              <a:rPr lang="en-US" dirty="0" err="1" smtClean="0">
                <a:latin typeface="Century Gothic"/>
                <a:cs typeface="Century Gothic"/>
              </a:rPr>
              <a:t>st</a:t>
            </a:r>
            <a:r>
              <a:rPr lang="en-US" dirty="0" smtClean="0">
                <a:latin typeface="Century Gothic"/>
                <a:cs typeface="Century Gothic"/>
              </a:rPr>
              <a:t>’ sound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Using the ‘</a:t>
            </a:r>
            <a:r>
              <a:rPr lang="en-US" dirty="0" err="1" smtClean="0">
                <a:latin typeface="Century Gothic"/>
                <a:cs typeface="Century Gothic"/>
              </a:rPr>
              <a:t>st</a:t>
            </a:r>
            <a:r>
              <a:rPr lang="en-US" dirty="0" smtClean="0">
                <a:latin typeface="Century Gothic"/>
                <a:cs typeface="Century Gothic"/>
              </a:rPr>
              <a:t>’ sound in sentences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How to use “more”, “most”, “there was” and “there were”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Practice our song/poem</a:t>
            </a:r>
          </a:p>
          <a:p>
            <a:pPr marL="0" indent="0">
              <a:buNone/>
            </a:pPr>
            <a:endParaRPr lang="en-US" dirty="0" smtClean="0">
              <a:latin typeface="Century Gothic"/>
              <a:cs typeface="Century Gothic"/>
            </a:endParaRPr>
          </a:p>
          <a:p>
            <a:endParaRPr lang="en-US" dirty="0" smtClean="0">
              <a:latin typeface="Century Gothic"/>
              <a:cs typeface="Century Gothic"/>
            </a:endParaRPr>
          </a:p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6" name="Picture 5" descr="boo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1693333"/>
            <a:ext cx="3781779" cy="45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55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j02997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1165225" cy="96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MCj0437041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300663"/>
            <a:ext cx="1014412" cy="101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Cj0437042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5157788"/>
            <a:ext cx="693738" cy="69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MCj0433915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04813"/>
            <a:ext cx="1336675" cy="13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MCj0430424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5229225"/>
            <a:ext cx="1098550" cy="126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j021517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8" y="434975"/>
            <a:ext cx="188277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MCj02909250000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989138"/>
            <a:ext cx="1316038" cy="137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j031255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446088"/>
            <a:ext cx="1377950" cy="45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j02341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108426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Cj04397700000[1]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28453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MCj04339180000[1]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1131888" cy="113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j034024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76250"/>
            <a:ext cx="688975" cy="18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 descr="MCj04127740000[1]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08050"/>
            <a:ext cx="5238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MCj02508100000[1]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300663"/>
            <a:ext cx="469900" cy="12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19" descr="MCj04363400000[1]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767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MCj04363170000[1]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8913"/>
            <a:ext cx="1196975" cy="11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6" name="Picture 38" descr="MCj04368990000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5950" y="2114550"/>
            <a:ext cx="1714500" cy="1714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93" name="Picture 25" descr="fl00240_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2984500"/>
            <a:ext cx="2827338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6" descr="MCj04398190000[1]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25538"/>
            <a:ext cx="20447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5" name="Picture 27" descr="MCj04355460000[1]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445125"/>
            <a:ext cx="177165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8" descr="MCj01132920000[1]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73238"/>
            <a:ext cx="1492250" cy="116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7" name="Picture 29" descr="MCj03972580000[1]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300663"/>
            <a:ext cx="1814513" cy="115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" name="Picture 30" descr="MCj04134740000[1]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636838"/>
            <a:ext cx="2058988" cy="155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9" name="Picture 31" descr="MCj03194040000[1]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052513"/>
            <a:ext cx="1476375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0" name="Picture 32" descr="MCj03109460000[1]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5" y="5661025"/>
            <a:ext cx="1501775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1" name="Picture 33" descr="MCj02812840000[1]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420938"/>
            <a:ext cx="1962150" cy="10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3" name="Picture 35" descr="MCj04368950000[1]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1435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4" name="Picture 36" descr="MCj04369030000[1]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5175"/>
            <a:ext cx="13144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5" name="Picture 37" descr="MCj04368990000[1]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3357563"/>
            <a:ext cx="757237" cy="7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9" name="Picture 41" descr="MCj04368990000[1]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4437063"/>
            <a:ext cx="1252538" cy="1252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213" name="Picture 45" descr="MCj04339030000[1]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3384550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5" name="Picture 47" descr="MCj03511740000[1]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773238"/>
            <a:ext cx="1314450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694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76250"/>
            <a:ext cx="3957637" cy="655638"/>
          </a:xfrm>
        </p:spPr>
        <p:txBody>
          <a:bodyPr>
            <a:normAutofit fontScale="92500"/>
          </a:bodyPr>
          <a:lstStyle/>
          <a:p>
            <a:r>
              <a:rPr lang="es-ES" b="1" dirty="0" err="1">
                <a:latin typeface="Century Gothic"/>
                <a:cs typeface="Century Gothic"/>
              </a:rPr>
              <a:t>There</a:t>
            </a:r>
            <a:r>
              <a:rPr lang="es-ES" b="1" dirty="0">
                <a:latin typeface="Century Gothic"/>
                <a:cs typeface="Century Gothic"/>
              </a:rPr>
              <a:t> </a:t>
            </a:r>
            <a:r>
              <a:rPr lang="es-ES" b="1" dirty="0" err="1">
                <a:latin typeface="Century Gothic"/>
                <a:cs typeface="Century Gothic"/>
              </a:rPr>
              <a:t>was</a:t>
            </a:r>
            <a:r>
              <a:rPr lang="es-ES" b="1" dirty="0">
                <a:latin typeface="Century Gothic"/>
                <a:cs typeface="Century Gothic"/>
              </a:rPr>
              <a:t> 1 </a:t>
            </a:r>
            <a:r>
              <a:rPr lang="es-ES" b="1" dirty="0" err="1">
                <a:latin typeface="Century Gothic"/>
                <a:cs typeface="Century Gothic"/>
              </a:rPr>
              <a:t>clock</a:t>
            </a:r>
            <a:endParaRPr lang="es-ES" b="1" dirty="0">
              <a:latin typeface="Century Gothic"/>
              <a:cs typeface="Century Gothic"/>
            </a:endParaRPr>
          </a:p>
          <a:p>
            <a:endParaRPr lang="es-MX" dirty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68313" y="1341438"/>
            <a:ext cx="4364976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3200" b="1" dirty="0" err="1" smtClean="0">
                <a:latin typeface="Century Gothic"/>
                <a:cs typeface="Century Gothic"/>
              </a:rPr>
              <a:t>There</a:t>
            </a:r>
            <a:r>
              <a:rPr lang="es-ES" sz="3200" b="1" dirty="0" smtClean="0">
                <a:latin typeface="Century Gothic"/>
                <a:cs typeface="Century Gothic"/>
              </a:rPr>
              <a:t> </a:t>
            </a:r>
            <a:r>
              <a:rPr lang="es-ES" sz="3200" b="1" dirty="0" err="1" smtClean="0">
                <a:latin typeface="Century Gothic"/>
                <a:cs typeface="Century Gothic"/>
              </a:rPr>
              <a:t>was</a:t>
            </a:r>
            <a:r>
              <a:rPr lang="es-ES" sz="3200" b="1" dirty="0" smtClean="0">
                <a:latin typeface="Century Gothic"/>
                <a:cs typeface="Century Gothic"/>
              </a:rPr>
              <a:t> 1 </a:t>
            </a:r>
            <a:r>
              <a:rPr lang="es-ES" sz="3200" b="1" dirty="0" err="1" smtClean="0">
                <a:latin typeface="Century Gothic"/>
                <a:cs typeface="Century Gothic"/>
              </a:rPr>
              <a:t>table</a:t>
            </a:r>
            <a:endParaRPr lang="es-ES" sz="3200" b="1" dirty="0">
              <a:latin typeface="Century Gothic"/>
              <a:cs typeface="Century Gothic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s-MX" sz="3200" dirty="0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539750" y="2276475"/>
            <a:ext cx="3957638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3200" b="1" dirty="0" err="1" smtClean="0">
                <a:latin typeface="Century Gothic"/>
                <a:cs typeface="Century Gothic"/>
              </a:rPr>
              <a:t>There</a:t>
            </a:r>
            <a:r>
              <a:rPr lang="es-ES" sz="3200" b="1" dirty="0" smtClean="0">
                <a:latin typeface="Century Gothic"/>
                <a:cs typeface="Century Gothic"/>
              </a:rPr>
              <a:t> </a:t>
            </a:r>
            <a:r>
              <a:rPr lang="es-ES" sz="3200" b="1" dirty="0" err="1" smtClean="0">
                <a:latin typeface="Century Gothic"/>
                <a:cs typeface="Century Gothic"/>
              </a:rPr>
              <a:t>was</a:t>
            </a:r>
            <a:r>
              <a:rPr lang="es-ES" sz="3200" b="1" dirty="0" smtClean="0">
                <a:latin typeface="Century Gothic"/>
                <a:cs typeface="Century Gothic"/>
              </a:rPr>
              <a:t> 1 </a:t>
            </a:r>
            <a:r>
              <a:rPr lang="es-ES" sz="3200" b="1" dirty="0" err="1" smtClean="0">
                <a:latin typeface="Century Gothic"/>
                <a:cs typeface="Century Gothic"/>
              </a:rPr>
              <a:t>rug</a:t>
            </a:r>
            <a:r>
              <a:rPr lang="es-ES" sz="3200" b="1" dirty="0" smtClean="0">
                <a:latin typeface="Century Gothic"/>
                <a:cs typeface="Century Gothic"/>
              </a:rPr>
              <a:t> </a:t>
            </a:r>
            <a:endParaRPr lang="es-ES" sz="3200" b="1" dirty="0">
              <a:latin typeface="Century Gothic"/>
              <a:cs typeface="Century Gothic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s-MX" sz="3200" dirty="0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539750" y="3141663"/>
            <a:ext cx="3957638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3200" b="1" dirty="0" err="1">
                <a:latin typeface="Century Gothic"/>
                <a:cs typeface="Century Gothic"/>
              </a:rPr>
              <a:t>There</a:t>
            </a:r>
            <a:r>
              <a:rPr lang="es-ES" sz="3200" b="1" dirty="0">
                <a:latin typeface="Century Gothic"/>
                <a:cs typeface="Century Gothic"/>
              </a:rPr>
              <a:t> </a:t>
            </a:r>
            <a:r>
              <a:rPr lang="es-ES" sz="3200" b="1" dirty="0" err="1">
                <a:latin typeface="Century Gothic"/>
                <a:cs typeface="Century Gothic"/>
              </a:rPr>
              <a:t>was</a:t>
            </a:r>
            <a:r>
              <a:rPr lang="es-ES" sz="3200" b="1" dirty="0">
                <a:latin typeface="Century Gothic"/>
                <a:cs typeface="Century Gothic"/>
              </a:rPr>
              <a:t> 1 </a:t>
            </a:r>
            <a:r>
              <a:rPr lang="es-ES" sz="3200" b="1" dirty="0" err="1">
                <a:latin typeface="Century Gothic"/>
                <a:cs typeface="Century Gothic"/>
              </a:rPr>
              <a:t>bed</a:t>
            </a:r>
            <a:endParaRPr lang="es-ES" sz="3200" b="1" dirty="0">
              <a:latin typeface="Century Gothic"/>
              <a:cs typeface="Century Gothic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s-MX" sz="3200" dirty="0"/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539750" y="4076700"/>
            <a:ext cx="6463227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3200" b="1" dirty="0" err="1">
                <a:latin typeface="Century Gothic"/>
                <a:cs typeface="Century Gothic"/>
              </a:rPr>
              <a:t>There</a:t>
            </a:r>
            <a:r>
              <a:rPr lang="es-ES" sz="3200" b="1" dirty="0">
                <a:latin typeface="Century Gothic"/>
                <a:cs typeface="Century Gothic"/>
              </a:rPr>
              <a:t> </a:t>
            </a:r>
            <a:r>
              <a:rPr lang="es-ES" sz="3200" b="1" dirty="0" err="1">
                <a:latin typeface="Century Gothic"/>
                <a:cs typeface="Century Gothic"/>
              </a:rPr>
              <a:t>was</a:t>
            </a:r>
            <a:r>
              <a:rPr lang="es-ES" sz="3200" b="1" dirty="0">
                <a:latin typeface="Century Gothic"/>
                <a:cs typeface="Century Gothic"/>
              </a:rPr>
              <a:t> 1 </a:t>
            </a:r>
            <a:r>
              <a:rPr lang="es-ES" sz="3200" b="1" dirty="0" err="1">
                <a:latin typeface="Century Gothic"/>
                <a:cs typeface="Century Gothic"/>
              </a:rPr>
              <a:t>watermelon</a:t>
            </a:r>
            <a:endParaRPr lang="es-ES" sz="3200" b="1" dirty="0">
              <a:latin typeface="Century Gothic"/>
              <a:cs typeface="Century Gothic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s-MX" sz="3200" dirty="0">
              <a:latin typeface="Century Gothic"/>
              <a:cs typeface="Century Gothic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468313" y="4941888"/>
            <a:ext cx="511175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3200" b="1" dirty="0" err="1">
                <a:latin typeface="Century Gothic"/>
                <a:cs typeface="Century Gothic"/>
              </a:rPr>
              <a:t>There</a:t>
            </a:r>
            <a:r>
              <a:rPr lang="es-ES" sz="3200" b="1" dirty="0">
                <a:latin typeface="Century Gothic"/>
                <a:cs typeface="Century Gothic"/>
              </a:rPr>
              <a:t> </a:t>
            </a:r>
            <a:r>
              <a:rPr lang="es-ES" sz="3200" b="1" dirty="0" err="1">
                <a:latin typeface="Century Gothic"/>
                <a:cs typeface="Century Gothic"/>
              </a:rPr>
              <a:t>was</a:t>
            </a:r>
            <a:r>
              <a:rPr lang="es-ES" sz="3200" b="1" dirty="0">
                <a:latin typeface="Century Gothic"/>
                <a:cs typeface="Century Gothic"/>
              </a:rPr>
              <a:t> 1 </a:t>
            </a:r>
            <a:r>
              <a:rPr lang="es-ES" sz="3200" b="1" dirty="0" err="1">
                <a:latin typeface="Century Gothic"/>
                <a:cs typeface="Century Gothic"/>
              </a:rPr>
              <a:t>toothbrush</a:t>
            </a:r>
            <a:endParaRPr lang="es-ES" sz="3200" b="1" dirty="0">
              <a:latin typeface="Century Gothic"/>
              <a:cs typeface="Century Gothic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s-MX" sz="3200" dirty="0"/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4941563" y="549275"/>
            <a:ext cx="3957637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3200" b="1" dirty="0" err="1">
                <a:latin typeface="Century Gothic"/>
                <a:cs typeface="Century Gothic"/>
              </a:rPr>
              <a:t>There</a:t>
            </a:r>
            <a:r>
              <a:rPr lang="es-ES" sz="3200" b="1" dirty="0">
                <a:latin typeface="Century Gothic"/>
                <a:cs typeface="Century Gothic"/>
              </a:rPr>
              <a:t> </a:t>
            </a:r>
            <a:r>
              <a:rPr lang="es-ES" sz="3200" b="1" dirty="0" err="1">
                <a:latin typeface="Century Gothic"/>
                <a:cs typeface="Century Gothic"/>
              </a:rPr>
              <a:t>was</a:t>
            </a:r>
            <a:r>
              <a:rPr lang="es-ES" sz="3200" b="1" dirty="0">
                <a:latin typeface="Century Gothic"/>
                <a:cs typeface="Century Gothic"/>
              </a:rPr>
              <a:t> 1 </a:t>
            </a:r>
            <a:r>
              <a:rPr lang="es-ES" sz="3200" b="1" dirty="0" err="1">
                <a:latin typeface="Century Gothic"/>
                <a:cs typeface="Century Gothic"/>
              </a:rPr>
              <a:t>eye</a:t>
            </a:r>
            <a:endParaRPr lang="es-ES" sz="3200" b="1" dirty="0">
              <a:latin typeface="Century Gothic"/>
              <a:cs typeface="Century Gothic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s-MX" sz="3200" dirty="0"/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5013000" y="1484313"/>
            <a:ext cx="3957638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3200" b="1" dirty="0" err="1">
                <a:latin typeface="Century Gothic"/>
                <a:cs typeface="Century Gothic"/>
              </a:rPr>
              <a:t>There</a:t>
            </a:r>
            <a:r>
              <a:rPr lang="es-ES" sz="3200" b="1" dirty="0">
                <a:latin typeface="Century Gothic"/>
                <a:cs typeface="Century Gothic"/>
              </a:rPr>
              <a:t> </a:t>
            </a:r>
            <a:r>
              <a:rPr lang="es-ES" sz="3200" b="1" dirty="0" err="1">
                <a:latin typeface="Century Gothic"/>
                <a:cs typeface="Century Gothic"/>
              </a:rPr>
              <a:t>was</a:t>
            </a:r>
            <a:r>
              <a:rPr lang="es-ES" sz="3200" b="1" dirty="0">
                <a:latin typeface="Century Gothic"/>
                <a:cs typeface="Century Gothic"/>
              </a:rPr>
              <a:t> 1 bag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s-MX" sz="3200" dirty="0"/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5013000" y="2492375"/>
            <a:ext cx="3957638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3200" b="1" dirty="0" err="1">
                <a:latin typeface="Century Gothic"/>
                <a:cs typeface="Century Gothic"/>
              </a:rPr>
              <a:t>There</a:t>
            </a:r>
            <a:r>
              <a:rPr lang="es-ES" sz="3200" b="1" dirty="0">
                <a:latin typeface="Century Gothic"/>
                <a:cs typeface="Century Gothic"/>
              </a:rPr>
              <a:t> </a:t>
            </a:r>
            <a:r>
              <a:rPr lang="es-ES" sz="3200" b="1" dirty="0" err="1">
                <a:latin typeface="Century Gothic"/>
                <a:cs typeface="Century Gothic"/>
              </a:rPr>
              <a:t>was</a:t>
            </a:r>
            <a:r>
              <a:rPr lang="es-ES" sz="3200" b="1" dirty="0">
                <a:latin typeface="Century Gothic"/>
                <a:cs typeface="Century Gothic"/>
              </a:rPr>
              <a:t> 1 </a:t>
            </a:r>
            <a:r>
              <a:rPr lang="es-ES" sz="3200" b="1" dirty="0" err="1">
                <a:latin typeface="Century Gothic"/>
                <a:cs typeface="Century Gothic"/>
              </a:rPr>
              <a:t>flag</a:t>
            </a:r>
            <a:endParaRPr lang="es-ES" sz="3200" b="1" dirty="0">
              <a:latin typeface="Century Gothic"/>
              <a:cs typeface="Century Gothic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s-MX" sz="3200" dirty="0"/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5013000" y="3429000"/>
            <a:ext cx="3957638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3200" b="1" dirty="0" err="1">
                <a:latin typeface="Century Gothic"/>
                <a:cs typeface="Century Gothic"/>
              </a:rPr>
              <a:t>There</a:t>
            </a:r>
            <a:r>
              <a:rPr lang="es-ES" sz="3200" b="1" dirty="0">
                <a:latin typeface="Century Gothic"/>
                <a:cs typeface="Century Gothic"/>
              </a:rPr>
              <a:t> </a:t>
            </a:r>
            <a:r>
              <a:rPr lang="es-ES" sz="3200" b="1" dirty="0" err="1">
                <a:latin typeface="Century Gothic"/>
                <a:cs typeface="Century Gothic"/>
              </a:rPr>
              <a:t>was</a:t>
            </a:r>
            <a:r>
              <a:rPr lang="es-ES" sz="3200" b="1" dirty="0">
                <a:latin typeface="Century Gothic"/>
                <a:cs typeface="Century Gothic"/>
              </a:rPr>
              <a:t> 1 </a:t>
            </a:r>
            <a:r>
              <a:rPr lang="es-ES" sz="3200" b="1" dirty="0" err="1">
                <a:latin typeface="Century Gothic"/>
                <a:cs typeface="Century Gothic"/>
              </a:rPr>
              <a:t>key</a:t>
            </a:r>
            <a:endParaRPr lang="es-ES" sz="3200" b="1" dirty="0">
              <a:latin typeface="Century Gothic"/>
              <a:cs typeface="Century Gothic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s-MX" sz="3200" dirty="0"/>
          </a:p>
        </p:txBody>
      </p:sp>
      <p:pic>
        <p:nvPicPr>
          <p:cNvPr id="2" name="Picture 1" descr="toothpas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02" y="5171934"/>
            <a:ext cx="2529098" cy="1686065"/>
          </a:xfrm>
          <a:prstGeom prst="rect">
            <a:avLst/>
          </a:prstGeom>
        </p:spPr>
      </p:pic>
      <p:pic>
        <p:nvPicPr>
          <p:cNvPr id="5" name="Picture 4" descr="watermel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80" y="5611133"/>
            <a:ext cx="2202768" cy="1282653"/>
          </a:xfrm>
          <a:prstGeom prst="rect">
            <a:avLst/>
          </a:prstGeom>
        </p:spPr>
      </p:pic>
      <p:pic>
        <p:nvPicPr>
          <p:cNvPr id="6" name="Picture 5" descr="draw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84" y="5502345"/>
            <a:ext cx="2529097" cy="127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79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4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/>
      <p:bldP spid="14339" grpId="0" build="p"/>
      <p:bldP spid="14340" grpId="0" build="p"/>
      <p:bldP spid="14341" grpId="0" build="p"/>
      <p:bldP spid="14342" grpId="0" build="p"/>
      <p:bldP spid="14343" grpId="0" build="p"/>
      <p:bldP spid="14344" grpId="0" build="p"/>
      <p:bldP spid="14345" grpId="0" build="p"/>
      <p:bldP spid="14346" grpId="0" build="p"/>
      <p:bldP spid="1434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873" y="476250"/>
            <a:ext cx="3957637" cy="655638"/>
          </a:xfrm>
        </p:spPr>
        <p:txBody>
          <a:bodyPr>
            <a:normAutofit/>
          </a:bodyPr>
          <a:lstStyle/>
          <a:p>
            <a:r>
              <a:rPr lang="es-ES" b="1" dirty="0" err="1">
                <a:latin typeface="Century Gothic"/>
                <a:cs typeface="Century Gothic"/>
              </a:rPr>
              <a:t>There</a:t>
            </a:r>
            <a:r>
              <a:rPr lang="es-ES" b="1" dirty="0">
                <a:latin typeface="Century Gothic"/>
                <a:cs typeface="Century Gothic"/>
              </a:rPr>
              <a:t> </a:t>
            </a:r>
            <a:r>
              <a:rPr lang="es-ES" b="1" dirty="0" err="1">
                <a:latin typeface="Century Gothic"/>
                <a:cs typeface="Century Gothic"/>
              </a:rPr>
              <a:t>were</a:t>
            </a:r>
            <a:r>
              <a:rPr lang="es-ES" b="1" dirty="0">
                <a:latin typeface="Century Gothic"/>
                <a:cs typeface="Century Gothic"/>
              </a:rPr>
              <a:t> 2 </a:t>
            </a:r>
            <a:r>
              <a:rPr lang="es-ES" b="1" dirty="0" err="1">
                <a:latin typeface="Century Gothic"/>
                <a:cs typeface="Century Gothic"/>
              </a:rPr>
              <a:t>hats</a:t>
            </a:r>
            <a:endParaRPr lang="es-ES" b="1" dirty="0">
              <a:latin typeface="Century Gothic"/>
              <a:cs typeface="Century Gothic"/>
            </a:endParaRPr>
          </a:p>
          <a:p>
            <a:endParaRPr lang="es-MX" dirty="0">
              <a:latin typeface="Century Gothic"/>
              <a:cs typeface="Century Gothic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97873" y="1341438"/>
            <a:ext cx="4347336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3200" b="1" dirty="0" err="1">
                <a:latin typeface="Century Gothic"/>
                <a:cs typeface="Century Gothic"/>
              </a:rPr>
              <a:t>There</a:t>
            </a:r>
            <a:r>
              <a:rPr lang="es-ES" sz="3200" b="1" dirty="0">
                <a:latin typeface="Century Gothic"/>
                <a:cs typeface="Century Gothic"/>
              </a:rPr>
              <a:t> </a:t>
            </a:r>
            <a:r>
              <a:rPr lang="es-ES" sz="3200" b="1" dirty="0" err="1">
                <a:latin typeface="Century Gothic"/>
                <a:cs typeface="Century Gothic"/>
              </a:rPr>
              <a:t>were</a:t>
            </a:r>
            <a:r>
              <a:rPr lang="es-ES" sz="3200" b="1" dirty="0">
                <a:latin typeface="Century Gothic"/>
                <a:cs typeface="Century Gothic"/>
              </a:rPr>
              <a:t> 2 </a:t>
            </a:r>
            <a:r>
              <a:rPr lang="es-ES" sz="3200" b="1" dirty="0" err="1">
                <a:latin typeface="Century Gothic"/>
                <a:cs typeface="Century Gothic"/>
              </a:rPr>
              <a:t>chairs</a:t>
            </a:r>
            <a:endParaRPr lang="es-ES" sz="3200" b="1" dirty="0">
              <a:latin typeface="Century Gothic"/>
              <a:cs typeface="Century Gothic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s-MX" sz="3200" dirty="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69309" y="2276475"/>
            <a:ext cx="5040313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3200" b="1" dirty="0" err="1">
                <a:latin typeface="Century Gothic"/>
                <a:cs typeface="Century Gothic"/>
              </a:rPr>
              <a:t>There</a:t>
            </a:r>
            <a:r>
              <a:rPr lang="es-ES" sz="3200" b="1" dirty="0">
                <a:latin typeface="Century Gothic"/>
                <a:cs typeface="Century Gothic"/>
              </a:rPr>
              <a:t> </a:t>
            </a:r>
            <a:r>
              <a:rPr lang="es-ES" sz="3200" b="1" dirty="0" err="1">
                <a:latin typeface="Century Gothic"/>
                <a:cs typeface="Century Gothic"/>
              </a:rPr>
              <a:t>were</a:t>
            </a:r>
            <a:r>
              <a:rPr lang="es-ES" sz="3200" b="1" dirty="0">
                <a:latin typeface="Century Gothic"/>
                <a:cs typeface="Century Gothic"/>
              </a:rPr>
              <a:t> 2 </a:t>
            </a:r>
            <a:r>
              <a:rPr lang="es-ES" sz="3200" b="1" dirty="0" err="1">
                <a:latin typeface="Century Gothic"/>
                <a:cs typeface="Century Gothic"/>
              </a:rPr>
              <a:t>houses</a:t>
            </a:r>
            <a:endParaRPr lang="es-ES" sz="3200" b="1" dirty="0">
              <a:latin typeface="Century Gothic"/>
              <a:cs typeface="Century Gothic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s-MX" sz="3200" dirty="0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69310" y="3141663"/>
            <a:ext cx="489329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3200" b="1" dirty="0" err="1">
                <a:latin typeface="Century Gothic"/>
                <a:cs typeface="Century Gothic"/>
              </a:rPr>
              <a:t>There</a:t>
            </a:r>
            <a:r>
              <a:rPr lang="es-ES" sz="3200" b="1" dirty="0">
                <a:latin typeface="Century Gothic"/>
                <a:cs typeface="Century Gothic"/>
              </a:rPr>
              <a:t> </a:t>
            </a:r>
            <a:r>
              <a:rPr lang="es-ES" sz="3200" b="1" dirty="0" err="1">
                <a:latin typeface="Century Gothic"/>
                <a:cs typeface="Century Gothic"/>
              </a:rPr>
              <a:t>were</a:t>
            </a:r>
            <a:r>
              <a:rPr lang="es-ES" sz="3200" b="1" dirty="0">
                <a:latin typeface="Century Gothic"/>
                <a:cs typeface="Century Gothic"/>
              </a:rPr>
              <a:t> 3 </a:t>
            </a:r>
            <a:r>
              <a:rPr lang="es-ES" sz="3200" b="1" dirty="0" err="1">
                <a:latin typeface="Century Gothic"/>
                <a:cs typeface="Century Gothic"/>
              </a:rPr>
              <a:t>bikes</a:t>
            </a:r>
            <a:endParaRPr lang="es-ES" sz="3200" b="1" dirty="0">
              <a:latin typeface="Century Gothic"/>
              <a:cs typeface="Century Gothic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s-MX" sz="3200" dirty="0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69310" y="4076700"/>
            <a:ext cx="5040312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3200" b="1" dirty="0" err="1">
                <a:latin typeface="Century Gothic"/>
                <a:cs typeface="Century Gothic"/>
              </a:rPr>
              <a:t>There</a:t>
            </a:r>
            <a:r>
              <a:rPr lang="es-ES" sz="3200" b="1" dirty="0">
                <a:latin typeface="Century Gothic"/>
                <a:cs typeface="Century Gothic"/>
              </a:rPr>
              <a:t> </a:t>
            </a:r>
            <a:r>
              <a:rPr lang="es-ES" sz="3200" b="1" dirty="0" err="1">
                <a:latin typeface="Century Gothic"/>
                <a:cs typeface="Century Gothic"/>
              </a:rPr>
              <a:t>were</a:t>
            </a:r>
            <a:r>
              <a:rPr lang="es-ES" sz="3200" b="1" dirty="0">
                <a:latin typeface="Century Gothic"/>
                <a:cs typeface="Century Gothic"/>
              </a:rPr>
              <a:t> 3 </a:t>
            </a:r>
            <a:r>
              <a:rPr lang="es-ES" sz="3200" b="1" dirty="0" err="1">
                <a:latin typeface="Century Gothic"/>
                <a:cs typeface="Century Gothic"/>
              </a:rPr>
              <a:t>bottles</a:t>
            </a:r>
            <a:endParaRPr lang="es-ES" sz="3200" b="1" dirty="0">
              <a:latin typeface="Century Gothic"/>
              <a:cs typeface="Century Gothic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s-MX" sz="3200" dirty="0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97872" y="4941888"/>
            <a:ext cx="5881993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3200" b="1" dirty="0" err="1">
                <a:latin typeface="Century Gothic"/>
                <a:cs typeface="Century Gothic"/>
              </a:rPr>
              <a:t>There</a:t>
            </a:r>
            <a:r>
              <a:rPr lang="es-ES" sz="3200" b="1" dirty="0">
                <a:latin typeface="Century Gothic"/>
                <a:cs typeface="Century Gothic"/>
              </a:rPr>
              <a:t> </a:t>
            </a:r>
            <a:r>
              <a:rPr lang="es-ES" sz="3200" b="1" dirty="0" err="1">
                <a:latin typeface="Century Gothic"/>
                <a:cs typeface="Century Gothic"/>
              </a:rPr>
              <a:t>were</a:t>
            </a:r>
            <a:r>
              <a:rPr lang="es-ES" sz="3200" b="1" dirty="0">
                <a:latin typeface="Century Gothic"/>
                <a:cs typeface="Century Gothic"/>
              </a:rPr>
              <a:t> 3 </a:t>
            </a:r>
            <a:r>
              <a:rPr lang="es-ES" sz="3200" b="1" dirty="0" err="1">
                <a:latin typeface="Century Gothic"/>
                <a:cs typeface="Century Gothic"/>
              </a:rPr>
              <a:t>strawberries</a:t>
            </a:r>
            <a:endParaRPr lang="es-ES" sz="3200" b="1" dirty="0">
              <a:latin typeface="Century Gothic"/>
              <a:cs typeface="Century Gothic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s-MX" sz="3200" dirty="0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4341803" y="566916"/>
            <a:ext cx="5042526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3200" b="1" dirty="0" err="1">
                <a:latin typeface="Century Gothic"/>
                <a:cs typeface="Century Gothic"/>
              </a:rPr>
              <a:t>There</a:t>
            </a:r>
            <a:r>
              <a:rPr lang="es-ES" sz="3200" b="1" dirty="0">
                <a:latin typeface="Century Gothic"/>
                <a:cs typeface="Century Gothic"/>
              </a:rPr>
              <a:t> </a:t>
            </a:r>
            <a:r>
              <a:rPr lang="es-ES" sz="3200" b="1" dirty="0" err="1">
                <a:latin typeface="Century Gothic"/>
                <a:cs typeface="Century Gothic"/>
              </a:rPr>
              <a:t>were</a:t>
            </a:r>
            <a:r>
              <a:rPr lang="es-ES" sz="3200" b="1" dirty="0">
                <a:latin typeface="Century Gothic"/>
                <a:cs typeface="Century Gothic"/>
              </a:rPr>
              <a:t> 3 bananas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s-MX" sz="3200" dirty="0"/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4413239" y="1501954"/>
            <a:ext cx="4971089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3200" b="1" dirty="0" err="1">
                <a:latin typeface="Century Gothic"/>
                <a:cs typeface="Century Gothic"/>
              </a:rPr>
              <a:t>There</a:t>
            </a:r>
            <a:r>
              <a:rPr lang="es-ES" sz="3200" b="1" dirty="0">
                <a:latin typeface="Century Gothic"/>
                <a:cs typeface="Century Gothic"/>
              </a:rPr>
              <a:t> </a:t>
            </a:r>
            <a:r>
              <a:rPr lang="es-ES" sz="3200" b="1" dirty="0" err="1">
                <a:latin typeface="Century Gothic"/>
                <a:cs typeface="Century Gothic"/>
              </a:rPr>
              <a:t>were</a:t>
            </a:r>
            <a:r>
              <a:rPr lang="es-ES" sz="3200" b="1" dirty="0">
                <a:latin typeface="Century Gothic"/>
                <a:cs typeface="Century Gothic"/>
              </a:rPr>
              <a:t> 3 </a:t>
            </a:r>
            <a:r>
              <a:rPr lang="es-ES" sz="3200" b="1" dirty="0" err="1">
                <a:latin typeface="Century Gothic"/>
                <a:cs typeface="Century Gothic"/>
              </a:rPr>
              <a:t>balls</a:t>
            </a:r>
            <a:endParaRPr lang="es-ES" sz="3200" b="1" dirty="0">
              <a:latin typeface="Century Gothic"/>
              <a:cs typeface="Century Gothic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s-MX" sz="3200" dirty="0"/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4447643" y="2510016"/>
            <a:ext cx="4883769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3200" b="1" dirty="0" err="1">
                <a:latin typeface="Century Gothic"/>
                <a:cs typeface="Century Gothic"/>
              </a:rPr>
              <a:t>There</a:t>
            </a:r>
            <a:r>
              <a:rPr lang="es-ES" sz="3200" b="1" dirty="0">
                <a:latin typeface="Century Gothic"/>
                <a:cs typeface="Century Gothic"/>
              </a:rPr>
              <a:t> </a:t>
            </a:r>
            <a:r>
              <a:rPr lang="es-ES" sz="3200" b="1" dirty="0" err="1">
                <a:latin typeface="Century Gothic"/>
                <a:cs typeface="Century Gothic"/>
              </a:rPr>
              <a:t>were</a:t>
            </a:r>
            <a:r>
              <a:rPr lang="es-ES" sz="3200" b="1" dirty="0">
                <a:latin typeface="Century Gothic"/>
                <a:cs typeface="Century Gothic"/>
              </a:rPr>
              <a:t> 4 </a:t>
            </a:r>
            <a:r>
              <a:rPr lang="es-ES" sz="3200" b="1" dirty="0" err="1" smtClean="0">
                <a:latin typeface="Century Gothic"/>
                <a:cs typeface="Century Gothic"/>
              </a:rPr>
              <a:t>books</a:t>
            </a:r>
            <a:endParaRPr lang="es-ES" sz="3200" b="1" dirty="0">
              <a:latin typeface="Century Gothic"/>
              <a:cs typeface="Century Gothic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4413239" y="3446641"/>
            <a:ext cx="4971089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3200" b="1" dirty="0" err="1">
                <a:latin typeface="Century Gothic"/>
                <a:cs typeface="Century Gothic"/>
              </a:rPr>
              <a:t>There</a:t>
            </a:r>
            <a:r>
              <a:rPr lang="es-ES" sz="3200" b="1" dirty="0">
                <a:latin typeface="Century Gothic"/>
                <a:cs typeface="Century Gothic"/>
              </a:rPr>
              <a:t> </a:t>
            </a:r>
            <a:r>
              <a:rPr lang="es-ES" sz="3200" b="1" dirty="0" err="1">
                <a:latin typeface="Century Gothic"/>
                <a:cs typeface="Century Gothic"/>
              </a:rPr>
              <a:t>were</a:t>
            </a:r>
            <a:r>
              <a:rPr lang="es-ES" sz="3200" b="1" dirty="0">
                <a:latin typeface="Century Gothic"/>
                <a:cs typeface="Century Gothic"/>
              </a:rPr>
              <a:t> 4 </a:t>
            </a:r>
            <a:r>
              <a:rPr lang="es-ES" sz="3200" b="1" dirty="0" err="1">
                <a:latin typeface="Century Gothic"/>
                <a:cs typeface="Century Gothic"/>
              </a:rPr>
              <a:t>eggs</a:t>
            </a:r>
            <a:endParaRPr lang="es-ES" sz="3200" b="1" dirty="0">
              <a:latin typeface="Century Gothic"/>
              <a:cs typeface="Century Gothic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s-MX" sz="3200" dirty="0"/>
          </a:p>
        </p:txBody>
      </p:sp>
      <p:pic>
        <p:nvPicPr>
          <p:cNvPr id="3" name="Picture 2" descr="boo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709" y="4326591"/>
            <a:ext cx="1960333" cy="2125662"/>
          </a:xfrm>
          <a:prstGeom prst="rect">
            <a:avLst/>
          </a:prstGeom>
        </p:spPr>
      </p:pic>
      <p:pic>
        <p:nvPicPr>
          <p:cNvPr id="4" name="Picture 3" descr="strawberr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622" y="4853683"/>
            <a:ext cx="1727162" cy="1916112"/>
          </a:xfrm>
          <a:prstGeom prst="rect">
            <a:avLst/>
          </a:prstGeom>
        </p:spPr>
      </p:pic>
      <p:pic>
        <p:nvPicPr>
          <p:cNvPr id="5" name="Picture 4" descr="eg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4193449" y="5514496"/>
            <a:ext cx="820712" cy="1078308"/>
          </a:xfrm>
          <a:prstGeom prst="rect">
            <a:avLst/>
          </a:prstGeom>
        </p:spPr>
      </p:pic>
      <p:pic>
        <p:nvPicPr>
          <p:cNvPr id="16" name="Picture 15" descr="eg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7375">
            <a:off x="2846471" y="5646748"/>
            <a:ext cx="820712" cy="1078308"/>
          </a:xfrm>
          <a:prstGeom prst="rect">
            <a:avLst/>
          </a:prstGeom>
        </p:spPr>
      </p:pic>
      <p:pic>
        <p:nvPicPr>
          <p:cNvPr id="17" name="Picture 16" descr="eg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1751146" y="5559605"/>
            <a:ext cx="820712" cy="1078308"/>
          </a:xfrm>
          <a:prstGeom prst="rect">
            <a:avLst/>
          </a:prstGeom>
        </p:spPr>
      </p:pic>
      <p:pic>
        <p:nvPicPr>
          <p:cNvPr id="18" name="Picture 17" descr="eg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679311" y="5634639"/>
            <a:ext cx="820712" cy="107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9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6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6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  <p:bldP spid="16387" grpId="0" build="p"/>
      <p:bldP spid="16388" grpId="0" build="p"/>
      <p:bldP spid="16389" grpId="0" build="p"/>
      <p:bldP spid="16390" grpId="0" build="p"/>
      <p:bldP spid="16391" grpId="0" build="p"/>
      <p:bldP spid="16392" grpId="0" build="p"/>
      <p:bldP spid="16393" grpId="0" build="p"/>
      <p:bldP spid="16394" grpId="0" build="p"/>
      <p:bldP spid="1639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Let’s practice!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6" name="Picture 5" descr="dengcha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86" y="802703"/>
            <a:ext cx="4936314" cy="3284892"/>
          </a:xfrm>
          <a:prstGeom prst="rect">
            <a:avLst/>
          </a:prstGeom>
        </p:spPr>
      </p:pic>
      <p:pic>
        <p:nvPicPr>
          <p:cNvPr id="7" name="Picture 6" descr="The-Voice-of-China-Season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1" y="1039127"/>
            <a:ext cx="5080000" cy="3113973"/>
          </a:xfrm>
          <a:prstGeom prst="rect">
            <a:avLst/>
          </a:prstGeom>
        </p:spPr>
      </p:pic>
      <p:pic>
        <p:nvPicPr>
          <p:cNvPr id="8" name="Picture 7" descr="iamasingersemifinal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087595"/>
            <a:ext cx="4851400" cy="27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54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Century Gothic"/>
                <a:cs typeface="Century Gothic"/>
              </a:rPr>
              <a:t>Food Magic Tricks</a:t>
            </a:r>
            <a:endParaRPr lang="en-US" sz="40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Screen Shot 2016-07-29 at 7.36.5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7" b="6666"/>
          <a:stretch/>
        </p:blipFill>
        <p:spPr>
          <a:xfrm>
            <a:off x="0" y="1219200"/>
            <a:ext cx="91440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00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Century Gothic"/>
                <a:cs typeface="Century Gothic"/>
              </a:rPr>
              <a:t>What is happening in this photo?</a:t>
            </a:r>
            <a:endParaRPr lang="en-US" sz="40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Hallowe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331"/>
            <a:ext cx="9144000" cy="613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09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9"/>
            <a:ext cx="8475134" cy="239285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did we learn?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7974595" cy="195838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Saying the ‘</a:t>
            </a:r>
            <a:r>
              <a:rPr lang="en-US" dirty="0" err="1" smtClean="0">
                <a:latin typeface="Century Gothic"/>
                <a:cs typeface="Century Gothic"/>
              </a:rPr>
              <a:t>st</a:t>
            </a:r>
            <a:r>
              <a:rPr lang="en-US" dirty="0" smtClean="0">
                <a:latin typeface="Century Gothic"/>
                <a:cs typeface="Century Gothic"/>
              </a:rPr>
              <a:t>’ sound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New “</a:t>
            </a:r>
            <a:r>
              <a:rPr lang="en-US" dirty="0" err="1" smtClean="0">
                <a:latin typeface="Century Gothic"/>
                <a:cs typeface="Century Gothic"/>
              </a:rPr>
              <a:t>st</a:t>
            </a:r>
            <a:r>
              <a:rPr lang="en-US" dirty="0" smtClean="0">
                <a:latin typeface="Century Gothic"/>
                <a:cs typeface="Century Gothic"/>
              </a:rPr>
              <a:t>” words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How to use “more”, “most”, “there was” and “there were”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How to make an </a:t>
            </a:r>
            <a:r>
              <a:rPr lang="en-US" dirty="0" err="1" smtClean="0">
                <a:latin typeface="Century Gothic"/>
                <a:cs typeface="Century Gothic"/>
              </a:rPr>
              <a:t>omelette</a:t>
            </a:r>
            <a:endParaRPr lang="en-US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dirty="0" smtClean="0">
              <a:latin typeface="Century Gothic"/>
              <a:cs typeface="Century Gothic"/>
            </a:endParaRPr>
          </a:p>
          <a:p>
            <a:endParaRPr lang="en-US" dirty="0" smtClean="0">
              <a:latin typeface="Century Gothic"/>
              <a:cs typeface="Century Gothic"/>
            </a:endParaRPr>
          </a:p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Picture 3" descr="schoolgraph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435" y="4125566"/>
            <a:ext cx="4267200" cy="205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64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Homework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Homework Food Crosswo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08" y="897044"/>
            <a:ext cx="4877146" cy="596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5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Show your drawings! 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My Plate Workshe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60" y="778476"/>
            <a:ext cx="4696194" cy="607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81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The ST Sound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897043"/>
            <a:ext cx="4108907" cy="5689255"/>
          </a:xfrm>
          <a:prstGeom prst="rect">
            <a:avLst/>
          </a:prstGeom>
        </p:spPr>
      </p:pic>
      <p:pic>
        <p:nvPicPr>
          <p:cNvPr id="5" name="Picture 4" descr="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49" y="1014890"/>
            <a:ext cx="4266942" cy="568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93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Using “</a:t>
            </a:r>
            <a:r>
              <a:rPr lang="en-US" b="1" dirty="0" err="1" smtClean="0">
                <a:latin typeface="Century Gothic"/>
                <a:cs typeface="Century Gothic"/>
              </a:rPr>
              <a:t>st</a:t>
            </a:r>
            <a:r>
              <a:rPr lang="en-US" b="1" dirty="0" smtClean="0">
                <a:latin typeface="Century Gothic"/>
                <a:cs typeface="Century Gothic"/>
              </a:rPr>
              <a:t>”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phonics ST page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16" y="772426"/>
            <a:ext cx="8487909" cy="60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32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Using “</a:t>
            </a:r>
            <a:r>
              <a:rPr lang="en-US" b="1" dirty="0" err="1" smtClean="0">
                <a:latin typeface="Century Gothic"/>
                <a:cs typeface="Century Gothic"/>
              </a:rPr>
              <a:t>st</a:t>
            </a:r>
            <a:r>
              <a:rPr lang="en-US" b="1" dirty="0" smtClean="0">
                <a:latin typeface="Century Gothic"/>
                <a:cs typeface="Century Gothic"/>
              </a:rPr>
              <a:t>”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phonics ST pag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3" y="741066"/>
            <a:ext cx="8531648" cy="611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59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38204" y="-315786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Century Gothic"/>
                <a:cs typeface="Century Gothic"/>
              </a:rPr>
              <a:t>How do you make…</a:t>
            </a:r>
            <a:endParaRPr lang="en-US" sz="4000" b="1" dirty="0">
              <a:latin typeface="Century Gothic"/>
              <a:cs typeface="Century Gothic"/>
            </a:endParaRPr>
          </a:p>
        </p:txBody>
      </p:sp>
      <p:pic>
        <p:nvPicPr>
          <p:cNvPr id="5" name="Picture 4" descr="omelette ste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36" y="633246"/>
            <a:ext cx="8055564" cy="622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30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333" y="1192927"/>
            <a:ext cx="8856133" cy="524933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entury Gothic"/>
                <a:cs typeface="Century Gothic"/>
              </a:rPr>
              <a:t>When we compare two things, we use the comparative adjective 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“</a:t>
            </a:r>
            <a:r>
              <a:rPr lang="en-US" sz="2800" dirty="0">
                <a:solidFill>
                  <a:schemeClr val="tx1"/>
                </a:solidFill>
                <a:latin typeface="Century Gothic"/>
                <a:cs typeface="Century Gothic"/>
              </a:rPr>
              <a:t>more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”.</a:t>
            </a:r>
            <a:endParaRPr lang="en-US" sz="2800" b="1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r>
              <a:rPr lang="en-US" sz="2800" dirty="0">
                <a:solidFill>
                  <a:schemeClr val="tx1"/>
                </a:solidFill>
                <a:latin typeface="Century Gothic"/>
                <a:cs typeface="Century Gothic"/>
              </a:rPr>
              <a:t> </a:t>
            </a:r>
            <a:endParaRPr lang="en-US" sz="2800" b="1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r>
              <a:rPr lang="en-US" sz="2800" dirty="0">
                <a:solidFill>
                  <a:schemeClr val="tx1"/>
                </a:solidFill>
                <a:latin typeface="Century Gothic"/>
                <a:cs typeface="Century Gothic"/>
              </a:rPr>
              <a:t>When we compare one thing or a few things with many other things, we use “most”.</a:t>
            </a:r>
          </a:p>
          <a:p>
            <a:r>
              <a:rPr lang="en-US" sz="2400" dirty="0">
                <a:solidFill>
                  <a:schemeClr val="tx1"/>
                </a:solidFill>
              </a:rPr>
              <a:t> </a:t>
            </a:r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 </a:t>
            </a: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More and most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78" y="4368983"/>
            <a:ext cx="61341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885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333" y="1192927"/>
            <a:ext cx="8856133" cy="524933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 </a:t>
            </a:r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 </a:t>
            </a: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More and most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7445" y="1368777"/>
            <a:ext cx="84807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/>
                <a:cs typeface="Century Gothic"/>
              </a:rPr>
              <a:t>Examples:</a:t>
            </a:r>
          </a:p>
          <a:p>
            <a:pPr marL="1073150"/>
            <a:r>
              <a:rPr lang="en-US" sz="2800" dirty="0" smtClean="0">
                <a:latin typeface="Century Gothic"/>
                <a:cs typeface="Century Gothic"/>
              </a:rPr>
              <a:t>This grocery store is </a:t>
            </a:r>
            <a:r>
              <a:rPr lang="en-US" sz="2800" b="1" dirty="0" smtClean="0">
                <a:latin typeface="Century Gothic"/>
                <a:cs typeface="Century Gothic"/>
              </a:rPr>
              <a:t>more</a:t>
            </a:r>
            <a:r>
              <a:rPr lang="en-US" sz="2800" dirty="0" smtClean="0">
                <a:latin typeface="Century Gothic"/>
                <a:cs typeface="Century Gothic"/>
              </a:rPr>
              <a:t> expensive than the one by my house. </a:t>
            </a:r>
          </a:p>
          <a:p>
            <a:pPr marL="1073150"/>
            <a:endParaRPr lang="en-US" sz="2800" dirty="0">
              <a:latin typeface="Century Gothic"/>
              <a:cs typeface="Century Gothic"/>
            </a:endParaRPr>
          </a:p>
          <a:p>
            <a:pPr marL="1073150"/>
            <a:r>
              <a:rPr lang="en-US" sz="2800" dirty="0" smtClean="0">
                <a:latin typeface="Century Gothic"/>
                <a:cs typeface="Century Gothic"/>
              </a:rPr>
              <a:t>This grocery store is the </a:t>
            </a:r>
            <a:r>
              <a:rPr lang="en-US" sz="2800" b="1" dirty="0" smtClean="0">
                <a:latin typeface="Century Gothic"/>
                <a:cs typeface="Century Gothic"/>
              </a:rPr>
              <a:t>most</a:t>
            </a:r>
            <a:r>
              <a:rPr lang="en-US" sz="2800" dirty="0" smtClean="0">
                <a:latin typeface="Century Gothic"/>
                <a:cs typeface="Century Gothic"/>
              </a:rPr>
              <a:t> expensive store in the city.</a:t>
            </a:r>
          </a:p>
          <a:p>
            <a:endParaRPr lang="en-US" sz="2800" dirty="0">
              <a:latin typeface="Century Gothic"/>
              <a:cs typeface="Century Gothic"/>
            </a:endParaRPr>
          </a:p>
          <a:p>
            <a:endParaRPr lang="en-US" sz="2800" dirty="0" smtClean="0">
              <a:latin typeface="Century Gothic"/>
              <a:cs typeface="Century Gothic"/>
            </a:endParaRPr>
          </a:p>
          <a:p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7" name="Picture 6" descr="grocery st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36" y="4231640"/>
            <a:ext cx="2926080" cy="1950720"/>
          </a:xfrm>
          <a:prstGeom prst="rect">
            <a:avLst/>
          </a:prstGeom>
        </p:spPr>
      </p:pic>
      <p:pic>
        <p:nvPicPr>
          <p:cNvPr id="8" name="Picture 7" descr="grocery store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559" y="4231640"/>
            <a:ext cx="2497055" cy="1950719"/>
          </a:xfrm>
          <a:prstGeom prst="rect">
            <a:avLst/>
          </a:prstGeom>
        </p:spPr>
      </p:pic>
      <p:pic>
        <p:nvPicPr>
          <p:cNvPr id="9" name="Picture 8" descr="grocery store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835" y="4231641"/>
            <a:ext cx="2850445" cy="1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38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406</Words>
  <Application>Microsoft Macintosh PowerPoint</Application>
  <PresentationFormat>On-screen Show (4:3)</PresentationFormat>
  <Paragraphs>121</Paragraphs>
  <Slides>27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 Lesson 11 FOOD  </vt:lpstr>
      <vt:lpstr>What we will learn today</vt:lpstr>
      <vt:lpstr>PowerPoint Presentation</vt:lpstr>
      <vt:lpstr>The ST Sound</vt:lpstr>
      <vt:lpstr>Using “st”</vt:lpstr>
      <vt:lpstr>Using “st”</vt:lpstr>
      <vt:lpstr>How do you make…</vt:lpstr>
      <vt:lpstr>More and most</vt:lpstr>
      <vt:lpstr>More and most</vt:lpstr>
      <vt:lpstr>More or most?</vt:lpstr>
      <vt:lpstr>Which group has the most fruit?</vt:lpstr>
      <vt:lpstr>There was/there were</vt:lpstr>
      <vt:lpstr>PowerPoint Presentation</vt:lpstr>
      <vt:lpstr>Let’s practice</vt:lpstr>
      <vt:lpstr>There was or there were?</vt:lpstr>
      <vt:lpstr>PowerPoint Presentation</vt:lpstr>
      <vt:lpstr>Look carefully at the following objects and try to remember as much as you can</vt:lpstr>
      <vt:lpstr>PowerPoint Presentation</vt:lpstr>
      <vt:lpstr>Make 2 lists : Singular              Plural 1) There was…  2) There were…  There was…         There were…  There was…         There were…  There was…         There were…</vt:lpstr>
      <vt:lpstr>PowerPoint Presentation</vt:lpstr>
      <vt:lpstr>PowerPoint Presentation</vt:lpstr>
      <vt:lpstr>PowerPoint Presentation</vt:lpstr>
      <vt:lpstr>Let’s practice!</vt:lpstr>
      <vt:lpstr>Food Magic Tricks</vt:lpstr>
      <vt:lpstr>What is happening in this photo?</vt:lpstr>
      <vt:lpstr>What did we learn?</vt:lpstr>
      <vt:lpstr>Homework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Asia Dietrich</dc:creator>
  <cp:lastModifiedBy>Asia Dietrich</cp:lastModifiedBy>
  <cp:revision>180</cp:revision>
  <dcterms:created xsi:type="dcterms:W3CDTF">2016-07-01T14:02:12Z</dcterms:created>
  <dcterms:modified xsi:type="dcterms:W3CDTF">2016-07-31T13:01:55Z</dcterms:modified>
</cp:coreProperties>
</file>