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68" r:id="rId3"/>
    <p:sldId id="261" r:id="rId4"/>
    <p:sldId id="263" r:id="rId5"/>
    <p:sldId id="267" r:id="rId6"/>
    <p:sldId id="257" r:id="rId7"/>
    <p:sldId id="260" r:id="rId8"/>
    <p:sldId id="258" r:id="rId9"/>
    <p:sldId id="259" r:id="rId10"/>
    <p:sldId id="265" r:id="rId11"/>
    <p:sldId id="264" r:id="rId12"/>
    <p:sldId id="266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69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-21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3338A-EA47-FB4E-8909-7E3D63EB002B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3F89E9-1F3B-1649-9345-4CA41955A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603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over the</a:t>
            </a:r>
            <a:r>
              <a:rPr lang="en-US" baseline="0" dirty="0" smtClean="0"/>
              <a:t> learning goals.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80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11FA7-A013-D348-96CC-F8C03AB7AF1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68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34FC22A-8BE2-704F-A4FB-34253E4F92CF}" type="slidenum">
              <a:rPr lang="en-US">
                <a:latin typeface="Calibri" charset="0"/>
              </a:rPr>
              <a:pPr eaLnBrk="1" hangingPunct="1"/>
              <a:t>13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A24EC04-A000-2345-B331-0BF6853CD625}" type="slidenum">
              <a:rPr lang="en-US">
                <a:latin typeface="Calibri" charset="0"/>
              </a:rPr>
              <a:pPr eaLnBrk="1" hangingPunct="1"/>
              <a:t>14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3C1455C-4325-D549-BF98-9443283AE4FA}" type="slidenum">
              <a:rPr lang="en-US">
                <a:latin typeface="Calibri" charset="0"/>
              </a:rPr>
              <a:pPr eaLnBrk="1" hangingPunct="1"/>
              <a:t>15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183192F-4AE1-6A42-BDDD-DB8E9EBA0951}" type="slidenum">
              <a:rPr lang="en-US">
                <a:latin typeface="Calibri" charset="0"/>
              </a:rPr>
              <a:pPr eaLnBrk="1" hangingPunct="1"/>
              <a:t>16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174BED9-EAF9-3146-A036-C5C956C0BCF9}" type="slidenum">
              <a:rPr lang="en-US">
                <a:latin typeface="Calibri" charset="0"/>
              </a:rPr>
              <a:pPr eaLnBrk="1" hangingPunct="1"/>
              <a:t>17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1BDB3D1-32F3-724A-B87A-BFB20ADB7051}" type="slidenum">
              <a:rPr lang="en-US">
                <a:latin typeface="Calibri" charset="0"/>
              </a:rPr>
              <a:pPr eaLnBrk="1" hangingPunct="1"/>
              <a:t>18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D29F68D-568A-1E4E-A72E-0CAEC58D3CB4}" type="slidenum">
              <a:rPr lang="en-US">
                <a:latin typeface="Calibri" charset="0"/>
              </a:rPr>
              <a:pPr eaLnBrk="1" hangingPunct="1"/>
              <a:t>19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5B61499-353B-7D40-B990-C42DDA17F111}" type="slidenum">
              <a:rPr lang="en-US">
                <a:latin typeface="Calibri" charset="0"/>
              </a:rPr>
              <a:pPr eaLnBrk="1" hangingPunct="1"/>
              <a:t>20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FE1E124-8B10-1A41-8E71-F7F497119FA4}" type="slidenum">
              <a:rPr lang="en-US">
                <a:latin typeface="Calibri" charset="0"/>
              </a:rPr>
              <a:pPr eaLnBrk="1" hangingPunct="1"/>
              <a:t>21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6615C24-FB04-6848-A61E-176EA3888879}" type="slidenum">
              <a:rPr lang="en-US">
                <a:latin typeface="Calibri" charset="0"/>
              </a:rPr>
              <a:pPr eaLnBrk="1" hangingPunct="1"/>
              <a:t>22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6610B64-732D-9949-B8DF-D5540D2F0057}" type="slidenum">
              <a:rPr lang="en-US">
                <a:latin typeface="Calibri" charset="0"/>
              </a:rPr>
              <a:pPr eaLnBrk="1" hangingPunct="1"/>
              <a:t>23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over the</a:t>
            </a:r>
            <a:r>
              <a:rPr lang="en-US" baseline="0" dirty="0" smtClean="0"/>
              <a:t> learning goals.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80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</a:t>
            </a:r>
            <a:r>
              <a:rPr lang="en-US" baseline="0" dirty="0" smtClean="0"/>
              <a:t> the meaning of equal.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</a:t>
            </a:r>
            <a:r>
              <a:rPr lang="en-US" baseline="0" dirty="0" smtClean="0"/>
              <a:t> do you think each person in the picture feels?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11FA7-A013-D348-96CC-F8C03AB7AF1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68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Do the first example, explain “was” is used for the singular and “were” is used for </a:t>
            </a:r>
            <a:r>
              <a:rPr lang="en-US" baseline="0" smtClean="0"/>
              <a:t>the plural.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11FA7-A013-D348-96CC-F8C03AB7AF1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68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7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28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855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40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25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37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2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9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14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01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59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5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wmf"/><Relationship Id="rId5" Type="http://schemas.openxmlformats.org/officeDocument/2006/relationships/image" Target="../media/image22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4" Type="http://schemas.openxmlformats.org/officeDocument/2006/relationships/image" Target="../media/image24.wmf"/><Relationship Id="rId5" Type="http://schemas.openxmlformats.org/officeDocument/2006/relationships/image" Target="../media/image25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wmf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wmf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wmf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4" Type="http://schemas.openxmlformats.org/officeDocument/2006/relationships/image" Target="../media/image39.wmf"/><Relationship Id="rId5" Type="http://schemas.openxmlformats.org/officeDocument/2006/relationships/image" Target="../media/image40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4" Type="http://schemas.openxmlformats.org/officeDocument/2006/relationships/image" Target="../media/image42.wmf"/><Relationship Id="rId5" Type="http://schemas.openxmlformats.org/officeDocument/2006/relationships/image" Target="../media/image43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4" Type="http://schemas.openxmlformats.org/officeDocument/2006/relationships/image" Target="../media/image48.wmf"/><Relationship Id="rId5" Type="http://schemas.openxmlformats.org/officeDocument/2006/relationships/image" Target="../media/image49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4" Type="http://schemas.openxmlformats.org/officeDocument/2006/relationships/image" Target="../media/image51.wmf"/><Relationship Id="rId5" Type="http://schemas.openxmlformats.org/officeDocument/2006/relationships/image" Target="../media/image52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s for title p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12884"/>
            <a:ext cx="9144000" cy="1653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021313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3600" smtClean="0">
                <a:latin typeface="Century Gothic"/>
                <a:cs typeface="Century Gothic"/>
              </a:rPr>
              <a:t>Lesson 11: </a:t>
            </a:r>
            <a:r>
              <a:rPr lang="en-US" sz="3600" dirty="0" smtClean="0">
                <a:latin typeface="Century Gothic"/>
                <a:cs typeface="Century Gothic"/>
              </a:rPr>
              <a:t>Tutoring</a:t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11100" b="1" dirty="0" smtClean="0">
                <a:effectLst>
                  <a:outerShdw blurRad="50800" dist="38100" dir="858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FOOD</a:t>
            </a:r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3600" dirty="0">
                <a:latin typeface="Century Gothic"/>
                <a:cs typeface="Century Gothic"/>
              </a:rPr>
              <a:t/>
            </a:r>
            <a:br>
              <a:rPr lang="en-US" sz="3600" dirty="0">
                <a:latin typeface="Century Gothic"/>
                <a:cs typeface="Century Gothic"/>
              </a:rPr>
            </a:br>
            <a:endParaRPr lang="en-US" sz="3600" dirty="0">
              <a:latin typeface="Century Gothic"/>
              <a:cs typeface="Century Gothic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6343" y="817366"/>
            <a:ext cx="1664489" cy="7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19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-245957"/>
            <a:ext cx="8229600" cy="1316921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There was or there were?</a:t>
            </a:r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92" y="1606447"/>
            <a:ext cx="8924312" cy="371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02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-245957"/>
            <a:ext cx="8229600" cy="1316921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There was or there were?</a:t>
            </a:r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4" y="1560549"/>
            <a:ext cx="8985934" cy="37789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2539" y="4523568"/>
            <a:ext cx="2416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"/>
                <a:cs typeface="Times"/>
              </a:rPr>
              <a:t>t</a:t>
            </a:r>
            <a:endParaRPr lang="en-US" sz="16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179442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9333" y="1192927"/>
            <a:ext cx="8856133" cy="512607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defRPr/>
            </a:pPr>
            <a:r>
              <a:rPr lang="es-ES_tradnl" sz="24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Choose</a:t>
            </a:r>
            <a:r>
              <a:rPr lang="es-ES_tradnl" sz="24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the</a:t>
            </a:r>
            <a:r>
              <a:rPr lang="es-ES_tradnl" sz="24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correct</a:t>
            </a:r>
            <a:r>
              <a:rPr lang="es-ES_tradnl" sz="24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answer</a:t>
            </a:r>
            <a:r>
              <a:rPr lang="es-ES_tradnl" sz="24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.</a:t>
            </a:r>
          </a:p>
          <a:p>
            <a:pPr marL="697230" indent="-514350">
              <a:lnSpc>
                <a:spcPct val="150000"/>
              </a:lnSpc>
              <a:buFont typeface="Wingdings 2" pitchFamily="18" charset="2"/>
              <a:buAutoNum type="arabicParenR"/>
              <a:defRPr/>
            </a:pPr>
            <a:r>
              <a:rPr lang="es-ES_tradnl" sz="24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There</a:t>
            </a:r>
            <a:r>
              <a:rPr lang="es-ES_tradnl" sz="24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was</a:t>
            </a:r>
            <a:r>
              <a:rPr lang="es-ES_tradnl" sz="24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/ </a:t>
            </a:r>
            <a:r>
              <a:rPr lang="es-ES_tradnl" sz="24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There</a:t>
            </a:r>
            <a:r>
              <a:rPr lang="es-ES_tradnl" sz="24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were</a:t>
            </a:r>
            <a:r>
              <a:rPr lang="es-ES_tradnl" sz="24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twenty</a:t>
            </a:r>
            <a:r>
              <a:rPr lang="es-ES_tradnl" sz="24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people</a:t>
            </a:r>
            <a:r>
              <a:rPr lang="es-ES_tradnl" sz="24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at </a:t>
            </a:r>
            <a:r>
              <a:rPr lang="es-ES_tradnl" sz="24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the</a:t>
            </a:r>
            <a:r>
              <a:rPr lang="es-ES_tradnl" sz="24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restaurant. </a:t>
            </a:r>
          </a:p>
          <a:p>
            <a:pPr marL="697230" indent="-514350">
              <a:lnSpc>
                <a:spcPct val="150000"/>
              </a:lnSpc>
              <a:buFont typeface="Wingdings 2" pitchFamily="18" charset="2"/>
              <a:buAutoNum type="arabicParenR"/>
              <a:defRPr/>
            </a:pPr>
            <a:r>
              <a:rPr lang="es-ES_tradnl" sz="24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There</a:t>
            </a:r>
            <a:r>
              <a:rPr lang="es-ES_tradnl" sz="24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was</a:t>
            </a:r>
            <a:r>
              <a:rPr lang="es-ES_tradnl" sz="24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/ </a:t>
            </a:r>
            <a:r>
              <a:rPr lang="es-ES_tradnl" sz="24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There</a:t>
            </a:r>
            <a:r>
              <a:rPr lang="es-ES_tradnl" sz="24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were</a:t>
            </a:r>
            <a:r>
              <a:rPr lang="es-ES_tradnl" sz="24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a </a:t>
            </a:r>
            <a:r>
              <a:rPr lang="es-ES_tradnl" sz="24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computer</a:t>
            </a:r>
            <a:r>
              <a:rPr lang="es-ES_tradnl" sz="24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on</a:t>
            </a:r>
            <a:r>
              <a:rPr lang="es-ES_tradnl" sz="24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the</a:t>
            </a:r>
            <a:r>
              <a:rPr lang="es-ES_tradnl" sz="24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desk</a:t>
            </a:r>
            <a:r>
              <a:rPr lang="es-ES_tradnl" sz="24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.</a:t>
            </a:r>
          </a:p>
          <a:p>
            <a:pPr marL="697230" indent="-514350">
              <a:lnSpc>
                <a:spcPct val="150000"/>
              </a:lnSpc>
              <a:buFont typeface="Wingdings 2" pitchFamily="18" charset="2"/>
              <a:buAutoNum type="arabicParenR"/>
              <a:defRPr/>
            </a:pPr>
            <a:r>
              <a:rPr lang="es-ES_tradnl" sz="24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There</a:t>
            </a:r>
            <a:r>
              <a:rPr lang="es-ES_tradnl" sz="24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was</a:t>
            </a:r>
            <a:r>
              <a:rPr lang="es-ES_tradnl" sz="24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/ </a:t>
            </a:r>
            <a:r>
              <a:rPr lang="es-ES_tradnl" sz="24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There</a:t>
            </a:r>
            <a:r>
              <a:rPr lang="es-ES_tradnl" sz="24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were</a:t>
            </a:r>
            <a:r>
              <a:rPr lang="es-ES_tradnl" sz="24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many</a:t>
            </a:r>
            <a:r>
              <a:rPr lang="es-ES_tradnl" sz="24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ballons</a:t>
            </a:r>
            <a:r>
              <a:rPr lang="es-ES_tradnl" sz="24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in </a:t>
            </a:r>
            <a:r>
              <a:rPr lang="es-ES_tradnl" sz="24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the</a:t>
            </a:r>
            <a:r>
              <a:rPr lang="es-ES_tradnl" sz="24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sky</a:t>
            </a:r>
            <a:r>
              <a:rPr lang="es-ES_tradnl" sz="24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.</a:t>
            </a:r>
          </a:p>
          <a:p>
            <a:pPr marL="697230" indent="-514350">
              <a:lnSpc>
                <a:spcPct val="150000"/>
              </a:lnSpc>
              <a:buFont typeface="Wingdings 2" pitchFamily="18" charset="2"/>
              <a:buAutoNum type="arabicParenR"/>
              <a:defRPr/>
            </a:pPr>
            <a:r>
              <a:rPr lang="es-ES_tradnl" sz="24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There</a:t>
            </a:r>
            <a:r>
              <a:rPr lang="es-ES_tradnl" sz="24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was</a:t>
            </a:r>
            <a:r>
              <a:rPr lang="es-ES_tradnl" sz="24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/ </a:t>
            </a:r>
            <a:r>
              <a:rPr lang="es-ES_tradnl" sz="24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There</a:t>
            </a:r>
            <a:r>
              <a:rPr lang="es-ES_tradnl" sz="24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were</a:t>
            </a:r>
            <a:r>
              <a:rPr lang="es-ES_tradnl" sz="24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a </a:t>
            </a:r>
            <a:r>
              <a:rPr lang="es-ES_tradnl" sz="24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plane</a:t>
            </a:r>
            <a:r>
              <a:rPr lang="es-ES_tradnl" sz="24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in </a:t>
            </a:r>
            <a:r>
              <a:rPr lang="es-ES_tradnl" sz="24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the</a:t>
            </a:r>
            <a:r>
              <a:rPr lang="es-ES_tradnl" sz="24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airport</a:t>
            </a:r>
            <a:r>
              <a:rPr lang="es-ES_tradnl" sz="24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.</a:t>
            </a:r>
          </a:p>
          <a:p>
            <a:pPr marL="697230" indent="-514350">
              <a:lnSpc>
                <a:spcPct val="150000"/>
              </a:lnSpc>
              <a:buFont typeface="Wingdings 2" pitchFamily="18" charset="2"/>
              <a:buAutoNum type="arabicParenR"/>
              <a:defRPr/>
            </a:pPr>
            <a:r>
              <a:rPr lang="es-ES_tradnl" sz="24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There</a:t>
            </a:r>
            <a:r>
              <a:rPr lang="es-ES_tradnl" sz="24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was</a:t>
            </a:r>
            <a:r>
              <a:rPr lang="es-ES_tradnl" sz="24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/ </a:t>
            </a:r>
            <a:r>
              <a:rPr lang="es-ES_tradnl" sz="24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There</a:t>
            </a:r>
            <a:r>
              <a:rPr lang="es-ES_tradnl" sz="24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were</a:t>
            </a:r>
            <a:r>
              <a:rPr lang="es-ES_tradnl" sz="24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five</a:t>
            </a:r>
            <a:r>
              <a:rPr lang="es-ES_tradnl" sz="24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cats</a:t>
            </a:r>
            <a:r>
              <a:rPr lang="es-ES_tradnl" sz="24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in </a:t>
            </a:r>
            <a:r>
              <a:rPr lang="es-ES_tradnl" sz="2400" dirty="0" err="1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the</a:t>
            </a:r>
            <a:r>
              <a:rPr lang="es-ES_tradnl" sz="2400" dirty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 zoo</a:t>
            </a:r>
            <a:r>
              <a:rPr lang="es-ES_tradnl" sz="2400" dirty="0" smtClean="0">
                <a:solidFill>
                  <a:srgbClr val="000000"/>
                </a:solidFill>
                <a:latin typeface="Century Gothic"/>
                <a:ea typeface="+mn-lt"/>
                <a:cs typeface="Century Gothic"/>
              </a:rPr>
              <a:t>.</a:t>
            </a:r>
          </a:p>
          <a:p>
            <a:pPr marL="182880">
              <a:lnSpc>
                <a:spcPct val="150000"/>
              </a:lnSpc>
              <a:defRPr/>
            </a:pPr>
            <a:endParaRPr lang="es-ES" sz="2400" dirty="0">
              <a:solidFill>
                <a:srgbClr val="000000"/>
              </a:solidFill>
              <a:latin typeface="Century Gothic"/>
              <a:ea typeface="+mn-lt"/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207230"/>
            <a:ext cx="8856133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Let’s practice</a:t>
            </a:r>
            <a:endParaRPr lang="en-US" sz="4800" b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66966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omeo\AppData\Local\Microsoft\Windows\Temporary Internet Files\Content.IE5\VX06EOLW\MC900441807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81400" y="990600"/>
            <a:ext cx="1295400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  <a:ea typeface="+mn-ea"/>
                <a:cs typeface="+mn-cs"/>
              </a:rPr>
              <a:t>+</a:t>
            </a:r>
          </a:p>
        </p:txBody>
      </p:sp>
      <p:pic>
        <p:nvPicPr>
          <p:cNvPr id="3076" name="Picture 3" descr="C:\Users\Romeo\AppData\Local\Microsoft\Windows\Temporary Internet Files\Content.IE5\UXA1BPTY\MC900290933[1]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85800"/>
            <a:ext cx="1524000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3048000"/>
            <a:ext cx="9154888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  <a:ea typeface="+mn-ea"/>
                <a:cs typeface="+mn-cs"/>
              </a:rPr>
              <a:t>toothpaste</a:t>
            </a:r>
          </a:p>
        </p:txBody>
      </p:sp>
      <p:pic>
        <p:nvPicPr>
          <p:cNvPr id="2056" name="Picture 8" descr="C:\Users\Romeo\AppData\Local\Microsoft\Windows\Temporary Internet Files\Content.IE5\U2KOQR0O\MC900371086[1].w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551363"/>
            <a:ext cx="3200400" cy="230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769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67200" y="685800"/>
            <a:ext cx="1295400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2514600"/>
            <a:ext cx="9154888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  <a:ea typeface="+mn-ea"/>
                <a:cs typeface="+mn-cs"/>
              </a:rPr>
              <a:t>pancake</a:t>
            </a:r>
          </a:p>
        </p:txBody>
      </p:sp>
      <p:pic>
        <p:nvPicPr>
          <p:cNvPr id="4100" name="Picture 3" descr="C:\Users\Romeo\AppData\Local\Microsoft\Windows\Temporary Internet Files\Content.IE5\U2KOQR0O\MC900013418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3657600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7" descr="C:\Users\Romeo\AppData\Local\Microsoft\Windows\Temporary Internet Files\Content.IE5\VX06EOLW\MC900445192[1]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81000"/>
            <a:ext cx="2432050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9" name="Picture 37" descr="C:\Users\Romeo\AppData\Local\Microsoft\Windows\Temporary Internet Files\Content.IE5\VX06EOLW\MC900281091[1].w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581400"/>
            <a:ext cx="2971800" cy="323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741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81400" y="990600"/>
            <a:ext cx="1295400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2743200"/>
            <a:ext cx="9154888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  <a:ea typeface="+mn-ea"/>
                <a:cs typeface="+mn-cs"/>
              </a:rPr>
              <a:t>rainbow</a:t>
            </a:r>
          </a:p>
        </p:txBody>
      </p:sp>
      <p:pic>
        <p:nvPicPr>
          <p:cNvPr id="5124" name="Picture 2" descr="C:\Users\Romeo\AppData\Local\Microsoft\Windows\Temporary Internet Files\Content.IE5\VX06EOLW\MC900440407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7" descr="C:\Users\Romeo\AppData\Local\Microsoft\Windows\Temporary Internet Files\Content.IE5\UXA1BPTY\MC900014676[1]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2529">
            <a:off x="4972050" y="528638"/>
            <a:ext cx="2927350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C:\Users\Romeo\AppData\Local\Microsoft\Windows\Temporary Internet Files\Content.IE5\U2KOQR0O\MC900440406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62400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1709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81400" y="990600"/>
            <a:ext cx="1295400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5" name="Rectangle 4"/>
          <p:cNvSpPr/>
          <p:nvPr/>
        </p:nvSpPr>
        <p:spPr>
          <a:xfrm>
            <a:off x="-10888" y="2743200"/>
            <a:ext cx="9154888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  <a:ea typeface="+mn-ea"/>
                <a:cs typeface="+mn-cs"/>
              </a:rPr>
              <a:t>watermelon</a:t>
            </a:r>
          </a:p>
        </p:txBody>
      </p:sp>
      <p:pic>
        <p:nvPicPr>
          <p:cNvPr id="6148" name="Picture 2" descr="C:\Users\Romeo\AppData\Local\Microsoft\Windows\Temporary Internet Files\Content.IE5\UGWBOUWE\MC900441752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3" descr="C:\Users\Romeo\AppData\Local\Microsoft\Windows\Temporary Internet Files\Content.IE5\VX06EOLW\MC900436904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609600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C:\Users\Romeo\AppData\Local\Microsoft\Windows\Temporary Internet Files\Content.IE5\UXA1BPTY\MC900336242[1].w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883025"/>
            <a:ext cx="3611563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5215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81400" y="990600"/>
            <a:ext cx="1295400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2819400"/>
            <a:ext cx="9154888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  <a:ea typeface="+mn-ea"/>
                <a:cs typeface="+mn-cs"/>
              </a:rPr>
              <a:t>sunflower</a:t>
            </a:r>
          </a:p>
        </p:txBody>
      </p:sp>
      <p:pic>
        <p:nvPicPr>
          <p:cNvPr id="7172" name="Picture 2" descr="C:\Users\Romeo\AppData\Local\Microsoft\Windows\Temporary Internet Files\Content.IE5\U2KOQR0O\MC900434736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72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 descr="C:\Users\Romeo\AppData\Local\Microsoft\Windows\Temporary Internet Files\Content.IE5\UXA1BPTY\MC900384212[1]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1000"/>
            <a:ext cx="215900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C:\Users\Romeo\AppData\Local\Microsoft\Windows\Temporary Internet Files\Content.IE5\U2KOQR0O\MC900436869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038600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2485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81400" y="990600"/>
            <a:ext cx="1295400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2743200"/>
            <a:ext cx="9154888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  <a:ea typeface="+mn-ea"/>
                <a:cs typeface="+mn-cs"/>
              </a:rPr>
              <a:t>pineapple</a:t>
            </a:r>
          </a:p>
        </p:txBody>
      </p:sp>
      <p:pic>
        <p:nvPicPr>
          <p:cNvPr id="8196" name="Picture 3" descr="C:\Users\Romeo\AppData\Local\Microsoft\Windows\Temporary Internet Files\Content.IE5\VX06EOLW\MC900436911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9144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:\Users\Romeo\AppData\Local\Microsoft\Windows\Temporary Internet Files\Content.IE5\VX06EOLW\MC900351349[1]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1676400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Romeo\AppData\Local\Microsoft\Windows\Temporary Internet Files\Content.IE5\VX06EOLW\MC900436909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1336">
            <a:off x="2763838" y="3678238"/>
            <a:ext cx="30861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189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62400" y="685800"/>
            <a:ext cx="1295400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5" name="Rectangle 4"/>
          <p:cNvSpPr/>
          <p:nvPr/>
        </p:nvSpPr>
        <p:spPr>
          <a:xfrm>
            <a:off x="-10888" y="2667000"/>
            <a:ext cx="9154888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  <a:ea typeface="+mn-ea"/>
                <a:cs typeface="+mn-cs"/>
              </a:rPr>
              <a:t>horseshoe</a:t>
            </a:r>
          </a:p>
        </p:txBody>
      </p:sp>
      <p:pic>
        <p:nvPicPr>
          <p:cNvPr id="9220" name="Picture 2" descr="C:\Users\Romeo\AppData\Local\Microsoft\Windows\Temporary Internet Files\Content.IE5\VX06EOLW\MC900445770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39211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C:\Users\Romeo\AppData\Local\Microsoft\Windows\Temporary Internet Files\Content.IE5\U2KOQR0O\MC900440060[1]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95400"/>
            <a:ext cx="3019425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C:\Users\Romeo\AppData\Local\Microsoft\Windows\Temporary Internet Files\Content.IE5\U2KOQR0O\MC900318888[1].w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1448">
            <a:off x="3852863" y="4306888"/>
            <a:ext cx="213360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700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1667" y="1417638"/>
            <a:ext cx="4938889" cy="507347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91194"/>
            <a:ext cx="8229600" cy="11430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latin typeface="Century Gothic"/>
                <a:cs typeface="Century Gothic"/>
              </a:rPr>
              <a:t>What we will learn today</a:t>
            </a:r>
            <a:endParaRPr lang="en-US" sz="5000" b="1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93333"/>
            <a:ext cx="4693355" cy="4797778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Century Gothic"/>
                <a:cs typeface="Century Gothic"/>
              </a:rPr>
              <a:t>Word search with ‘</a:t>
            </a:r>
            <a:r>
              <a:rPr lang="en-US" sz="4000" dirty="0" err="1" smtClean="0">
                <a:latin typeface="Century Gothic"/>
                <a:cs typeface="Century Gothic"/>
              </a:rPr>
              <a:t>st</a:t>
            </a:r>
            <a:r>
              <a:rPr lang="en-US" sz="4000" dirty="0" smtClean="0">
                <a:latin typeface="Century Gothic"/>
                <a:cs typeface="Century Gothic"/>
              </a:rPr>
              <a:t>’ vocabulary </a:t>
            </a:r>
          </a:p>
          <a:p>
            <a:r>
              <a:rPr lang="en-US" sz="4000" dirty="0" smtClean="0">
                <a:latin typeface="Century Gothic"/>
                <a:cs typeface="Century Gothic"/>
              </a:rPr>
              <a:t>Practice “more”</a:t>
            </a:r>
          </a:p>
          <a:p>
            <a:r>
              <a:rPr lang="en-US" sz="4000" dirty="0" smtClean="0">
                <a:latin typeface="Century Gothic"/>
                <a:cs typeface="Century Gothic"/>
              </a:rPr>
              <a:t>Reading</a:t>
            </a:r>
          </a:p>
          <a:p>
            <a:r>
              <a:rPr lang="en-US" sz="4000" dirty="0" smtClean="0">
                <a:latin typeface="Century Gothic"/>
                <a:cs typeface="Century Gothic"/>
              </a:rPr>
              <a:t>Compound words </a:t>
            </a:r>
            <a:endParaRPr lang="en-US" sz="4000" dirty="0" smtClean="0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US" sz="4000" dirty="0" smtClean="0">
              <a:latin typeface="Century Gothic"/>
              <a:cs typeface="Century Gothic"/>
            </a:endParaRPr>
          </a:p>
          <a:p>
            <a:endParaRPr lang="en-US" dirty="0" smtClean="0">
              <a:latin typeface="Century Gothic"/>
              <a:cs typeface="Century Gothic"/>
            </a:endParaRPr>
          </a:p>
          <a:p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6" name="Picture 5" descr="boo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33" y="1693333"/>
            <a:ext cx="3781779" cy="455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43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81400" y="990600"/>
            <a:ext cx="1295400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" y="2286000"/>
            <a:ext cx="9154888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  <a:ea typeface="+mn-ea"/>
                <a:cs typeface="+mn-cs"/>
              </a:rPr>
              <a:t>snowman</a:t>
            </a:r>
          </a:p>
        </p:txBody>
      </p:sp>
      <p:pic>
        <p:nvPicPr>
          <p:cNvPr id="10244" name="Picture 3" descr="C:\Users\Romeo\AppData\Local\Microsoft\Windows\Temporary Internet Files\Content.IE5\UXA1BPTY\MC900331453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17526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C:\Users\Romeo\AppData\Local\Microsoft\Windows\Temporary Internet Files\Content.IE5\U2KOQR0O\MC900009664[1]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513138"/>
            <a:ext cx="3049588" cy="334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5" descr="C:\Users\Romeo\AppData\Local\Microsoft\Windows\Temporary Internet Files\Content.IE5\UXA1BPTY\MC900285792[1].w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8600"/>
            <a:ext cx="20574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712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81400" y="990600"/>
            <a:ext cx="1295400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3048000"/>
            <a:ext cx="9154888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  <a:ea typeface="+mn-ea"/>
                <a:cs typeface="+mn-cs"/>
              </a:rPr>
              <a:t>butterfly</a:t>
            </a:r>
          </a:p>
        </p:txBody>
      </p:sp>
      <p:pic>
        <p:nvPicPr>
          <p:cNvPr id="11268" name="Picture 2" descr="C:\Users\Romeo\AppData\Local\Microsoft\Windows\Temporary Internet Files\Content.IE5\VX06EOLW\MC900264252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27241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3" descr="C:\Users\Romeo\AppData\Local\Microsoft\Windows\Temporary Internet Files\Content.IE5\VX06EOLW\MC900438021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838200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C:\Users\Romeo\AppData\Local\Microsoft\Windows\Temporary Internet Files\Content.IE5\UXA1BPTY\MC900438041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14800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0169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81400" y="990600"/>
            <a:ext cx="1295400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3048000"/>
            <a:ext cx="9154888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  <a:ea typeface="+mn-ea"/>
                <a:cs typeface="+mn-cs"/>
              </a:rPr>
              <a:t>keychain</a:t>
            </a:r>
          </a:p>
        </p:txBody>
      </p:sp>
      <p:pic>
        <p:nvPicPr>
          <p:cNvPr id="12292" name="Picture 4" descr="C:\Users\Romeo\AppData\Local\Microsoft\Windows\Temporary Internet Files\Content.IE5\VX06EOLW\MC900383836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685800"/>
            <a:ext cx="2971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C:\Users\Romeo\AppData\Local\Microsoft\Windows\Temporary Internet Files\Content.IE5\UGWBOUWE\MC900391162[1]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609600"/>
            <a:ext cx="13573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5" descr="C:\Users\Romeo\AppData\Local\Microsoft\Windows\Temporary Internet Files\Content.IE5\UGWBOUWE\MC900391162[1]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4381">
            <a:off x="6348413" y="1851025"/>
            <a:ext cx="13589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C:\Users\Romeo\AppData\Local\Microsoft\Windows\Temporary Internet Files\Content.IE5\UXA1BPTY\MC900012871[1].w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387850"/>
            <a:ext cx="320040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066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81400" y="990600"/>
            <a:ext cx="1295400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3048000"/>
            <a:ext cx="9154888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  <a:ea typeface="+mn-ea"/>
                <a:cs typeface="+mn-cs"/>
              </a:rPr>
              <a:t>eggplant</a:t>
            </a:r>
          </a:p>
        </p:txBody>
      </p:sp>
      <p:pic>
        <p:nvPicPr>
          <p:cNvPr id="13316" name="Picture 3" descr="C:\Users\Romeo\AppData\Local\Microsoft\Windows\Temporary Internet Files\Content.IE5\UGWBOUWE\MC900215780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85800"/>
            <a:ext cx="1703388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7" descr="C:\Users\Romeo\AppData\Local\Microsoft\Windows\Temporary Internet Files\Content.IE5\U2KOQR0O\MC900351365[1]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98425"/>
            <a:ext cx="1600200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C:\Users\Romeo\AppData\Local\Microsoft\Windows\Temporary Internet Files\Content.IE5\U2KOQR0O\MC900016739[1].w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170363"/>
            <a:ext cx="2971800" cy="299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9028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1667" y="1417639"/>
            <a:ext cx="8475134" cy="239285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91194"/>
            <a:ext cx="8229600" cy="11430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latin typeface="Century Gothic"/>
                <a:cs typeface="Century Gothic"/>
              </a:rPr>
              <a:t>What did we learn?</a:t>
            </a:r>
            <a:endParaRPr lang="en-US" sz="5000" b="1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93333"/>
            <a:ext cx="7974595" cy="1958387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Century Gothic"/>
                <a:cs typeface="Century Gothic"/>
              </a:rPr>
              <a:t>Saying the ‘</a:t>
            </a:r>
            <a:r>
              <a:rPr lang="en-US" sz="2000" dirty="0" err="1" smtClean="0">
                <a:latin typeface="Century Gothic"/>
                <a:cs typeface="Century Gothic"/>
              </a:rPr>
              <a:t>st</a:t>
            </a:r>
            <a:r>
              <a:rPr lang="en-US" sz="2000" dirty="0" smtClean="0">
                <a:latin typeface="Century Gothic"/>
                <a:cs typeface="Century Gothic"/>
              </a:rPr>
              <a:t>’ sound</a:t>
            </a:r>
          </a:p>
          <a:p>
            <a:r>
              <a:rPr lang="en-US" sz="2000" dirty="0" smtClean="0">
                <a:latin typeface="Century Gothic"/>
                <a:cs typeface="Century Gothic"/>
              </a:rPr>
              <a:t>New “</a:t>
            </a:r>
            <a:r>
              <a:rPr lang="en-US" sz="2000" dirty="0" err="1" smtClean="0">
                <a:latin typeface="Century Gothic"/>
                <a:cs typeface="Century Gothic"/>
              </a:rPr>
              <a:t>st</a:t>
            </a:r>
            <a:r>
              <a:rPr lang="en-US" sz="2000" dirty="0" smtClean="0">
                <a:latin typeface="Century Gothic"/>
                <a:cs typeface="Century Gothic"/>
              </a:rPr>
              <a:t>” words</a:t>
            </a:r>
          </a:p>
          <a:p>
            <a:r>
              <a:rPr lang="en-US" sz="2000" dirty="0" smtClean="0">
                <a:latin typeface="Century Gothic"/>
                <a:cs typeface="Century Gothic"/>
              </a:rPr>
              <a:t>How to use “more”, “most”, “there was” and “there were”</a:t>
            </a:r>
          </a:p>
          <a:p>
            <a:r>
              <a:rPr lang="en-US" sz="2000" dirty="0" smtClean="0">
                <a:latin typeface="Century Gothic"/>
                <a:cs typeface="Century Gothic"/>
              </a:rPr>
              <a:t>How to make an </a:t>
            </a:r>
            <a:r>
              <a:rPr lang="en-US" sz="2000" dirty="0" err="1" smtClean="0">
                <a:latin typeface="Century Gothic"/>
                <a:cs typeface="Century Gothic"/>
              </a:rPr>
              <a:t>omelette</a:t>
            </a:r>
            <a:endParaRPr lang="en-US" sz="2000" dirty="0" smtClean="0">
              <a:latin typeface="Century Gothic"/>
              <a:cs typeface="Century Gothic"/>
            </a:endParaRPr>
          </a:p>
          <a:p>
            <a:r>
              <a:rPr lang="en-US" sz="2000" dirty="0" smtClean="0">
                <a:latin typeface="Century Gothic"/>
                <a:cs typeface="Century Gothic"/>
              </a:rPr>
              <a:t>New compound words</a:t>
            </a:r>
            <a:endParaRPr lang="en-US" sz="2000" dirty="0" smtClean="0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US" sz="2000" dirty="0" smtClean="0">
              <a:latin typeface="Century Gothic"/>
              <a:cs typeface="Century Gothic"/>
            </a:endParaRPr>
          </a:p>
          <a:p>
            <a:endParaRPr lang="en-US" sz="2000" dirty="0" smtClean="0">
              <a:latin typeface="Century Gothic"/>
              <a:cs typeface="Century Gothic"/>
            </a:endParaRPr>
          </a:p>
          <a:p>
            <a:endParaRPr lang="en-US" sz="2000" dirty="0">
              <a:latin typeface="Century Gothic"/>
              <a:cs typeface="Century Gothic"/>
            </a:endParaRPr>
          </a:p>
        </p:txBody>
      </p:sp>
      <p:pic>
        <p:nvPicPr>
          <p:cNvPr id="4" name="Picture 3" descr="schoolgraph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435" y="4125566"/>
            <a:ext cx="4267200" cy="205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94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3078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Word Search</a:t>
            </a:r>
            <a:endParaRPr lang="en-US" sz="4800" b="1" dirty="0">
              <a:latin typeface="Century Gothic"/>
              <a:cs typeface="Century Gothic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4491" y="831630"/>
            <a:ext cx="8733285" cy="6026370"/>
            <a:chOff x="0" y="1306066"/>
            <a:chExt cx="8045741" cy="5551933"/>
          </a:xfrm>
        </p:grpSpPr>
        <p:pic>
          <p:nvPicPr>
            <p:cNvPr id="6" name="Picture 5" descr="ST Word Search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06066"/>
              <a:ext cx="8045741" cy="5551933"/>
            </a:xfrm>
            <a:prstGeom prst="rect">
              <a:avLst/>
            </a:prstGeom>
          </p:spPr>
        </p:pic>
        <p:pic>
          <p:nvPicPr>
            <p:cNvPr id="7" name="Picture 6" descr="ST Word Search Words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999" y="2104571"/>
              <a:ext cx="6077857" cy="9313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632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3078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Which fruit has more?</a:t>
            </a:r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765" y="837824"/>
            <a:ext cx="5220586" cy="602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46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679652" y="-580371"/>
            <a:ext cx="10552489" cy="1641258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Century Gothic"/>
                <a:cs typeface="Century Gothic"/>
              </a:rPr>
              <a:t>How do you think each person in the picture feels?</a:t>
            </a:r>
          </a:p>
        </p:txBody>
      </p:sp>
      <p:pic>
        <p:nvPicPr>
          <p:cNvPr id="5" name="Picture 4" descr="facial expression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7"/>
          <a:stretch/>
        </p:blipFill>
        <p:spPr>
          <a:xfrm>
            <a:off x="2099619" y="601038"/>
            <a:ext cx="4963618" cy="62032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425" y="1024034"/>
            <a:ext cx="1286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happy?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7253662" y="1060887"/>
            <a:ext cx="1709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surprised?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1" y="3499077"/>
            <a:ext cx="1204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angry?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7253662" y="5776356"/>
            <a:ext cx="1890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</a:t>
            </a:r>
            <a:r>
              <a:rPr lang="en-US" sz="2800" dirty="0" smtClean="0"/>
              <a:t>onfused?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340425" y="5776356"/>
            <a:ext cx="1890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afraid?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7253662" y="3499077"/>
            <a:ext cx="1890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tired?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05519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3078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Story Time</a:t>
            </a:r>
            <a:endParaRPr lang="en-US" sz="4800" b="1" dirty="0">
              <a:latin typeface="Century Gothic"/>
              <a:cs typeface="Century Gothic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39055" y="878492"/>
            <a:ext cx="8273144" cy="5732489"/>
            <a:chOff x="257628" y="860350"/>
            <a:chExt cx="8273144" cy="573248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7628" y="860350"/>
              <a:ext cx="3999411" cy="573248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66919" y="878492"/>
              <a:ext cx="3963853" cy="56962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2804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71" y="312058"/>
            <a:ext cx="4419600" cy="63469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113" y="312058"/>
            <a:ext cx="4373801" cy="634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30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71" y="397330"/>
            <a:ext cx="4299903" cy="6134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175" y="397330"/>
            <a:ext cx="4293808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577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611" y="145143"/>
            <a:ext cx="4321332" cy="64407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508"/>
          <a:stretch/>
        </p:blipFill>
        <p:spPr>
          <a:xfrm>
            <a:off x="414895" y="145143"/>
            <a:ext cx="3991429" cy="644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28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</TotalTime>
  <Words>268</Words>
  <Application>Microsoft Macintosh PowerPoint</Application>
  <PresentationFormat>On-screen Show (4:3)</PresentationFormat>
  <Paragraphs>84</Paragraphs>
  <Slides>24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 Lesson 11: Tutoring FOOD  </vt:lpstr>
      <vt:lpstr>What we will learn today</vt:lpstr>
      <vt:lpstr>Word Search</vt:lpstr>
      <vt:lpstr>Which fruit has more?</vt:lpstr>
      <vt:lpstr>How do you think each person in the picture feels?</vt:lpstr>
      <vt:lpstr>Story Time</vt:lpstr>
      <vt:lpstr>PowerPoint Presentation</vt:lpstr>
      <vt:lpstr>PowerPoint Presentation</vt:lpstr>
      <vt:lpstr>PowerPoint Presentation</vt:lpstr>
      <vt:lpstr>There was or there were?</vt:lpstr>
      <vt:lpstr>There was or there were?</vt:lpstr>
      <vt:lpstr>Let’s 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did we learn?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</dc:title>
  <dc:creator>Asia Dietrich</dc:creator>
  <cp:lastModifiedBy>Asia Dietrich</cp:lastModifiedBy>
  <cp:revision>49</cp:revision>
  <dcterms:created xsi:type="dcterms:W3CDTF">2016-07-01T14:02:12Z</dcterms:created>
  <dcterms:modified xsi:type="dcterms:W3CDTF">2016-07-29T15:39:31Z</dcterms:modified>
</cp:coreProperties>
</file>